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 шести підпунктів фінальної теми курсу: від моніторингу та оцінювання до звітності, управлінських рішень, сталості й закриття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Результати навчання охоплюють практичні компетентності: від побудови системи індикаторів до підготовки плану сталості й закриття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Моніторинг — постійний супровідний процес упродовж усього життєвого циклу проєкту, що спирається на систему індикаторів з логічної матриці. План моніторингу фіксує, хто, як часто і яким методом збирає дані.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Таблиця демонструє структуру моніторингового звіту: від базового та цільового значень до фактичного стану й джерела підтвердження. Відхилення одразу перетворюється на управлінський сигнал.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Доказове управління перетворює моніторинг з формальності на інструмент прийняття рішень: дані аналізуються оперативно, а відхилення одразу запускають управлінську реакцію.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Моніторинг і оцінювання доповнюють одне одного: перший супроводжує реалізацію постійно, друге дає незалежний, поглиблений погляд у ключових точках життєвого циклу.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Шість критеріїв OECD DAC — стандартна міжнародна рамка оцінювання: релевантність, узгодженість, результативність, ефективність, вплив і сталість. Кожен проєкт оцінюється системно за всіма шістьма.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Проміжне оцінювання дозволяє скоригувати курс, фінальне підсумовує результати, а ex-post оцінювання через роки після завершення показує справжній довгостроковий вплив і сталість.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Тріангуляція поєднує кількісні дані (статистика, опитування) із якісними (інтерв’ю, фокус-групи, кейс-стаді), що дає більш валідну й багатовимірну картину результатів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Технічний звіт описує змістовний прогрес, фінансовий — підтверджує використання коштів синхронно з ним, а аналітичний — синтезує дані моніторингу й оцінювання для управлінських висновків.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Донор перевіряє звіт, може запросити уточнення або ініціювати виїзну перевірку; затвердження є, як правило, умовою для отримання наступного траншу фінансування.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Будь-яка розбіжність між заявленим прогресом і фактичними витратами є червоним прапорцем для донора та підставою для додаткової перевірки.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Рішення на основі даних моніторингу й оцінювання приймаються на трьох рівнях: операційному — командою проєкту, стратегічному — керівним комітетом, і на рівні відносин із донором для формальних змін умов гранту.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Задокументована управлінська реакція — протоколи, формальні відповіді на рекомендації, реєстр рішень — забезпечує прозорість і підзвітність перед донором і партнерами.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Сталість результатів має чотири виміри: інституційний, фінансовий, політико-регуляторний і соціальний. План сталості слід закладати вже на етапі впровадження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Траєкторія впливу деталізує, хто саме продовжує використовувати результати проєкту після його завершення і за яких умов — це постпроєктне продовження теорії змін.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Комерціалізація, масштабування та інституціоналізація — три різні, але взаємодоповнювані шляхи закріплення результатів проєкту; інституціоналізація вважається найстійкішою формою.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Закриття проєкту включає фінальну звітність, формальне підтвердження виконання зобов’язань донором, фінальний платіж і офіційний розпуск команди й органів управління.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Передача результатів охоплює не лише матеріальні активи й системи, а й розбудову спроможності приймаючої сторони — тренінги, які дають змогу самостійно підтримувати результати.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Засвоєні уроки фіксуються у фінальному звіті або окремому документі й стають інституційною пам’яттю, яка живить майбутні проєктні ініціативи організації — це замикає портфельний підхід, розглянутий у Темі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Критерії OECD DAC залишаються чинним міжнародним стандартом оцінювання; друге видання глосарію RBM уточнює термінологію для практиків моніторингу та оцінювання.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Проміжне оцінювання Horizon Europe (квітень 2025) кількісно демонструє довгостроковий вплив програми — €11 повернення у ВВП на кожен інвестований євро, що ілюструє практичне застосування критерію «вплив» OECD DAC у масштабі загальноєвропейської програми.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Ця схема показує, як усі вісім тем курсу утворюють єдиний, цілісний життєвий цикл міжнародного проєкту — від задуму й пропозиції до фінансування, планування, фінансового та ризик-менеджменту, і, нарешті, моніторингу й сталості результатів у Темі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Резюме фіксує шість головних тез теми 8: від системи індикаторів моніторингу до закриття проєкту й засвоєних уроків.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Завершальний слайд курсу: питання для обговорення підсумовують ключові виклики теми 8, а фінальне слово підкреслює, що курс охопив повний цикл управління міжнародним проєктом — від задуму до сталого результату.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2.png"/><Relationship Id="rId5" Type="http://schemas.openxmlformats.org/officeDocument/2006/relationships/image" Target="../media/image-12-5.png"/><Relationship Id="rId6" Type="http://schemas.openxmlformats.org/officeDocument/2006/relationships/image" Target="../media/image-12-2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2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2.png"/><Relationship Id="rId5" Type="http://schemas.openxmlformats.org/officeDocument/2006/relationships/image" Target="../media/image-19-5.png"/><Relationship Id="rId6" Type="http://schemas.openxmlformats.org/officeDocument/2006/relationships/image" Target="../media/image-19-2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2.png"/><Relationship Id="rId5" Type="http://schemas.openxmlformats.org/officeDocument/2006/relationships/image" Target="../media/image-24-5.png"/><Relationship Id="rId6" Type="http://schemas.openxmlformats.org/officeDocument/2006/relationships/image" Target="../media/image-24-2.png"/><Relationship Id="rId7" Type="http://schemas.openxmlformats.org/officeDocument/2006/relationships/image" Target="../media/image-24-7.png"/><Relationship Id="rId8" Type="http://schemas.openxmlformats.org/officeDocument/2006/relationships/image" Target="../media/image-24-2.png"/><Relationship Id="rId9" Type="http://schemas.openxmlformats.org/officeDocument/2006/relationships/image" Target="../media/image-24-9.png"/><Relationship Id="rId10" Type="http://schemas.openxmlformats.org/officeDocument/2006/relationships/image" Target="../media/image-24-2.png"/><Relationship Id="rId11" Type="http://schemas.openxmlformats.org/officeDocument/2006/relationships/image" Target="../media/image-24-11.png"/><Relationship Id="rId12" Type="http://schemas.openxmlformats.org/officeDocument/2006/relationships/image" Target="../media/image-24-2.png"/><Relationship Id="rId13" Type="http://schemas.openxmlformats.org/officeDocument/2006/relationships/image" Target="../media/image-24-13.png"/><Relationship Id="rId14" Type="http://schemas.openxmlformats.org/officeDocument/2006/relationships/image" Target="../media/image-24-2.png"/><Relationship Id="rId15" Type="http://schemas.openxmlformats.org/officeDocument/2006/relationships/image" Target="../media/image-2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1.png"/><Relationship Id="rId3" Type="http://schemas.openxmlformats.org/officeDocument/2006/relationships/image" Target="../media/image-2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6002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9875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Моніторинг, оцінювання, звітування</a:t>
            </a:r>
            <a:endParaRPr lang="en-US" sz="3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 сталість результатів</a:t>
            </a:r>
            <a:endParaRPr lang="en-US" sz="3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міжнародного проєкту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Заключна тема курсу «Міжнародна проєктна діяльність» — від задуму до сталого результату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ЗК5 · СК1 · СК10 · РН4 · РН6 · РН15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9966960" y="4846320"/>
            <a:ext cx="1371600" cy="13716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9" name="Image 0" descr="/home/claude/mpd_pptx_t8/icons/gaug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23576" y="5202936"/>
            <a:ext cx="658368" cy="65836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" y="6446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94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ПЛАН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теми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03911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/home/claude/mpd_pptx_t8/icons/char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4641" y="2186513"/>
            <a:ext cx="272125" cy="27212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96596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Моніторинг прогресу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508760" y="2350008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Індикатори, базові та цільові значення, джерела верифікації, управління на основі доказів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43600" y="178308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203911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/home/claude/mpd_pptx_t8/icons/scal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601" y="2186513"/>
            <a:ext cx="272125" cy="27212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903720" y="196596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Оцінювання результативності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903720" y="2350008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 OECD DAC, типи оцінювання, тріангуляція методів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48640" y="347472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77240" y="373075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8" name="Image 2" descr="/home/claude/mpd_pptx_t8/icons/fileTex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3878153"/>
            <a:ext cx="272125" cy="272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08760" y="365760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Звітність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508760" y="4041648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Технічні, фінансові та аналітичні звіти, процедура розгляду донором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5943600" y="347472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172200" y="373075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3" name="Image 3" descr="/home/claude/mpd_pptx_t8/icons/gear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601" y="3878153"/>
            <a:ext cx="272125" cy="27212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903720" y="365760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Управлінські рішення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903720" y="4041648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Операційний, стратегічний рівні та рівень відносин із донором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548640" y="516636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777240" y="542239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8" name="Image 4" descr="/home/claude/mpd_pptx_t8/icons/seedling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41" y="5569793"/>
            <a:ext cx="272125" cy="272125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08760" y="534924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Сталість результатів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1508760" y="5733288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Виміри сталості, траєкторія впливу, масштабування, інституціоналізація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5943600" y="516636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172200" y="542239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3" name="Image 5" descr="/home/claude/mpd_pptx_t8/icons/boxArchive_FFFFF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9601" y="5569793"/>
            <a:ext cx="272125" cy="272125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903720" y="534924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Закриття проєкту</a:t>
            </a:r>
            <a:endParaRPr lang="en-US" sz="1400" dirty="0"/>
          </a:p>
        </p:txBody>
      </p:sp>
      <p:sp>
        <p:nvSpPr>
          <p:cNvPr id="35" name="Text 27"/>
          <p:cNvSpPr/>
          <p:nvPr/>
        </p:nvSpPr>
        <p:spPr>
          <a:xfrm>
            <a:off x="6903720" y="5733288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результатів, архівування, засвоєні уроки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Очікувані результати навчання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36499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1984248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/home/claude/mpd_pptx_t8/icons/targe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700" y="2122140"/>
            <a:ext cx="254569" cy="25456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907792" y="2002536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РН4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49808" y="2651760"/>
            <a:ext cx="29626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Розробляти систему індикаторів моніторингу з базовими та цільовими значеннями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169664" y="1783080"/>
            <a:ext cx="336499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70832" y="1984248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/home/claude/mpd_pptx_t8/icons/scal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724" y="2122140"/>
            <a:ext cx="254569" cy="25456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28816" y="2002536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РН6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370832" y="2651760"/>
            <a:ext cx="29626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Застосовувати критерії OECD DAC для оцінювання результативності проєктів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7790688" y="1783080"/>
            <a:ext cx="336499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991856" y="1984248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8" name="Image 2" descr="/home/claude/mpd_pptx_t8/icons/fileChar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748" y="2122140"/>
            <a:ext cx="254569" cy="254569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149840" y="2002536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РН15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7991856" y="2651760"/>
            <a:ext cx="29626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Готувати технічну, фінансову та аналітичну звітність для донорів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548640" y="4187952"/>
            <a:ext cx="3364992" cy="2148840"/>
          </a:xfrm>
          <a:prstGeom prst="roundRect">
            <a:avLst>
              <a:gd name="adj" fmla="val 340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49808" y="4389120"/>
            <a:ext cx="530352" cy="53035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3" descr="/home/claude/mpd_pptx_t8/icons/gear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00" y="4527012"/>
            <a:ext cx="254569" cy="254569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2907792" y="4407408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СК10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749808" y="5056632"/>
            <a:ext cx="29626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Обґрунтовувати управлінські рішення на основі даних моніторингу й оцінювання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4169664" y="4187952"/>
            <a:ext cx="3364992" cy="2148840"/>
          </a:xfrm>
          <a:prstGeom prst="roundRect">
            <a:avLst>
              <a:gd name="adj" fmla="val 340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4370832" y="4389120"/>
            <a:ext cx="530352" cy="53035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8" name="Image 4" descr="/home/claude/mpd_pptx_t8/icons/seedling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8724" y="4527012"/>
            <a:ext cx="254569" cy="254569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6528816" y="4407408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СК1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4370832" y="5056632"/>
            <a:ext cx="29626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Формувати план забезпечення сталості та траєкторію впливу результатів</a:t>
            </a:r>
            <a:endParaRPr lang="en-US" sz="1150" dirty="0"/>
          </a:p>
        </p:txBody>
      </p:sp>
      <p:sp>
        <p:nvSpPr>
          <p:cNvPr id="31" name="Shape 24"/>
          <p:cNvSpPr/>
          <p:nvPr/>
        </p:nvSpPr>
        <p:spPr>
          <a:xfrm>
            <a:off x="7790688" y="4187952"/>
            <a:ext cx="3364992" cy="2148840"/>
          </a:xfrm>
          <a:prstGeom prst="roundRect">
            <a:avLst>
              <a:gd name="adj" fmla="val 340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7991856" y="4389120"/>
            <a:ext cx="530352" cy="53035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33" name="Image 5" descr="/home/claude/mpd_pptx_t8/icons/boxArchive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748" y="4527012"/>
            <a:ext cx="254569" cy="254569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0149840" y="4407408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ЗК5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7991856" y="5056632"/>
            <a:ext cx="29626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Здійснювати закриття проєкту, передачу результатів і фіксацію засвоєних уроків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МОНІТОРИНГ ПРОГРЕСУ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Моніторинг: безперервний процес, а не етап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відміну від оцінювання, моніторинг — це наскрізний процес, який триває впродовж усього життєвого циклу проєкту (див. Тему 1), а не окрема фаза наприкінці.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540764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/home/claude/mpd_pptx_t8/icons/targe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7185" y="2708453"/>
            <a:ext cx="307238" cy="30723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" y="3337560"/>
            <a:ext cx="2295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Індикатори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731520" y="3749040"/>
            <a:ext cx="2258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Показники з логічної матриці (Тема 2) на кожному рівні: результати, конкретна ціль, загальна ціль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74136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66260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/home/claude/mpd_pptx_t8/icons/gaug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681" y="2708453"/>
            <a:ext cx="307238" cy="30723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538728" y="3337560"/>
            <a:ext cx="2295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Базовий рівень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3557016" y="3749040"/>
            <a:ext cx="2258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Стартове значення індикатора до початку впровадження — точка відліку для порівняння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199632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91756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/home/claude/mpd_pptx_t8/icons/flagCheckered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177" y="2708453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364224" y="3337560"/>
            <a:ext cx="2295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Цільове значення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6382512" y="3749040"/>
            <a:ext cx="2258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Заплановане значення індикатора на кінець проєкту або звітного періоду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9025128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017252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4" name="Image 3" descr="/home/claude/mpd_pptx_t8/icons/magnify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673" y="2708453"/>
            <a:ext cx="307238" cy="30723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89720" y="3337560"/>
            <a:ext cx="2295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Джерело верифікації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9208008" y="3749040"/>
            <a:ext cx="2258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Спосіб і документ, що підтверджують фактичне значення індикатора</a:t>
            </a:r>
            <a:endParaRPr lang="en-US" sz="1050" dirty="0"/>
          </a:p>
        </p:txBody>
      </p:sp>
      <p:sp>
        <p:nvSpPr>
          <p:cNvPr id="27" name="Shape 21"/>
          <p:cNvSpPr/>
          <p:nvPr/>
        </p:nvSpPr>
        <p:spPr>
          <a:xfrm>
            <a:off x="548640" y="4892040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77240" y="5120640"/>
            <a:ext cx="777240" cy="7772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9" name="Image 4" descr="/home/claude/mpd_pptx_t8/icons/clipboard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322" y="5322722"/>
            <a:ext cx="373075" cy="373075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737360" y="5029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моніторингу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1737360" y="539496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кожного індикатора визначає: метод і джерело збору даних, частоту вимірювання, відповідальну особу та формат звітування.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МОНІТОРИНГ ПРОГРЕСУ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 таблиці моніторингу індикаторів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41732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Базовий рівень → цільове значення → фактичне значення на дату звіту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20240"/>
          <a:ext cx="10881360" cy="3383280"/>
        </p:xfrm>
        <a:graphic>
          <a:graphicData uri="http://schemas.openxmlformats.org/drawingml/2006/table">
            <a:tbl>
              <a:tblPr/>
              <a:tblGrid>
                <a:gridCol w="3383280"/>
                <a:gridCol w="1600200"/>
                <a:gridCol w="1783080"/>
                <a:gridCol w="1783080"/>
                <a:gridCol w="2331720"/>
              </a:tblGrid>
              <a:tr h="5638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Базовий рівень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Цільове значення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Фактичне значення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Джерело верифікації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Кількість підготовлених фахівців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осіб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 осіб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Журнали відвідування, сертифікати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Частка партнерів із впровадженою методикою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Опитування партнерів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Обсяг залучених співфінансових коштів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€150 000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€162 000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Банківські виписки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Індекс задоволеності цільової групи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 / 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4,2 / 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 / 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Структуровані анкети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Кількість інституційних угод про співпрацю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Підписані меморандуми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48640" y="548640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5650992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0" name="Image 0" descr="/home/claude/mpd_pptx_t8/icons/ey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886" y="5793638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557784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Управлінський висновок: індикатор «частка партнерів» відстає від цілі (58% проти 75%) — підстава для коригувальної дії ще до завершення проєкту.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МОНІТОРИНГ ПРОГРЕСУ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на основі доказових даних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4630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Зсув від моніторингу як «паперової звітності» до активного використання зібраних даних як прямої підстави для управлінських рішень.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331720"/>
            <a:ext cx="5120640" cy="3566160"/>
          </a:xfrm>
          <a:prstGeom prst="roundRect">
            <a:avLst>
              <a:gd name="adj" fmla="val 205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868680" y="26060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Традиційний підхід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32004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збираються «для звіту донору»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68680" y="382219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відбувається post factum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68680" y="444398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Відхилення фіксуються, але не діють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68680" y="506577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приймаються інтуїтивно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989320" y="233172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09360" y="26060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Доказове управління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09360" y="32004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аналізуються в реальному часі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309360" y="38221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Відхилення = сигнал до дії команди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09360" y="4443984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документуються протоколом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309360" y="50657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формує наступний цикл планування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ОЦІНЮВАННЯ РЕЗУЛЬТАТИВНОСТІ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Оцінювання: систематична незалежна оцінка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відміну від моніторингу, оцінювання — систематична, об’єктивна оцінка, яку зазвичай проводять незалежні зовнішні експерти в певні моменти життєвого циклу проєкту.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10881360" cy="3931920"/>
          </a:xfrm>
          <a:prstGeom prst="roundRect">
            <a:avLst>
              <a:gd name="adj" fmla="val 186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Моніторинг проти оцінювання</a:t>
            </a:r>
            <a:endParaRPr lang="en-US" sz="15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3108960"/>
          <a:ext cx="10149840" cy="2926080"/>
        </p:xfrm>
        <a:graphic>
          <a:graphicData uri="http://schemas.openxmlformats.org/drawingml/2006/table">
            <a:tbl>
              <a:tblPr/>
              <a:tblGrid>
                <a:gridCol w="2834640"/>
                <a:gridCol w="3657600"/>
                <a:gridCol w="3657600"/>
              </a:tblGrid>
              <a:tr h="5852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Моніторинг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Оцінювання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Хто здійснює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Команда проєкту (внутрішньо)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Незалежні зовнішні експерти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Періодичність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Постійно, наскрізно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 визначені моменти (проміжне, фінальне, ex-post)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Фокус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Виконання плану, індикатори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Причинно-наслідкові зв’язки, якість, вплив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Оперативні коригування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Висновки й рекомендації для стратегії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КРИТЕРІЇ OECD DAC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критеріїв оцінювання OECD DAC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49808" y="2167128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0" name="Image 0" descr="/home/claude/mpd_pptx_t8/icons/puzzl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342" y="2321662"/>
            <a:ext cx="285293" cy="28529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508760" y="2167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Релевантність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49808" y="2834640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 потребам цільових груп і пріоритетам</a:t>
            </a:r>
            <a:endParaRPr lang="en-US" sz="1080" dirty="0"/>
          </a:p>
        </p:txBody>
      </p:sp>
      <p:sp>
        <p:nvSpPr>
          <p:cNvPr id="13" name="Shape 10"/>
          <p:cNvSpPr/>
          <p:nvPr/>
        </p:nvSpPr>
        <p:spPr>
          <a:xfrm>
            <a:off x="4197096" y="196596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98264" y="2167128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5" name="Image 1" descr="/home/claude/mpd_pptx_t8/icons/network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798" y="2321662"/>
            <a:ext cx="285293" cy="285293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157216" y="2167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Узгодженість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398264" y="2834640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Сумісність з іншими інтервенціями та політиками</a:t>
            </a:r>
            <a:endParaRPr lang="en-US" sz="1080" dirty="0"/>
          </a:p>
        </p:txBody>
      </p:sp>
      <p:sp>
        <p:nvSpPr>
          <p:cNvPr id="18" name="Shape 14"/>
          <p:cNvSpPr/>
          <p:nvPr/>
        </p:nvSpPr>
        <p:spPr>
          <a:xfrm>
            <a:off x="7845552" y="196596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046720" y="2167128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2" descr="/home/claude/mpd_pptx_t8/icons/bolt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254" y="2321662"/>
            <a:ext cx="285293" cy="285293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805672" y="2167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Результативність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8046720" y="2834640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Ступінь досягнення поставлених цілей</a:t>
            </a:r>
            <a:endParaRPr lang="en-US" sz="1080" dirty="0"/>
          </a:p>
        </p:txBody>
      </p:sp>
      <p:sp>
        <p:nvSpPr>
          <p:cNvPr id="23" name="Shape 18"/>
          <p:cNvSpPr/>
          <p:nvPr/>
        </p:nvSpPr>
        <p:spPr>
          <a:xfrm>
            <a:off x="548640" y="4096512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749808" y="429768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5" name="Image 3" descr="/home/claude/mpd_pptx_t8/icons/coins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342" y="4452214"/>
            <a:ext cx="285293" cy="285293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50876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Ефективність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749808" y="4965192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Співвідношення ресурсів і отриманих результатів</a:t>
            </a:r>
            <a:endParaRPr lang="en-US" sz="1080" dirty="0"/>
          </a:p>
        </p:txBody>
      </p:sp>
      <p:sp>
        <p:nvSpPr>
          <p:cNvPr id="28" name="Shape 22"/>
          <p:cNvSpPr/>
          <p:nvPr/>
        </p:nvSpPr>
        <p:spPr>
          <a:xfrm>
            <a:off x="4197096" y="4096512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398264" y="429768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30" name="Image 4" descr="/home/claude/mpd_pptx_t8/icons/globe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798" y="4452214"/>
            <a:ext cx="285293" cy="285293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157216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Вплив</a:t>
            </a:r>
            <a:endParaRPr lang="en-US" sz="1400" dirty="0"/>
          </a:p>
        </p:txBody>
      </p:sp>
      <p:sp>
        <p:nvSpPr>
          <p:cNvPr id="32" name="Text 25"/>
          <p:cNvSpPr/>
          <p:nvPr/>
        </p:nvSpPr>
        <p:spPr>
          <a:xfrm>
            <a:off x="4398264" y="4965192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Довгострокові прямі та непрямі зміни</a:t>
            </a:r>
            <a:endParaRPr lang="en-US" sz="1080" dirty="0"/>
          </a:p>
        </p:txBody>
      </p:sp>
      <p:sp>
        <p:nvSpPr>
          <p:cNvPr id="33" name="Shape 26"/>
          <p:cNvSpPr/>
          <p:nvPr/>
        </p:nvSpPr>
        <p:spPr>
          <a:xfrm>
            <a:off x="7845552" y="4096512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8046720" y="429768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35" name="Image 5" descr="/home/claude/mpd_pptx_t8/icons/seedling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1254" y="4452214"/>
            <a:ext cx="285293" cy="285293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8805672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Сталість</a:t>
            </a:r>
            <a:endParaRPr lang="en-US" sz="1400" dirty="0"/>
          </a:p>
        </p:txBody>
      </p:sp>
      <p:sp>
        <p:nvSpPr>
          <p:cNvPr id="37" name="Text 29"/>
          <p:cNvSpPr/>
          <p:nvPr/>
        </p:nvSpPr>
        <p:spPr>
          <a:xfrm>
            <a:off x="8046720" y="4965192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 збереження вигід після завершення</a:t>
            </a:r>
            <a:endParaRPr lang="en-US" sz="10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ОЦІНЮВАННЯ РЕЗУЛЬТАТИВНОСТІ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Типи оцінювання за часом проведення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97380" y="21488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/home/claude/mpd_pptx_t8/icons/hourglass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7575" y="233903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7240" y="306324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Проміжне (mid-term)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22960" y="37033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середині впровадження — дає змогу скоригувати стратегію та підходи до завершення проєкту.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270248" y="18288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618988" y="21488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/home/claude/mpd_pptx_t8/icons/flagCheckered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183" y="233903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98848" y="306324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Фінальне (end-of-project)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4544568" y="37033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Наприкінці впровадження — підсумовує результативність і ефективність усього проєкту.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7991856" y="18288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40596" y="214884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2" descr="/home/claude/mpd_pptx_t8/icons/calendar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791" y="233903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220456" y="306324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Ex-post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8266176" y="37033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кілька років після завершення — вимірює фактичний довгостроковий вплив і сталість.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ОЦІНЮВАННЯ РЕЗУЛЬТАТИВНОСТІ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Тріангуляція методів оцінювання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Поєднання кількісних і якісних методів підвищує валідність висновків — кожен метод компенсує обмеження іншого.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94560"/>
            <a:ext cx="5120640" cy="3200400"/>
          </a:xfrm>
          <a:prstGeom prst="roundRect">
            <a:avLst>
              <a:gd name="adj" fmla="val 228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22960" y="2450592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/home/claude/mpd_pptx_t8/icons/char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494" y="2605126"/>
            <a:ext cx="285293" cy="28529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54480" y="24688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Кількісні методи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22960" y="3154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Статистичні індикатори виконання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22960" y="374904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Структуровані опитування великих вибірок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22960" y="43434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Порівняння показників «до / після»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035040" y="2194560"/>
            <a:ext cx="5120640" cy="3200400"/>
          </a:xfrm>
          <a:prstGeom prst="roundRect">
            <a:avLst>
              <a:gd name="adj" fmla="val 2286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309360" y="2450592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6" name="Image 1" descr="/home/claude/mpd_pptx_t8/icons/people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94" y="2605126"/>
            <a:ext cx="285293" cy="28529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040880" y="24688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Якісні методи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6309360" y="31546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Поглиблені інтерв’ю зі стейкхолдерами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309360" y="374904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Фокус-групи з цільовими аудиторіями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309360" y="43434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Кейс-стаді окремих результатів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ПРОМІЖНА ТА ФІНАЛЬНА ЗВІТНІСТЬ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види звітів проєкту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03911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/home/claude/mpd_pptx_t8/icons/fileTex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661" y="2205533"/>
            <a:ext cx="307238" cy="30723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7240" y="288036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Технічний (наративний)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77240" y="3474720"/>
            <a:ext cx="29718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Описує виконані заходи, результати відносно планових індикаторів, відхилення й коригувальні дії, стан реєстру ризиків.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270248" y="178308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98848" y="203911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/home/claude/mpd_pptx_t8/icons/fileInvoic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269" y="2205533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98848" y="288036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Фінансовий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4498848" y="3474720"/>
            <a:ext cx="29718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Синхронний із технічним звітом (Тема 6) — заявлений прогрес має повністю відповідати фактично використаним ресурсам.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7991856" y="178308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20456" y="203911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8" name="Image 2" descr="/home/claude/mpd_pptx_t8/icons/fileChar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877" y="2205533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220456" y="288036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Аналітичний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8220456" y="3474720"/>
            <a:ext cx="29718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Синтезує дані моніторингу й оцінювання для управлінського аналізу, рекомендацій і комунікації із зовнішніми стейкхолдерами.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ПРОМІЖНА ТА ФІНАЛЬНА ЗВІТНІСТЬ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Процедура розгляду звіту донором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1371600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7" name="Image 0" descr="/home/claude/mpd_pptx_t8/icons/fileSign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5570" y="2591410"/>
            <a:ext cx="395021" cy="39502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92024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33375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Подання звіту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94360" y="38404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Проєктна команда подає технічний і фінансовий звіти в узгоджений термін</a:t>
            </a:r>
            <a:endParaRPr lang="en-US" sz="1050" dirty="0"/>
          </a:p>
        </p:txBody>
      </p:sp>
      <p:pic>
        <p:nvPicPr>
          <p:cNvPr id="11" name="Image 1" descr="/home/claude/mpd_pptx_t8/icons/arrowRight_C9A2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633472"/>
            <a:ext cx="274320" cy="27432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160520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2" descr="/home/claude/mpd_pptx_t8/icons/search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490" y="2591410"/>
            <a:ext cx="395021" cy="39502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70916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3337560" y="33375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Розгляд офіцером проєкту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3383280" y="38404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Перевірка повноти, узгодженості та відповідності індикаторам</a:t>
            </a:r>
            <a:endParaRPr lang="en-US" sz="1050" dirty="0"/>
          </a:p>
        </p:txBody>
      </p:sp>
      <p:pic>
        <p:nvPicPr>
          <p:cNvPr id="17" name="Image 3" descr="/home/claude/mpd_pptx_t8/icons/arrowRight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872" y="2633472"/>
            <a:ext cx="274320" cy="27432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6949440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4" descr="/home/claude/mpd_pptx_t8/icons/question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410" y="2591410"/>
            <a:ext cx="395021" cy="395021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49808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4"/>
          <p:cNvSpPr/>
          <p:nvPr/>
        </p:nvSpPr>
        <p:spPr>
          <a:xfrm>
            <a:off x="6126480" y="33375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Запит роз’яснень</a:t>
            </a:r>
            <a:endParaRPr lang="en-US" sz="1250" dirty="0"/>
          </a:p>
        </p:txBody>
      </p:sp>
      <p:sp>
        <p:nvSpPr>
          <p:cNvPr id="22" name="Text 15"/>
          <p:cNvSpPr/>
          <p:nvPr/>
        </p:nvSpPr>
        <p:spPr>
          <a:xfrm>
            <a:off x="6172200" y="38404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Або виїзна перевірка (on-the-spot check) у разі розбіжностей</a:t>
            </a:r>
            <a:endParaRPr lang="en-US" sz="1050" dirty="0"/>
          </a:p>
        </p:txBody>
      </p:sp>
      <p:pic>
        <p:nvPicPr>
          <p:cNvPr id="23" name="Image 5" descr="/home/claude/mpd_pptx_t8/icons/arrowRight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2792" y="2633472"/>
            <a:ext cx="274320" cy="274320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9738360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5" name="Image 6" descr="/home/claude/mpd_pptx_t8/icons/stamp_FFFFF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330" y="2591410"/>
            <a:ext cx="395021" cy="395021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02870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18"/>
          <p:cNvSpPr/>
          <p:nvPr/>
        </p:nvSpPr>
        <p:spPr>
          <a:xfrm>
            <a:off x="8915400" y="33375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Затвердження звіту</a:t>
            </a:r>
            <a:endParaRPr lang="en-US" sz="1250" dirty="0"/>
          </a:p>
        </p:txBody>
      </p:sp>
      <p:sp>
        <p:nvSpPr>
          <p:cNvPr id="28" name="Text 19"/>
          <p:cNvSpPr/>
          <p:nvPr/>
        </p:nvSpPr>
        <p:spPr>
          <a:xfrm>
            <a:off x="8961120" y="38404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Формальне схвалення — умова для наступного траншу фінансування</a:t>
            </a:r>
            <a:endParaRPr lang="en-US" sz="1050" dirty="0"/>
          </a:p>
        </p:txBody>
      </p:sp>
      <p:sp>
        <p:nvSpPr>
          <p:cNvPr id="29" name="Shape 20"/>
          <p:cNvSpPr/>
          <p:nvPr/>
        </p:nvSpPr>
        <p:spPr>
          <a:xfrm>
            <a:off x="548640" y="525780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1"/>
          <p:cNvSpPr/>
          <p:nvPr/>
        </p:nvSpPr>
        <p:spPr>
          <a:xfrm>
            <a:off x="777240" y="544068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31" name="Image 7" descr="/home/claude/mpd_pptx_t8/icons/coins_1B2A4A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661" y="5607101"/>
            <a:ext cx="307238" cy="307238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1600200" y="544068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Затвердження проміжного звіту зазвичай є формальною умовою вивільнення наступного траншу фінансування від донора.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ПРОМІЖНА ТА ФІНАЛЬНА ЗВІТНІСТЬ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Узгодженість технічного й фінансового звітів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4630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Заявлений у технічному звіті прогрес повинен точно відповідати фактично витраченим і задокументованим ресурсам у фінансовому звіті.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240280"/>
            <a:ext cx="5120640" cy="3246120"/>
          </a:xfrm>
          <a:prstGeom prst="roundRect">
            <a:avLst>
              <a:gd name="adj" fmla="val 2254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22960" y="2487168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0" descr="/home/claude/mpd_pptx_t8/icons/fileText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494" y="2641702"/>
            <a:ext cx="285293" cy="28529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554480" y="25146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Технічний звіт заявляє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22960" y="320040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«Проведено 5 навчальних семінарів»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22960" y="3767328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«Досягнуто 80% цільового показника»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22960" y="433425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«Найнято 3 нових експертів»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035040" y="2240280"/>
            <a:ext cx="512064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309360" y="2487168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8" name="Image 1" descr="/home/claude/mpd_pptx_t8/icons/fileInvoic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94" y="2641702"/>
            <a:ext cx="285293" cy="285293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040880" y="25146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Фінансовий звіт підтверджує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6309360" y="320040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Витрати на оренду залів і тренерів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6309360" y="3767328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Витрати за статтями бюджету логфрейму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6309360" y="433425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Заробітну плату за трудовими договорами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УПРАВЛІНСЬКІ РІШЕННЯ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рівні управлінських рішень за даними М&amp;О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1463040" y="1828800"/>
            <a:ext cx="905256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691640" y="2121408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/home/claude/mpd_pptx_t8/icons/usersCo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610" y="2335378"/>
            <a:ext cx="395021" cy="39502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697480" y="201168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Операційний рівень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2697480" y="235915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Керівник проєкту, робочі групи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2697480" y="26517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Коригування графіка, перерозподіл завдань, активація реагування на ризик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05840" y="3502152"/>
            <a:ext cx="9966960" cy="1417320"/>
          </a:xfrm>
          <a:prstGeom prst="roundRect">
            <a:avLst>
              <a:gd name="adj" fmla="val 516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234440" y="3794760"/>
            <a:ext cx="822960" cy="8229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4" name="Image 1" descr="/home/claude/mpd_pptx_t8/icons/crown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10" y="4008730"/>
            <a:ext cx="395021" cy="39502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240280" y="3685032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Стратегічний рівень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2240280" y="403250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Керівний комітет (Steering Committee)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2240280" y="4325112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Формальна зміна логічної матриці, перегляд бюджету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48640" y="5175504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77240" y="5468112"/>
            <a:ext cx="822960" cy="8229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2" descr="/home/claude/mpd_pptx_t8/icons/handshake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5682082"/>
            <a:ext cx="395021" cy="395021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783080" y="5358384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Рівень відносин із донором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1783080" y="5705856"/>
            <a:ext cx="9418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Комунікація з фінансуючою організацією</a:t>
            </a:r>
            <a:endParaRPr lang="en-US" sz="1050" dirty="0"/>
          </a:p>
        </p:txBody>
      </p:sp>
      <p:sp>
        <p:nvSpPr>
          <p:cNvPr id="23" name="Text 18"/>
          <p:cNvSpPr/>
          <p:nvPr/>
        </p:nvSpPr>
        <p:spPr>
          <a:xfrm>
            <a:off x="1783080" y="5998464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Подовження терміну, перерозподіл бюджету, у крайньому разі — дострокове завершення за згодою сторін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УПРАВЛІНСЬКІ РІШЕННЯ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Документування управлінської реакції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Кожне рішення, ухвалене на основі висновків моніторингу чи оцінювання, повинно бути формально задокументоване для підзвітності.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3429000" cy="3017520"/>
          </a:xfrm>
          <a:prstGeom prst="roundRect">
            <a:avLst>
              <a:gd name="adj" fmla="val 24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915668" y="2606040"/>
            <a:ext cx="694944" cy="694944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/home/claude/mpd_pptx_t8/icons/clipboard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353" y="2786725"/>
            <a:ext cx="333573" cy="33357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31520" y="3474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Протоколи керівного комітету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41148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Фіксують обговорення, аргументацію та ухвалене рішення з датою й відповідальними</a:t>
            </a:r>
            <a:endParaRPr lang="en-US" sz="1080" dirty="0"/>
          </a:p>
        </p:txBody>
      </p:sp>
      <p:sp>
        <p:nvSpPr>
          <p:cNvPr id="12" name="Shape 9"/>
          <p:cNvSpPr/>
          <p:nvPr/>
        </p:nvSpPr>
        <p:spPr>
          <a:xfrm>
            <a:off x="4270248" y="2331720"/>
            <a:ext cx="3429000" cy="3017520"/>
          </a:xfrm>
          <a:prstGeom prst="roundRect">
            <a:avLst>
              <a:gd name="adj" fmla="val 24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37276" y="2606040"/>
            <a:ext cx="694944" cy="694944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/home/claude/mpd_pptx_t8/icons/fileSign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961" y="2786725"/>
            <a:ext cx="333573" cy="333573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453128" y="3474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Формальні відповіді на рекомендації оцінювачів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498848" y="41148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Response — офіційна позиція проєкту щодо кожної рекомендації зовнішнього оцінювання</a:t>
            </a:r>
            <a:endParaRPr lang="en-US" sz="1080" dirty="0"/>
          </a:p>
        </p:txBody>
      </p:sp>
      <p:sp>
        <p:nvSpPr>
          <p:cNvPr id="17" name="Shape 13"/>
          <p:cNvSpPr/>
          <p:nvPr/>
        </p:nvSpPr>
        <p:spPr>
          <a:xfrm>
            <a:off x="7991856" y="2331720"/>
            <a:ext cx="3429000" cy="3017520"/>
          </a:xfrm>
          <a:prstGeom prst="roundRect">
            <a:avLst>
              <a:gd name="adj" fmla="val 24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9358884" y="2606040"/>
            <a:ext cx="694944" cy="694944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/home/claude/mpd_pptx_t8/icons/boxArchiv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569" y="2786725"/>
            <a:ext cx="333573" cy="333573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174736" y="3474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Реєстр рішень і коригувальних дій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8220456" y="41148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Хронологічний журнал змін із посиланням на джерело-індикатор чи звіт</a:t>
            </a:r>
            <a:endParaRPr lang="en-US" sz="10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СТАЛІСТЬ РЕЗУЛЬТАТІВ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виміри сталості проєкту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забезпечення сталості варто розпочинати на ранньому етапі впровадження, а не в кінці проєкту.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2578608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/home/claude/mpd_pptx_t8/icons/buildingCols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" y="2756916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45920" y="22128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Інституційна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645920" y="2606040"/>
            <a:ext cx="3977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Спроможність партнерів продовжувати діяльність самостійно, без зовнішньої підтримки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172200" y="201168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00800" y="2578608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/home/claude/mpd_pptx_t8/icons/walle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108" y="2756916"/>
            <a:ext cx="329184" cy="3291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269480" y="22128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Фінансова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7269480" y="2606040"/>
            <a:ext cx="3977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Механізм фінансування після гранту: власні кошти, нові гранти, комерціалізація, державне фінансування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548640" y="406908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77240" y="4636008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/home/claude/mpd_pptx_t8/icons/gavel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48" y="4814316"/>
            <a:ext cx="329184" cy="32918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645920" y="42702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Політико-регуляторна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645920" y="4663440"/>
            <a:ext cx="3977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Закріплення результатів у нормативно-правових актах і стратегічних документах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172200" y="406908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400800" y="4636008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4" name="Image 3" descr="/home/claude/mpd_pptx_t8/icons/usersLin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108" y="4814316"/>
            <a:ext cx="329184" cy="32918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269480" y="42702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Соціальна</a:t>
            </a:r>
            <a:endParaRPr lang="en-US" sz="1450" dirty="0"/>
          </a:p>
        </p:txBody>
      </p:sp>
      <p:sp>
        <p:nvSpPr>
          <p:cNvPr id="26" name="Text 20"/>
          <p:cNvSpPr/>
          <p:nvPr/>
        </p:nvSpPr>
        <p:spPr>
          <a:xfrm>
            <a:off x="7269480" y="4663440"/>
            <a:ext cx="3977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Тривале залучення цільової групи та підтримка з боку громади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СТАЛІСТЬ РЕЗУЛЬТАТІВ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Траєкторія впливу (Impact Pathway)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46304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Причинно-наслідковий ланцюг від продуктів проєкту через результати до довгострокового впливу — операціоналізує теорію змін (Тема 2) на постпроєктний період.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22960" y="2514600"/>
            <a:ext cx="2880360" cy="2011680"/>
          </a:xfrm>
          <a:prstGeom prst="roundRect">
            <a:avLst>
              <a:gd name="adj" fmla="val 3636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897380" y="274320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0" descr="/home/claude/mpd_pptx_t8/icons/gear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7575" y="2933395"/>
            <a:ext cx="351130" cy="35113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60120" y="35661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Продукти (Outputs)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05840" y="39776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безпосередньо створено проєктом</a:t>
            </a:r>
            <a:endParaRPr lang="en-US" sz="1000" dirty="0"/>
          </a:p>
        </p:txBody>
      </p:sp>
      <p:pic>
        <p:nvPicPr>
          <p:cNvPr id="14" name="Image 1" descr="/home/claude/mpd_pptx_t8/icons/arrowRight_C9A2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488" y="3337560"/>
            <a:ext cx="365760" cy="36576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4480560" y="2514600"/>
            <a:ext cx="2880360" cy="2011680"/>
          </a:xfrm>
          <a:prstGeom prst="roundRect">
            <a:avLst>
              <a:gd name="adj" fmla="val 3636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554980" y="274320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7" name="Image 2" descr="/home/claude/mpd_pptx_t8/icons/chart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175" y="2933395"/>
            <a:ext cx="351130" cy="35113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617720" y="35661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Результати (Outcomes)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4663440" y="39776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поведінки чи практик користувачів</a:t>
            </a:r>
            <a:endParaRPr lang="en-US" sz="1000" dirty="0"/>
          </a:p>
        </p:txBody>
      </p:sp>
      <p:pic>
        <p:nvPicPr>
          <p:cNvPr id="20" name="Image 3" descr="/home/claude/mpd_pptx_t8/icons/arrowRight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088" y="3337560"/>
            <a:ext cx="365760" cy="36576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8138160" y="2514600"/>
            <a:ext cx="2880360" cy="2011680"/>
          </a:xfrm>
          <a:prstGeom prst="roundRect">
            <a:avLst>
              <a:gd name="adj" fmla="val 3636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9212580" y="274320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4" descr="/home/claude/mpd_pptx_t8/icons/globe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2775" y="2933395"/>
            <a:ext cx="351130" cy="35113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275320" y="35661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Вплив (Impact)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8321040" y="39776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Довгострокові системні зміни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«Хто продовжує використовувати й масштабувати результати та за яких умов»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СТАЛІСТЬ РЕЗУЛЬТАТІВ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шляхи закріплення результатів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97380" y="21488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/home/claude/mpd_pptx_t8/icons/coins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7575" y="233903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" y="306324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Комерціалізація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2960" y="356616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Перетворення результатів проєкту на продукти чи послуги, що генерують дохід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270248" y="182880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618988" y="21488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/home/claude/mpd_pptx_t8/icons/arrowsUp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183" y="233903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53128" y="306324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Масштабування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544568" y="356616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охоплення чи географії апробованого підходу на нові території й аудиторії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7991856" y="182880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40596" y="214884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2" descr="/home/claude/mpd_pptx_t8/icons/layers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791" y="233903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174736" y="306324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Інституціоналізація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8266176" y="356616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Закріплення результатів у постійних структурах партнера чи держави — найстійкіша форма сталості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8174736" y="484632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найдовговічніша форма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8.6 ЗАКРИТТЯ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Формальне закриття проєкту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1399032" y="201168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7" name="Image 0" descr="/home/claude/mpd_pptx_t8/icons/fileChar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1114" y="2213762"/>
            <a:ext cx="373075" cy="3730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92808" y="1938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29260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Фінальні звіти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94360" y="338328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Технічний і фінансовий звіти подано й затверджено</a:t>
            </a:r>
            <a:endParaRPr lang="en-US" sz="1050" dirty="0"/>
          </a:p>
        </p:txBody>
      </p:sp>
      <p:pic>
        <p:nvPicPr>
          <p:cNvPr id="11" name="Image 1" descr="/home/claude/mpd_pptx_t8/icons/arrowRight_C9A2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67712"/>
            <a:ext cx="274320" cy="27432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187952" y="201168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2" descr="/home/claude/mpd_pptx_t8/icons/stamp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034" y="2213762"/>
            <a:ext cx="373075" cy="3730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81728" y="1938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3337560" y="29260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Підтвердження донора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3383280" y="338328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Формальне визнання виконання зобов’язань за грантовою угодою</a:t>
            </a:r>
            <a:endParaRPr lang="en-US" sz="1050" dirty="0"/>
          </a:p>
        </p:txBody>
      </p:sp>
      <p:pic>
        <p:nvPicPr>
          <p:cNvPr id="17" name="Image 3" descr="/home/claude/mpd_pptx_t8/icons/arrowRight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872" y="2267712"/>
            <a:ext cx="274320" cy="27432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6976872" y="201168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4" descr="/home/claude/mpd_pptx_t8/icons/coins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954" y="2213762"/>
            <a:ext cx="373075" cy="37307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470648" y="1938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4"/>
          <p:cNvSpPr/>
          <p:nvPr/>
        </p:nvSpPr>
        <p:spPr>
          <a:xfrm>
            <a:off x="6126480" y="29260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Фінальний платіж</a:t>
            </a:r>
            <a:endParaRPr lang="en-US" sz="1250" dirty="0"/>
          </a:p>
        </p:txBody>
      </p:sp>
      <p:sp>
        <p:nvSpPr>
          <p:cNvPr id="22" name="Text 15"/>
          <p:cNvSpPr/>
          <p:nvPr/>
        </p:nvSpPr>
        <p:spPr>
          <a:xfrm>
            <a:off x="6172200" y="338328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Або фінансова корекція за результатами виявлених невідповідностей</a:t>
            </a:r>
            <a:endParaRPr lang="en-US" sz="1050" dirty="0"/>
          </a:p>
        </p:txBody>
      </p:sp>
      <p:pic>
        <p:nvPicPr>
          <p:cNvPr id="23" name="Image 5" descr="/home/claude/mpd_pptx_t8/icons/arrowRight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2792" y="2267712"/>
            <a:ext cx="274320" cy="274320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9765792" y="201168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5" name="Image 6" descr="/home/claude/mpd_pptx_t8/icons/doorOpen_FFFFF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7874" y="2213762"/>
            <a:ext cx="373075" cy="373075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0259568" y="1938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18"/>
          <p:cNvSpPr/>
          <p:nvPr/>
        </p:nvSpPr>
        <p:spPr>
          <a:xfrm>
            <a:off x="8915400" y="29260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Розпуск команди</a:t>
            </a:r>
            <a:endParaRPr lang="en-US" sz="1250" dirty="0"/>
          </a:p>
        </p:txBody>
      </p:sp>
      <p:sp>
        <p:nvSpPr>
          <p:cNvPr id="28" name="Text 19"/>
          <p:cNvSpPr/>
          <p:nvPr/>
        </p:nvSpPr>
        <p:spPr>
          <a:xfrm>
            <a:off x="8961120" y="338328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Формальне припинення повноважень проєктної команди й органів управління</a:t>
            </a:r>
            <a:endParaRPr lang="en-US" sz="1050" dirty="0"/>
          </a:p>
        </p:txBody>
      </p:sp>
      <p:sp>
        <p:nvSpPr>
          <p:cNvPr id="29" name="Shape 20"/>
          <p:cNvSpPr/>
          <p:nvPr/>
        </p:nvSpPr>
        <p:spPr>
          <a:xfrm>
            <a:off x="548640" y="507492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1"/>
          <p:cNvSpPr/>
          <p:nvPr/>
        </p:nvSpPr>
        <p:spPr>
          <a:xfrm>
            <a:off x="777240" y="525780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31" name="Image 7" descr="/home/claude/mpd_pptx_t8/icons/boxArchive_1B2A4A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661" y="5424221"/>
            <a:ext cx="307238" cy="307238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1600200" y="521208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Архівування документів здійснюється відповідно до вимог донора щодо строків зберігання (Тема 6) — так, щоб забезпечити швидкий доступ під час майбутнього аудиту.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8.6 ЗАКРИТТЯ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Передача результатів (Handover)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Формальна передача продуктів, систем, баз даних, обладнання та прав інтелектуальної власності відповідальним бенефіціарам.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540764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/home/claude/mpd_pptx_t8/icons/databas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7185" y="2708453"/>
            <a:ext cx="307238" cy="30723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" y="3337560"/>
            <a:ext cx="22951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Системи та бази даних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31520" y="3840480"/>
            <a:ext cx="2258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Програмне забезпечення, IT-платформи, зібрані масиви даних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374136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66260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/home/claude/mpd_pptx_t8/icons/gear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681" y="2708453"/>
            <a:ext cx="307238" cy="30723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538728" y="3337560"/>
            <a:ext cx="22951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Обладнання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3557016" y="3840480"/>
            <a:ext cx="2258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Матеріальні активи, придбані в рамках проєкту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99632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91756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/home/claude/mpd_pptx_t8/icons/key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177" y="2708453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364224" y="3337560"/>
            <a:ext cx="22951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Права ІВ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6382512" y="3840480"/>
            <a:ext cx="2258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 інтелектуальної власності на створені продукти й методики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9025128" y="2286000"/>
            <a:ext cx="2624328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017252" y="2542032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4" name="Image 3" descr="/home/claude/mpd_pptx_t8/icons/peopl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673" y="2708453"/>
            <a:ext cx="307238" cy="30723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89720" y="3337560"/>
            <a:ext cx="22951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Навчання отримувача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9208008" y="3840480"/>
            <a:ext cx="2258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Розвиток спроможності приймаючої сторони підтримувати результати самостійно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548640" y="4892040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77240" y="5120640"/>
            <a:ext cx="777240" cy="7772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9" name="Image 4" descr="/home/claude/mpd_pptx_t8/icons/handshake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322" y="5322722"/>
            <a:ext cx="373075" cy="373075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737360" y="50292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Передача — не подія, а процес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1737360" y="539496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Успішна передача завжди супроводжується розбудовою спроможності приймаючої сторони — без навчання персонал бенефіціара не зможе підтримувати результати самостійно.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8.6 ЗАКРИТТЯ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Засвоєні уроки як інституційна пам’ять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Структуроване узагальнення того, що спрацювало, а що ні, і які зовнішні чинники найбільше вплинули на реалізацію проєкту.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22960" y="2578608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/home/claude/mpd_pptx_t8/icons/lightbulb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494" y="2733142"/>
            <a:ext cx="285293" cy="28529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54480" y="26060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фіксується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22960" y="32461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Успішні рішення й підходи, варті повторення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22960" y="386791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Проблеми, їх причини та способи подолання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822960" y="448970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Зовнішні чинники, що вплинули на хід проєкту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035040" y="233172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309360" y="2578608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6" name="Image 1" descr="/home/claude/mpd_pptx_t8/icons/book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94" y="2733142"/>
            <a:ext cx="285293" cy="28529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040880" y="26060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Куди веде</a:t>
            </a:r>
            <a:endParaRPr lang="en-US" sz="1450" dirty="0"/>
          </a:p>
        </p:txBody>
      </p:sp>
      <p:sp>
        <p:nvSpPr>
          <p:cNvPr id="18" name="Text 14"/>
          <p:cNvSpPr/>
          <p:nvPr/>
        </p:nvSpPr>
        <p:spPr>
          <a:xfrm>
            <a:off x="6309360" y="32461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фінального звіту або окремий документ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6309360" y="386791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 для розробки майбутніх проєктних ініціатив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6309360" y="448970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Елемент портфеля організації (див. Тему 1)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Оновлені орієнтири OECD DAC для М&amp;О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5120640" cy="2377440"/>
          </a:xfrm>
          <a:prstGeom prst="roundRect">
            <a:avLst>
              <a:gd name="adj" fmla="val 307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21945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5800" dirty="0"/>
          </a:p>
        </p:txBody>
      </p:sp>
      <p:sp>
        <p:nvSpPr>
          <p:cNvPr id="10" name="Text 8"/>
          <p:cNvSpPr/>
          <p:nvPr/>
        </p:nvSpPr>
        <p:spPr>
          <a:xfrm>
            <a:off x="822960" y="329184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критеріїв оцінювання OECD DAC залишаються чинним стандартом для донорської спільноти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35040" y="1965960"/>
            <a:ext cx="5120640" cy="2377440"/>
          </a:xfrm>
          <a:prstGeom prst="roundRect">
            <a:avLst>
              <a:gd name="adj" fmla="val 307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309360" y="21945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800" dirty="0"/>
          </a:p>
        </p:txBody>
      </p:sp>
      <p:sp>
        <p:nvSpPr>
          <p:cNvPr id="13" name="Text 11"/>
          <p:cNvSpPr/>
          <p:nvPr/>
        </p:nvSpPr>
        <p:spPr>
          <a:xfrm>
            <a:off x="6309360" y="329184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видання Глосарію ключових термінів з оцінювання та управління на основі результатів (Glossary of Key Terms in Evaluation and RBM), яке уточнює й розширює визначення для практиків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48640" y="45720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Актуальність (2024–2026): професійна спільнота M&amp;E продовжує спиратися на рамку OECD DAC як основний стандарт застосування критеріїв релевантності, узгодженості, результативності, ефективності, впливу й сталості, а оновлений глосарій RBM закріплює єдину термінологію для міжнародних проєктів.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48640" y="62636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4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OECD, «Evaluation Criteria» (oecd.org); «Glossary of Key Terms in Evaluation and Results Based Management», 2nd ed. (EvalCommunity, 2024–2025)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Вимірюваний вплив: приклад Horizon Europe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1920240"/>
            <a:ext cx="10881360" cy="2103120"/>
          </a:xfrm>
          <a:prstGeom prst="roundRect">
            <a:avLst>
              <a:gd name="adj" fmla="val 347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210312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€11</a:t>
            </a:r>
            <a:endParaRPr lang="en-US" sz="6800" dirty="0"/>
          </a:p>
        </p:txBody>
      </p:sp>
      <p:sp>
        <p:nvSpPr>
          <p:cNvPr id="10" name="Text 8"/>
          <p:cNvSpPr/>
          <p:nvPr/>
        </p:nvSpPr>
        <p:spPr>
          <a:xfrm>
            <a:off x="3931920" y="2148840"/>
            <a:ext cx="7315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віддачі у ВВП ЄС на кожне €1, інвестоване у програму Horizon Europe — за проміжним оцінюванням Європейської Комісії (COM(2025) 189 final, квітень 2025)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29768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Чому це приклад для теми 8: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48640" y="46634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виконана в середині циклу програми (mid-term) незалежними експертами — класичний приклад проміжного оцінювання впливу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48640" y="52120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Висновки безпосередньо впливають на управлінські рішення щодо наступного програмного періоду ЄС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57607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Демонструє, як довгостроковий вплив вимірюється через роки після початкових інвестицій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48640" y="64008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894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European Commission, Interim Evaluation of Horizon Europe, COM(2025) 189 final, 30.04.2025 (research-and-innovation.ec.europa.eu)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 КУРСУ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Арка курсу: єдиний життєвий цикл проєкту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463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8 замикає цикл, розпочатий Темою 1 — від задуму міжнародного проєкту до його сталого результату й закриття.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59536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10" name="Image 0" descr="/home/claude/mpd_pptx_t8/icons/compass_C9A2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202" y="2493386"/>
            <a:ext cx="298460" cy="2984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48640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02920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Задум і життєвий цикл</a:t>
            </a:r>
            <a:endParaRPr lang="en-US" sz="880" dirty="0"/>
          </a:p>
        </p:txBody>
      </p:sp>
      <p:pic>
        <p:nvPicPr>
          <p:cNvPr id="13" name="Image 1" descr="/home/claude/mpd_pptx_t8/icons/arrowRight_64708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796" y="2532888"/>
            <a:ext cx="82296" cy="201168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2194560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15" name="Image 2" descr="/home/claude/mpd_pptx_t8/icons/target_C9A22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226" y="2493386"/>
            <a:ext cx="298460" cy="2984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883664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2"/>
          <p:cNvSpPr/>
          <p:nvPr/>
        </p:nvSpPr>
        <p:spPr>
          <a:xfrm>
            <a:off x="1837944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Проєктна пропозиція</a:t>
            </a:r>
            <a:endParaRPr lang="en-US" sz="880" dirty="0"/>
          </a:p>
        </p:txBody>
      </p:sp>
      <p:pic>
        <p:nvPicPr>
          <p:cNvPr id="18" name="Image 3" descr="/home/claude/mpd_pptx_t8/icons/arrowRight_64708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20" y="2532888"/>
            <a:ext cx="82296" cy="201168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3529584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20" name="Image 4" descr="/home/claude/mpd_pptx_t8/icons/coins_C9A227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250" y="2493386"/>
            <a:ext cx="298460" cy="29846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3218688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5"/>
          <p:cNvSpPr/>
          <p:nvPr/>
        </p:nvSpPr>
        <p:spPr>
          <a:xfrm>
            <a:off x="3172968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Фінансування й консорціум</a:t>
            </a:r>
            <a:endParaRPr lang="en-US" sz="880" dirty="0"/>
          </a:p>
        </p:txBody>
      </p:sp>
      <p:pic>
        <p:nvPicPr>
          <p:cNvPr id="23" name="Image 5" descr="/home/claude/mpd_pptx_t8/icons/arrowRight_64708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844" y="2532888"/>
            <a:ext cx="82296" cy="201168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4864608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25" name="Image 6" descr="/home/claude/mpd_pptx_t8/icons/clipboard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6274" y="2493386"/>
            <a:ext cx="298460" cy="29846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553712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18"/>
          <p:cNvSpPr/>
          <p:nvPr/>
        </p:nvSpPr>
        <p:spPr>
          <a:xfrm>
            <a:off x="4507992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 (логфрейм)</a:t>
            </a:r>
            <a:endParaRPr lang="en-US" sz="880" dirty="0"/>
          </a:p>
        </p:txBody>
      </p:sp>
      <p:pic>
        <p:nvPicPr>
          <p:cNvPr id="28" name="Image 7" descr="/home/claude/mpd_pptx_t8/icons/arrowRight_64708C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1868" y="2532888"/>
            <a:ext cx="82296" cy="201168"/>
          </a:xfrm>
          <a:prstGeom prst="rect">
            <a:avLst/>
          </a:prstGeom>
        </p:spPr>
      </p:pic>
      <p:sp>
        <p:nvSpPr>
          <p:cNvPr id="29" name="Shape 19"/>
          <p:cNvSpPr/>
          <p:nvPr/>
        </p:nvSpPr>
        <p:spPr>
          <a:xfrm>
            <a:off x="6199632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30" name="Image 8" descr="/home/claude/mpd_pptx_t8/icons/fileInvoice_C9A22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1298" y="2493386"/>
            <a:ext cx="298460" cy="298460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5888736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100" dirty="0"/>
          </a:p>
        </p:txBody>
      </p:sp>
      <p:sp>
        <p:nvSpPr>
          <p:cNvPr id="32" name="Text 21"/>
          <p:cNvSpPr/>
          <p:nvPr/>
        </p:nvSpPr>
        <p:spPr>
          <a:xfrm>
            <a:off x="5843016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Фінансове управління</a:t>
            </a:r>
            <a:endParaRPr lang="en-US" sz="880" dirty="0"/>
          </a:p>
        </p:txBody>
      </p:sp>
      <p:pic>
        <p:nvPicPr>
          <p:cNvPr id="33" name="Image 9" descr="/home/claude/mpd_pptx_t8/icons/arrowRight_64708C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6892" y="2532888"/>
            <a:ext cx="82296" cy="201168"/>
          </a:xfrm>
          <a:prstGeom prst="rect">
            <a:avLst/>
          </a:prstGeom>
        </p:spPr>
      </p:pic>
      <p:sp>
        <p:nvSpPr>
          <p:cNvPr id="34" name="Shape 22"/>
          <p:cNvSpPr/>
          <p:nvPr/>
        </p:nvSpPr>
        <p:spPr>
          <a:xfrm>
            <a:off x="7534656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35" name="Image 10" descr="/home/claude/mpd_pptx_t8/icons/scale_C9A227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96322" y="2493386"/>
            <a:ext cx="298460" cy="298460"/>
          </a:xfrm>
          <a:prstGeom prst="rect">
            <a:avLst/>
          </a:prstGeom>
        </p:spPr>
      </p:pic>
      <p:sp>
        <p:nvSpPr>
          <p:cNvPr id="36" name="Text 23"/>
          <p:cNvSpPr/>
          <p:nvPr/>
        </p:nvSpPr>
        <p:spPr>
          <a:xfrm>
            <a:off x="7223760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100" dirty="0"/>
          </a:p>
        </p:txBody>
      </p:sp>
      <p:sp>
        <p:nvSpPr>
          <p:cNvPr id="37" name="Text 24"/>
          <p:cNvSpPr/>
          <p:nvPr/>
        </p:nvSpPr>
        <p:spPr>
          <a:xfrm>
            <a:off x="7178040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та якість</a:t>
            </a:r>
            <a:endParaRPr lang="en-US" sz="880" dirty="0"/>
          </a:p>
        </p:txBody>
      </p:sp>
      <p:pic>
        <p:nvPicPr>
          <p:cNvPr id="38" name="Image 11" descr="/home/claude/mpd_pptx_t8/icons/arrowRight_64708C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1916" y="2532888"/>
            <a:ext cx="82296" cy="201168"/>
          </a:xfrm>
          <a:prstGeom prst="rect">
            <a:avLst/>
          </a:prstGeom>
        </p:spPr>
      </p:pic>
      <p:sp>
        <p:nvSpPr>
          <p:cNvPr id="39" name="Shape 25"/>
          <p:cNvSpPr/>
          <p:nvPr/>
        </p:nvSpPr>
        <p:spPr>
          <a:xfrm>
            <a:off x="8869680" y="2331720"/>
            <a:ext cx="621792" cy="621792"/>
          </a:xfrm>
          <a:prstGeom prst="ellipse">
            <a:avLst/>
          </a:prstGeom>
          <a:solidFill>
            <a:srgbClr val="24365F"/>
          </a:solidFill>
          <a:ln/>
        </p:spPr>
      </p:sp>
      <p:pic>
        <p:nvPicPr>
          <p:cNvPr id="40" name="Image 12" descr="/home/claude/mpd_pptx_t8/icons/network_C9A227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31346" y="2493386"/>
            <a:ext cx="298460" cy="298460"/>
          </a:xfrm>
          <a:prstGeom prst="rect">
            <a:avLst/>
          </a:prstGeom>
        </p:spPr>
      </p:pic>
      <p:sp>
        <p:nvSpPr>
          <p:cNvPr id="41" name="Text 26"/>
          <p:cNvSpPr/>
          <p:nvPr/>
        </p:nvSpPr>
        <p:spPr>
          <a:xfrm>
            <a:off x="8558784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B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100" dirty="0"/>
          </a:p>
        </p:txBody>
      </p:sp>
      <p:sp>
        <p:nvSpPr>
          <p:cNvPr id="42" name="Text 27"/>
          <p:cNvSpPr/>
          <p:nvPr/>
        </p:nvSpPr>
        <p:spPr>
          <a:xfrm>
            <a:off x="8513064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Комунікація та координація</a:t>
            </a:r>
            <a:endParaRPr lang="en-US" sz="880" dirty="0"/>
          </a:p>
        </p:txBody>
      </p:sp>
      <p:pic>
        <p:nvPicPr>
          <p:cNvPr id="43" name="Image 13" descr="/home/claude/mpd_pptx_t8/icons/arrowRight_64708C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06940" y="2532888"/>
            <a:ext cx="82296" cy="201168"/>
          </a:xfrm>
          <a:prstGeom prst="rect">
            <a:avLst/>
          </a:prstGeom>
        </p:spPr>
      </p:pic>
      <p:sp>
        <p:nvSpPr>
          <p:cNvPr id="44" name="Shape 28"/>
          <p:cNvSpPr/>
          <p:nvPr/>
        </p:nvSpPr>
        <p:spPr>
          <a:xfrm>
            <a:off x="10204704" y="2331720"/>
            <a:ext cx="621792" cy="62179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45" name="Image 14" descr="/home/claude/mpd_pptx_t8/icons/gauge_1B2A4A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66370" y="2493386"/>
            <a:ext cx="298460" cy="298460"/>
          </a:xfrm>
          <a:prstGeom prst="rect">
            <a:avLst/>
          </a:prstGeom>
        </p:spPr>
      </p:pic>
      <p:sp>
        <p:nvSpPr>
          <p:cNvPr id="46" name="Text 29"/>
          <p:cNvSpPr/>
          <p:nvPr/>
        </p:nvSpPr>
        <p:spPr>
          <a:xfrm>
            <a:off x="9893808" y="299008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100" dirty="0"/>
          </a:p>
        </p:txBody>
      </p:sp>
      <p:sp>
        <p:nvSpPr>
          <p:cNvPr id="47" name="Text 30"/>
          <p:cNvSpPr/>
          <p:nvPr/>
        </p:nvSpPr>
        <p:spPr>
          <a:xfrm>
            <a:off x="9848088" y="3264408"/>
            <a:ext cx="13350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і сталість</a:t>
            </a:r>
            <a:endParaRPr lang="en-US" sz="880" dirty="0"/>
          </a:p>
        </p:txBody>
      </p:sp>
      <p:sp>
        <p:nvSpPr>
          <p:cNvPr id="48" name="Shape 31"/>
          <p:cNvSpPr/>
          <p:nvPr/>
        </p:nvSpPr>
        <p:spPr>
          <a:xfrm>
            <a:off x="548640" y="4434840"/>
            <a:ext cx="1088136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49" name="Text 32"/>
          <p:cNvSpPr/>
          <p:nvPr/>
        </p:nvSpPr>
        <p:spPr>
          <a:xfrm>
            <a:off x="914400" y="4617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Наскрізна логіка курсу</a:t>
            </a:r>
            <a:endParaRPr lang="en-US" sz="1450" dirty="0"/>
          </a:p>
        </p:txBody>
      </p:sp>
      <p:sp>
        <p:nvSpPr>
          <p:cNvPr id="50" name="Text 33"/>
          <p:cNvSpPr/>
          <p:nvPr/>
        </p:nvSpPr>
        <p:spPr>
          <a:xfrm>
            <a:off x="914400" y="4983480"/>
            <a:ext cx="10149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тема курсу відповідає фазі життєвого циклу міжнародного проєкту: від першого задуму (Тема 1) через розробку пропозиції, пошук фінансування, планування, фінансове й ризик-менеджмент — до фінального моніторингу, оцінювання та забезпечення сталості результатів (Тема 8). Компетентний фахівець з міжнародної проєктної діяльності володіє інструментарієм усього цього циклу.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РЕЗЮМЕ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тези теми 8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0215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9476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749808" y="2651760"/>
            <a:ext cx="3099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— наскрізний процес; система індикаторів охоплює базовий рівень, ціль, факт і джерело верифікації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33672" y="1783080"/>
            <a:ext cx="350215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416552" y="19476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34840" y="2651760"/>
            <a:ext cx="3099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 за критеріями OECD DAC здійснюють незалежні експерти у визначені моменти циклу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918704" y="1783080"/>
            <a:ext cx="350215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101584" y="194767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8119872" y="2651760"/>
            <a:ext cx="3099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Технічна й фінансова звітність мають бути повністю узгодженими між собою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160520"/>
            <a:ext cx="350215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432511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749808" y="5029200"/>
            <a:ext cx="3099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Управлінські рішення ухвалюються на операційному, стратегічному рівнях і рівні донора та документуються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233672" y="4160520"/>
            <a:ext cx="350215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416552" y="432511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4434840" y="5029200"/>
            <a:ext cx="3099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Сталість — це чотири виміри (інституційний, фінансовий, регуляторний, соціальний), закладені завчасно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18704" y="4160520"/>
            <a:ext cx="3502152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8101584" y="4325112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8119872" y="5029200"/>
            <a:ext cx="3099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Закриття проєкту включає передачу результатів, архівування та фіксацію засвоєних уроків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ДИСКУСІЯ ТА ЗАВЕРШЕННЯ КУРСУ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83112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обговорення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9" name="Image 0" descr="/home/claude/mpd_pptx_t8/icons/question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1913839"/>
            <a:ext cx="241402" cy="24140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34440" y="178308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забезпечити, щоб моніторинг справді впливав на рішення, а не був лише формальністю?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274320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2" name="Image 1" descr="/home/claude/mpd_pptx_t8/icons/question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99" y="2873959"/>
            <a:ext cx="241402" cy="24140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34440" y="274320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Який вимір сталості найскладніше забезпечити у вашій сфері та чому?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548640" y="370332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5" name="Image 2" descr="/home/claude/mpd_pptx_t8/icons/question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" y="3834079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34440" y="370332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уроки з усього курсу ви вважаєте найважливішими для майбутньої проєктної практики?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548640" y="489204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Text 13"/>
          <p:cNvSpPr/>
          <p:nvPr/>
        </p:nvSpPr>
        <p:spPr>
          <a:xfrm>
            <a:off x="914400" y="502920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Дякуємо за увагу — і за проходження всього курсу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914400" y="5532120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«Міжнародна проєктна діяльність»: від задуму (Тема 1) до сталого результату (Тема 8) — повний цикл управління міжнародним проєктом тепер у вашому інструментарії.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2026-08-25T09:19:20Z</dcterms:created>
  <dcterms:modified xsi:type="dcterms:W3CDTF">2026-08-25T09:19:20Z</dcterms:modified>
</cp:coreProperties>
</file>