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68" r:id="rId2"/>
    <p:sldId id="258" r:id="rId3"/>
    <p:sldId id="259" r:id="rId4"/>
    <p:sldId id="260" r:id="rId5"/>
    <p:sldId id="264" r:id="rId6"/>
    <p:sldId id="261" r:id="rId7"/>
    <p:sldId id="263" r:id="rId8"/>
    <p:sldId id="262" r:id="rId9"/>
    <p:sldId id="265" r:id="rId10"/>
    <p:sldId id="266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637" y="-12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07D80-0364-4C7F-BCD1-208724B563C6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23F5D-6266-448F-8B64-D9BDFC8982A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691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23F5D-6266-448F-8B64-D9BDFC8982AD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324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738E-8962-435F-8C43-147B8DD7E819}" type="datetime1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515FF03-BCEA-45E0-A667-79729D4500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81739" y="1122363"/>
            <a:ext cx="5380523" cy="2387600"/>
          </a:xfrm>
        </p:spPr>
        <p:txBody>
          <a:bodyPr anchor="b">
            <a:normAutofit/>
          </a:bodyPr>
          <a:lstStyle>
            <a:lvl1pPr algn="ctr">
              <a:defRPr sz="8000" b="1">
                <a:solidFill>
                  <a:schemeClr val="accent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4621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09.10.2023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530582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09.10.2023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196752"/>
            <a:ext cx="5380523" cy="4403824"/>
          </a:xfrm>
        </p:spPr>
        <p:txBody>
          <a:bodyPr>
            <a:noAutofit/>
          </a:bodyPr>
          <a:lstStyle/>
          <a:p>
            <a:r>
              <a:rPr lang="uk-UA" sz="4400" dirty="0" err="1">
                <a:solidFill>
                  <a:srgbClr val="C00000"/>
                </a:solidFill>
              </a:rPr>
              <a:t>Корекційно-розвивальна</a:t>
            </a:r>
            <a:r>
              <a:rPr lang="uk-UA" sz="4400" dirty="0">
                <a:solidFill>
                  <a:srgbClr val="C00000"/>
                </a:solidFill>
              </a:rPr>
              <a:t> робота та її значення при навчанні дитини з особливими по требами. </a:t>
            </a:r>
            <a:endParaRPr lang="ru-RU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04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548680"/>
            <a:ext cx="7172625" cy="889061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0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825625"/>
            <a:ext cx="8496944" cy="232345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uk-UA" sz="39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39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</a:t>
            </a:r>
            <a:r>
              <a:rPr lang="uk-UA" dirty="0"/>
              <a:t> – це система заходів, що дозволяють вирішувати завдання своєчасної допомоги дітям, які зазнають труднощі у навчанні і шкільній адаптації.</a:t>
            </a:r>
          </a:p>
          <a:p>
            <a:pPr marL="0" indent="0">
              <a:buNone/>
            </a:pPr>
            <a:r>
              <a:rPr lang="uk-UA" sz="3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Основним у корекційно-розвивальній роботі </a:t>
            </a:r>
            <a:r>
              <a:rPr lang="uk-UA" sz="3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є: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4051078"/>
            <a:ext cx="8496944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uk-UA" sz="2200" dirty="0">
                <a:solidFill>
                  <a:srgbClr val="009DD9"/>
                </a:solidFill>
              </a:rPr>
              <a:t>підвищення загального рівня розвитку дитини</a:t>
            </a:r>
            <a:r>
              <a:rPr lang="uk-UA" sz="2200" dirty="0" smtClean="0">
                <a:solidFill>
                  <a:srgbClr val="009DD9"/>
                </a:solidFill>
              </a:rPr>
              <a:t>;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uk-UA" sz="2200" dirty="0" err="1" smtClean="0">
                <a:solidFill>
                  <a:srgbClr val="009DD9"/>
                </a:solidFill>
              </a:rPr>
              <a:t>восповненя</a:t>
            </a:r>
            <a:r>
              <a:rPr lang="uk-UA" sz="2200" dirty="0" smtClean="0">
                <a:solidFill>
                  <a:srgbClr val="009DD9"/>
                </a:solidFill>
              </a:rPr>
              <a:t> </a:t>
            </a:r>
            <a:r>
              <a:rPr lang="uk-UA" sz="2200" dirty="0">
                <a:solidFill>
                  <a:srgbClr val="009DD9"/>
                </a:solidFill>
              </a:rPr>
              <a:t>прогалин її попереднього розвитку і </a:t>
            </a:r>
            <a:r>
              <a:rPr lang="uk-UA" sz="2200" dirty="0" smtClean="0">
                <a:solidFill>
                  <a:srgbClr val="009DD9"/>
                </a:solidFill>
              </a:rPr>
              <a:t>навчання;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uk-UA" sz="2200" dirty="0" smtClean="0">
                <a:solidFill>
                  <a:srgbClr val="009DD9"/>
                </a:solidFill>
              </a:rPr>
              <a:t> </a:t>
            </a:r>
            <a:r>
              <a:rPr lang="uk-UA" sz="2200" dirty="0">
                <a:solidFill>
                  <a:srgbClr val="009DD9"/>
                </a:solidFill>
              </a:rPr>
              <a:t>розвиток недостатньо сформованих вмінь та </a:t>
            </a:r>
            <a:r>
              <a:rPr lang="uk-UA" sz="2200" dirty="0" smtClean="0">
                <a:solidFill>
                  <a:srgbClr val="009DD9"/>
                </a:solidFill>
              </a:rPr>
              <a:t>навичок;</a:t>
            </a:r>
          </a:p>
          <a:p>
            <a:pPr marL="457200" lvl="0" indent="-457200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v"/>
            </a:pPr>
            <a:r>
              <a:rPr lang="uk-UA" sz="2200" dirty="0" smtClean="0">
                <a:solidFill>
                  <a:srgbClr val="009DD9"/>
                </a:solidFill>
              </a:rPr>
              <a:t>підготовка </a:t>
            </a:r>
            <a:r>
              <a:rPr lang="uk-UA" sz="2200" dirty="0">
                <a:solidFill>
                  <a:srgbClr val="009DD9"/>
                </a:solidFill>
              </a:rPr>
              <a:t>дитини до адекватного сприйняття навчального матеріалу.</a:t>
            </a:r>
          </a:p>
        </p:txBody>
      </p:sp>
    </p:spTree>
    <p:extLst>
      <p:ext uri="{BB962C8B-B14F-4D97-AF65-F5344CB8AC3E}">
        <p14:creationId xmlns:p14="http://schemas.microsoft.com/office/powerpoint/2010/main" val="491200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971601" y="307975"/>
            <a:ext cx="7977138" cy="744538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0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87624" y="1196752"/>
            <a:ext cx="7676681" cy="451247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bg1"/>
                </a:solidFill>
              </a:rPr>
              <a:t>Мета </a:t>
            </a:r>
            <a:r>
              <a:rPr lang="ru-RU" b="1" dirty="0" err="1">
                <a:solidFill>
                  <a:schemeClr val="bg1"/>
                </a:solidFill>
              </a:rPr>
              <a:t>корекційно-розвивальної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роботи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427984" y="1894840"/>
            <a:ext cx="4536504" cy="18609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uk-UA" dirty="0" err="1">
                <a:solidFill>
                  <a:schemeClr val="bg1"/>
                </a:solidFill>
              </a:rPr>
              <a:t> формува</a:t>
            </a:r>
            <a:r>
              <a:rPr lang="uk-UA" dirty="0">
                <a:solidFill>
                  <a:schemeClr val="bg1"/>
                </a:solidFill>
              </a:rPr>
              <a:t>ти навички й потребу в самоконтролі, осмислене ставлення до виконуваного завдання, давати дітям можливість доводити в розгорнутій формі правильність своїх дій, самостійно знаходити допущені помилки, здійснювати самоперевірку виконаного завдання;</a:t>
            </a:r>
          </a:p>
          <a:p>
            <a:pPr>
              <a:buFont typeface="Wingdings" pitchFamily="2" charset="2"/>
              <a:buChar char="v"/>
            </a:pPr>
            <a:r>
              <a:rPr lang="uk-UA" dirty="0" err="1">
                <a:solidFill>
                  <a:schemeClr val="bg1"/>
                </a:solidFill>
              </a:rPr>
              <a:t> постій</a:t>
            </a:r>
            <a:r>
              <a:rPr lang="uk-UA" dirty="0">
                <a:solidFill>
                  <a:schemeClr val="bg1"/>
                </a:solidFill>
              </a:rPr>
              <a:t>но використовувати позитивну стимуляцію, схвалення, моральну підтримку, розвиваючи зацікавленість і бажання отримувати хороші оцінки, що дає дитині можливість швидко залучатись до роботи, довше бути активною і завдяки цьому успішно розв’язати це завдання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440544" y="4153292"/>
            <a:ext cx="4536504" cy="186895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uk-UA" dirty="0" smtClean="0">
                <a:solidFill>
                  <a:schemeClr val="bg1"/>
                </a:solidFill>
              </a:rPr>
              <a:t>розвивати </a:t>
            </a:r>
            <a:r>
              <a:rPr lang="uk-UA" dirty="0">
                <a:solidFill>
                  <a:schemeClr val="bg1"/>
                </a:solidFill>
              </a:rPr>
              <a:t>наочно-образне та логічне мислення, формувати самостійність думки, вміння розмірковувати, тобто використовувати мову не тільки як засіб спілкування, а й як засіб мислення, вчити дітей застосовувати  набуті знання, уміння та навички в змінених умовах;</a:t>
            </a:r>
          </a:p>
          <a:p>
            <a:pPr>
              <a:buFont typeface="Wingdings" pitchFamily="2" charset="2"/>
              <a:buChar char="v"/>
            </a:pPr>
            <a:r>
              <a:rPr lang="uk-UA" dirty="0" smtClean="0">
                <a:solidFill>
                  <a:schemeClr val="bg1"/>
                </a:solidFill>
              </a:rPr>
              <a:t>виробляти </a:t>
            </a:r>
            <a:r>
              <a:rPr lang="uk-UA" dirty="0">
                <a:solidFill>
                  <a:schemeClr val="bg1"/>
                </a:solidFill>
              </a:rPr>
              <a:t>уміння уважно слухати (або читати) інструкцію, переказувати її своїми словами, чітко уявляти кількість етапів та їх послідовність, уміти давати словесний звіт, про виконану роботу (роблю й розповідаю, що роблю; зробив і розповідаю, що зробив);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251520" y="4152334"/>
            <a:ext cx="3616368" cy="172341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ru-RU" dirty="0" err="1" smtClean="0">
                <a:solidFill>
                  <a:schemeClr val="bg1"/>
                </a:solidFill>
              </a:rPr>
              <a:t>формування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компенсаційних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способів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діяльності</a:t>
            </a:r>
            <a:r>
              <a:rPr lang="ru-RU" dirty="0">
                <a:solidFill>
                  <a:schemeClr val="bg1"/>
                </a:solidFill>
              </a:rPr>
              <a:t> як </a:t>
            </a:r>
            <a:r>
              <a:rPr lang="ru-RU" dirty="0" err="1">
                <a:solidFill>
                  <a:schemeClr val="bg1"/>
                </a:solidFill>
              </a:rPr>
              <a:t>важливої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передумови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підготовки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дітей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особливими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освітніми</a:t>
            </a:r>
            <a:r>
              <a:rPr lang="ru-RU" dirty="0">
                <a:solidFill>
                  <a:schemeClr val="bg1"/>
                </a:solidFill>
              </a:rPr>
              <a:t> потребами до </a:t>
            </a:r>
            <a:r>
              <a:rPr lang="ru-RU" dirty="0" err="1">
                <a:solidFill>
                  <a:schemeClr val="bg1"/>
                </a:solidFill>
              </a:rPr>
              <a:t>навчання</a:t>
            </a:r>
            <a:r>
              <a:rPr lang="ru-RU" dirty="0">
                <a:solidFill>
                  <a:schemeClr val="bg1"/>
                </a:solidFill>
              </a:rPr>
              <a:t> в </a:t>
            </a:r>
            <a:r>
              <a:rPr lang="ru-RU" dirty="0" err="1">
                <a:solidFill>
                  <a:schemeClr val="bg1"/>
                </a:solidFill>
              </a:rPr>
              <a:t>основній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школі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dirty="0" err="1" smtClean="0">
                <a:solidFill>
                  <a:schemeClr val="bg1"/>
                </a:solidFill>
              </a:rPr>
              <a:t>забезпечити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активізацію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аналітико-синтетичної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діяльності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дітей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основі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формування</a:t>
            </a:r>
            <a:r>
              <a:rPr lang="ru-RU" dirty="0">
                <a:solidFill>
                  <a:schemeClr val="bg1"/>
                </a:solidFill>
              </a:rPr>
              <a:t> таких </a:t>
            </a:r>
            <a:r>
              <a:rPr lang="ru-RU" dirty="0" err="1">
                <a:solidFill>
                  <a:schemeClr val="bg1"/>
                </a:solidFill>
              </a:rPr>
              <a:t>логічних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операцій</a:t>
            </a:r>
            <a:r>
              <a:rPr lang="ru-RU" dirty="0">
                <a:solidFill>
                  <a:schemeClr val="bg1"/>
                </a:solidFill>
              </a:rPr>
              <a:t>, як </a:t>
            </a:r>
            <a:r>
              <a:rPr lang="ru-RU" dirty="0" err="1">
                <a:solidFill>
                  <a:schemeClr val="bg1"/>
                </a:solidFill>
              </a:rPr>
              <a:t>порівняння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класифікація</a:t>
            </a:r>
            <a:r>
              <a:rPr lang="ru-RU" dirty="0">
                <a:solidFill>
                  <a:schemeClr val="bg1"/>
                </a:solidFill>
              </a:rPr>
              <a:t>, синтез, </a:t>
            </a:r>
            <a:r>
              <a:rPr lang="ru-RU" dirty="0" err="1">
                <a:solidFill>
                  <a:schemeClr val="bg1"/>
                </a:solidFill>
              </a:rPr>
              <a:t>абстрагування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узагальнення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251520" y="1894840"/>
            <a:ext cx="3888432" cy="186092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itchFamily="2" charset="2"/>
              <a:buChar char="v"/>
            </a:pPr>
            <a:r>
              <a:rPr lang="ru-RU" dirty="0" err="1" smtClean="0">
                <a:solidFill>
                  <a:schemeClr val="bg1"/>
                </a:solidFill>
              </a:rPr>
              <a:t>розвиток</a:t>
            </a:r>
            <a:r>
              <a:rPr lang="ru-RU" dirty="0">
                <a:solidFill>
                  <a:schemeClr val="bg1"/>
                </a:solidFill>
              </a:rPr>
              <a:t>  </a:t>
            </a:r>
            <a:r>
              <a:rPr lang="ru-RU" dirty="0" err="1">
                <a:solidFill>
                  <a:schemeClr val="bg1"/>
                </a:solidFill>
              </a:rPr>
              <a:t>зорового</a:t>
            </a:r>
            <a:r>
              <a:rPr lang="ru-RU" dirty="0">
                <a:solidFill>
                  <a:schemeClr val="bg1"/>
                </a:solidFill>
              </a:rPr>
              <a:t>  </a:t>
            </a:r>
            <a:r>
              <a:rPr lang="ru-RU" dirty="0" err="1">
                <a:solidFill>
                  <a:schemeClr val="bg1"/>
                </a:solidFill>
              </a:rPr>
              <a:t>чи</a:t>
            </a:r>
            <a:r>
              <a:rPr lang="ru-RU" dirty="0">
                <a:solidFill>
                  <a:schemeClr val="bg1"/>
                </a:solidFill>
              </a:rPr>
              <a:t>  слухового  </a:t>
            </a:r>
            <a:r>
              <a:rPr lang="ru-RU" dirty="0" err="1">
                <a:solidFill>
                  <a:schemeClr val="bg1"/>
                </a:solidFill>
              </a:rPr>
              <a:t>сприймання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мовлення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корекцію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пізнавальної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діяльності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фізичний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розвиток</a:t>
            </a:r>
            <a:r>
              <a:rPr lang="ru-RU" dirty="0">
                <a:solidFill>
                  <a:schemeClr val="bg1"/>
                </a:solidFill>
              </a:rPr>
              <a:t>,  </a:t>
            </a:r>
            <a:r>
              <a:rPr lang="ru-RU" dirty="0" err="1">
                <a:solidFill>
                  <a:schemeClr val="bg1"/>
                </a:solidFill>
              </a:rPr>
              <a:t>формування</a:t>
            </a:r>
            <a:r>
              <a:rPr lang="ru-RU" dirty="0">
                <a:solidFill>
                  <a:schemeClr val="bg1"/>
                </a:solidFill>
              </a:rPr>
              <a:t>  </a:t>
            </a:r>
            <a:r>
              <a:rPr lang="ru-RU" dirty="0" err="1">
                <a:solidFill>
                  <a:schemeClr val="bg1"/>
                </a:solidFill>
              </a:rPr>
              <a:t>навичок</a:t>
            </a:r>
            <a:r>
              <a:rPr lang="ru-RU" dirty="0">
                <a:solidFill>
                  <a:schemeClr val="bg1"/>
                </a:solidFill>
              </a:rPr>
              <a:t>  </a:t>
            </a:r>
            <a:r>
              <a:rPr lang="ru-RU" dirty="0" err="1">
                <a:solidFill>
                  <a:schemeClr val="bg1"/>
                </a:solidFill>
              </a:rPr>
              <a:t>просторового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соціально-побутового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орієнтування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  <a:p>
            <a:pPr>
              <a:buFont typeface="Wingdings" pitchFamily="2" charset="2"/>
              <a:buChar char="v"/>
            </a:pPr>
            <a:r>
              <a:rPr lang="ru-RU" dirty="0" err="1" smtClean="0">
                <a:solidFill>
                  <a:schemeClr val="bg1"/>
                </a:solidFill>
              </a:rPr>
              <a:t>розвиток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навичок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саморегуляції</a:t>
            </a:r>
            <a:r>
              <a:rPr lang="ru-RU" dirty="0">
                <a:solidFill>
                  <a:schemeClr val="bg1"/>
                </a:solidFill>
              </a:rPr>
              <a:t> та </a:t>
            </a:r>
            <a:r>
              <a:rPr lang="ru-RU" dirty="0" err="1">
                <a:solidFill>
                  <a:schemeClr val="bg1"/>
                </a:solidFill>
              </a:rPr>
              <a:t>саморозвитку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учнів</a:t>
            </a:r>
            <a:r>
              <a:rPr lang="ru-RU" dirty="0">
                <a:solidFill>
                  <a:schemeClr val="bg1"/>
                </a:solidFill>
              </a:rPr>
              <a:t> шляхом </a:t>
            </a:r>
            <a:r>
              <a:rPr lang="ru-RU" dirty="0" err="1">
                <a:solidFill>
                  <a:schemeClr val="bg1"/>
                </a:solidFill>
              </a:rPr>
              <a:t>взаємодії</a:t>
            </a:r>
            <a:r>
              <a:rPr lang="ru-RU" dirty="0">
                <a:solidFill>
                  <a:schemeClr val="bg1"/>
                </a:solidFill>
              </a:rPr>
              <a:t> з </a:t>
            </a:r>
            <a:r>
              <a:rPr lang="ru-RU" dirty="0" err="1">
                <a:solidFill>
                  <a:schemeClr val="bg1"/>
                </a:solidFill>
              </a:rPr>
              <a:t>навколишнім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середовищем</a:t>
            </a:r>
            <a:r>
              <a:rPr lang="ru-RU" dirty="0">
                <a:solidFill>
                  <a:schemeClr val="bg1"/>
                </a:solidFill>
              </a:rPr>
              <a:t> на </a:t>
            </a:r>
            <a:r>
              <a:rPr lang="ru-RU" dirty="0" err="1">
                <a:solidFill>
                  <a:schemeClr val="bg1"/>
                </a:solidFill>
              </a:rPr>
              <a:t>основі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знань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умінь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навичок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мовленнєвої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зокрема</a:t>
            </a:r>
            <a:r>
              <a:rPr lang="ru-RU" dirty="0">
                <a:solidFill>
                  <a:schemeClr val="bg1"/>
                </a:solidFill>
              </a:rPr>
              <a:t>, </a:t>
            </a:r>
            <a:r>
              <a:rPr lang="ru-RU" dirty="0" err="1">
                <a:solidFill>
                  <a:schemeClr val="bg1"/>
                </a:solidFill>
              </a:rPr>
              <a:t>комунікативної</a:t>
            </a: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err="1">
                <a:solidFill>
                  <a:schemeClr val="bg1"/>
                </a:solidFill>
              </a:rPr>
              <a:t>діяльності</a:t>
            </a:r>
            <a:r>
              <a:rPr lang="ru-RU" dirty="0">
                <a:solidFill>
                  <a:schemeClr val="bg1"/>
                </a:solidFill>
              </a:rPr>
              <a:t> і </a:t>
            </a:r>
            <a:r>
              <a:rPr lang="ru-RU" dirty="0" err="1">
                <a:solidFill>
                  <a:schemeClr val="bg1"/>
                </a:solidFill>
              </a:rPr>
              <a:t>творчості</a:t>
            </a:r>
            <a:r>
              <a:rPr lang="ru-RU" dirty="0">
                <a:solidFill>
                  <a:schemeClr val="bg1"/>
                </a:solidFill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45960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899593" y="333375"/>
            <a:ext cx="8036446" cy="8636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0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0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0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468769" cy="883295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i="1" dirty="0" err="1">
                <a:solidFill>
                  <a:schemeClr val="bg1"/>
                </a:solidFill>
              </a:rPr>
              <a:t>Основні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завдання</a:t>
            </a:r>
            <a:r>
              <a:rPr lang="ru-RU" b="1" i="1" dirty="0">
                <a:solidFill>
                  <a:schemeClr val="bg1"/>
                </a:solidFill>
              </a:rPr>
              <a:t> </a:t>
            </a:r>
            <a:r>
              <a:rPr lang="ru-RU" b="1" i="1" dirty="0" err="1">
                <a:solidFill>
                  <a:schemeClr val="bg1"/>
                </a:solidFill>
              </a:rPr>
              <a:t>корекційно-розвивальної</a:t>
            </a:r>
            <a:r>
              <a:rPr lang="ru-RU" b="1" i="1" dirty="0">
                <a:solidFill>
                  <a:schemeClr val="bg1"/>
                </a:solidFill>
              </a:rPr>
              <a:t> </a:t>
            </a:r>
            <a:r>
              <a:rPr lang="ru-RU" b="1" i="1" dirty="0" err="1">
                <a:solidFill>
                  <a:schemeClr val="bg1"/>
                </a:solidFill>
              </a:rPr>
              <a:t>роботи</a:t>
            </a:r>
            <a:r>
              <a:rPr lang="ru-RU" b="1" i="1" dirty="0">
                <a:solidFill>
                  <a:schemeClr val="bg1"/>
                </a:solidFill>
              </a:rPr>
              <a:t> :</a:t>
            </a: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338560" y="2204864"/>
            <a:ext cx="662704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допомогти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дітям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оволодіти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різноманітними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знаннями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про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навколишній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світ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розвивати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в них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спостереження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досвід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практичного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навчання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формувати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вміння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самостійно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добувати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знання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і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користуватися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ними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шукати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такі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види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завдань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які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максимально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стимулюють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активність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дитини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проводити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лікувально-оздоровчі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заходи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змінювати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види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діяльності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на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уроці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з метою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відпочинку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 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здійснювати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індивідуальний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підхід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індивідуальну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допомогу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</a:rPr>
              <a:t>;</a:t>
            </a:r>
          </a:p>
          <a:p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під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час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навчання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дитини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звертати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увагу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на стан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різних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сторін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його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психічної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діяльності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: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пам'яті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уваги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мислення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мовлення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темп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роботи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вміння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поборювати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600" dirty="0" err="1">
                <a:solidFill>
                  <a:schemeClr val="accent2">
                    <a:lumMod val="75000"/>
                  </a:schemeClr>
                </a:solidFill>
              </a:rPr>
              <a:t>перешкоди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30912" y="321297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2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1509" y="2060848"/>
            <a:ext cx="57419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1</a:t>
            </a:r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848973" y="4005356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54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3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29736" y="4725144"/>
            <a:ext cx="57419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4</a:t>
            </a:r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821509" y="5589240"/>
            <a:ext cx="57419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5</a:t>
            </a:r>
            <a:endParaRPr lang="ru-RU" sz="60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53819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827585" y="307691"/>
            <a:ext cx="8120902" cy="889061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59519" y="1772816"/>
            <a:ext cx="7172625" cy="1296144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орекційно-розвивальну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роботу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забезпечують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такі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компоненти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педагогічного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процесу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25565" y="3503354"/>
            <a:ext cx="2610931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результативний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63688" y="3499646"/>
            <a:ext cx="1515359" cy="461665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цільовий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22812" y="4062263"/>
            <a:ext cx="2402753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організаційний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979711" y="4653135"/>
            <a:ext cx="1633609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змістовий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579096" y="4635752"/>
            <a:ext cx="2091600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методичний</a:t>
            </a:r>
            <a:endParaRPr lang="ru-RU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cxnSp>
        <p:nvCxnSpPr>
          <p:cNvPr id="11" name="Прямая со стрелкой 10"/>
          <p:cNvCxnSpPr>
            <a:stCxn id="3" idx="2"/>
          </p:cNvCxnSpPr>
          <p:nvPr/>
        </p:nvCxnSpPr>
        <p:spPr>
          <a:xfrm flipH="1">
            <a:off x="2699792" y="3068960"/>
            <a:ext cx="264604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2"/>
          </p:cNvCxnSpPr>
          <p:nvPr/>
        </p:nvCxnSpPr>
        <p:spPr>
          <a:xfrm>
            <a:off x="5345832" y="3068960"/>
            <a:ext cx="2466528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>
            <a:stCxn id="3" idx="2"/>
          </p:cNvCxnSpPr>
          <p:nvPr/>
        </p:nvCxnSpPr>
        <p:spPr>
          <a:xfrm>
            <a:off x="5345832" y="3068960"/>
            <a:ext cx="0" cy="89235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3" idx="2"/>
          </p:cNvCxnSpPr>
          <p:nvPr/>
        </p:nvCxnSpPr>
        <p:spPr>
          <a:xfrm flipH="1">
            <a:off x="2915816" y="3068960"/>
            <a:ext cx="2430016" cy="14549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3" idx="2"/>
          </p:cNvCxnSpPr>
          <p:nvPr/>
        </p:nvCxnSpPr>
        <p:spPr>
          <a:xfrm>
            <a:off x="5345832" y="3068960"/>
            <a:ext cx="2178496" cy="145496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866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323529" y="307975"/>
            <a:ext cx="8625210" cy="744538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79103" y="2964960"/>
            <a:ext cx="2952328" cy="3096344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-UA" sz="3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Дефектоло́гія </a:t>
            </a:r>
            <a:r>
              <a:rPr lang="uk-UA" dirty="0">
                <a:solidFill>
                  <a:schemeClr val="bg1"/>
                </a:solidFill>
              </a:rPr>
              <a:t>— відноситься </a:t>
            </a:r>
            <a:r>
              <a:rPr lang="uk-UA" dirty="0" err="1">
                <a:solidFill>
                  <a:schemeClr val="bg1"/>
                </a:solidFill>
              </a:rPr>
              <a:t>до  </a:t>
            </a:r>
            <a:r>
              <a:rPr lang="uk-UA" dirty="0" err="1" smtClean="0">
                <a:solidFill>
                  <a:schemeClr val="bg1"/>
                </a:solidFill>
              </a:rPr>
              <a:t>педпгогіч</a:t>
            </a:r>
            <a:r>
              <a:rPr lang="uk-UA" dirty="0" smtClean="0">
                <a:solidFill>
                  <a:schemeClr val="bg1"/>
                </a:solidFill>
              </a:rPr>
              <a:t>них наук</a:t>
            </a:r>
            <a:r>
              <a:rPr lang="uk-UA" dirty="0">
                <a:solidFill>
                  <a:schemeClr val="bg1"/>
                </a:solidFill>
              </a:rPr>
              <a:t> і вивчає психофізіологічні особливості людей з аномальним розвитком, закономірності їх виховання і навчання. А також </a:t>
            </a:r>
            <a:r>
              <a:rPr lang="uk-UA" dirty="0" err="1">
                <a:solidFill>
                  <a:schemeClr val="bg1"/>
                </a:solidFill>
              </a:rPr>
              <a:t>їх </a:t>
            </a:r>
            <a:r>
              <a:rPr lang="uk-UA" dirty="0" err="1" smtClean="0">
                <a:solidFill>
                  <a:schemeClr val="bg1"/>
                </a:solidFill>
              </a:rPr>
              <a:t>адаптації</a:t>
            </a:r>
            <a:r>
              <a:rPr lang="uk-UA" dirty="0" err="1">
                <a:solidFill>
                  <a:schemeClr val="bg1"/>
                </a:solidFill>
              </a:rPr>
              <a:t> і </a:t>
            </a:r>
            <a:r>
              <a:rPr lang="uk-UA" dirty="0" err="1" smtClean="0">
                <a:solidFill>
                  <a:schemeClr val="bg1"/>
                </a:solidFill>
              </a:rPr>
              <a:t>реабіліта</a:t>
            </a:r>
            <a:r>
              <a:rPr lang="uk-UA" dirty="0" smtClean="0">
                <a:solidFill>
                  <a:schemeClr val="bg1"/>
                </a:solidFill>
              </a:rPr>
              <a:t>ції в</a:t>
            </a:r>
            <a:r>
              <a:rPr lang="uk-UA" dirty="0">
                <a:solidFill>
                  <a:schemeClr val="bg1"/>
                </a:solidFill>
              </a:rPr>
              <a:t> </a:t>
            </a:r>
            <a:r>
              <a:rPr lang="uk-UA" dirty="0" smtClean="0">
                <a:solidFill>
                  <a:schemeClr val="bg1"/>
                </a:solidFill>
              </a:rPr>
              <a:t>соціумі.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249391" y="2996952"/>
            <a:ext cx="3627065" cy="3024336"/>
          </a:xfrm>
          <a:prstGeom prst="snip2Diag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uk-UA" sz="5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Психологічна корекція</a:t>
            </a:r>
            <a:r>
              <a:rPr lang="uk-UA" b="1" dirty="0">
                <a:solidFill>
                  <a:schemeClr val="bg1"/>
                </a:solidFill>
              </a:rPr>
              <a:t> </a:t>
            </a:r>
            <a:r>
              <a:rPr lang="uk-UA" dirty="0">
                <a:solidFill>
                  <a:schemeClr val="bg1"/>
                </a:solidFill>
              </a:rPr>
              <a:t>(психокорекція) — доцільно організована система </a:t>
            </a:r>
            <a:r>
              <a:rPr lang="uk-UA" dirty="0" smtClean="0">
                <a:solidFill>
                  <a:schemeClr val="bg1"/>
                </a:solidFill>
              </a:rPr>
              <a:t>психологічних впливів</a:t>
            </a:r>
            <a:r>
              <a:rPr lang="uk-UA" dirty="0">
                <a:solidFill>
                  <a:schemeClr val="bg1"/>
                </a:solidFill>
              </a:rPr>
              <a:t>, спрямованих на зміну визначених особливостей (властивостей процесів, станів, ознак) психіки, які грають важливу роль у прояві хвороб, у їх патогенезі. Ці патологічні стани підвищують </a:t>
            </a:r>
            <a:r>
              <a:rPr lang="uk-UA" dirty="0" err="1">
                <a:solidFill>
                  <a:schemeClr val="bg1"/>
                </a:solidFill>
              </a:rPr>
              <a:t>імовірність</a:t>
            </a:r>
            <a:r>
              <a:rPr lang="uk-UA" dirty="0">
                <a:solidFill>
                  <a:schemeClr val="bg1"/>
                </a:solidFill>
              </a:rPr>
              <a:t> рецидивів і загострень хвороби, а також впливають наінвалідізацію і соціально-трудову адаптацію людей, які перенесли ті чи інші захворювання.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663078" y="1196752"/>
            <a:ext cx="7172625" cy="59526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Види </a:t>
            </a:r>
            <a:r>
              <a:rPr lang="uk-UA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корекційно-розвивальних</a:t>
            </a:r>
            <a:r>
              <a:rPr lang="uk-UA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занять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Стрелка вверх 6"/>
          <p:cNvSpPr/>
          <p:nvPr/>
        </p:nvSpPr>
        <p:spPr>
          <a:xfrm rot="12944290">
            <a:off x="3420398" y="1765433"/>
            <a:ext cx="576064" cy="11738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 rot="8734742">
            <a:off x="5975866" y="1767768"/>
            <a:ext cx="576064" cy="117380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43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323529" y="307975"/>
            <a:ext cx="8625210" cy="762000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6" y="1268760"/>
            <a:ext cx="8496944" cy="43204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Корекційно-розвивальну</a:t>
            </a:r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роботу в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умовах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інклюзивного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навчання</a:t>
            </a:r>
            <a:r>
              <a:rPr lang="ru-RU" sz="2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здійснюють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691680" y="1772816"/>
            <a:ext cx="5832648" cy="697885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дефектолог (логопед, </a:t>
            </a:r>
            <a:r>
              <a:rPr lang="ru-RU" sz="16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олігофренопедагог</a:t>
            </a:r>
            <a:r>
              <a:rPr lang="ru-RU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тифлопедагог, сурдопедагог</a:t>
            </a:r>
            <a:r>
              <a:rPr lang="ru-RU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</a:t>
            </a:r>
            <a:endParaRPr lang="ru-RU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1973488" y="2675519"/>
            <a:ext cx="4825656" cy="44076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спеціальний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психолог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3387332" y="5661248"/>
            <a:ext cx="3180868" cy="44076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соціальний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працівник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3730164" y="3212976"/>
            <a:ext cx="1440160" cy="44076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учителі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2332288" y="3833039"/>
            <a:ext cx="4235912" cy="40403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асистенти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вчителів</a:t>
            </a:r>
            <a:endParaRPr lang="ru-RU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Прямоугольник с двумя вырезанными противолежащими углами 8"/>
          <p:cNvSpPr/>
          <p:nvPr/>
        </p:nvSpPr>
        <p:spPr>
          <a:xfrm>
            <a:off x="2177480" y="6246299"/>
            <a:ext cx="4573016" cy="40403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музичні</a:t>
            </a:r>
            <a:r>
              <a:rPr lang="ru-RU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керівники</a:t>
            </a:r>
            <a:endParaRPr lang="ru-RU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Прямоугольник с двумя вырезанными противолежащими углами 9"/>
          <p:cNvSpPr/>
          <p:nvPr/>
        </p:nvSpPr>
        <p:spPr>
          <a:xfrm>
            <a:off x="3527884" y="5085184"/>
            <a:ext cx="2340260" cy="44076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фахівці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 ЛФК 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1" name="Прямоугольник с двумя вырезанными противолежащими углами 10"/>
          <p:cNvSpPr/>
          <p:nvPr/>
        </p:nvSpPr>
        <p:spPr>
          <a:xfrm>
            <a:off x="3248426" y="4438473"/>
            <a:ext cx="2835742" cy="440769"/>
          </a:xfrm>
          <a:prstGeom prst="snip2Diag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едичні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працівники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271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683569" y="307691"/>
            <a:ext cx="8264918" cy="889061"/>
          </a:xfrm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2400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Корекційно-розвивальна</a:t>
            </a:r>
            <a:r>
              <a:rPr lang="uk-UA" sz="240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робота та її значення при навчанні дитини з особливими по требами. </a:t>
            </a:r>
            <a:endParaRPr lang="ru-RU" sz="24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1800" y="3573016"/>
            <a:ext cx="3522018" cy="1116124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Система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комплексної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корекційно-розвивальної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допомоги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дітям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з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особливими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потребами в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умовах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інклюзії</a:t>
            </a:r>
            <a:r>
              <a:rPr lang="ru-RU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передбачає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5058194"/>
            <a:ext cx="3672408" cy="10772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медичну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допомогу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200" dirty="0"/>
              <a:t>(</a:t>
            </a:r>
            <a:r>
              <a:rPr lang="ru-RU" sz="1200" dirty="0" err="1"/>
              <a:t>лікування</a:t>
            </a:r>
            <a:r>
              <a:rPr lang="ru-RU" sz="1200" dirty="0"/>
              <a:t> основного </a:t>
            </a:r>
            <a:r>
              <a:rPr lang="ru-RU" sz="1200" dirty="0" err="1"/>
              <a:t>захворювання</a:t>
            </a:r>
            <a:r>
              <a:rPr lang="ru-RU" sz="1200" dirty="0"/>
              <a:t>, </a:t>
            </a:r>
            <a:r>
              <a:rPr lang="ru-RU" sz="1200" dirty="0" err="1"/>
              <a:t>підтримуюча</a:t>
            </a:r>
            <a:r>
              <a:rPr lang="ru-RU" sz="1200" dirty="0"/>
              <a:t> </a:t>
            </a:r>
            <a:r>
              <a:rPr lang="ru-RU" sz="1200" dirty="0" err="1"/>
              <a:t>терапія</a:t>
            </a:r>
            <a:r>
              <a:rPr lang="ru-RU" sz="1200" dirty="0"/>
              <a:t>, </a:t>
            </a:r>
            <a:r>
              <a:rPr lang="ru-RU" sz="1200" dirty="0" err="1"/>
              <a:t>лікувальна</a:t>
            </a:r>
            <a:r>
              <a:rPr lang="ru-RU" sz="1200" dirty="0"/>
              <a:t> </a:t>
            </a:r>
            <a:r>
              <a:rPr lang="ru-RU" sz="1200" dirty="0" err="1"/>
              <a:t>фізкультура</a:t>
            </a:r>
            <a:r>
              <a:rPr lang="ru-RU" sz="1200" dirty="0"/>
              <a:t>, </a:t>
            </a:r>
            <a:r>
              <a:rPr lang="ru-RU" sz="1200" dirty="0" err="1"/>
              <a:t>масаж</a:t>
            </a:r>
            <a:r>
              <a:rPr lang="ru-RU" sz="1200" dirty="0"/>
              <a:t> та </a:t>
            </a:r>
            <a:r>
              <a:rPr lang="ru-RU" sz="1200" dirty="0" err="1"/>
              <a:t>ін</a:t>
            </a:r>
            <a:r>
              <a:rPr lang="ru-RU" sz="1200" dirty="0"/>
              <a:t>.).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69942" y="1825435"/>
            <a:ext cx="4032449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педагогічну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8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допомогу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200" dirty="0"/>
              <a:t>(</a:t>
            </a:r>
            <a:r>
              <a:rPr lang="ru-RU" sz="1200" dirty="0" err="1"/>
              <a:t>навчання</a:t>
            </a:r>
            <a:r>
              <a:rPr lang="ru-RU" sz="1200" dirty="0"/>
              <a:t>, </a:t>
            </a:r>
            <a:r>
              <a:rPr lang="ru-RU" sz="1200" dirty="0" err="1"/>
              <a:t>виховання</a:t>
            </a:r>
            <a:r>
              <a:rPr lang="ru-RU" sz="1200" dirty="0"/>
              <a:t> та </a:t>
            </a:r>
            <a:r>
              <a:rPr lang="ru-RU" sz="1200" dirty="0" err="1"/>
              <a:t>розвиток</a:t>
            </a:r>
            <a:r>
              <a:rPr lang="ru-RU" sz="1200" dirty="0"/>
              <a:t>). </a:t>
            </a:r>
            <a:r>
              <a:rPr lang="ru-RU" sz="1200" dirty="0" err="1"/>
              <a:t>Наприклад</a:t>
            </a:r>
            <a:r>
              <a:rPr lang="ru-RU" sz="1200" dirty="0"/>
              <a:t>, педагогом </a:t>
            </a:r>
            <a:r>
              <a:rPr lang="ru-RU" sz="1200" dirty="0" err="1"/>
              <a:t>добираються</a:t>
            </a:r>
            <a:r>
              <a:rPr lang="ru-RU" sz="1200" dirty="0"/>
              <a:t> </a:t>
            </a:r>
            <a:r>
              <a:rPr lang="ru-RU" sz="1200" dirty="0" err="1"/>
              <a:t>відповідні</a:t>
            </a:r>
            <a:r>
              <a:rPr lang="ru-RU" sz="1200" dirty="0"/>
              <a:t> до потреб </a:t>
            </a:r>
            <a:r>
              <a:rPr lang="ru-RU" sz="1200" dirty="0" err="1"/>
              <a:t>учня</a:t>
            </a:r>
            <a:r>
              <a:rPr lang="ru-RU" sz="1200" dirty="0"/>
              <a:t> </a:t>
            </a:r>
            <a:r>
              <a:rPr lang="ru-RU" sz="1200" dirty="0" err="1"/>
              <a:t>технології</a:t>
            </a:r>
            <a:r>
              <a:rPr lang="ru-RU" sz="1200" dirty="0"/>
              <a:t> </a:t>
            </a:r>
            <a:r>
              <a:rPr lang="ru-RU" sz="1200" dirty="0" err="1"/>
              <a:t>подачі</a:t>
            </a:r>
            <a:r>
              <a:rPr lang="ru-RU" sz="1200" dirty="0"/>
              <a:t> </a:t>
            </a:r>
            <a:r>
              <a:rPr lang="ru-RU" sz="1200" dirty="0" err="1"/>
              <a:t>матеріалу</a:t>
            </a:r>
            <a:r>
              <a:rPr lang="ru-RU" sz="1200" dirty="0"/>
              <a:t>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його</a:t>
            </a:r>
            <a:r>
              <a:rPr lang="ru-RU" sz="1200" dirty="0"/>
              <a:t> </a:t>
            </a:r>
            <a:r>
              <a:rPr lang="ru-RU" sz="1200" dirty="0" err="1"/>
              <a:t>відтворення</a:t>
            </a:r>
            <a:r>
              <a:rPr lang="ru-RU" sz="1200" dirty="0"/>
              <a:t>; проводиться </a:t>
            </a:r>
            <a:r>
              <a:rPr lang="ru-RU" sz="1200" dirty="0" err="1"/>
              <a:t>додаткова</a:t>
            </a:r>
            <a:r>
              <a:rPr lang="ru-RU" sz="1200" dirty="0"/>
              <a:t> </a:t>
            </a:r>
            <a:r>
              <a:rPr lang="ru-RU" sz="1200" dirty="0" err="1"/>
              <a:t>індивідуальна</a:t>
            </a:r>
            <a:r>
              <a:rPr lang="ru-RU" sz="1200" dirty="0"/>
              <a:t> робота; </a:t>
            </a:r>
            <a:r>
              <a:rPr lang="ru-RU" sz="1200" dirty="0" err="1"/>
              <a:t>створюються</a:t>
            </a:r>
            <a:r>
              <a:rPr lang="ru-RU" sz="1200" dirty="0"/>
              <a:t> </a:t>
            </a:r>
            <a:r>
              <a:rPr lang="ru-RU" sz="1200" dirty="0" err="1"/>
              <a:t>умови</a:t>
            </a:r>
            <a:r>
              <a:rPr lang="ru-RU" sz="1200" dirty="0"/>
              <a:t> для </a:t>
            </a:r>
            <a:r>
              <a:rPr lang="ru-RU" sz="1200" dirty="0" err="1"/>
              <a:t>соціальної</a:t>
            </a:r>
            <a:r>
              <a:rPr lang="ru-RU" sz="1200" dirty="0"/>
              <a:t> </a:t>
            </a:r>
            <a:r>
              <a:rPr lang="ru-RU" sz="1200" dirty="0" err="1"/>
              <a:t>адаптації</a:t>
            </a:r>
            <a:r>
              <a:rPr lang="ru-RU" sz="1200" dirty="0"/>
              <a:t> </a:t>
            </a:r>
            <a:r>
              <a:rPr lang="ru-RU" sz="1200" dirty="0" err="1"/>
              <a:t>учня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38806" y="1886990"/>
            <a:ext cx="4071421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психологічну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допомогу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200" dirty="0"/>
              <a:t>(</a:t>
            </a:r>
            <a:r>
              <a:rPr lang="ru-RU" sz="1200" dirty="0" err="1"/>
              <a:t>психологічна</a:t>
            </a:r>
            <a:r>
              <a:rPr lang="ru-RU" sz="1200" dirty="0"/>
              <a:t> </a:t>
            </a:r>
            <a:r>
              <a:rPr lang="ru-RU" sz="1200" dirty="0" err="1"/>
              <a:t>корекція</a:t>
            </a:r>
            <a:r>
              <a:rPr lang="ru-RU" sz="1200" dirty="0"/>
              <a:t>, </a:t>
            </a:r>
            <a:r>
              <a:rPr lang="ru-RU" sz="1200" dirty="0" err="1"/>
              <a:t>оптимізація</a:t>
            </a:r>
            <a:r>
              <a:rPr lang="ru-RU" sz="1200" dirty="0"/>
              <a:t> </a:t>
            </a:r>
            <a:r>
              <a:rPr lang="ru-RU" sz="1200" dirty="0" err="1"/>
              <a:t>сімейного</a:t>
            </a:r>
            <a:r>
              <a:rPr lang="ru-RU" sz="1200" dirty="0"/>
              <a:t> </a:t>
            </a:r>
            <a:r>
              <a:rPr lang="ru-RU" sz="1200" dirty="0" err="1"/>
              <a:t>клімату</a:t>
            </a:r>
            <a:r>
              <a:rPr lang="ru-RU" sz="1200" dirty="0"/>
              <a:t>). Психолог </a:t>
            </a:r>
            <a:r>
              <a:rPr lang="ru-RU" sz="1200" dirty="0" err="1"/>
              <a:t>навчального</a:t>
            </a:r>
            <a:r>
              <a:rPr lang="ru-RU" sz="1200" dirty="0"/>
              <a:t> закладу проводить </a:t>
            </a:r>
            <a:r>
              <a:rPr lang="ru-RU" sz="1200" dirty="0" err="1"/>
              <a:t>сімейне</a:t>
            </a:r>
            <a:r>
              <a:rPr lang="ru-RU" sz="1200" dirty="0"/>
              <a:t> </a:t>
            </a:r>
            <a:r>
              <a:rPr lang="ru-RU" sz="1200" dirty="0" err="1"/>
              <a:t>консультування</a:t>
            </a:r>
            <a:r>
              <a:rPr lang="ru-RU" sz="1200" dirty="0"/>
              <a:t>; </a:t>
            </a:r>
            <a:r>
              <a:rPr lang="ru-RU" sz="1200" dirty="0" err="1"/>
              <a:t>організовує</a:t>
            </a:r>
            <a:r>
              <a:rPr lang="ru-RU" sz="1200" dirty="0"/>
              <a:t> </a:t>
            </a:r>
            <a:r>
              <a:rPr lang="ru-RU" sz="1200" dirty="0" err="1"/>
              <a:t>спільні</a:t>
            </a:r>
            <a:r>
              <a:rPr lang="ru-RU" sz="1200" dirty="0"/>
              <a:t> заходи у </a:t>
            </a:r>
            <a:r>
              <a:rPr lang="ru-RU" sz="1200" dirty="0" err="1"/>
              <a:t>класі</a:t>
            </a:r>
            <a:r>
              <a:rPr lang="ru-RU" sz="1200" dirty="0"/>
              <a:t>; </a:t>
            </a:r>
            <a:r>
              <a:rPr lang="ru-RU" sz="1200" dirty="0" err="1"/>
              <a:t>подолання</a:t>
            </a:r>
            <a:r>
              <a:rPr lang="ru-RU" sz="1200" dirty="0"/>
              <a:t> </a:t>
            </a:r>
            <a:r>
              <a:rPr lang="ru-RU" sz="1200" dirty="0" err="1"/>
              <a:t>конфліктів</a:t>
            </a:r>
            <a:r>
              <a:rPr lang="ru-RU" sz="1200" dirty="0"/>
              <a:t>, а </a:t>
            </a:r>
            <a:r>
              <a:rPr lang="ru-RU" sz="1200" dirty="0" err="1"/>
              <a:t>також</a:t>
            </a:r>
            <a:r>
              <a:rPr lang="ru-RU" sz="1200" dirty="0"/>
              <a:t> проводить </a:t>
            </a:r>
            <a:r>
              <a:rPr lang="ru-RU" sz="1200" dirty="0" err="1"/>
              <a:t>індивідуальну</a:t>
            </a:r>
            <a:r>
              <a:rPr lang="ru-RU" sz="1200" dirty="0"/>
              <a:t> </a:t>
            </a:r>
            <a:r>
              <a:rPr lang="ru-RU" sz="1200" dirty="0" err="1"/>
              <a:t>психокорекційну</a:t>
            </a:r>
            <a:r>
              <a:rPr lang="ru-RU" sz="1200" dirty="0"/>
              <a:t> роботу з </a:t>
            </a:r>
            <a:r>
              <a:rPr lang="ru-RU" sz="1200" dirty="0" err="1"/>
              <a:t>учнями</a:t>
            </a:r>
            <a:r>
              <a:rPr lang="ru-RU" sz="1200" dirty="0"/>
              <a:t>.;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838806" y="5013176"/>
            <a:ext cx="3762165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соціальну</a:t>
            </a:r>
            <a:r>
              <a:rPr lang="ru-RU" sz="2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240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допомогу</a:t>
            </a:r>
            <a:r>
              <a:rPr lang="ru-RU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ru-RU" sz="1200" dirty="0"/>
              <a:t>(</a:t>
            </a:r>
            <a:r>
              <a:rPr lang="ru-RU" sz="1200" dirty="0" err="1"/>
              <a:t>надання</a:t>
            </a:r>
            <a:r>
              <a:rPr lang="ru-RU" sz="1200" dirty="0"/>
              <a:t> </a:t>
            </a:r>
            <a:r>
              <a:rPr lang="ru-RU" sz="1200" dirty="0" err="1"/>
              <a:t>можливості</a:t>
            </a:r>
            <a:r>
              <a:rPr lang="ru-RU" sz="1200" dirty="0"/>
              <a:t> </a:t>
            </a:r>
            <a:r>
              <a:rPr lang="ru-RU" sz="1200" dirty="0" err="1"/>
              <a:t>соціалізуватися</a:t>
            </a:r>
            <a:r>
              <a:rPr lang="ru-RU" sz="1200" dirty="0"/>
              <a:t> та </a:t>
            </a:r>
            <a:r>
              <a:rPr lang="ru-RU" sz="1200" dirty="0" err="1"/>
              <a:t>ін</a:t>
            </a:r>
            <a:r>
              <a:rPr lang="ru-RU" sz="1200" dirty="0"/>
              <a:t>.). </a:t>
            </a:r>
            <a:r>
              <a:rPr lang="ru-RU" sz="1200" dirty="0" err="1"/>
              <a:t>Наприклад</a:t>
            </a:r>
            <a:r>
              <a:rPr lang="ru-RU" sz="1200" dirty="0"/>
              <a:t>, </a:t>
            </a:r>
            <a:r>
              <a:rPr lang="ru-RU" sz="1200" dirty="0" err="1"/>
              <a:t>соціальний</a:t>
            </a:r>
            <a:r>
              <a:rPr lang="ru-RU" sz="1200" dirty="0"/>
              <a:t> педагог </a:t>
            </a:r>
            <a:r>
              <a:rPr lang="ru-RU" sz="1200" dirty="0" err="1"/>
              <a:t>сприяє</a:t>
            </a:r>
            <a:r>
              <a:rPr lang="ru-RU" sz="1200" dirty="0"/>
              <a:t> </a:t>
            </a:r>
            <a:r>
              <a:rPr lang="ru-RU" sz="1200" dirty="0" err="1"/>
              <a:t>адаптації</a:t>
            </a:r>
            <a:r>
              <a:rPr lang="ru-RU" sz="1200" dirty="0"/>
              <a:t> </a:t>
            </a:r>
            <a:r>
              <a:rPr lang="ru-RU" sz="1200" dirty="0" err="1"/>
              <a:t>учня</a:t>
            </a:r>
            <a:r>
              <a:rPr lang="ru-RU" sz="1200" dirty="0"/>
              <a:t>; проводить </a:t>
            </a:r>
            <a:r>
              <a:rPr lang="ru-RU" sz="1200" dirty="0" err="1"/>
              <a:t>заняття</a:t>
            </a:r>
            <a:r>
              <a:rPr lang="ru-RU" sz="1200" dirty="0"/>
              <a:t> з </a:t>
            </a:r>
            <a:r>
              <a:rPr lang="ru-RU" sz="1200" dirty="0" err="1"/>
              <a:t>учнівським</a:t>
            </a:r>
            <a:r>
              <a:rPr lang="ru-RU" sz="1200" dirty="0"/>
              <a:t>, </a:t>
            </a:r>
            <a:r>
              <a:rPr lang="ru-RU" sz="1200" dirty="0" err="1"/>
              <a:t>батьківським</a:t>
            </a:r>
            <a:r>
              <a:rPr lang="ru-RU" sz="1200" dirty="0"/>
              <a:t> </a:t>
            </a:r>
            <a:r>
              <a:rPr lang="ru-RU" sz="1200" dirty="0" err="1"/>
              <a:t>колективом</a:t>
            </a:r>
            <a:r>
              <a:rPr lang="ru-RU" sz="1200" dirty="0"/>
              <a:t>; </a:t>
            </a:r>
            <a:r>
              <a:rPr lang="ru-RU" sz="1200" dirty="0" err="1"/>
              <a:t>працює</a:t>
            </a:r>
            <a:r>
              <a:rPr lang="ru-RU" sz="1200" dirty="0"/>
              <a:t> над </a:t>
            </a:r>
            <a:r>
              <a:rPr lang="ru-RU" sz="1200" dirty="0" err="1"/>
              <a:t>усвідомленням</a:t>
            </a:r>
            <a:r>
              <a:rPr lang="ru-RU" sz="1200" dirty="0"/>
              <a:t> </a:t>
            </a:r>
            <a:r>
              <a:rPr lang="ru-RU" sz="1200" dirty="0" err="1"/>
              <a:t>вибору</a:t>
            </a:r>
            <a:r>
              <a:rPr lang="ru-RU" sz="1200" dirty="0"/>
              <a:t> </a:t>
            </a:r>
            <a:r>
              <a:rPr lang="ru-RU" sz="1200" dirty="0" err="1"/>
              <a:t>професії</a:t>
            </a:r>
            <a:r>
              <a:rPr lang="ru-RU" sz="1200" dirty="0"/>
              <a:t>; </a:t>
            </a:r>
            <a:r>
              <a:rPr lang="ru-RU" sz="1200" dirty="0" err="1"/>
              <a:t>дбає</a:t>
            </a:r>
            <a:r>
              <a:rPr lang="ru-RU" sz="1200" dirty="0"/>
              <a:t> про </a:t>
            </a:r>
            <a:r>
              <a:rPr lang="ru-RU" sz="1200" dirty="0" err="1"/>
              <a:t>сімейний</a:t>
            </a:r>
            <a:r>
              <a:rPr lang="ru-RU" sz="1200" dirty="0"/>
              <a:t> </a:t>
            </a:r>
            <a:r>
              <a:rPr lang="ru-RU" sz="1200" dirty="0" err="1"/>
              <a:t>мікроклімат</a:t>
            </a:r>
            <a:r>
              <a:rPr lang="ru-RU" sz="1200" dirty="0"/>
              <a:t>.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051720" y="4509120"/>
            <a:ext cx="720080" cy="43204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6300192" y="4509120"/>
            <a:ext cx="862357" cy="36004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6289864" y="3415852"/>
            <a:ext cx="820641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2051720" y="3415852"/>
            <a:ext cx="720080" cy="50405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79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7" y="307691"/>
            <a:ext cx="8552950" cy="817053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</a:pPr>
            <a:r>
              <a:rPr lang="uk-UA" sz="3200" dirty="0" smtClean="0"/>
              <a:t>Схема «Умови досягнення мети корекції у процесі спеціального навчання»</a:t>
            </a:r>
            <a:endParaRPr lang="ru-RU" sz="32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86416"/>
            <a:ext cx="7416824" cy="53885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576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 err="1" smtClean="0"/>
              <a:t>корекція</a:t>
            </a:r>
            <a:r>
              <a:rPr lang="ru-RU" b="1" dirty="0" smtClean="0"/>
              <a:t> </a:t>
            </a:r>
            <a:r>
              <a:rPr lang="ru-RU" dirty="0" err="1"/>
              <a:t>розглядається</a:t>
            </a:r>
            <a:r>
              <a:rPr lang="ru-RU" dirty="0"/>
              <a:t> як основа </a:t>
            </a:r>
            <a:r>
              <a:rPr lang="ru-RU" dirty="0" err="1"/>
              <a:t>навчально-виховного</a:t>
            </a:r>
            <a:r>
              <a:rPr lang="ru-RU" dirty="0"/>
              <a:t> </a:t>
            </a:r>
            <a:r>
              <a:rPr lang="ru-RU" dirty="0" err="1"/>
              <a:t>процесу</a:t>
            </a:r>
            <a:r>
              <a:rPr lang="ru-RU" dirty="0"/>
              <a:t> у </a:t>
            </a:r>
            <a:r>
              <a:rPr lang="ru-RU" dirty="0" err="1"/>
              <a:t>спеціальному</a:t>
            </a:r>
            <a:r>
              <a:rPr lang="ru-RU" dirty="0"/>
              <a:t> </a:t>
            </a:r>
            <a:r>
              <a:rPr lang="ru-RU" dirty="0" err="1"/>
              <a:t>освітньому</a:t>
            </a:r>
            <a:r>
              <a:rPr lang="ru-RU" dirty="0"/>
              <a:t> </a:t>
            </a:r>
            <a:r>
              <a:rPr lang="ru-RU" dirty="0" err="1"/>
              <a:t>закладі</a:t>
            </a:r>
            <a:r>
              <a:rPr lang="ru-RU" dirty="0"/>
              <a:t>. А саму </a:t>
            </a:r>
            <a:r>
              <a:rPr lang="ru-RU" dirty="0" err="1"/>
              <a:t>корекційну</a:t>
            </a:r>
            <a:r>
              <a:rPr lang="ru-RU" dirty="0"/>
              <a:t> роботу </a:t>
            </a:r>
            <a:r>
              <a:rPr lang="ru-RU" dirty="0" err="1"/>
              <a:t>принципово</a:t>
            </a:r>
            <a:r>
              <a:rPr lang="ru-RU" dirty="0"/>
              <a:t> </a:t>
            </a:r>
            <a:r>
              <a:rPr lang="ru-RU" dirty="0" err="1"/>
              <a:t>важливо</a:t>
            </a:r>
            <a:r>
              <a:rPr lang="ru-RU" dirty="0"/>
              <a:t> </a:t>
            </a:r>
            <a:r>
              <a:rPr lang="ru-RU" dirty="0" err="1"/>
              <a:t>аналізувати</a:t>
            </a:r>
            <a:r>
              <a:rPr lang="ru-RU" dirty="0"/>
              <a:t> як </a:t>
            </a:r>
            <a:r>
              <a:rPr lang="ru-RU" dirty="0" err="1"/>
              <a:t>специфічну</a:t>
            </a:r>
            <a:r>
              <a:rPr lang="ru-RU" dirty="0"/>
              <a:t> систему, </a:t>
            </a:r>
            <a:r>
              <a:rPr lang="ru-RU" dirty="0" err="1"/>
              <a:t>куди</a:t>
            </a:r>
            <a:r>
              <a:rPr lang="ru-RU" dirty="0"/>
              <a:t> </a:t>
            </a:r>
            <a:r>
              <a:rPr lang="ru-RU" dirty="0" err="1"/>
              <a:t>входять</a:t>
            </a:r>
            <a:r>
              <a:rPr lang="ru-RU" dirty="0"/>
              <a:t> </a:t>
            </a:r>
            <a:r>
              <a:rPr lang="ru-RU" dirty="0" err="1"/>
              <a:t>цільовий</a:t>
            </a:r>
            <a:r>
              <a:rPr lang="ru-RU" dirty="0"/>
              <a:t>, </a:t>
            </a:r>
            <a:r>
              <a:rPr lang="ru-RU" dirty="0" err="1"/>
              <a:t>організаційний</a:t>
            </a:r>
            <a:r>
              <a:rPr lang="ru-RU" dirty="0"/>
              <a:t>, </a:t>
            </a:r>
            <a:r>
              <a:rPr lang="ru-RU" dirty="0" err="1"/>
              <a:t>змістовий</a:t>
            </a:r>
            <a:r>
              <a:rPr lang="ru-RU" dirty="0"/>
              <a:t>, </a:t>
            </a:r>
            <a:r>
              <a:rPr lang="ru-RU" dirty="0" err="1"/>
              <a:t>методичний</a:t>
            </a:r>
            <a:r>
              <a:rPr lang="ru-RU" dirty="0"/>
              <a:t>, </a:t>
            </a:r>
            <a:r>
              <a:rPr lang="ru-RU" dirty="0" err="1"/>
              <a:t>результативний</a:t>
            </a:r>
            <a:r>
              <a:rPr lang="ru-RU" dirty="0"/>
              <a:t> </a:t>
            </a:r>
            <a:r>
              <a:rPr lang="ru-RU" dirty="0" err="1"/>
              <a:t>компоненти</a:t>
            </a:r>
            <a:r>
              <a:rPr lang="ru-RU" dirty="0"/>
              <a:t> </a:t>
            </a:r>
            <a:r>
              <a:rPr lang="ru-RU" dirty="0" err="1"/>
              <a:t>педагогічного</a:t>
            </a:r>
            <a:r>
              <a:rPr lang="ru-RU" dirty="0"/>
              <a:t> </a:t>
            </a:r>
            <a:r>
              <a:rPr lang="ru-RU" dirty="0" err="1" smtClean="0"/>
              <a:t>процесу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uk-UA" dirty="0" smtClean="0"/>
              <a:t>   </a:t>
            </a:r>
            <a:r>
              <a:rPr lang="uk-UA" dirty="0" err="1" smtClean="0"/>
              <a:t>Корекційна</a:t>
            </a:r>
            <a:r>
              <a:rPr lang="uk-UA" dirty="0" smtClean="0"/>
              <a:t> робота може бути реалізована у </a:t>
            </a:r>
            <a:r>
              <a:rPr lang="uk-UA" dirty="0" err="1" smtClean="0"/>
              <a:t>гпуповій</a:t>
            </a:r>
            <a:r>
              <a:rPr lang="uk-UA" dirty="0" smtClean="0"/>
              <a:t> та індивідуальній формі.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 err="1" smtClean="0"/>
              <a:t>Важливо</a:t>
            </a:r>
            <a:r>
              <a:rPr lang="ru-RU" dirty="0" smtClean="0"/>
              <a:t> </a:t>
            </a:r>
            <a:r>
              <a:rPr lang="ru-RU" dirty="0" err="1"/>
              <a:t>також</a:t>
            </a:r>
            <a:r>
              <a:rPr lang="ru-RU" dirty="0"/>
              <a:t> те, </a:t>
            </a:r>
            <a:r>
              <a:rPr lang="ru-RU" dirty="0" err="1"/>
              <a:t>що</a:t>
            </a:r>
            <a:r>
              <a:rPr lang="ru-RU" dirty="0"/>
              <a:t> в </a:t>
            </a:r>
            <a:r>
              <a:rPr lang="ru-RU" dirty="0" err="1"/>
              <a:t>корекційно-розвивальній</a:t>
            </a:r>
            <a:r>
              <a:rPr lang="ru-RU" dirty="0"/>
              <a:t> </a:t>
            </a:r>
            <a:r>
              <a:rPr lang="ru-RU" dirty="0" err="1"/>
              <a:t>роботі</a:t>
            </a:r>
            <a:r>
              <a:rPr lang="ru-RU" dirty="0"/>
              <a:t> </a:t>
            </a:r>
            <a:r>
              <a:rPr lang="ru-RU" dirty="0" err="1"/>
              <a:t>першочергову</a:t>
            </a:r>
            <a:r>
              <a:rPr lang="ru-RU" dirty="0"/>
              <a:t> роль </a:t>
            </a:r>
            <a:r>
              <a:rPr lang="ru-RU" dirty="0" err="1"/>
              <a:t>відіграють</a:t>
            </a:r>
            <a:r>
              <a:rPr lang="ru-RU" dirty="0"/>
              <a:t> не </a:t>
            </a:r>
            <a:r>
              <a:rPr lang="ru-RU" dirty="0" err="1"/>
              <a:t>окремі</a:t>
            </a:r>
            <a:r>
              <a:rPr lang="ru-RU" dirty="0"/>
              <a:t> </a:t>
            </a:r>
            <a:r>
              <a:rPr lang="ru-RU" dirty="0" err="1"/>
              <a:t>засоби</a:t>
            </a:r>
            <a:r>
              <a:rPr lang="ru-RU" dirty="0"/>
              <a:t> </a:t>
            </a:r>
            <a:r>
              <a:rPr lang="ru-RU" dirty="0" err="1"/>
              <a:t>корекції</a:t>
            </a:r>
            <a:r>
              <a:rPr lang="ru-RU" dirty="0"/>
              <a:t> та </a:t>
            </a:r>
            <a:r>
              <a:rPr lang="ru-RU" dirty="0" err="1"/>
              <a:t>методичні</a:t>
            </a:r>
            <a:r>
              <a:rPr lang="ru-RU" dirty="0"/>
              <a:t> </a:t>
            </a:r>
            <a:r>
              <a:rPr lang="ru-RU" dirty="0" err="1"/>
              <a:t>прийоми</a:t>
            </a:r>
            <a:r>
              <a:rPr lang="ru-RU" dirty="0"/>
              <a:t>, а </a:t>
            </a:r>
            <a:r>
              <a:rPr lang="ru-RU" dirty="0" err="1"/>
              <a:t>особистість</a:t>
            </a:r>
            <a:r>
              <a:rPr lang="ru-RU" dirty="0"/>
              <a:t> </a:t>
            </a:r>
            <a:r>
              <a:rPr lang="ru-RU" dirty="0" err="1"/>
              <a:t>вчителя</a:t>
            </a:r>
            <a:r>
              <a:rPr lang="ru-RU" dirty="0"/>
              <a:t>, </a:t>
            </a:r>
            <a:r>
              <a:rPr lang="ru-RU" dirty="0" err="1"/>
              <a:t>тобто</a:t>
            </a:r>
            <a:r>
              <a:rPr lang="ru-RU" dirty="0"/>
              <a:t> </a:t>
            </a:r>
            <a:r>
              <a:rPr lang="ru-RU" dirty="0" err="1"/>
              <a:t>сукупність</a:t>
            </a:r>
            <a:r>
              <a:rPr lang="ru-RU" dirty="0"/>
              <a:t> </a:t>
            </a:r>
            <a:r>
              <a:rPr lang="ru-RU" dirty="0" err="1"/>
              <a:t>соціальних</a:t>
            </a:r>
            <a:r>
              <a:rPr lang="ru-RU" dirty="0"/>
              <a:t>, </a:t>
            </a:r>
            <a:r>
              <a:rPr lang="ru-RU" dirty="0" err="1"/>
              <a:t>емоційно-вольових</a:t>
            </a:r>
            <a:r>
              <a:rPr lang="ru-RU" dirty="0"/>
              <a:t> і </a:t>
            </a:r>
            <a:r>
              <a:rPr lang="ru-RU" dirty="0" err="1"/>
              <a:t>характерологічних</a:t>
            </a:r>
            <a:r>
              <a:rPr lang="ru-RU" dirty="0"/>
              <a:t> </a:t>
            </a:r>
            <a:r>
              <a:rPr lang="ru-RU" dirty="0" err="1"/>
              <a:t>якостей</a:t>
            </a:r>
            <a:r>
              <a:rPr lang="ru-RU" dirty="0"/>
              <a:t> педагога, </a:t>
            </a:r>
            <a:r>
              <a:rPr lang="ru-RU" dirty="0" err="1"/>
              <a:t>котрий</a:t>
            </a:r>
            <a:r>
              <a:rPr lang="ru-RU" dirty="0"/>
              <a:t> </a:t>
            </a:r>
            <a:r>
              <a:rPr lang="ru-RU" dirty="0" err="1"/>
              <a:t>реалізує</a:t>
            </a:r>
            <a:r>
              <a:rPr lang="ru-RU" dirty="0"/>
              <a:t> </a:t>
            </a:r>
            <a:r>
              <a:rPr lang="ru-RU" dirty="0" err="1"/>
              <a:t>філософію</a:t>
            </a:r>
            <a:r>
              <a:rPr lang="ru-RU" dirty="0"/>
              <a:t> </a:t>
            </a:r>
            <a:r>
              <a:rPr lang="ru-RU" dirty="0" err="1" smtClean="0"/>
              <a:t>інклюзії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21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947738"/>
            <a:ext cx="7107389" cy="52175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5210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23728" y="260648"/>
            <a:ext cx="46805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2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754" y="1052736"/>
            <a:ext cx="8142905" cy="47525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252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850" y="238539"/>
            <a:ext cx="8497092" cy="1436437"/>
          </a:xfrm>
        </p:spPr>
        <p:txBody>
          <a:bodyPr/>
          <a:lstStyle/>
          <a:p>
            <a:pPr algn="ctr"/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SHHo-tam-u-susidiv.-Dosvid-inklyuzyvnoi-osvity-v-Polsh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144" y="1657884"/>
            <a:ext cx="7357929" cy="4272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98315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75</TotalTime>
  <Words>547</Words>
  <Application>Microsoft Office PowerPoint</Application>
  <PresentationFormat>Экран (4:3)</PresentationFormat>
  <Paragraphs>70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Исполнительная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Корекційно-розвивальна робота та її значення при навчанні дитини з особливими по требами. </vt:lpstr>
      <vt:lpstr>Схема «Умови досягнення мети корекції у процесі спеціального навчання»</vt:lpstr>
      <vt:lpstr>Презентация PowerPoint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Artem</dc:creator>
  <cp:lastModifiedBy>suvor</cp:lastModifiedBy>
  <cp:revision>10</cp:revision>
  <dcterms:created xsi:type="dcterms:W3CDTF">2021-06-08T17:20:29Z</dcterms:created>
  <dcterms:modified xsi:type="dcterms:W3CDTF">2023-10-09T18:43:59Z</dcterms:modified>
</cp:coreProperties>
</file>