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59" r:id="rId17"/>
    <p:sldId id="300" r:id="rId18"/>
    <p:sldId id="301" r:id="rId19"/>
    <p:sldId id="275" r:id="rId20"/>
    <p:sldId id="262" r:id="rId21"/>
    <p:sldId id="261" r:id="rId22"/>
    <p:sldId id="263" r:id="rId23"/>
    <p:sldId id="286" r:id="rId24"/>
    <p:sldId id="299" r:id="rId25"/>
    <p:sldId id="302" r:id="rId26"/>
  </p:sldIdLst>
  <p:sldSz cx="18288000" cy="10287000"/>
  <p:notesSz cx="6858000" cy="9144000"/>
  <p:embeddedFontLst>
    <p:embeddedFont>
      <p:font typeface="Wingdings 2" panose="05020102010507070707" pitchFamily="18" charset="2"/>
      <p:regular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Corbel" panose="020B0503020204020204" pitchFamily="34" charset="0"/>
      <p:regular r:id="rId32"/>
      <p:bold r:id="rId33"/>
      <p:italic r:id="rId34"/>
      <p:boldItalic r:id="rId35"/>
    </p:embeddedFont>
    <p:embeddedFont>
      <p:font typeface="Book Antiqua" panose="020406020503050303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002FF-660E-4861-BDFD-FF910EC5A3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BCA77-C6F9-4424-BC5A-39FA19F26804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Клієнти, партнери</a:t>
          </a:r>
          <a:b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корпоративного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корпоративному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новин по e-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спеціалізованих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A83EE-DA36-4332-BAE7-82796FBC05F3}" type="parTrans" cxnId="{DE8EBCD6-54BF-4F41-9A9B-932926DAA26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88549E-7756-4EBF-870D-4580E362FBCF}" type="sibTrans" cxnId="{DE8EBCD6-54BF-4F41-9A9B-932926DAA26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88FB9-E0A2-472E-9FDE-C35D456EB0F4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</a:t>
          </a:r>
          <a:b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прес-релізів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менш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двох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місяць</a:t>
          </a:r>
          <a:endParaRPr lang="ru-RU" sz="20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Участь у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підготовці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оглядів</a:t>
          </a:r>
          <a:endParaRPr lang="ru-RU" sz="20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підготовці</a:t>
          </a:r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корпоративного </a:t>
          </a:r>
          <a:r>
            <a:rPr 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EEFE2-CD9E-4A71-B9F6-4EFED2636CB6}" type="parTrans" cxnId="{BEC2B4B4-8E40-4D03-94A0-8A625338E97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C255B-96B4-4190-99E1-E17D89B32F6F}" type="sibTrans" cxnId="{BEC2B4B4-8E40-4D03-94A0-8A625338E97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DA2599-6352-47B7-94FA-2A6F68A2ABE9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Усі аудиторії</a:t>
          </a:r>
          <a:b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Web-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87053-755D-4EA5-8AE2-3C4C4D62AD23}" type="parTrans" cxnId="{F2AB4B24-0EDF-434A-9BBF-7B0A6033078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08731-A50D-4761-BF09-9E4BD8B2BBAE}" type="sibTrans" cxnId="{F2AB4B24-0EDF-434A-9BBF-7B0A6033078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775F0-A410-48AF-B128-51CC39954D24}" type="pres">
      <dgm:prSet presAssocID="{9CE002FF-660E-4861-BDFD-FF910EC5A3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5A96A3-4116-4E40-9F8C-F34ED023B7EE}" type="pres">
      <dgm:prSet presAssocID="{9CE002FF-660E-4861-BDFD-FF910EC5A3B7}" presName="Name1" presStyleCnt="0"/>
      <dgm:spPr/>
    </dgm:pt>
    <dgm:pt modelId="{9B3B72DA-EC15-4067-A29A-FE31EDC0B4DD}" type="pres">
      <dgm:prSet presAssocID="{9CE002FF-660E-4861-BDFD-FF910EC5A3B7}" presName="cycle" presStyleCnt="0"/>
      <dgm:spPr/>
    </dgm:pt>
    <dgm:pt modelId="{28FABD0D-86A0-4F5F-B19B-0AA115A6B7A0}" type="pres">
      <dgm:prSet presAssocID="{9CE002FF-660E-4861-BDFD-FF910EC5A3B7}" presName="srcNode" presStyleLbl="node1" presStyleIdx="0" presStyleCnt="3"/>
      <dgm:spPr/>
    </dgm:pt>
    <dgm:pt modelId="{5EDF7556-EDDD-4D2D-BA75-956C2174F56C}" type="pres">
      <dgm:prSet presAssocID="{9CE002FF-660E-4861-BDFD-FF910EC5A3B7}" presName="conn" presStyleLbl="parChTrans1D2" presStyleIdx="0" presStyleCnt="1"/>
      <dgm:spPr/>
      <dgm:t>
        <a:bodyPr/>
        <a:lstStyle/>
        <a:p>
          <a:endParaRPr lang="ru-RU"/>
        </a:p>
      </dgm:t>
    </dgm:pt>
    <dgm:pt modelId="{436F911A-62DE-48CD-8B4F-B8C76E3DF241}" type="pres">
      <dgm:prSet presAssocID="{9CE002FF-660E-4861-BDFD-FF910EC5A3B7}" presName="extraNode" presStyleLbl="node1" presStyleIdx="0" presStyleCnt="3"/>
      <dgm:spPr/>
    </dgm:pt>
    <dgm:pt modelId="{36EDE384-5DEA-48E2-9395-460DC7E49DCD}" type="pres">
      <dgm:prSet presAssocID="{9CE002FF-660E-4861-BDFD-FF910EC5A3B7}" presName="dstNode" presStyleLbl="node1" presStyleIdx="0" presStyleCnt="3"/>
      <dgm:spPr/>
    </dgm:pt>
    <dgm:pt modelId="{4DD6CD27-7B9E-4E92-8624-FFF1D504890A}" type="pres">
      <dgm:prSet presAssocID="{8ABBCA77-C6F9-4424-BC5A-39FA19F2680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49079-0FA7-4771-A707-DAD7FF24F054}" type="pres">
      <dgm:prSet presAssocID="{8ABBCA77-C6F9-4424-BC5A-39FA19F26804}" presName="accent_1" presStyleCnt="0"/>
      <dgm:spPr/>
    </dgm:pt>
    <dgm:pt modelId="{41F9B520-BF51-47E5-9BF7-B617B5EBDDD7}" type="pres">
      <dgm:prSet presAssocID="{8ABBCA77-C6F9-4424-BC5A-39FA19F26804}" presName="accentRepeatNode" presStyleLbl="solidFgAcc1" presStyleIdx="0" presStyleCnt="3"/>
      <dgm:spPr/>
    </dgm:pt>
    <dgm:pt modelId="{5D9F41A8-E5E1-4A26-B843-C06C19C5E568}" type="pres">
      <dgm:prSet presAssocID="{11788FB9-E0A2-472E-9FDE-C35D456EB0F4}" presName="text_2" presStyleLbl="node1" presStyleIdx="1" presStyleCnt="3" custScaleY="12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4E941-032F-44EE-8AE8-5CB64CB4BC72}" type="pres">
      <dgm:prSet presAssocID="{11788FB9-E0A2-472E-9FDE-C35D456EB0F4}" presName="accent_2" presStyleCnt="0"/>
      <dgm:spPr/>
    </dgm:pt>
    <dgm:pt modelId="{E43E5C7B-4CC9-4199-9DC1-2E8F17A1C0F9}" type="pres">
      <dgm:prSet presAssocID="{11788FB9-E0A2-472E-9FDE-C35D456EB0F4}" presName="accentRepeatNode" presStyleLbl="solidFgAcc1" presStyleIdx="1" presStyleCnt="3"/>
      <dgm:spPr/>
    </dgm:pt>
    <dgm:pt modelId="{F8CA1FAE-A088-4932-B2C1-A07741DE7EE4}" type="pres">
      <dgm:prSet presAssocID="{42DA2599-6352-47B7-94FA-2A6F68A2AB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88141-51B9-4634-A133-51120C189DD4}" type="pres">
      <dgm:prSet presAssocID="{42DA2599-6352-47B7-94FA-2A6F68A2ABE9}" presName="accent_3" presStyleCnt="0"/>
      <dgm:spPr/>
    </dgm:pt>
    <dgm:pt modelId="{139F7E75-DA52-42BC-B0A0-4C963D719D4E}" type="pres">
      <dgm:prSet presAssocID="{42DA2599-6352-47B7-94FA-2A6F68A2ABE9}" presName="accentRepeatNode" presStyleLbl="solidFgAcc1" presStyleIdx="2" presStyleCnt="3"/>
      <dgm:spPr/>
    </dgm:pt>
  </dgm:ptLst>
  <dgm:cxnLst>
    <dgm:cxn modelId="{CE4418F6-3E10-41CC-96CD-3D3CC13593E4}" type="presOf" srcId="{11788FB9-E0A2-472E-9FDE-C35D456EB0F4}" destId="{5D9F41A8-E5E1-4A26-B843-C06C19C5E568}" srcOrd="0" destOrd="0" presId="urn:microsoft.com/office/officeart/2008/layout/VerticalCurvedList"/>
    <dgm:cxn modelId="{27C9C541-E4A3-4CC5-8839-8AE50230301C}" type="presOf" srcId="{8ABBCA77-C6F9-4424-BC5A-39FA19F26804}" destId="{4DD6CD27-7B9E-4E92-8624-FFF1D504890A}" srcOrd="0" destOrd="0" presId="urn:microsoft.com/office/officeart/2008/layout/VerticalCurvedList"/>
    <dgm:cxn modelId="{DE8EBCD6-54BF-4F41-9A9B-932926DAA260}" srcId="{9CE002FF-660E-4861-BDFD-FF910EC5A3B7}" destId="{8ABBCA77-C6F9-4424-BC5A-39FA19F26804}" srcOrd="0" destOrd="0" parTransId="{B92A83EE-DA36-4332-BAE7-82796FBC05F3}" sibTransId="{4488549E-7756-4EBF-870D-4580E362FBCF}"/>
    <dgm:cxn modelId="{F2AB4B24-0EDF-434A-9BBF-7B0A60330783}" srcId="{9CE002FF-660E-4861-BDFD-FF910EC5A3B7}" destId="{42DA2599-6352-47B7-94FA-2A6F68A2ABE9}" srcOrd="2" destOrd="0" parTransId="{47987053-755D-4EA5-8AE2-3C4C4D62AD23}" sibTransId="{27A08731-A50D-4761-BF09-9E4BD8B2BBAE}"/>
    <dgm:cxn modelId="{F89CBF31-2F31-4150-BDCB-3B176EB8701D}" type="presOf" srcId="{4488549E-7756-4EBF-870D-4580E362FBCF}" destId="{5EDF7556-EDDD-4D2D-BA75-956C2174F56C}" srcOrd="0" destOrd="0" presId="urn:microsoft.com/office/officeart/2008/layout/VerticalCurvedList"/>
    <dgm:cxn modelId="{77795CAC-D280-4BCE-BD4E-90BB700A4CF5}" type="presOf" srcId="{42DA2599-6352-47B7-94FA-2A6F68A2ABE9}" destId="{F8CA1FAE-A088-4932-B2C1-A07741DE7EE4}" srcOrd="0" destOrd="0" presId="urn:microsoft.com/office/officeart/2008/layout/VerticalCurvedList"/>
    <dgm:cxn modelId="{07E6DF4D-1EC2-4E02-8980-7DCC7DFFE5F9}" type="presOf" srcId="{9CE002FF-660E-4861-BDFD-FF910EC5A3B7}" destId="{4A6775F0-A410-48AF-B128-51CC39954D24}" srcOrd="0" destOrd="0" presId="urn:microsoft.com/office/officeart/2008/layout/VerticalCurvedList"/>
    <dgm:cxn modelId="{BEC2B4B4-8E40-4D03-94A0-8A625338E976}" srcId="{9CE002FF-660E-4861-BDFD-FF910EC5A3B7}" destId="{11788FB9-E0A2-472E-9FDE-C35D456EB0F4}" srcOrd="1" destOrd="0" parTransId="{456EEFE2-CD9E-4A71-B9F6-4EFED2636CB6}" sibTransId="{E67C255B-96B4-4190-99E1-E17D89B32F6F}"/>
    <dgm:cxn modelId="{E4846D86-0649-40D1-B3D8-D0CC01C090D0}" type="presParOf" srcId="{4A6775F0-A410-48AF-B128-51CC39954D24}" destId="{F85A96A3-4116-4E40-9F8C-F34ED023B7EE}" srcOrd="0" destOrd="0" presId="urn:microsoft.com/office/officeart/2008/layout/VerticalCurvedList"/>
    <dgm:cxn modelId="{AB2207C8-48D2-417E-A54F-347229B836B1}" type="presParOf" srcId="{F85A96A3-4116-4E40-9F8C-F34ED023B7EE}" destId="{9B3B72DA-EC15-4067-A29A-FE31EDC0B4DD}" srcOrd="0" destOrd="0" presId="urn:microsoft.com/office/officeart/2008/layout/VerticalCurvedList"/>
    <dgm:cxn modelId="{F6D59A62-D21A-4B84-8941-A4B0F5C2997B}" type="presParOf" srcId="{9B3B72DA-EC15-4067-A29A-FE31EDC0B4DD}" destId="{28FABD0D-86A0-4F5F-B19B-0AA115A6B7A0}" srcOrd="0" destOrd="0" presId="urn:microsoft.com/office/officeart/2008/layout/VerticalCurvedList"/>
    <dgm:cxn modelId="{989D78C0-C2B7-4D70-89C7-EB8EF5407D2A}" type="presParOf" srcId="{9B3B72DA-EC15-4067-A29A-FE31EDC0B4DD}" destId="{5EDF7556-EDDD-4D2D-BA75-956C2174F56C}" srcOrd="1" destOrd="0" presId="urn:microsoft.com/office/officeart/2008/layout/VerticalCurvedList"/>
    <dgm:cxn modelId="{1D76E583-4FAC-4188-943C-2993685471E8}" type="presParOf" srcId="{9B3B72DA-EC15-4067-A29A-FE31EDC0B4DD}" destId="{436F911A-62DE-48CD-8B4F-B8C76E3DF241}" srcOrd="2" destOrd="0" presId="urn:microsoft.com/office/officeart/2008/layout/VerticalCurvedList"/>
    <dgm:cxn modelId="{4C94A024-3E6C-40A4-892E-B8FEA95620B8}" type="presParOf" srcId="{9B3B72DA-EC15-4067-A29A-FE31EDC0B4DD}" destId="{36EDE384-5DEA-48E2-9395-460DC7E49DCD}" srcOrd="3" destOrd="0" presId="urn:microsoft.com/office/officeart/2008/layout/VerticalCurvedList"/>
    <dgm:cxn modelId="{EBD8378D-1CFD-4867-8852-2A1472CA7EAD}" type="presParOf" srcId="{F85A96A3-4116-4E40-9F8C-F34ED023B7EE}" destId="{4DD6CD27-7B9E-4E92-8624-FFF1D504890A}" srcOrd="1" destOrd="0" presId="urn:microsoft.com/office/officeart/2008/layout/VerticalCurvedList"/>
    <dgm:cxn modelId="{4FEB3045-8DE2-464A-B27B-B6B4C41206BA}" type="presParOf" srcId="{F85A96A3-4116-4E40-9F8C-F34ED023B7EE}" destId="{28349079-0FA7-4771-A707-DAD7FF24F054}" srcOrd="2" destOrd="0" presId="urn:microsoft.com/office/officeart/2008/layout/VerticalCurvedList"/>
    <dgm:cxn modelId="{01AABABE-7024-4797-9559-C87C8ED5E64B}" type="presParOf" srcId="{28349079-0FA7-4771-A707-DAD7FF24F054}" destId="{41F9B520-BF51-47E5-9BF7-B617B5EBDDD7}" srcOrd="0" destOrd="0" presId="urn:microsoft.com/office/officeart/2008/layout/VerticalCurvedList"/>
    <dgm:cxn modelId="{A4DCECEF-D11C-49F0-A52D-351AEFA1FFB2}" type="presParOf" srcId="{F85A96A3-4116-4E40-9F8C-F34ED023B7EE}" destId="{5D9F41A8-E5E1-4A26-B843-C06C19C5E568}" srcOrd="3" destOrd="0" presId="urn:microsoft.com/office/officeart/2008/layout/VerticalCurvedList"/>
    <dgm:cxn modelId="{E35892AD-9CA8-439B-AFAA-E9E1A9E2E045}" type="presParOf" srcId="{F85A96A3-4116-4E40-9F8C-F34ED023B7EE}" destId="{C464E941-032F-44EE-8AE8-5CB64CB4BC72}" srcOrd="4" destOrd="0" presId="urn:microsoft.com/office/officeart/2008/layout/VerticalCurvedList"/>
    <dgm:cxn modelId="{3643ECD5-D9DD-4EA0-A679-A72D511044DC}" type="presParOf" srcId="{C464E941-032F-44EE-8AE8-5CB64CB4BC72}" destId="{E43E5C7B-4CC9-4199-9DC1-2E8F17A1C0F9}" srcOrd="0" destOrd="0" presId="urn:microsoft.com/office/officeart/2008/layout/VerticalCurvedList"/>
    <dgm:cxn modelId="{0CD7707C-A647-4203-869A-B5862125C24E}" type="presParOf" srcId="{F85A96A3-4116-4E40-9F8C-F34ED023B7EE}" destId="{F8CA1FAE-A088-4932-B2C1-A07741DE7EE4}" srcOrd="5" destOrd="0" presId="urn:microsoft.com/office/officeart/2008/layout/VerticalCurvedList"/>
    <dgm:cxn modelId="{48928D00-8553-446A-AC82-34D6EAA2ECA6}" type="presParOf" srcId="{F85A96A3-4116-4E40-9F8C-F34ED023B7EE}" destId="{59088141-51B9-4634-A133-51120C189DD4}" srcOrd="6" destOrd="0" presId="urn:microsoft.com/office/officeart/2008/layout/VerticalCurvedList"/>
    <dgm:cxn modelId="{58EA50BC-21A2-48BF-8A8D-FB1ECD903C4D}" type="presParOf" srcId="{59088141-51B9-4634-A133-51120C189DD4}" destId="{139F7E75-DA52-42BC-B0A0-4C963D719D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F7556-EDDD-4D2D-BA75-956C2174F56C}">
      <dsp:nvSpPr>
        <dsp:cNvPr id="0" name=""/>
        <dsp:cNvSpPr/>
      </dsp:nvSpPr>
      <dsp:spPr>
        <a:xfrm>
          <a:off x="-6731518" y="-1029753"/>
          <a:ext cx="8015049" cy="8015049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6CD27-7B9E-4E92-8624-FFF1D504890A}">
      <dsp:nvSpPr>
        <dsp:cNvPr id="0" name=""/>
        <dsp:cNvSpPr/>
      </dsp:nvSpPr>
      <dsp:spPr>
        <a:xfrm>
          <a:off x="826629" y="595554"/>
          <a:ext cx="10749784" cy="11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Клієнти, партнери</a:t>
          </a:r>
          <a:b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корпоративного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корпоративному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новин по e-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mail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•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спеціалізованих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заходів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629" y="595554"/>
        <a:ext cx="10749784" cy="1191108"/>
      </dsp:txXfrm>
    </dsp:sp>
    <dsp:sp modelId="{41F9B520-BF51-47E5-9BF7-B617B5EBDDD7}">
      <dsp:nvSpPr>
        <dsp:cNvPr id="0" name=""/>
        <dsp:cNvSpPr/>
      </dsp:nvSpPr>
      <dsp:spPr>
        <a:xfrm>
          <a:off x="82186" y="446665"/>
          <a:ext cx="1488885" cy="148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F41A8-E5E1-4A26-B843-C06C19C5E568}">
      <dsp:nvSpPr>
        <dsp:cNvPr id="0" name=""/>
        <dsp:cNvSpPr/>
      </dsp:nvSpPr>
      <dsp:spPr>
        <a:xfrm>
          <a:off x="1259597" y="2209798"/>
          <a:ext cx="10316816" cy="1535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</a:t>
          </a:r>
          <a:b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Розсилка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прес-релізів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менш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двох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місяць</a:t>
          </a:r>
          <a:endParaRPr lang="ru-RU" sz="20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Участь у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підготовці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коментарі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оглядів</a:t>
          </a:r>
          <a:endParaRPr lang="ru-RU" sz="20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підготовці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корпоративного </a:t>
          </a:r>
          <a:r>
            <a:rPr 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597" y="2209798"/>
        <a:ext cx="10316816" cy="1535946"/>
      </dsp:txXfrm>
    </dsp:sp>
    <dsp:sp modelId="{E43E5C7B-4CC9-4199-9DC1-2E8F17A1C0F9}">
      <dsp:nvSpPr>
        <dsp:cNvPr id="0" name=""/>
        <dsp:cNvSpPr/>
      </dsp:nvSpPr>
      <dsp:spPr>
        <a:xfrm>
          <a:off x="515154" y="2233328"/>
          <a:ext cx="1488885" cy="148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A1FAE-A088-4932-B2C1-A07741DE7EE4}">
      <dsp:nvSpPr>
        <dsp:cNvPr id="0" name=""/>
        <dsp:cNvSpPr/>
      </dsp:nvSpPr>
      <dsp:spPr>
        <a:xfrm>
          <a:off x="826629" y="4168880"/>
          <a:ext cx="10749784" cy="11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44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Усі аудиторії</a:t>
          </a:r>
          <a:b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Web-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6629" y="4168880"/>
        <a:ext cx="10749784" cy="1191108"/>
      </dsp:txXfrm>
    </dsp:sp>
    <dsp:sp modelId="{139F7E75-DA52-42BC-B0A0-4C963D719D4E}">
      <dsp:nvSpPr>
        <dsp:cNvPr id="0" name=""/>
        <dsp:cNvSpPr/>
      </dsp:nvSpPr>
      <dsp:spPr>
        <a:xfrm>
          <a:off x="82186" y="4019991"/>
          <a:ext cx="1488885" cy="148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0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3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" TargetMode="External"/><Relationship Id="rId2" Type="http://schemas.openxmlformats.org/officeDocument/2006/relationships/hyperlink" Target="http://www.ipra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hyperlink" Target="https://www.cept.org/cerp" TargetMode="External"/><Relationship Id="rId4" Type="http://schemas.openxmlformats.org/officeDocument/2006/relationships/hyperlink" Target="https://www.prca.org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389133" y="0"/>
            <a:ext cx="6898867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381000" y="2859698"/>
            <a:ext cx="10820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основа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гармонізації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endParaRPr lang="en-US" sz="6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373871" y="1028700"/>
            <a:ext cx="4929392" cy="8096865"/>
            <a:chOff x="0" y="0"/>
            <a:chExt cx="6572522" cy="1079581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8781" t="15096" r="3684"/>
            <a:stretch>
              <a:fillRect/>
            </a:stretch>
          </p:blipFill>
          <p:spPr>
            <a:xfrm>
              <a:off x="0" y="0"/>
              <a:ext cx="6572522" cy="107958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6182B2-8134-6E4E-869C-70BA9190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147" y="147713"/>
            <a:ext cx="10497408" cy="10139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2. МОДЕЛЬ ІНФОРМУВАННЯ (ЖУРНАЛІСТСЬКА)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розповсюдження інформації задля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 довіри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доброзичливості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клієнтів до компанії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Інформація про компанію – тільки позитивна, негативні факти замовчуються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Головний принцип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брехати; інформація точна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Регулярні взаємовідносини зі ЗМІ (прес-конференції, брифінги …)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ЗМІ часто публікують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інтерв'ю та статті про фірму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на сайті представлені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вичерпні дані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фінансові результати, стратегію розвитку, команду тощо.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Клієнт отримує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безперешкодний доступ до інформації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РR-фахівці працюють над створенням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міцних взаємин між компанією та клієнтами,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що базуються на.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принципах відкритості та довіри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Імідж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як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обє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позитивної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про 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PR-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єкт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сконструйований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образ,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присутній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«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віртуальній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реальності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72" name="Picture 8" descr="10 способов манипуляции нашим мнением, к которым прибегают в СМИ и соцсетях  / AdMe">
            <a:extLst>
              <a:ext uri="{FF2B5EF4-FFF2-40B4-BE49-F238E27FC236}">
                <a16:creationId xmlns="" xmlns:a16="http://schemas.microsoft.com/office/drawing/2014/main" id="{C9628C8F-8DAD-624B-97E3-3C896285B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9" t="17013" r="2869" b="10167"/>
          <a:stretch/>
        </p:blipFill>
        <p:spPr bwMode="auto">
          <a:xfrm>
            <a:off x="510494" y="5445351"/>
            <a:ext cx="6648743" cy="48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Манипуляции в СМИ: Как не стать ТВ-зомби - YouTube">
            <a:extLst>
              <a:ext uri="{FF2B5EF4-FFF2-40B4-BE49-F238E27FC236}">
                <a16:creationId xmlns="" xmlns:a16="http://schemas.microsoft.com/office/drawing/2014/main" id="{345B8557-6A0A-5542-97D9-01BADB4E4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9233"/>
          <a:stretch/>
        </p:blipFill>
        <p:spPr bwMode="auto">
          <a:xfrm>
            <a:off x="278445" y="147711"/>
            <a:ext cx="7233702" cy="52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3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690A1E-8462-EE4C-9A6B-3FD07ED3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9775" y="274320"/>
            <a:ext cx="10276449" cy="10012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uk-UA" sz="495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АЙВІ ЛЕДБЕТТЕР ЛІ ЯК ПРАКТИК/ЗАСНОВНИК МОДЕЛІ ІНФОРМУВАННЯ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sz="4350" b="1" dirty="0">
                <a:solidFill>
                  <a:srgbClr val="FF0000"/>
                </a:solidFill>
                <a:latin typeface="Book Antiqua" panose="02040602050305030304" pitchFamily="18" charset="0"/>
              </a:rPr>
              <a:t>«Декларація принципів» (1906) закладає основи PR: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sz="4350" b="1" dirty="0">
                <a:solidFill>
                  <a:srgbClr val="002060"/>
                </a:solidFill>
                <a:latin typeface="Book Antiqua" panose="02040602050305030304" pitchFamily="18" charset="0"/>
              </a:rPr>
              <a:t>«…Це не секретне прес-бюро. Всю нашу працю ми виконуємо публічно. Наше завдання - надавати новини. Це і не рекламне агентство. Якщо ви вважаєте, що будь-який ваш матеріал більш підійшов би вашому відділу реклами, не звертайтесь до нас. </a:t>
            </a:r>
            <a:r>
              <a:rPr lang="uk-UA" sz="435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Наша справа - точність. Ми </a:t>
            </a:r>
            <a:r>
              <a:rPr lang="uk-UA" sz="43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оперативно</a:t>
            </a:r>
            <a:r>
              <a:rPr lang="uk-UA" sz="4350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з радістю </a:t>
            </a:r>
            <a:r>
              <a:rPr lang="uk-UA" sz="43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надамо</a:t>
            </a:r>
            <a:r>
              <a:rPr lang="uk-UA" sz="43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будь-яку інформацію по різним питанням, які нами висвітлюються, ми з радістю допоможемо кожному редактору особисто перевірити різні факти, які були використані</a:t>
            </a:r>
            <a:r>
              <a:rPr lang="uk-UA" sz="435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Говорячи стисло, </a:t>
            </a:r>
            <a:r>
              <a:rPr lang="uk-UA" sz="435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наша мета полягає в тому, щоб чесно і відверто від імені ділових кіл і суспільних організацій давати пресі і суспільству США своєчасну і точну інформацію з питань, які представляють для суспільства цінність і інтерес»</a:t>
            </a:r>
          </a:p>
          <a:p>
            <a:endParaRPr lang="uk-UA" dirty="0"/>
          </a:p>
        </p:txBody>
      </p:sp>
      <p:pic>
        <p:nvPicPr>
          <p:cNvPr id="12290" name="Picture 2" descr="Метод Айви Ли: достижение максимальной продуктивности - Management.com.ua">
            <a:extLst>
              <a:ext uri="{FF2B5EF4-FFF2-40B4-BE49-F238E27FC236}">
                <a16:creationId xmlns="" xmlns:a16="http://schemas.microsoft.com/office/drawing/2014/main" id="{20AE5A8F-3245-B04E-B582-60EFB0D0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7" y="1790261"/>
            <a:ext cx="7463568" cy="60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6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518828-427E-4E4B-929E-989B78A3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32" y="92320"/>
            <a:ext cx="8453628" cy="10102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Піком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діяльності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Айві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був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1914 р.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зробив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зміни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громадської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думки про Джона Д. Рокфеллера-старшого.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Наприкінці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1914 р. на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копальнях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Колорадо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проти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протестуючих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робітників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була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застосована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отримала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пресі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назву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"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стрілянина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Лудлоу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", яка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викликала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невдоволення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населення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 Рокфеллер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прийняв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вкласти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велику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суму грошей в "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пояснювальну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кампанію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".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Саме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Айві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зайнявся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цією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кампанією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Йому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вдалося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переконати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громадськість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той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зовсім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"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старий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скнара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капіталіст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", а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добродушний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стариган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роздає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дрібницю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дітям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мільйони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благочинність</a:t>
            </a:r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endParaRPr lang="uk-UA" sz="3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6" name="Picture 4" descr="Строгая экономия и 50 лет семейной идиллии Рокфеллера » BigPicture.ru">
            <a:extLst>
              <a:ext uri="{FF2B5EF4-FFF2-40B4-BE49-F238E27FC236}">
                <a16:creationId xmlns="" xmlns:a16="http://schemas.microsoft.com/office/drawing/2014/main" id="{B5A38D0B-17F6-DC40-A574-CF6446B3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95" y="174986"/>
            <a:ext cx="5781822" cy="3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чему Рокфеллеры никогда не говорят о деньгах? | GQ Россия">
            <a:extLst>
              <a:ext uri="{FF2B5EF4-FFF2-40B4-BE49-F238E27FC236}">
                <a16:creationId xmlns="" xmlns:a16="http://schemas.microsoft.com/office/drawing/2014/main" id="{1278DA8B-7AE4-654C-ABC0-FF277E73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" y="4275548"/>
            <a:ext cx="4573875" cy="59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10 правил от Рокфеллера, как получить и приумножить доход">
            <a:extLst>
              <a:ext uri="{FF2B5EF4-FFF2-40B4-BE49-F238E27FC236}">
                <a16:creationId xmlns="" xmlns:a16="http://schemas.microsoft.com/office/drawing/2014/main" id="{8479ED8C-4893-9543-9092-2B8B99CD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3" y="4100864"/>
            <a:ext cx="4779560" cy="46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4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6EB17E-9AC5-CF42-952C-7498E9998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438" y="1139483"/>
            <a:ext cx="10923563" cy="76334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3. ДВОБІЧНА АСИМЕТРИЧНА МОДЕЛЬ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наукове обґрунтування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(застосовуються наукові дослідження громадської думки, аналіз її реакції, акцент на позитивних відгуках) задля зміни позиції та поведінки громадськості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Цілковита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невідповідність запитів аудиторії та комунікаторів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Фактично організація говорить лише про те, про що вважає за потрібне,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враховуючи інтереси аудиторії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Незбалансованість ефектів комунікації: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виграє не громадськість, а організація</a:t>
            </a:r>
          </a:p>
          <a:p>
            <a:pPr algn="just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Такі комунікації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переносять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фокус уваги із негативних фактів на позитивні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Таку модель комунікацій періодично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використовують для придушення внутрішньополітичних та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внутрішньоекономічних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криз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цей прийом використовують і компанії в період кризи (під час скорочення штату, втрати ринків збуту, компанії говорять про підвищення заробітної плати, збільшення виробництва, соціальні програми)</a:t>
            </a:r>
          </a:p>
        </p:txBody>
      </p:sp>
      <p:pic>
        <p:nvPicPr>
          <p:cNvPr id="14338" name="Picture 2" descr="Як кандидати в президенти України маніпулюють виборцями (відео) | Новини й  аналітика зі світу політики: оцінки, прогнози, коментарі з Німеччини та  Європи | DW | 21.02.2019">
            <a:extLst>
              <a:ext uri="{FF2B5EF4-FFF2-40B4-BE49-F238E27FC236}">
                <a16:creationId xmlns="" xmlns:a16="http://schemas.microsoft.com/office/drawing/2014/main" id="{BF6BEF98-258F-1E41-90F6-4C774F0C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8" y="606669"/>
            <a:ext cx="7069320" cy="48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сихологічні прийоми реклами – що потрібно знати покупцеві | Тутка">
            <a:extLst>
              <a:ext uri="{FF2B5EF4-FFF2-40B4-BE49-F238E27FC236}">
                <a16:creationId xmlns="" xmlns:a16="http://schemas.microsoft.com/office/drawing/2014/main" id="{32D8F20D-AC40-F84A-87BD-AB09289F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8" y="6076514"/>
            <a:ext cx="7207635" cy="360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3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9119F3-5A43-714A-A619-128954B1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193" y="785408"/>
            <a:ext cx="10972800" cy="995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ЕДВАРД БЕРНЕЙЗ ЯК ПРАКТИК ДВОБІЧНОЇ АСИМЕТРИЧНОЇ МОДЕЛІ КОМУНІКАЦІЇ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Якось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Procter&amp;Gamble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комерційного інтересу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найняла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популяризації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мила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Ivory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придумав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національний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конкурс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із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вирізування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найкращої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скульптури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мила.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Ідея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сподобалася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директорам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вчителям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шкіл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вони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вона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сприяє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навчальному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en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Procter&amp;Gamble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нагороджувала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призами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найкращі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скульптури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Конкурс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підтримав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навіть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авторитетний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мистецтв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Нью-Йорка.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«Мило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тепер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цікавило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домогосподарок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й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пробуджувало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найжвавіший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безпосередній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їхніх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», —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розповідав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допоміг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компанії-виробнику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сіток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Venida</a:t>
            </a:r>
            <a:r>
              <a:rPr lang="en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en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Першої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світової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війни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моду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увійшли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короткі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зачіски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і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жінки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відмовилися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аксесуара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подбав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щоби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«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грецьку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зачіску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спочатку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позитивно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відгукнулися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художники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Далі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привернув </a:t>
            </a:r>
            <a:r>
              <a:rPr lang="ru-RU" sz="315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увагу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експертів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уповноважених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праці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до того,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жінкам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небезпечно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ходити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розпущеним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волоссям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виробництві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У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результаті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кількох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штатах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навіть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ухвалили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закони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які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вимагають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робітниць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фабрик і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сфери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громадського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харчування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носити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сітки</a:t>
            </a:r>
            <a:r>
              <a:rPr lang="ru-RU" sz="315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315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</a:t>
            </a:r>
            <a:r>
              <a:rPr lang="ru-RU" sz="315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4" descr="Бернейс Эдвард. Книги онлайн">
            <a:extLst>
              <a:ext uri="{FF2B5EF4-FFF2-40B4-BE49-F238E27FC236}">
                <a16:creationId xmlns="" xmlns:a16="http://schemas.microsoft.com/office/drawing/2014/main" id="{B6E46D98-2A6A-9B4A-932E-A026ED33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1" y="0"/>
            <a:ext cx="3002847" cy="42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Архітектор масового переконання. Історія піонера піару Едварда Бернейса |  Vector">
            <a:extLst>
              <a:ext uri="{FF2B5EF4-FFF2-40B4-BE49-F238E27FC236}">
                <a16:creationId xmlns="" xmlns:a16="http://schemas.microsoft.com/office/drawing/2014/main" id="{B26D0CD5-9175-0349-A2C8-0FAA7EE7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43" y="2995691"/>
            <a:ext cx="5569751" cy="72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9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841E6-D992-3849-8B58-43792330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57" y="0"/>
            <a:ext cx="10628144" cy="10287000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4. ДВОБІЧНА СИМЕТРИЧНА МОДЕЛЬ</a:t>
            </a:r>
          </a:p>
          <a:p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</a:t>
            </a: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взаємна користь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організації/компанії та громадськості (збалансовані ефекти комунікації) </a:t>
            </a:r>
          </a:p>
          <a:p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Підґрунтя симетричної моделі PR - </a:t>
            </a: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вивчення сприйняття компанії чи товару аудиторією з наступним вибудовуванням діалогу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 цьому і є симетрія: компанія виявляє уявлення та очікування споживачів і пропонує ті послуги чи товари, що вони хочуть </a:t>
            </a:r>
          </a:p>
          <a:p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Використання певних </a:t>
            </a: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інтерактивних заходів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конкурсів, акцій, флеш-</a:t>
            </a:r>
            <a:r>
              <a:rPr lang="uk-UA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мобів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краудсорсингу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інше</a:t>
            </a:r>
          </a:p>
          <a:p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Весь задум у тому, щоб не змінювати поведінку аудиторії, а </a:t>
            </a:r>
            <a:r>
              <a:rPr lang="uk-UA" sz="33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підлаштувати</a:t>
            </a: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стратегію компанії під потреби та очікування споживачів</a:t>
            </a:r>
            <a:endParaRPr lang="uk-UA" sz="3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Компанія/організація </a:t>
            </a: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усвідомлює необхідність взаєморозуміння з громадськістю, готова йти на зміни </a:t>
            </a:r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своєї діяльності  заради взаємовигоди (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корпоративна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соціальна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відповідальність</a:t>
            </a:r>
            <a:r>
              <a:rPr lang="ru-RU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(КСВ</a:t>
            </a:r>
            <a:r>
              <a:rPr lang="ru-RU" sz="3600" i="1" dirty="0"/>
              <a:t>)</a:t>
            </a:r>
            <a:endParaRPr lang="uk-UA" sz="3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33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Функції піарників зміщуються від журналістських та пропагандистських до дослідницьких, комунікативних та менеджерських</a:t>
            </a:r>
          </a:p>
          <a:p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Споживач виступає у ролі партнера, він є причетним до розвитку організації</a:t>
            </a:r>
          </a:p>
        </p:txBody>
      </p:sp>
      <p:pic>
        <p:nvPicPr>
          <p:cNvPr id="16386" name="Picture 2" descr="Комікс №3. Кольори PR - Press Association">
            <a:extLst>
              <a:ext uri="{FF2B5EF4-FFF2-40B4-BE49-F238E27FC236}">
                <a16:creationId xmlns="" xmlns:a16="http://schemas.microsoft.com/office/drawing/2014/main" id="{911ECF09-EE11-7244-9AAC-054EB31FE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4978" b="2084"/>
          <a:stretch/>
        </p:blipFill>
        <p:spPr bwMode="auto">
          <a:xfrm>
            <a:off x="337624" y="1"/>
            <a:ext cx="6005366" cy="57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резентовано збірку кращих практик корпоративної соціальної  відповідальності українських компаній за 2017 рік - Главком">
            <a:extLst>
              <a:ext uri="{FF2B5EF4-FFF2-40B4-BE49-F238E27FC236}">
                <a16:creationId xmlns="" xmlns:a16="http://schemas.microsoft.com/office/drawing/2014/main" id="{E281F21E-28FF-ED43-A9A1-C3BBB40E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1" y="5728190"/>
            <a:ext cx="6838217" cy="45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0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1409700"/>
            <a:ext cx="758190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u-RU" sz="60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0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ru-RU" sz="6000" dirty="0" err="1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60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60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endParaRPr lang="en-US" sz="60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3000" y="5295900"/>
            <a:ext cx="9601200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919"/>
              </a:lnSpc>
              <a:spcBef>
                <a:spcPct val="0"/>
              </a:spcBef>
            </a:pP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рекламу,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відгукатися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купляти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товар.</a:t>
            </a:r>
            <a:endParaRPr lang="en-US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389699" y="0"/>
            <a:ext cx="6898301" cy="10287000"/>
            <a:chOff x="0" y="0"/>
            <a:chExt cx="919773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8088" r="8088"/>
            <a:stretch>
              <a:fillRect/>
            </a:stretch>
          </p:blipFill>
          <p:spPr>
            <a:xfrm>
              <a:off x="0" y="0"/>
              <a:ext cx="9197735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867899" y="647700"/>
            <a:ext cx="80010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паблик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audience). 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складніший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тих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" y="12700"/>
            <a:ext cx="9445171" cy="610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6971"/>
            <a:ext cx="18288000" cy="4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1257300"/>
            <a:ext cx="8001000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 з точки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практики паблик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Будь-яка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пасивність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вини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прорахунки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сферу паблик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рілейшнз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все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гаразд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не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активно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коротко-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ПР-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жваво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відгукується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ПР-практики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571500"/>
            <a:ext cx="8731250" cy="83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6800" y="592415"/>
            <a:ext cx="105156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Громадськість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до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знати,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ними</a:t>
            </a:r>
            <a:endParaRPr lang="en-US" sz="28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2993693"/>
              </p:ext>
            </p:extLst>
          </p:nvPr>
        </p:nvGraphicFramePr>
        <p:xfrm>
          <a:off x="152400" y="4457700"/>
          <a:ext cx="11658600" cy="595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12039600" y="630515"/>
            <a:ext cx="58293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для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прихильниками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пишатися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.•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корпоративного духу;</a:t>
            </a:r>
          </a:p>
          <a:p>
            <a:pPr lvl="0" algn="just"/>
            <a:endParaRPr lang="ru-RU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корпоративного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endParaRPr lang="ru-RU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новин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потоки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про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відеопрограм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новинами,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дощок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бюлетенями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листівок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95350"/>
            <a:ext cx="15178408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80"/>
              </a:lnSpc>
              <a:spcBef>
                <a:spcPct val="0"/>
              </a:spcBef>
            </a:pPr>
            <a:r>
              <a:rPr lang="uk-UA" sz="72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72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2455245"/>
            <a:ext cx="13422789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Характеристика моделей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рілейшенз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Дж.Груніком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пропагандистська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симетрична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цільових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аудиторій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3919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600700"/>
            <a:ext cx="11620500" cy="4428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800" y="243840"/>
            <a:ext cx="5257800" cy="53568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33400" y="1028699"/>
            <a:ext cx="925830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640"/>
              </a:lnSpc>
            </a:pP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 </a:t>
            </a:r>
            <a:r>
              <a:rPr lang="ru-RU" sz="7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цільової</a:t>
            </a: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72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7570" y="4914900"/>
            <a:ext cx="6673546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5040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зайнятість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  <a:r>
              <a:rPr lang="ru-RU" sz="36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36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endParaRPr lang="en-US" sz="36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97" y="1436935"/>
            <a:ext cx="9704153" cy="60427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1714500"/>
            <a:ext cx="149733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640"/>
              </a:lnSpc>
            </a:pP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7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7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endParaRPr lang="ru-RU" sz="72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4283376"/>
            <a:ext cx="18288000" cy="6003624"/>
            <a:chOff x="0" y="0"/>
            <a:chExt cx="24384000" cy="8004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2880" b="7892"/>
            <a:stretch>
              <a:fillRect/>
            </a:stretch>
          </p:blipFill>
          <p:spPr>
            <a:xfrm>
              <a:off x="0" y="0"/>
              <a:ext cx="24384000" cy="8004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600" y="571500"/>
            <a:ext cx="168021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сфера 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повинна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подбати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не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перетинаються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3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1582"/>
            <a:ext cx="18288000" cy="52454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5" y="9071"/>
            <a:ext cx="18082608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9A7024-3095-AE4B-A71D-B5960AD2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161099"/>
            <a:ext cx="11564366" cy="805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Регулювання та координація діяльності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-компаній з точки зору дотримання етичних професійних стандартів проводяться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Міжнародною асоціацією  </a:t>
            </a:r>
            <a:r>
              <a:rPr lang="uk-UA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R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IPRA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 -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створена 1.05. 1955 в Лондоні – об'єднує  представників понад  90 країн (принцип індивідуального членства), до Ради входять представники 50 країн, готують дослідження ринку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Т.зв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«золоті доповіді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IPRA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», 1 раз на 2 роки проводить Асамблеї , сприяє професіоналізації сфери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 популяризації її на загальносвітовому рівні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</a:rPr>
              <a:t>(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  <a:hlinkClick r:id="rId2"/>
              </a:rPr>
              <a:t>www.ipra.org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</a:rPr>
              <a:t>)</a:t>
            </a:r>
            <a:endParaRPr lang="uk-UA" b="1" dirty="0">
              <a:solidFill>
                <a:srgbClr val="90BB23"/>
              </a:solidFill>
              <a:latin typeface="Book Antiqua" panose="02040602050305030304" pitchFamily="18" charset="0"/>
            </a:endParaRPr>
          </a:p>
          <a:p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Європейська конфедерація 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CERP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створена у 1959 р. Члени –  національні асоціації 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Єврори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(понад 22 тис.), має консультативний статус при Раді Європи та ЮНЕСКО, визнана комітетом Європейських товариств; займається розробкою та впровадженням заходів зі зміцнення етичних засад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 1965 прийняла Афінський кодекс – звід етичних правил, яких має дотримуватися кожний піарник. Лісабонський кодекс (1989) узагальнив  принципи найкращих практик ПР. У 1997 р.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CERP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разом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IPRA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прийняли Гельсінську хартію якості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  <a:hlinkClick r:id="rId3"/>
              </a:rPr>
              <a:t>https://www.cept.org/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Асоціація з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та комунікацій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https://www.prca.org.uk/</a:t>
            </a:r>
            <a:r>
              <a:rPr lang="uk-UA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 https://www.cept.org/</a:t>
            </a:r>
            <a:endParaRPr lang="en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DFBA6EEA-C5E4-5349-8FB6-E42BD9A9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77" y="1"/>
            <a:ext cx="4663650" cy="103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8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1257300"/>
            <a:ext cx="80010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 для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загальногалузевого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 smtClean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поступального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кожного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практику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в рамках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кадрового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проаналізувавши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принциповим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не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дисциплінарний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примус, а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регулятором для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E39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409700"/>
            <a:ext cx="883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7400" y="2552700"/>
            <a:ext cx="159639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Характеристика моделей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рілейшенз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Дж.Груніком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маніпулятивна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пропагандистська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журналістська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асиметрична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симетрична</a:t>
            </a:r>
            <a:r>
              <a:rPr lang="ru-RU" sz="3200" dirty="0">
                <a:solidFill>
                  <a:srgbClr val="1E39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796673-468F-554D-9458-6CAFC735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493" y="-46425"/>
            <a:ext cx="10972800" cy="5189925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МОДЕЛІ КОМУНІКАЦІЇ ЗА ДЖЕЙМСОМ ГРЮНІГОМ ТА ТОМОМ ХАНТОМ (1984 Р.)</a:t>
            </a:r>
          </a:p>
          <a:p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1.Паблісіті (прес-агент)</a:t>
            </a:r>
          </a:p>
          <a:p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2. Інформування</a:t>
            </a:r>
          </a:p>
          <a:p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3. Двобічна асиметрична</a:t>
            </a:r>
          </a:p>
          <a:p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4. Двобічна симетрична </a:t>
            </a:r>
          </a:p>
          <a:p>
            <a:endParaRPr lang="uk-UA" dirty="0"/>
          </a:p>
        </p:txBody>
      </p:sp>
      <p:pic>
        <p:nvPicPr>
          <p:cNvPr id="9218" name="Picture 2" descr="Психология толпы">
            <a:extLst>
              <a:ext uri="{FF2B5EF4-FFF2-40B4-BE49-F238E27FC236}">
                <a16:creationId xmlns="" xmlns:a16="http://schemas.microsoft.com/office/drawing/2014/main" id="{ECF4C531-92A7-4942-A640-58130F0A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4" y="5143501"/>
            <a:ext cx="4722104" cy="47221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 Зеленского хотят проводить экскурсии в Администрации Президента - 24 Канал">
            <a:extLst>
              <a:ext uri="{FF2B5EF4-FFF2-40B4-BE49-F238E27FC236}">
                <a16:creationId xmlns="" xmlns:a16="http://schemas.microsoft.com/office/drawing/2014/main" id="{305CD568-5D9F-DB42-B780-5FA57AA88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17247"/>
          <a:stretch/>
        </p:blipFill>
        <p:spPr bwMode="auto">
          <a:xfrm>
            <a:off x="5952920" y="5044848"/>
            <a:ext cx="5423096" cy="49194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овини - Відбулася презентація посібника «Ефективні комунікації»,  розробленого за результатами навчального курсу з підвищення комунікаційної  спроможності комітетів Верховної Ради - Офіційний портал Верховної Ради  України">
            <a:extLst>
              <a:ext uri="{FF2B5EF4-FFF2-40B4-BE49-F238E27FC236}">
                <a16:creationId xmlns="" xmlns:a16="http://schemas.microsoft.com/office/drawing/2014/main" id="{247BBD29-320E-BC46-9203-8BABD0E5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584" y="4618336"/>
            <a:ext cx="6045590" cy="4534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іровоградська ОДА перенесла комунікацію з журналістами у фейсбук |  Інститут масової інформації">
            <a:extLst>
              <a:ext uri="{FF2B5EF4-FFF2-40B4-BE49-F238E27FC236}">
                <a16:creationId xmlns="" xmlns:a16="http://schemas.microsoft.com/office/drawing/2014/main" id="{61517E2A-16FE-4F4C-A341-99F0855F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9318"/>
          <a:stretch/>
        </p:blipFill>
        <p:spPr bwMode="auto">
          <a:xfrm>
            <a:off x="400400" y="478740"/>
            <a:ext cx="5570808" cy="41395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C1AE3E-8934-1745-9D91-B3266BEA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8" y="-48198"/>
            <a:ext cx="11162717" cy="105085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ПАБЛІСІТІ (МАНІПУЛЯТИВНА,ПРОПАГАНДИСТСЬКА)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Головний девіз цієї моделі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«Збути та змитися»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Мета – створення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попиту на товар чи послугу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Засоби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пропаганда, маніпуляції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будь-які засоби без врахування етичності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Канал комунікації – передусім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ЗМІ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Споживач (громадськість) виступає в ролі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пасивного отримувача інформації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фактично 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«жертвою»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певного тиску на нього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Інформування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однобічне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 передбачений зворотний зв’язок, часто у вигляді шоу, 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Правдивість та об'єктивність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інформації, яку транслює компанія чи політична партія,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є обов'язковими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Головне завдання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максимально мотивувати клієнтів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купувати товар, голосувати за певного кандидата або вчиняти інші дії, заради яких організовано все організовується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PR-фахівець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дбає про імідж компанії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Найчастіше таку модель використовують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ті організації, які не планують надовго залишатися на ринку</a:t>
            </a:r>
          </a:p>
        </p:txBody>
      </p:sp>
      <p:pic>
        <p:nvPicPr>
          <p:cNvPr id="10242" name="Picture 2" descr="Что такое манипуляция в пиаре (PR, Public Relations)? Виды и способы  манипулирования в PR, коммуникации с общественностью | Seoded.ru">
            <a:extLst>
              <a:ext uri="{FF2B5EF4-FFF2-40B4-BE49-F238E27FC236}">
                <a16:creationId xmlns="" xmlns:a16="http://schemas.microsoft.com/office/drawing/2014/main" id="{666E5EFA-68D0-3140-9E4C-9C42B6DE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6" y="731957"/>
            <a:ext cx="7047914" cy="45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літична карикатура (листопад 2019 – червень 2020)">
            <a:extLst>
              <a:ext uri="{FF2B5EF4-FFF2-40B4-BE49-F238E27FC236}">
                <a16:creationId xmlns="" xmlns:a16="http://schemas.microsoft.com/office/drawing/2014/main" id="{7FE308C7-63D1-4943-917C-5714C71B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3" y="5756298"/>
            <a:ext cx="6759584" cy="42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5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A22C93-5B45-0F4F-AB27-05DFE279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63" y="601782"/>
            <a:ext cx="11583590" cy="13249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Маніпулятивну модель пов'язують з особистістю </a:t>
            </a:r>
            <a:b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Фінеаса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(1810-1891)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2D056E-7343-D243-89C4-8A6B5754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63" y="2236763"/>
            <a:ext cx="11218382" cy="727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 Фінеаса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- когнітивне спотворення, що виявляється у схильності людей (навіть з критичним мисленням) довіряти загальним, невизначеним, розпливчастим характеристикам як точному опису їх особистості, особливо коли йдеться про щось приємне та позитивне.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Заважає людям критично оцінювати гороскопи, пророцтва та інші розпливчасті описи, що стосуються їхнього власного життя.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профільній літературі зустрічаються також альтернативні назви: «ефект суб'єктивного підтвердження» і ефект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Форера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(на честь психолога, який його вперше описав). </a:t>
            </a:r>
          </a:p>
        </p:txBody>
      </p:sp>
      <p:pic>
        <p:nvPicPr>
          <p:cNvPr id="10242" name="Picture 2" descr="Финеас Тейлор Барнум – биография, фото, личная жизнь, цирк - 24СМИ">
            <a:extLst>
              <a:ext uri="{FF2B5EF4-FFF2-40B4-BE49-F238E27FC236}">
                <a16:creationId xmlns="" xmlns:a16="http://schemas.microsoft.com/office/drawing/2014/main" id="{C04CCC78-FDDE-5545-8023-D32EAD7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1" y="104677"/>
            <a:ext cx="4964907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="" xmlns:a16="http://schemas.microsoft.com/office/drawing/2014/main" id="{3FD1F3DF-84C6-264D-A432-1FDE430B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1" y="3702001"/>
            <a:ext cx="5150643" cy="65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DB2357-AB20-1147-921A-FC93C840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73" y="225708"/>
            <a:ext cx="11252927" cy="9844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Фінеас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4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«У нас є що-небудь для кожного»; </a:t>
            </a:r>
            <a:r>
              <a:rPr lang="ru-RU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4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Щохвилини</a:t>
            </a:r>
            <a:r>
              <a:rPr lang="ru-RU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42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народжується</a:t>
            </a:r>
            <a:r>
              <a:rPr lang="ru-RU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лох»</a:t>
            </a:r>
            <a:endParaRPr lang="uk-UA" sz="42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4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Найсильніше ефект </a:t>
            </a:r>
            <a:r>
              <a:rPr lang="uk-UA" sz="4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sz="4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проявляється за наявності наступних факторів: </a:t>
            </a:r>
          </a:p>
          <a:p>
            <a:pPr marL="0" indent="0">
              <a:buNone/>
            </a:pP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використовуються 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абстрактні формулювання</a:t>
            </a: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застосовуються до більшості людей</a:t>
            </a:r>
          </a:p>
          <a:p>
            <a:pPr marL="0" indent="0">
              <a:buNone/>
            </a:pP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надаються 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позитивні характеристики </a:t>
            </a: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сприятливі прогнози</a:t>
            </a:r>
          </a:p>
          <a:p>
            <a:pPr marL="0" indent="0">
              <a:buNone/>
            </a:pP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джерело є досить 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авторитетним</a:t>
            </a: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є </a:t>
            </a:r>
            <a:r>
              <a:rPr lang="uk-UA" sz="4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впевненість, що опис індивідуальний</a:t>
            </a:r>
            <a:r>
              <a:rPr lang="uk-UA" sz="4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B68AF78-6AB6-9C47-91CD-6440FAD2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039" y="146489"/>
            <a:ext cx="2736945" cy="46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AF89A6-34AD-4545-916B-B30855199375}"/>
              </a:ext>
            </a:extLst>
          </p:cNvPr>
          <p:cNvSpPr txBox="1"/>
          <p:nvPr/>
        </p:nvSpPr>
        <p:spPr>
          <a:xfrm>
            <a:off x="10716713" y="4782189"/>
            <a:ext cx="7912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Карикатура на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літнього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Барнума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лондонському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журналі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Vanity Fair</a:t>
            </a:r>
            <a:r>
              <a:rPr lang="en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листопад 1889 р.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CAD66BB-5F87-4542-B265-779D4922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153" y="5966170"/>
            <a:ext cx="4602294" cy="34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84D5C6-C24B-6445-8421-614ED44720B9}"/>
              </a:ext>
            </a:extLst>
          </p:cNvPr>
          <p:cNvSpPr txBox="1"/>
          <p:nvPr/>
        </p:nvSpPr>
        <p:spPr>
          <a:xfrm>
            <a:off x="9144000" y="9306611"/>
            <a:ext cx="9314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П. Т.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Барнум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скульптура Томаса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Болла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(1887),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Сісайд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-Парк, </a:t>
            </a:r>
            <a:r>
              <a:rPr 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Бріджпорт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Коннектикут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7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458298-8FDB-FB49-8DC3-F6781C3A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111" y="187053"/>
            <a:ext cx="9804573" cy="9777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Доктор </a:t>
            </a: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Бертрам </a:t>
            </a:r>
            <a:r>
              <a:rPr lang="uk-UA" sz="3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Форер</a:t>
            </a: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Каліфорнійському університеті  у </a:t>
            </a: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1948</a:t>
            </a: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р. провів свій знаменитий експеримент, який став класичним. 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Він запропонував студентам пройти психологічний тест, після чого перевірив результати та роздав учасникам характеристики, що нібито описують їх психологічний портрет (</a:t>
            </a:r>
            <a:r>
              <a:rPr lang="uk-UA" sz="36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наст</a:t>
            </a:r>
            <a:r>
              <a:rPr lang="uk-UA" sz="36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слайд</a:t>
            </a: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). Насправді всі учасники отримали повністю ідентичний опис. Проте кожен був упевнений, що його результат індивідуальний. І коли професор запропонував студентам оцінити точність результату за 5-бальною шкалою, середня оцінка становила 4,26 бали. Таким чином, </a:t>
            </a:r>
            <a:r>
              <a:rPr lang="uk-UA" sz="3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практично всі учасники погодилися з більшістю тез про себе, підтверджуючи, що це їх індивідуальна характеристика</a:t>
            </a:r>
            <a:r>
              <a:rPr lang="uk-UA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15364" name="Picture 4" descr="Эффект Барнума. Об эффекте и его создателе, а также о вреде и пользе">
            <a:extLst>
              <a:ext uri="{FF2B5EF4-FFF2-40B4-BE49-F238E27FC236}">
                <a16:creationId xmlns="" xmlns:a16="http://schemas.microsoft.com/office/drawing/2014/main" id="{A32D8D57-7C90-F240-A373-3BF2CF3C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2" b="5718"/>
          <a:stretch/>
        </p:blipFill>
        <p:spPr bwMode="auto">
          <a:xfrm>
            <a:off x="509246" y="322533"/>
            <a:ext cx="7024062" cy="964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6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74465C-A7DD-7B47-ABC9-D5F10105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318407"/>
            <a:ext cx="17536886" cy="9650186"/>
          </a:xfr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50000">
                <a:srgbClr val="F5E7F1"/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«Ви відчуваєте потребу в любові та повазі з боку оточуючих, але при цьому схильні критично ставитися до самого себе. Незважаючи на те, що у вас є деякі слабкості, загалом ви в змозі їх компенсувати. Ви володієте значним потенціалом, який досі не звернули собі на користь. Зовні ви дисциплінований і цілком володієте собою, внутрішньо ви схильні відчувати неспокій і невпевненість. Часом вас долають серйозні сумніви щодо правильності прийнятого вами рішення або скоєного вчинку. Ви віддаєте перевагу деякій різноманітності та зміні і буваєте незадоволені, коли вас заганяють в якісь рамки та обмеження. До того ж ви пишаєтеся собою, як незалежно мислячою особистістю, і не приймаєте жодних тверджень без задовільних доказів. Але ви вважаєте, що занадто відверто розкриватися перед оточуючими це безглуздо. Іноді ви проявляєте </a:t>
            </a:r>
            <a:r>
              <a:rPr lang="uk-UA" sz="36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екстравертність</a:t>
            </a:r>
            <a:r>
              <a:rPr lang="uk-UA" sz="3600" b="1" dirty="0">
                <a:solidFill>
                  <a:srgbClr val="7030A0"/>
                </a:solidFill>
                <a:latin typeface="Book Antiqua" panose="02040602050305030304" pitchFamily="18" charset="0"/>
              </a:rPr>
              <a:t>, привітність і товариськість, тоді як в інші моменти ви перетворюєтеся в інтроверта, недовірливого і стриманого. Деякі ваші прагнення носять радше нереалістичний характер».</a:t>
            </a:r>
          </a:p>
        </p:txBody>
      </p:sp>
    </p:spTree>
    <p:extLst>
      <p:ext uri="{BB962C8B-B14F-4D97-AF65-F5344CB8AC3E}">
        <p14:creationId xmlns:p14="http://schemas.microsoft.com/office/powerpoint/2010/main" val="213089371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509</TotalTime>
  <Words>2336</Words>
  <Application>Microsoft Office PowerPoint</Application>
  <PresentationFormat>Произвольный</PresentationFormat>
  <Paragraphs>109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Wingdings 2</vt:lpstr>
      <vt:lpstr>Times New Roman</vt:lpstr>
      <vt:lpstr>Bookman Old Style</vt:lpstr>
      <vt:lpstr>Corbel</vt:lpstr>
      <vt:lpstr>Book Antiqua</vt:lpstr>
      <vt:lpstr>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Маніпулятивну модель пов'язують з особистістю  Фінеаса Барнума (1810-1891)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Приглушенный Синий Простой Корпоративный Засечки Презентация</dc:title>
  <dc:creator>Адмін</dc:creator>
  <cp:lastModifiedBy>Учетная запись Майкрософт</cp:lastModifiedBy>
  <cp:revision>30</cp:revision>
  <dcterms:created xsi:type="dcterms:W3CDTF">2006-08-16T00:00:00Z</dcterms:created>
  <dcterms:modified xsi:type="dcterms:W3CDTF">2026-02-12T09:45:09Z</dcterms:modified>
  <dc:identifier>DAFxoF1ljnM</dc:identifier>
</cp:coreProperties>
</file>