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67" r:id="rId19"/>
    <p:sldId id="295" r:id="rId20"/>
    <p:sldId id="296" r:id="rId21"/>
    <p:sldId id="297" r:id="rId22"/>
    <p:sldId id="298" r:id="rId23"/>
    <p:sldId id="308" r:id="rId24"/>
    <p:sldId id="299" r:id="rId25"/>
    <p:sldId id="300" r:id="rId26"/>
    <p:sldId id="309" r:id="rId27"/>
    <p:sldId id="303" r:id="rId28"/>
    <p:sldId id="310" r:id="rId29"/>
    <p:sldId id="311" r:id="rId30"/>
    <p:sldId id="312" r:id="rId31"/>
    <p:sldId id="304" r:id="rId32"/>
    <p:sldId id="305" r:id="rId33"/>
    <p:sldId id="313" r:id="rId34"/>
    <p:sldId id="314" r:id="rId35"/>
    <p:sldId id="315" r:id="rId36"/>
    <p:sldId id="316" r:id="rId37"/>
    <p:sldId id="317" r:id="rId38"/>
    <p:sldId id="306" r:id="rId39"/>
    <p:sldId id="319" r:id="rId40"/>
    <p:sldId id="318" r:id="rId41"/>
    <p:sldId id="307" r:id="rId4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563A4-0842-4BD0-B00B-6A46712841AD}" type="datetimeFigureOut">
              <a:rPr lang="uk-UA" smtClean="0"/>
              <a:pPr/>
              <a:t>02.10.2023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66D8B-23BE-4978-893B-3D872D3455A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5</a:t>
            </a:fld>
            <a:endParaRPr lang="uk-U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6</a:t>
            </a:fld>
            <a:endParaRPr lang="uk-U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Рис. Механізм дії класичного факторингу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7</a:t>
            </a:fld>
            <a:endParaRPr lang="uk-U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8</a:t>
            </a:fld>
            <a:endParaRPr lang="uk-U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9</a:t>
            </a:fld>
            <a:endParaRPr lang="uk-U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10</a:t>
            </a:fld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11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12</a:t>
            </a:fld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13</a:t>
            </a:fld>
            <a:endParaRPr 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14</a:t>
            </a:fld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15</a:t>
            </a:fld>
            <a:endParaRPr 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16</a:t>
            </a:fld>
            <a:endParaRPr 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17</a:t>
            </a:fld>
            <a:endParaRPr lang="uk-U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18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пн 02.10.23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1000108"/>
            <a:ext cx="5114778" cy="428628"/>
          </a:xfrm>
        </p:spPr>
        <p:txBody>
          <a:bodyPr>
            <a:normAutofit/>
          </a:bodyPr>
          <a:lstStyle/>
          <a:p>
            <a:r>
              <a:rPr lang="uk-UA" sz="2400" dirty="0"/>
              <a:t>ЛЕКЦІЯ № 2</a:t>
            </a:r>
          </a:p>
          <a:p>
            <a:endParaRPr lang="uk-UA" sz="2400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dirty="0"/>
              <a:t>Система </a:t>
            </a:r>
            <a:r>
              <a:rPr lang="ru-RU" sz="3200" dirty="0" err="1"/>
              <a:t>інформаційного</a:t>
            </a:r>
            <a:r>
              <a:rPr lang="ru-RU" sz="3200" dirty="0"/>
              <a:t> </a:t>
            </a:r>
            <a:r>
              <a:rPr lang="ru-RU" sz="3200" dirty="0" err="1"/>
              <a:t>забезпечення</a:t>
            </a:r>
            <a:r>
              <a:rPr lang="ru-RU" sz="3200" dirty="0"/>
              <a:t> </a:t>
            </a:r>
            <a:r>
              <a:rPr lang="ru-RU" sz="3200" dirty="0" err="1"/>
              <a:t>фінансового</a:t>
            </a:r>
            <a:r>
              <a:rPr lang="ru-RU" sz="3200" dirty="0"/>
              <a:t> </a:t>
            </a:r>
            <a:r>
              <a:rPr lang="ru-RU" sz="3200" dirty="0" err="1"/>
              <a:t>аналізу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3429024"/>
          </a:xfrm>
        </p:spPr>
        <p:txBody>
          <a:bodyPr>
            <a:normAutofit/>
          </a:bodyPr>
          <a:lstStyle/>
          <a:p>
            <a:pPr marL="0" lvl="0" indent="360000" algn="ctr">
              <a:buNone/>
            </a:pPr>
            <a:r>
              <a:rPr lang="uk-UA" sz="2800" b="1" u="sng" dirty="0">
                <a:latin typeface="Times New Roman" pitchFamily="18" charset="0"/>
                <a:cs typeface="Times New Roman" pitchFamily="18" charset="0"/>
              </a:rPr>
              <a:t>Питання лекції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lvl="0" indent="360000" algn="just">
              <a:buFont typeface="+mj-lt"/>
              <a:buAutoNum type="arabicPeriod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Поняття інформаційного забезпечення фінансового аналізу.</a:t>
            </a:r>
          </a:p>
          <a:p>
            <a:pPr marL="0" lvl="0" indent="360000" algn="just">
              <a:buFont typeface="+mj-lt"/>
              <a:buAutoNum type="arabicPeriod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Сутність та завдання аналізу фінансових звітів</a:t>
            </a:r>
          </a:p>
          <a:p>
            <a:pPr marL="0" lvl="0" indent="360000" algn="just">
              <a:buFont typeface="+mj-lt"/>
              <a:buAutoNum type="arabicPeriod"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360000" algn="just">
              <a:buFont typeface="+mj-lt"/>
              <a:buAutoNum type="arabicPeriod"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marL="0" lvl="0" indent="360000" algn="just">
              <a:buFont typeface="+mj-lt"/>
              <a:buAutoNum type="arabicPeriod"/>
            </a:pPr>
            <a:endParaRPr lang="uk-UA" dirty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342902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b="1" dirty="0"/>
              <a:t>	</a:t>
            </a:r>
          </a:p>
          <a:p>
            <a:pPr algn="just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лат.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informatio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пояснення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викладення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повідом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упорядкованих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відомостей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явища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об’єктом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реєстрації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передавання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928670"/>
            <a:ext cx="63579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два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розумінні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вхідної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отримують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способом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господарських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явищах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процесах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розумінні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результативної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накопичу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ється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відповідного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оброблення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474345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Таблиця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1.2</a:t>
            </a:r>
          </a:p>
          <a:p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Класифікація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1)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стадіями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функціо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нальним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призначенням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нормативна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планова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облікова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аналітична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прогнозна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2)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місцем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утворення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внутрішня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зовнішня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3)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стабільністю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постійна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умовно-постійна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змінна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642918"/>
            <a:ext cx="66437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4)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насиченістю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достатністю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достатня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недостатня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надлишкова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ступенем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опрацювання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стадіями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вхідна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вихідна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проміжна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результативна)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ознакою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кількісна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якісна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7)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рівнем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доступності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відкрита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публічна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конфіденційна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таємна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714356"/>
            <a:ext cx="61436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8)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обсягом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відомостей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комплексна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тематична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9)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відношенням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попередня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оперативна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підсумкова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10)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відношенням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об’єкта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допоміжна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928670"/>
            <a:ext cx="75009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11)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періодичністю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регулярна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епізодична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12) За способом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фіксації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усна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документальна (на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паперових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електронних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носіях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13) За формою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представлення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текстова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таблична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графічна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335846"/>
            <a:ext cx="7072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аналітичних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дослі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дженнях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Аналітичність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потребам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деталізацією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всебічного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фінансово-економічних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явищ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Об’єктивність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достовірність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відповідати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дій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реальний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Оперативність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своєчасність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потрібна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аналітика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якомога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швидше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своєчасного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реагування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перебіг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господарських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928671"/>
            <a:ext cx="68580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Раціональність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одного боку,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зайвих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повноту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достатність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різнобічність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Зіставність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порівнюваність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зацікавлених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користува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можливістю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часі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просторі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Єдність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надходити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усунути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можливу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відмінність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дублювання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142984"/>
            <a:ext cx="70009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Нейтральність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суб’єктивних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оцінок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вона не повинна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надаватися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вибірково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користувачів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– система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передбачати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мінімум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трат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збирання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одночасно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забезпечуючи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потреби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1214422"/>
            <a:ext cx="73581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Інформаційне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динамічна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способів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опрацювання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змогу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вивчити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реальний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об’єкта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обґрунтування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474344"/>
            <a:ext cx="73581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Підготовка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інформаційної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перевірку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формою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Перевірка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за формою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встановлює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правил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оформлення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погляду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реквізитів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підписи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відповідальних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осіб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правильність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арифметичних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розрахунків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підсумків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формах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узгодженість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перенесених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документів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попередніх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⇒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дотримання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1142984"/>
            <a:ext cx="62865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Перевірка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встановлює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наскільки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фактичному стану справ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достовірні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інф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умова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об’єктивності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високої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аналітичної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доказову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силу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висновків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сформульованих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результатами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1142984"/>
            <a:ext cx="64294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Головним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джерелом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характеризують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1142984"/>
            <a:ext cx="678661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бухгалтерська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стан,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зві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стан,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785794"/>
            <a:ext cx="66437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дотриманням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принципів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автономності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кожне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розгля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юридична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особа,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відокремлена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тому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особисте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майно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зобов’язання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відображатись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безперервності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оцінку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зобо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в’язань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припущення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триватиме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335846"/>
            <a:ext cx="74295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нарахування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відповідності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результату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здійснені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момент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сплати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грошей;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повного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висвітлення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звітність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повинна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містити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всю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фактичні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потенційні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наслідки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вплинути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приймаються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постійне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року в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застосу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обраної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повинна бути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обґрунтована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розкрита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889844"/>
            <a:ext cx="664373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обачності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застосовуються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бух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галтерському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запобігати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заниженню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зобов’язань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завищенню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превалювання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сутності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над формою, за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ліковуватися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юридичної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єдиного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грошового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вимірника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узагальнення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єдиній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грошовій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214290"/>
            <a:ext cx="6858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Форми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фінансової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звітності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та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їх</a:t>
            </a:r>
            <a:r>
              <a: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призначення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7" y="1142984"/>
          <a:ext cx="6834213" cy="4794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9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54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Форми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звітності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Зміст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Використання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інформації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845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Баланс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Наявність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економічних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контролюються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підприємством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на дату балансу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структури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їх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ліквідності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платоспроможності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Прогнозування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майбутніх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потреб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позиках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прогнозування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змін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економічних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ймовірно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контролюватиме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майбутньому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8" y="1397000"/>
          <a:ext cx="6905652" cy="3535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01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1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про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результати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сукупний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дохід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Доходи,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витрати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результати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період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прибутковості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структури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доходів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витрат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про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власний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капітал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Зміни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складі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власного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капіталу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періоду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змін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власному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капіталі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500042"/>
          <a:ext cx="7358115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7377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про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рух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грошових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коштів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Генерування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використання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грошових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коштів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протягом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періоду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операційної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інвестиційної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1845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Примітки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до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Обрана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облікова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політика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Інформація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не наведена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безпосередньо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фінансових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звітах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але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обов'язкова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за П(С)БО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Додатковий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аналіз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статей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звітності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необхідний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для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забезпечення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її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зрозумілості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Оцінка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прогноз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облікової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політики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ризиків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або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непевності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які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впливають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його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ресурси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зобов'язання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діяльності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підрозділів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підприємства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тощо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2.ppt-online.org/files2/slide/l/lCZpufbzY64qnTI5SjO1iF2d7BywKsR9etgXHVrJ3A/slide-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7" y="980728"/>
            <a:ext cx="7196213" cy="53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996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028342"/>
            <a:ext cx="72152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Баланс 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стан) –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дату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зобов’язання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активу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пасиву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балансу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розміщення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майна, а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пасиві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характеризують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балансу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дату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928670"/>
            <a:ext cx="67151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№ 1 «Баланс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стан)»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оцінюються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 склад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необоротних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запасів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дебіторської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заборгованості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склад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пасивів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довгострокових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поточних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зобов’язань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забезпечень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поточної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кредиторської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заборгованості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наявність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власних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стійкості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стан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ліквідності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балансу;</a:t>
            </a:r>
          </a:p>
          <a:p>
            <a:pPr algn="just">
              <a:buFontTx/>
              <a:buChar char="-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платоспроможність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системою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майна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залученням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№ 2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)»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</a:t>
            </a:r>
            <a:r>
              <a:rPr lang="ru-RU" dirty="0" err="1"/>
              <a:t>пасиву</a:t>
            </a:r>
            <a:r>
              <a:rPr lang="ru-RU" dirty="0"/>
              <a:t> балансу</a:t>
            </a:r>
            <a:endParaRPr lang="uk-UA" dirty="0"/>
          </a:p>
        </p:txBody>
      </p:sp>
      <p:pic>
        <p:nvPicPr>
          <p:cNvPr id="2050" name="Picture 2" descr="https://cf2.ppt-online.org/files2/slide/l/lCZpufbzY64qnTI5SjO1iF2d7BywKsR9etgXHVrJ3A/slide-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6740652" cy="504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272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785794"/>
            <a:ext cx="68580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доходи,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Метою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 доходи,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прибутки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збитки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f2.ppt-online.org/files2/slide/l/lCZpufbzY64qnTI5SjO1iF2d7BywKsR9etgXHVrJ3A/slide-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6984776" cy="603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024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f2.ppt-online.org/files2/slide/l/lCZpufbzY64qnTI5SjO1iF2d7BywKsR9etgXHVrJ3A/slide-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8" y="1695228"/>
            <a:ext cx="6242304" cy="467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1242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f2.ppt-online.org/files2/slide/l/lCZpufbzY64qnTI5SjO1iF2d7BywKsR9etgXHVrJ3A/slide-1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8" y="692696"/>
            <a:ext cx="6856812" cy="567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777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474344"/>
            <a:ext cx="7072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№ 2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сукупний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визначаються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динаміці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склад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склад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склад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структура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сукупного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абсолютні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інвестиційної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оборотності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майна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джерел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залученням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№ 1 «Баланс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стан)».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642918"/>
            <a:ext cx="58579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вибуття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інвестиційної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Метою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рух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відбулися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грошових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коштах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еквівалентах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f2.ppt-online.org/files2/slide/l/lCZpufbzY64qnTI5SjO1iF2d7BywKsR9etgXHVrJ3A/slide-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272808" cy="575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386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f2.ppt-online.org/files2/slide/l/lCZpufbzY64qnTI5SjO1iF2d7BywKsR9etgXHVrJ3A/slide-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6912768" cy="582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396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cf2.ppt-online.org/files2/slide/l/lCZpufbzY64qnTI5SjO1iF2d7BywKsR9etgXHVrJ3A/slide-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8" y="836712"/>
            <a:ext cx="6928820" cy="553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219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f2.ppt-online.org/files2/slide/l/lCZpufbzY64qnTI5SjO1iF2d7BywKsR9etgXHVrJ3A/slide-2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8" y="1272953"/>
            <a:ext cx="6242304" cy="467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220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f2.ppt-online.org/files2/slide/l/lCZpufbzY64qnTI5SjO1iF2d7BywKsR9etgXHVrJ3A/slide-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8" y="1272953"/>
            <a:ext cx="6242304" cy="467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5012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785794"/>
            <a:ext cx="68580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капітал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Метою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звіту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власний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капітал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користувачам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правдивої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неупередженої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f2.ppt-online.org/files2/slide/l/lCZpufbzY64qnTI5SjO1iF2d7BywKsR9etgXHVrJ3A/slide-2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8" y="1236440"/>
            <a:ext cx="6242304" cy="467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2561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f2.ppt-online.org/files2/slide/l/lCZpufbzY64qnTI5SjO1iF2d7BywKsR9etgXHVrJ3A/slide-2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48" y="1695228"/>
            <a:ext cx="6242304" cy="467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2336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142984"/>
            <a:ext cx="664373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Примітки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річної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пояснень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деталізацію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обґрунтованість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статей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розкриття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передбачено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національними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положеннями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(стандартами)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бухгалтерського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міжнародними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стандартами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1303</TotalTime>
  <Words>1428</Words>
  <Application>Microsoft Office PowerPoint</Application>
  <PresentationFormat>Экран (4:3)</PresentationFormat>
  <Paragraphs>158</Paragraphs>
  <Slides>41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Система інформаційного забезпечення фінансового аналізу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пасиву балансу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ОСНОВИ ФІНАНСОВОЇ САНАЦІЇ ПІДПРИЄМСТВА</dc:title>
  <dc:creator>andrew</dc:creator>
  <cp:lastModifiedBy>Пользователь</cp:lastModifiedBy>
  <cp:revision>171</cp:revision>
  <dcterms:created xsi:type="dcterms:W3CDTF">2013-11-10T19:44:41Z</dcterms:created>
  <dcterms:modified xsi:type="dcterms:W3CDTF">2023-10-02T09:56:41Z</dcterms:modified>
</cp:coreProperties>
</file>