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A4E5BCD-4E3F-4AAF-A8AC-75DFFE0819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3B6C8"/>
          </a:solidFill>
          <a:ln w="9525">
            <a:solidFill>
              <a:srgbClr val="43B6C8"/>
            </a:solidFill>
            <a:prstDash val="solid"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071E876-DB3C-4FF9-9F73-BD7E92BC5391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57150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43B6C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3B6C8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35C6947-24E2-4637-8A09-16FB3D62349A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7715250" cy="1809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3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Булева алгебра, логічні функції та мінімізація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5F1289A-954D-4FF1-92B7-768598296A79}"/>
              </a:ext>
            </a:extLst>
          </p:cNvPr>
          <p:cNvSpPr>
            <a:spLocks noGrp="1"/>
          </p:cNvSpPr>
          <p:nvPr/>
        </p:nvSpPr>
        <p:spPr>
          <a:xfrm>
            <a:off x="685800" y="3571875"/>
            <a:ext cx="7429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7E2EC"/>
                </a:solidFill>
                <a:latin typeface="Aptos"/>
                <a:ea typeface="Aptos"/>
                <a:cs typeface="Aptos"/>
              </a:rPr>
              <a:t>Від таблиці істинності до карти Карно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1CBC00E-4874-4A67-AF72-AC672ECD9786}"/>
              </a:ext>
            </a:extLst>
          </p:cNvPr>
          <p:cNvSpPr>
            <a:spLocks noGrp="1"/>
          </p:cNvSpPr>
          <p:nvPr/>
        </p:nvSpPr>
        <p:spPr>
          <a:xfrm>
            <a:off x="8858250" y="1238250"/>
            <a:ext cx="2238375" cy="2857500"/>
          </a:xfrm>
          <a:prstGeom prst="roundRect">
            <a:avLst>
              <a:gd name="adj" fmla="val 3404"/>
            </a:avLst>
          </a:prstGeom>
          <a:solidFill>
            <a:srgbClr val="123557"/>
          </a:solidFill>
          <a:ln w="9525">
            <a:solidFill>
              <a:srgbClr val="43B6C8"/>
            </a:solidFill>
            <a:prstDash val="solid"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A4651B3-05F0-40E8-B6CA-DE944CB3AC16}"/>
              </a:ext>
            </a:extLst>
          </p:cNvPr>
          <p:cNvSpPr>
            <a:spLocks noGrp="1"/>
          </p:cNvSpPr>
          <p:nvPr/>
        </p:nvSpPr>
        <p:spPr>
          <a:xfrm>
            <a:off x="9096375" y="1638300"/>
            <a:ext cx="176212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630"/>
          </a:bodyPr>
          <a:lstStyle/>
          <a:p>
            <a:pPr algn="ctr">
              <a:defRPr sz="3375" b="1">
                <a:solidFill>
                  <a:srgbClr val="43B6C8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43B6C8"/>
                </a:solidFill>
                <a:latin typeface="Aptos"/>
                <a:ea typeface="Aptos"/>
                <a:cs typeface="Aptos"/>
              </a:rPr>
              <a:t>0  1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C065533-0DB1-4626-AFB9-4898ECE61424}"/>
              </a:ext>
            </a:extLst>
          </p:cNvPr>
          <p:cNvSpPr>
            <a:spLocks noGrp="1"/>
          </p:cNvSpPr>
          <p:nvPr/>
        </p:nvSpPr>
        <p:spPr>
          <a:xfrm>
            <a:off x="9096375" y="2476500"/>
            <a:ext cx="176212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630"/>
          </a:bodyPr>
          <a:lstStyle/>
          <a:p>
            <a:pPr algn="ctr">
              <a:defRPr sz="33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∧  ∨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55FB536-305F-4B44-A869-D1740CF4426F}"/>
              </a:ext>
            </a:extLst>
          </p:cNvPr>
          <p:cNvSpPr>
            <a:spLocks noGrp="1"/>
          </p:cNvSpPr>
          <p:nvPr/>
        </p:nvSpPr>
        <p:spPr>
          <a:xfrm>
            <a:off x="9096375" y="3314700"/>
            <a:ext cx="176212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630"/>
          </a:bodyPr>
          <a:lstStyle/>
          <a:p>
            <a:pPr algn="ctr">
              <a:defRPr sz="3375" b="1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D7E2EC"/>
                </a:solidFill>
                <a:latin typeface="Aptos"/>
                <a:ea typeface="Aptos"/>
                <a:cs typeface="Aptos"/>
              </a:rPr>
              <a:t>A̅  ⊕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20A7403-C5F1-440C-A3CA-4510C16CDC58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67"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D3C0F9A-22FF-4B0D-BFFE-F89A9977A41B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5000"/>
          </a:bodyPr>
          <a:lstStyle/>
          <a:p>
            <a:pPr algn="l">
              <a:defRPr sz="1200" b="0">
                <a:solidFill>
                  <a:srgbClr val="B8C5D1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8C5D1"/>
                </a:solidFill>
                <a:latin typeface="Aptos"/>
                <a:ea typeface="Aptos"/>
                <a:cs typeface="Aptos"/>
              </a:rPr>
              <a:t>2026–2027 навчальний рік</a:t>
            </a:r>
          </a:p>
        </p:txBody>
      </p:sp>
    </p:spTree>
    <p:extLst>
      <p:ext uri="{BB962C8B-B14F-4D97-AF65-F5344CB8AC3E}">
        <p14:creationId xmlns:p14="http://schemas.microsoft.com/office/powerpoint/2010/main" val="87941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3823CE4-D724-4791-9444-E2AD0B4AF7D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НАВЧАЛЬНІ РЕЗУЛЬТАТИ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7D485EF-A187-457F-BEDA-1FCAF4707374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Після лекції ви зможете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479B0F6-0AF7-4E45-952A-FE519D3ACA0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766DBBE-E9E4-4822-957B-3E778FE90535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A8BF430-F650-4AAA-9977-A1E910F3763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FBA8A43-1869-4441-BD72-A93204A2598B}"/>
              </a:ext>
            </a:extLst>
          </p:cNvPr>
          <p:cNvSpPr>
            <a:spLocks noGrp="1"/>
          </p:cNvSpPr>
          <p:nvPr/>
        </p:nvSpPr>
        <p:spPr>
          <a:xfrm>
            <a:off x="495300" y="161925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301B1CE-97EF-4FB0-A29B-33998C65BB22}"/>
              </a:ext>
            </a:extLst>
          </p:cNvPr>
          <p:cNvSpPr>
            <a:spLocks noGrp="1"/>
          </p:cNvSpPr>
          <p:nvPr/>
        </p:nvSpPr>
        <p:spPr>
          <a:xfrm>
            <a:off x="495300" y="16954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28B17FF-7108-4980-8031-423A060EBF44}"/>
              </a:ext>
            </a:extLst>
          </p:cNvPr>
          <p:cNvSpPr>
            <a:spLocks noGrp="1"/>
          </p:cNvSpPr>
          <p:nvPr/>
        </p:nvSpPr>
        <p:spPr>
          <a:xfrm>
            <a:off x="1428750" y="1666875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Побудувати таблицю істинності для заданої формули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25C1ECDC-8394-449B-9E9D-D4DE35744232}"/>
              </a:ext>
            </a:extLst>
          </p:cNvPr>
          <p:cNvSpPr>
            <a:spLocks noGrp="1"/>
          </p:cNvSpPr>
          <p:nvPr/>
        </p:nvSpPr>
        <p:spPr>
          <a:xfrm>
            <a:off x="495300" y="261937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C8EE2BC-5129-41F3-881F-81DC6A095A41}"/>
              </a:ext>
            </a:extLst>
          </p:cNvPr>
          <p:cNvSpPr>
            <a:spLocks noGrp="1"/>
          </p:cNvSpPr>
          <p:nvPr/>
        </p:nvSpPr>
        <p:spPr>
          <a:xfrm>
            <a:off x="495300" y="26955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080C782-30E9-4C9C-8BB4-FB5879E4E800}"/>
              </a:ext>
            </a:extLst>
          </p:cNvPr>
          <p:cNvSpPr>
            <a:spLocks noGrp="1"/>
          </p:cNvSpPr>
          <p:nvPr/>
        </p:nvSpPr>
        <p:spPr>
          <a:xfrm>
            <a:off x="1428750" y="26670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Застосувати закони булевої алгебри та де Моргана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02A372EB-3C2D-4241-8865-ECA83E48AC15}"/>
              </a:ext>
            </a:extLst>
          </p:cNvPr>
          <p:cNvSpPr>
            <a:spLocks noGrp="1"/>
          </p:cNvSpPr>
          <p:nvPr/>
        </p:nvSpPr>
        <p:spPr>
          <a:xfrm>
            <a:off x="495300" y="361950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EB766CC-5143-4F5B-9FC8-A9095A9A9066}"/>
              </a:ext>
            </a:extLst>
          </p:cNvPr>
          <p:cNvSpPr>
            <a:spLocks noGrp="1"/>
          </p:cNvSpPr>
          <p:nvPr/>
        </p:nvSpPr>
        <p:spPr>
          <a:xfrm>
            <a:off x="495300" y="36957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3D356E4-366B-4F50-804B-86B67931A55F}"/>
              </a:ext>
            </a:extLst>
          </p:cNvPr>
          <p:cNvSpPr>
            <a:spLocks noGrp="1"/>
          </p:cNvSpPr>
          <p:nvPr/>
        </p:nvSpPr>
        <p:spPr>
          <a:xfrm>
            <a:off x="1428750" y="3667125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Записати ДДНФ і ДКНФ за таблицею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BC3AFBE-0FFA-408B-9229-E23FDB0B4468}"/>
              </a:ext>
            </a:extLst>
          </p:cNvPr>
          <p:cNvSpPr>
            <a:spLocks noGrp="1"/>
          </p:cNvSpPr>
          <p:nvPr/>
        </p:nvSpPr>
        <p:spPr>
          <a:xfrm>
            <a:off x="495300" y="461962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0378870-F947-4BB0-A393-B1F775A2C8BC}"/>
              </a:ext>
            </a:extLst>
          </p:cNvPr>
          <p:cNvSpPr>
            <a:spLocks noGrp="1"/>
          </p:cNvSpPr>
          <p:nvPr/>
        </p:nvSpPr>
        <p:spPr>
          <a:xfrm>
            <a:off x="495300" y="46958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50A8F80-4D07-4F38-B67C-F9C5FF757F27}"/>
              </a:ext>
            </a:extLst>
          </p:cNvPr>
          <p:cNvSpPr>
            <a:spLocks noGrp="1"/>
          </p:cNvSpPr>
          <p:nvPr/>
        </p:nvSpPr>
        <p:spPr>
          <a:xfrm>
            <a:off x="1428750" y="46672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Мінімізувати функцію картою Карно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6B19784-89D8-4194-B6CF-19DAD155441C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Єдиний маршрут роботи: формула → таблиця істинності → канонічна форма → мінімізація → повна перевірка.</a:t>
            </a:r>
          </a:p>
        </p:txBody>
      </p:sp>
    </p:spTree>
    <p:extLst>
      <p:ext uri="{BB962C8B-B14F-4D97-AF65-F5344CB8AC3E}">
        <p14:creationId xmlns:p14="http://schemas.microsoft.com/office/powerpoint/2010/main" val="181657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1F0B694-4171-46FE-A119-7DB60EB949D0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ОСНОВА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CB291FD-AB9B-4CCE-9BCC-EC5EE620962F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Логічна змінна має лише два значення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A668AF8-7140-472C-97F1-7383E9672B06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704D1AD-725B-4D0D-B051-E62AFE8E789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C4A57EC-8D9F-41D2-BD7C-BC5BE180ED8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BDB7181-C18F-4757-8F60-D1D7F6390C87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9EB98F1-5192-4D0A-9BDF-51478DD0C975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DF82F08-4298-4FF3-A27F-A1E3A1CEB0E0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4F9F77F-8D56-4A0D-B790-FBA64E3F0915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хиба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1A59859-FB38-4ADE-B56F-7F4BBBEE8013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сигнал неактивний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33CB12B-CA3B-4605-BAEE-459EA2EA1AD9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F5D4971-128F-44E7-A160-441DA0795569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2B32C11-EA3C-4291-8FBD-045BCB3980A7}"/>
              </a:ext>
            </a:extLst>
          </p:cNvPr>
          <p:cNvSpPr>
            <a:spLocks noGrp="1"/>
          </p:cNvSpPr>
          <p:nvPr/>
        </p:nvSpPr>
        <p:spPr>
          <a:xfrm>
            <a:off x="4540250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735E123-D862-4113-A1CB-0C461413ABDC}"/>
              </a:ext>
            </a:extLst>
          </p:cNvPr>
          <p:cNvSpPr>
            <a:spLocks noGrp="1"/>
          </p:cNvSpPr>
          <p:nvPr/>
        </p:nvSpPr>
        <p:spPr>
          <a:xfrm>
            <a:off x="4540250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істина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A751E64-5A53-4B95-9D61-B4E135A93CA8}"/>
              </a:ext>
            </a:extLst>
          </p:cNvPr>
          <p:cNvSpPr>
            <a:spLocks noGrp="1"/>
          </p:cNvSpPr>
          <p:nvPr/>
        </p:nvSpPr>
        <p:spPr>
          <a:xfrm>
            <a:off x="4540250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сигнал активний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F0531C4-7723-42A1-918F-0322FD6A4D66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A5480F0-9730-431B-B255-E254699CAA3D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32D9FF9-BB97-41F6-8891-B3A8252AA8CB}"/>
              </a:ext>
            </a:extLst>
          </p:cNvPr>
          <p:cNvSpPr>
            <a:spLocks noGrp="1"/>
          </p:cNvSpPr>
          <p:nvPr/>
        </p:nvSpPr>
        <p:spPr>
          <a:xfrm>
            <a:off x="834707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A, B, C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ECA34FF-5B87-4EB5-949B-0B99413C5B38}"/>
              </a:ext>
            </a:extLst>
          </p:cNvPr>
          <p:cNvSpPr>
            <a:spLocks noGrp="1"/>
          </p:cNvSpPr>
          <p:nvPr/>
        </p:nvSpPr>
        <p:spPr>
          <a:xfrm>
            <a:off x="834707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логічні змінні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C8EF6AD-899A-4030-AA83-C3C888D6C9A4}"/>
              </a:ext>
            </a:extLst>
          </p:cNvPr>
          <p:cNvSpPr>
            <a:spLocks noGrp="1"/>
          </p:cNvSpPr>
          <p:nvPr/>
        </p:nvSpPr>
        <p:spPr>
          <a:xfrm>
            <a:off x="834707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значення з множини {0,1}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0395739-C53B-4C81-91F8-AAABF8FEDFFC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Нуль і одиниця є абстрактними логічними станами; конкретні рівні напруги залежать від електронної технології.</a:t>
            </a:r>
          </a:p>
        </p:txBody>
      </p:sp>
    </p:spTree>
    <p:extLst>
      <p:ext uri="{BB962C8B-B14F-4D97-AF65-F5344CB8AC3E}">
        <p14:creationId xmlns:p14="http://schemas.microsoft.com/office/powerpoint/2010/main" val="33061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86F2F48-F740-4DDF-BFC7-34D9413FF31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020D806-F7B0-416E-9FAB-48B070811584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Логічна функція задає вихід для кожної комбінації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814ADD3-04AC-4F80-A629-3E5881A51F2C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19C17CF-4E83-4C7E-84A7-642D12849B3F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BB1B4FF-E9FD-4375-A086-9F610ED3A62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B67A1CD-5B7E-4FCF-A621-5CB0B86EA15E}"/>
              </a:ext>
            </a:extLst>
          </p:cNvPr>
          <p:cNvSpPr>
            <a:spLocks noGrp="1"/>
          </p:cNvSpPr>
          <p:nvPr/>
        </p:nvSpPr>
        <p:spPr>
          <a:xfrm>
            <a:off x="857250" y="2190750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795"/>
          </a:bodyPr>
          <a:lstStyle/>
          <a:p>
            <a:pPr algn="ctr">
              <a:defRPr sz="39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F(A,B)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A3FF7D71-C161-415C-9448-6799B74B49F1}"/>
              </a:ext>
            </a:extLst>
          </p:cNvPr>
          <p:cNvSpPr>
            <a:spLocks noGrp="1"/>
          </p:cNvSpPr>
          <p:nvPr/>
        </p:nvSpPr>
        <p:spPr>
          <a:xfrm>
            <a:off x="3905250" y="2524125"/>
            <a:ext cx="13335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A3A61D13-E860-40FD-AF8E-F2879B4C1713}"/>
              </a:ext>
            </a:extLst>
          </p:cNvPr>
          <p:cNvSpPr>
            <a:spLocks noGrp="1"/>
          </p:cNvSpPr>
          <p:nvPr/>
        </p:nvSpPr>
        <p:spPr>
          <a:xfrm>
            <a:off x="5572125" y="1809750"/>
            <a:ext cx="28575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9856306-A02E-4D09-B437-6460366B20C3}"/>
              </a:ext>
            </a:extLst>
          </p:cNvPr>
          <p:cNvSpPr>
            <a:spLocks noGrp="1"/>
          </p:cNvSpPr>
          <p:nvPr/>
        </p:nvSpPr>
        <p:spPr>
          <a:xfrm>
            <a:off x="5810250" y="209550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473"/>
          </a:bodyPr>
          <a:lstStyle/>
          <a:p>
            <a:pPr algn="ctr">
              <a:defRPr sz="23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правило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830F995-7ACA-42F7-A88A-4C2528AFC72A}"/>
              </a:ext>
            </a:extLst>
          </p:cNvPr>
          <p:cNvSpPr>
            <a:spLocks noGrp="1"/>
          </p:cNvSpPr>
          <p:nvPr/>
        </p:nvSpPr>
        <p:spPr>
          <a:xfrm>
            <a:off x="5810250" y="2714625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333"/>
          </a:bodyPr>
          <a:lstStyle/>
          <a:p>
            <a:pPr algn="ctr">
              <a:defRPr sz="150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наприклад A ∧ B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C88E1E96-45D5-4B2D-A8E7-AD625478EB5C}"/>
              </a:ext>
            </a:extLst>
          </p:cNvPr>
          <p:cNvSpPr>
            <a:spLocks noGrp="1"/>
          </p:cNvSpPr>
          <p:nvPr/>
        </p:nvSpPr>
        <p:spPr>
          <a:xfrm>
            <a:off x="8524875" y="2524125"/>
            <a:ext cx="1285875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BF958DC-6680-4574-A82F-564DCA0C1764}"/>
              </a:ext>
            </a:extLst>
          </p:cNvPr>
          <p:cNvSpPr>
            <a:spLocks noGrp="1"/>
          </p:cNvSpPr>
          <p:nvPr/>
        </p:nvSpPr>
        <p:spPr>
          <a:xfrm>
            <a:off x="10001250" y="2190750"/>
            <a:ext cx="95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795"/>
          </a:bodyPr>
          <a:lstStyle/>
          <a:p>
            <a:pPr algn="ctr">
              <a:defRPr sz="39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2AE3770-6C02-4F7F-AA38-548DB70275FE}"/>
              </a:ext>
            </a:extLst>
          </p:cNvPr>
          <p:cNvSpPr>
            <a:spLocks noGrp="1"/>
          </p:cNvSpPr>
          <p:nvPr/>
        </p:nvSpPr>
        <p:spPr>
          <a:xfrm>
            <a:off x="495300" y="4762500"/>
            <a:ext cx="11191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 входів → 2ⁿ комбінацій → 2ⁿ рядків таблиці істинності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884A92A-486D-4AA9-B9CD-482E6C56CBC3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Для n входів існує 2ⁿ комбінацій; функція повинна однозначно визначати вихід для кожної з них.</a:t>
            </a:r>
          </a:p>
        </p:txBody>
      </p:sp>
    </p:spTree>
    <p:extLst>
      <p:ext uri="{BB962C8B-B14F-4D97-AF65-F5344CB8AC3E}">
        <p14:creationId xmlns:p14="http://schemas.microsoft.com/office/powerpoint/2010/main" val="120153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9DDC164-3FEA-4BB9-96E8-0810F9511A9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EE7B6ED-6B51-4C9F-AA80-FD7F1DDE8242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Заперечення НЕ (NOT) змінює логічне значення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9A7AEFB-E95B-463C-91F2-B8A37127CF73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459A6E6-41B8-4572-906F-B2660AFF084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276AED3-36B5-4014-A4BC-9A071F538BC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5720202-8EFA-4680-8650-FEDF04699CEC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BF5177A-379C-4EDA-9BB0-0DF753AA5DF9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61D8FED-6870-452D-BC5B-1ABFE5766D91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E6D7C5F-26CA-4A9B-B250-824D9ADB3E4A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BCDA49F-EED3-4C2B-A562-5916A9602264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вхід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2FB73F9-47BA-4937-9FB9-E91B28F7560F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F596132-62C5-407E-944F-06D1936B38FA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6C7A8CF-1335-4395-B8A5-761590A6FA00}"/>
              </a:ext>
            </a:extLst>
          </p:cNvPr>
          <p:cNvSpPr>
            <a:spLocks noGrp="1"/>
          </p:cNvSpPr>
          <p:nvPr/>
        </p:nvSpPr>
        <p:spPr>
          <a:xfrm>
            <a:off x="6443663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E1CDFA3-425B-431D-A243-EB94DBDD6BE7}"/>
              </a:ext>
            </a:extLst>
          </p:cNvPr>
          <p:cNvSpPr>
            <a:spLocks noGrp="1"/>
          </p:cNvSpPr>
          <p:nvPr/>
        </p:nvSpPr>
        <p:spPr>
          <a:xfrm>
            <a:off x="6443663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1CF26C4-311C-4ACC-88DF-0FE4F770F08A}"/>
              </a:ext>
            </a:extLst>
          </p:cNvPr>
          <p:cNvSpPr>
            <a:spLocks noGrp="1"/>
          </p:cNvSpPr>
          <p:nvPr/>
        </p:nvSpPr>
        <p:spPr>
          <a:xfrm>
            <a:off x="6443663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вихід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85F28D5-58CF-46D9-8AE3-090BF9F81B1F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0̅ = 1     ·     1̅ = 0     ·     A̅̅ = A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D161BBA-CA3B-4AA3-B597-7DA5267B1CAD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Операція НЕ є унарною: вона працює з одним входом і виконує інверсію 0↔1.</a:t>
            </a:r>
          </a:p>
        </p:txBody>
      </p:sp>
    </p:spTree>
    <p:extLst>
      <p:ext uri="{BB962C8B-B14F-4D97-AF65-F5344CB8AC3E}">
        <p14:creationId xmlns:p14="http://schemas.microsoft.com/office/powerpoint/2010/main" val="947387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8D0D379F-8F6F-4442-82E9-5AB2E03E008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2EB5BD1-F395-4B36-B7D9-B72DC7B1F999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Кон’юнкція І (AND): одиниця лише для 11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5010175-AAF5-4E20-A461-072E6511B3C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67E4A9E-BE8A-46A2-871D-BCC1197C88CB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D954748-D084-41E1-9088-28B2A5D2938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C048F2D-35F5-4238-BF32-7C18483D37D5}"/>
              </a:ext>
            </a:extLst>
          </p:cNvPr>
          <p:cNvSpPr>
            <a:spLocks noGrp="1"/>
          </p:cNvSpPr>
          <p:nvPr/>
        </p:nvSpPr>
        <p:spPr>
          <a:xfrm>
            <a:off x="2952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E837FC9-7B40-4F27-9697-AE935FF69CCC}"/>
              </a:ext>
            </a:extLst>
          </p:cNvPr>
          <p:cNvSpPr>
            <a:spLocks noGrp="1"/>
          </p:cNvSpPr>
          <p:nvPr/>
        </p:nvSpPr>
        <p:spPr>
          <a:xfrm>
            <a:off x="2952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3E33941-C63F-44E3-BA53-DADE8642E022}"/>
              </a:ext>
            </a:extLst>
          </p:cNvPr>
          <p:cNvSpPr>
            <a:spLocks noGrp="1"/>
          </p:cNvSpPr>
          <p:nvPr/>
        </p:nvSpPr>
        <p:spPr>
          <a:xfrm>
            <a:off x="50482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D319B63-2905-493E-801F-1629D0EA8F35}"/>
              </a:ext>
            </a:extLst>
          </p:cNvPr>
          <p:cNvSpPr>
            <a:spLocks noGrp="1"/>
          </p:cNvSpPr>
          <p:nvPr/>
        </p:nvSpPr>
        <p:spPr>
          <a:xfrm>
            <a:off x="50482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0BCF249-BBFB-41D0-8BF3-0711058A7020}"/>
              </a:ext>
            </a:extLst>
          </p:cNvPr>
          <p:cNvSpPr>
            <a:spLocks noGrp="1"/>
          </p:cNvSpPr>
          <p:nvPr/>
        </p:nvSpPr>
        <p:spPr>
          <a:xfrm>
            <a:off x="7143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05FD16B-47EB-451A-9E4E-6530470F6C1D}"/>
              </a:ext>
            </a:extLst>
          </p:cNvPr>
          <p:cNvSpPr>
            <a:spLocks noGrp="1"/>
          </p:cNvSpPr>
          <p:nvPr/>
        </p:nvSpPr>
        <p:spPr>
          <a:xfrm>
            <a:off x="7143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∧ B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252B75B-320C-4E46-859D-67DF3DF22583}"/>
              </a:ext>
            </a:extLst>
          </p:cNvPr>
          <p:cNvSpPr>
            <a:spLocks noGrp="1"/>
          </p:cNvSpPr>
          <p:nvPr/>
        </p:nvSpPr>
        <p:spPr>
          <a:xfrm>
            <a:off x="2952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D0C85FD-3184-40F1-98DC-3841DA5A0D49}"/>
              </a:ext>
            </a:extLst>
          </p:cNvPr>
          <p:cNvSpPr>
            <a:spLocks noGrp="1"/>
          </p:cNvSpPr>
          <p:nvPr/>
        </p:nvSpPr>
        <p:spPr>
          <a:xfrm>
            <a:off x="2952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3ADCCB0-E1F1-4AFA-BFEE-A00294E51B70}"/>
              </a:ext>
            </a:extLst>
          </p:cNvPr>
          <p:cNvSpPr>
            <a:spLocks noGrp="1"/>
          </p:cNvSpPr>
          <p:nvPr/>
        </p:nvSpPr>
        <p:spPr>
          <a:xfrm>
            <a:off x="50482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B438FD5-FD50-4100-8E4A-6E1469BDF48E}"/>
              </a:ext>
            </a:extLst>
          </p:cNvPr>
          <p:cNvSpPr>
            <a:spLocks noGrp="1"/>
          </p:cNvSpPr>
          <p:nvPr/>
        </p:nvSpPr>
        <p:spPr>
          <a:xfrm>
            <a:off x="50482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54852E5-C6A9-4B7C-9573-39834F7CE159}"/>
              </a:ext>
            </a:extLst>
          </p:cNvPr>
          <p:cNvSpPr>
            <a:spLocks noGrp="1"/>
          </p:cNvSpPr>
          <p:nvPr/>
        </p:nvSpPr>
        <p:spPr>
          <a:xfrm>
            <a:off x="7143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9D1112E-20B1-4039-AAA0-63285EAD8204}"/>
              </a:ext>
            </a:extLst>
          </p:cNvPr>
          <p:cNvSpPr>
            <a:spLocks noGrp="1"/>
          </p:cNvSpPr>
          <p:nvPr/>
        </p:nvSpPr>
        <p:spPr>
          <a:xfrm>
            <a:off x="7143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80983DB-0576-4480-B2CB-4CEF7FE01CFD}"/>
              </a:ext>
            </a:extLst>
          </p:cNvPr>
          <p:cNvSpPr>
            <a:spLocks noGrp="1"/>
          </p:cNvSpPr>
          <p:nvPr/>
        </p:nvSpPr>
        <p:spPr>
          <a:xfrm>
            <a:off x="2952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29C2821-71FF-4D44-9A6C-C5E5BE8FB497}"/>
              </a:ext>
            </a:extLst>
          </p:cNvPr>
          <p:cNvSpPr>
            <a:spLocks noGrp="1"/>
          </p:cNvSpPr>
          <p:nvPr/>
        </p:nvSpPr>
        <p:spPr>
          <a:xfrm>
            <a:off x="2952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76D1F7D-077C-436A-8EE4-8899C249E1E3}"/>
              </a:ext>
            </a:extLst>
          </p:cNvPr>
          <p:cNvSpPr>
            <a:spLocks noGrp="1"/>
          </p:cNvSpPr>
          <p:nvPr/>
        </p:nvSpPr>
        <p:spPr>
          <a:xfrm>
            <a:off x="50482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CC8EA9B-8848-4694-908C-F2D990BBB4F9}"/>
              </a:ext>
            </a:extLst>
          </p:cNvPr>
          <p:cNvSpPr>
            <a:spLocks noGrp="1"/>
          </p:cNvSpPr>
          <p:nvPr/>
        </p:nvSpPr>
        <p:spPr>
          <a:xfrm>
            <a:off x="50482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01B08A0-96B7-43A3-B765-317634C7E050}"/>
              </a:ext>
            </a:extLst>
          </p:cNvPr>
          <p:cNvSpPr>
            <a:spLocks noGrp="1"/>
          </p:cNvSpPr>
          <p:nvPr/>
        </p:nvSpPr>
        <p:spPr>
          <a:xfrm>
            <a:off x="7143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AF7E80F-0A22-40C9-87C9-0B372DE73087}"/>
              </a:ext>
            </a:extLst>
          </p:cNvPr>
          <p:cNvSpPr>
            <a:spLocks noGrp="1"/>
          </p:cNvSpPr>
          <p:nvPr/>
        </p:nvSpPr>
        <p:spPr>
          <a:xfrm>
            <a:off x="7143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36B1CE7-89AA-437B-BD4C-C4F310E0D60E}"/>
              </a:ext>
            </a:extLst>
          </p:cNvPr>
          <p:cNvSpPr>
            <a:spLocks noGrp="1"/>
          </p:cNvSpPr>
          <p:nvPr/>
        </p:nvSpPr>
        <p:spPr>
          <a:xfrm>
            <a:off x="2952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B3FAA97F-9F13-4007-B0A3-2393B08CA934}"/>
              </a:ext>
            </a:extLst>
          </p:cNvPr>
          <p:cNvSpPr>
            <a:spLocks noGrp="1"/>
          </p:cNvSpPr>
          <p:nvPr/>
        </p:nvSpPr>
        <p:spPr>
          <a:xfrm>
            <a:off x="2952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50226CA-F2EF-4F9E-A7BB-A3EA386C54CF}"/>
              </a:ext>
            </a:extLst>
          </p:cNvPr>
          <p:cNvSpPr>
            <a:spLocks noGrp="1"/>
          </p:cNvSpPr>
          <p:nvPr/>
        </p:nvSpPr>
        <p:spPr>
          <a:xfrm>
            <a:off x="50482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52D76CD-04E1-4BB3-8729-3C6618D7BE9F}"/>
              </a:ext>
            </a:extLst>
          </p:cNvPr>
          <p:cNvSpPr>
            <a:spLocks noGrp="1"/>
          </p:cNvSpPr>
          <p:nvPr/>
        </p:nvSpPr>
        <p:spPr>
          <a:xfrm>
            <a:off x="50482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85AA75D9-6BFD-47F7-8FE2-B01FC600485A}"/>
              </a:ext>
            </a:extLst>
          </p:cNvPr>
          <p:cNvSpPr>
            <a:spLocks noGrp="1"/>
          </p:cNvSpPr>
          <p:nvPr/>
        </p:nvSpPr>
        <p:spPr>
          <a:xfrm>
            <a:off x="7143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69072D89-7B77-407A-ACCE-8A032E5FCA93}"/>
              </a:ext>
            </a:extLst>
          </p:cNvPr>
          <p:cNvSpPr>
            <a:spLocks noGrp="1"/>
          </p:cNvSpPr>
          <p:nvPr/>
        </p:nvSpPr>
        <p:spPr>
          <a:xfrm>
            <a:off x="7143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660EEC6-BB73-493B-8C44-51BB0D78C71B}"/>
              </a:ext>
            </a:extLst>
          </p:cNvPr>
          <p:cNvSpPr>
            <a:spLocks noGrp="1"/>
          </p:cNvSpPr>
          <p:nvPr/>
        </p:nvSpPr>
        <p:spPr>
          <a:xfrm>
            <a:off x="2952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930B98D-3EC4-40A4-8DC7-258DBD5678B4}"/>
              </a:ext>
            </a:extLst>
          </p:cNvPr>
          <p:cNvSpPr>
            <a:spLocks noGrp="1"/>
          </p:cNvSpPr>
          <p:nvPr/>
        </p:nvSpPr>
        <p:spPr>
          <a:xfrm>
            <a:off x="2952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B9E02E60-2039-4348-8D33-9483AFC2CD7B}"/>
              </a:ext>
            </a:extLst>
          </p:cNvPr>
          <p:cNvSpPr>
            <a:spLocks noGrp="1"/>
          </p:cNvSpPr>
          <p:nvPr/>
        </p:nvSpPr>
        <p:spPr>
          <a:xfrm>
            <a:off x="50482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4B40C70D-91E5-4D92-BEC5-B207DCCEBDFE}"/>
              </a:ext>
            </a:extLst>
          </p:cNvPr>
          <p:cNvSpPr>
            <a:spLocks noGrp="1"/>
          </p:cNvSpPr>
          <p:nvPr/>
        </p:nvSpPr>
        <p:spPr>
          <a:xfrm>
            <a:off x="50482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9A0BB3EE-FB6E-44F6-8568-1ABCEC21FD5A}"/>
              </a:ext>
            </a:extLst>
          </p:cNvPr>
          <p:cNvSpPr>
            <a:spLocks noGrp="1"/>
          </p:cNvSpPr>
          <p:nvPr/>
        </p:nvSpPr>
        <p:spPr>
          <a:xfrm>
            <a:off x="7143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FEC0DD62-04EF-449A-A0BC-E199A3FCA39E}"/>
              </a:ext>
            </a:extLst>
          </p:cNvPr>
          <p:cNvSpPr>
            <a:spLocks noGrp="1"/>
          </p:cNvSpPr>
          <p:nvPr/>
        </p:nvSpPr>
        <p:spPr>
          <a:xfrm>
            <a:off x="7143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DBB1D6B3-1FB4-434A-B3B0-80A11BCB8E14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159"/>
          </a:bodyPr>
          <a:lstStyle/>
          <a:p>
            <a:pPr algn="ctr">
              <a:defRPr sz="17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«одночасно виконуються A і B»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678CD21A-B088-4CBC-ABD6-83609B98CFCB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Кон’юнкція описує одночасне виконання умов: один нуль блокує весь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179048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E05D2DFE-93ED-4B85-B4E5-EDC221962FC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93B8B22-3F1E-4308-B71E-626C40C611D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Диз’юнкція АБО (OR): одиниця, якщо є хоча б одна 1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FECC21E-5E3D-4946-A855-248054EC838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4F937BD-2C97-43D9-A7A6-032C522F0FE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49073FE-3700-43EF-B756-AFB83C680F6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0EF6D54-3A55-4E28-8340-46437ADA9A90}"/>
              </a:ext>
            </a:extLst>
          </p:cNvPr>
          <p:cNvSpPr>
            <a:spLocks noGrp="1"/>
          </p:cNvSpPr>
          <p:nvPr/>
        </p:nvSpPr>
        <p:spPr>
          <a:xfrm>
            <a:off x="2952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0A87B6A-CE9E-4A56-9848-5389A49F1C1F}"/>
              </a:ext>
            </a:extLst>
          </p:cNvPr>
          <p:cNvSpPr>
            <a:spLocks noGrp="1"/>
          </p:cNvSpPr>
          <p:nvPr/>
        </p:nvSpPr>
        <p:spPr>
          <a:xfrm>
            <a:off x="2952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E3BC75B-0EC1-4C1D-ABBA-DE072A5AD151}"/>
              </a:ext>
            </a:extLst>
          </p:cNvPr>
          <p:cNvSpPr>
            <a:spLocks noGrp="1"/>
          </p:cNvSpPr>
          <p:nvPr/>
        </p:nvSpPr>
        <p:spPr>
          <a:xfrm>
            <a:off x="50482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2BFA5F6-386F-4B50-B5CB-015CEEBBC2D8}"/>
              </a:ext>
            </a:extLst>
          </p:cNvPr>
          <p:cNvSpPr>
            <a:spLocks noGrp="1"/>
          </p:cNvSpPr>
          <p:nvPr/>
        </p:nvSpPr>
        <p:spPr>
          <a:xfrm>
            <a:off x="50482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5F79987-0FCD-44D1-8ED5-568DEC890754}"/>
              </a:ext>
            </a:extLst>
          </p:cNvPr>
          <p:cNvSpPr>
            <a:spLocks noGrp="1"/>
          </p:cNvSpPr>
          <p:nvPr/>
        </p:nvSpPr>
        <p:spPr>
          <a:xfrm>
            <a:off x="7143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B8F82AF-C333-414E-88AB-DB792B3A6699}"/>
              </a:ext>
            </a:extLst>
          </p:cNvPr>
          <p:cNvSpPr>
            <a:spLocks noGrp="1"/>
          </p:cNvSpPr>
          <p:nvPr/>
        </p:nvSpPr>
        <p:spPr>
          <a:xfrm>
            <a:off x="7143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∨ B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D32F04D-8E7F-4C43-806B-F2E12705D791}"/>
              </a:ext>
            </a:extLst>
          </p:cNvPr>
          <p:cNvSpPr>
            <a:spLocks noGrp="1"/>
          </p:cNvSpPr>
          <p:nvPr/>
        </p:nvSpPr>
        <p:spPr>
          <a:xfrm>
            <a:off x="2952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90B78DD-2005-4E85-AEA1-AF85B18499B1}"/>
              </a:ext>
            </a:extLst>
          </p:cNvPr>
          <p:cNvSpPr>
            <a:spLocks noGrp="1"/>
          </p:cNvSpPr>
          <p:nvPr/>
        </p:nvSpPr>
        <p:spPr>
          <a:xfrm>
            <a:off x="2952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176BD35-53C6-4E71-8C5A-25132DFC1923}"/>
              </a:ext>
            </a:extLst>
          </p:cNvPr>
          <p:cNvSpPr>
            <a:spLocks noGrp="1"/>
          </p:cNvSpPr>
          <p:nvPr/>
        </p:nvSpPr>
        <p:spPr>
          <a:xfrm>
            <a:off x="50482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9B20BF7-E71F-424A-B34E-1D7B646987E8}"/>
              </a:ext>
            </a:extLst>
          </p:cNvPr>
          <p:cNvSpPr>
            <a:spLocks noGrp="1"/>
          </p:cNvSpPr>
          <p:nvPr/>
        </p:nvSpPr>
        <p:spPr>
          <a:xfrm>
            <a:off x="50482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3AEBBA6-2A83-4BD2-AF14-C78A26803674}"/>
              </a:ext>
            </a:extLst>
          </p:cNvPr>
          <p:cNvSpPr>
            <a:spLocks noGrp="1"/>
          </p:cNvSpPr>
          <p:nvPr/>
        </p:nvSpPr>
        <p:spPr>
          <a:xfrm>
            <a:off x="7143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7F117D0-A84C-4C6B-AE39-D488163C133B}"/>
              </a:ext>
            </a:extLst>
          </p:cNvPr>
          <p:cNvSpPr>
            <a:spLocks noGrp="1"/>
          </p:cNvSpPr>
          <p:nvPr/>
        </p:nvSpPr>
        <p:spPr>
          <a:xfrm>
            <a:off x="7143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475D16A-9CDF-40B6-B155-EF0C90B0DB74}"/>
              </a:ext>
            </a:extLst>
          </p:cNvPr>
          <p:cNvSpPr>
            <a:spLocks noGrp="1"/>
          </p:cNvSpPr>
          <p:nvPr/>
        </p:nvSpPr>
        <p:spPr>
          <a:xfrm>
            <a:off x="2952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F8F894B-0E32-41F6-A52A-2744080EB578}"/>
              </a:ext>
            </a:extLst>
          </p:cNvPr>
          <p:cNvSpPr>
            <a:spLocks noGrp="1"/>
          </p:cNvSpPr>
          <p:nvPr/>
        </p:nvSpPr>
        <p:spPr>
          <a:xfrm>
            <a:off x="2952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A6BC4D4-6CFE-4F51-8E2E-BC89375BB68F}"/>
              </a:ext>
            </a:extLst>
          </p:cNvPr>
          <p:cNvSpPr>
            <a:spLocks noGrp="1"/>
          </p:cNvSpPr>
          <p:nvPr/>
        </p:nvSpPr>
        <p:spPr>
          <a:xfrm>
            <a:off x="50482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C05B69F-13CE-4C59-A903-F5F2516ADC11}"/>
              </a:ext>
            </a:extLst>
          </p:cNvPr>
          <p:cNvSpPr>
            <a:spLocks noGrp="1"/>
          </p:cNvSpPr>
          <p:nvPr/>
        </p:nvSpPr>
        <p:spPr>
          <a:xfrm>
            <a:off x="50482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3616558-45B7-462B-8C80-F8A38C80DFA1}"/>
              </a:ext>
            </a:extLst>
          </p:cNvPr>
          <p:cNvSpPr>
            <a:spLocks noGrp="1"/>
          </p:cNvSpPr>
          <p:nvPr/>
        </p:nvSpPr>
        <p:spPr>
          <a:xfrm>
            <a:off x="7143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156F2A1-9028-40D0-9249-E0289DAF026B}"/>
              </a:ext>
            </a:extLst>
          </p:cNvPr>
          <p:cNvSpPr>
            <a:spLocks noGrp="1"/>
          </p:cNvSpPr>
          <p:nvPr/>
        </p:nvSpPr>
        <p:spPr>
          <a:xfrm>
            <a:off x="7143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AEBE415-32E9-45A8-B582-37E67EBBAEFE}"/>
              </a:ext>
            </a:extLst>
          </p:cNvPr>
          <p:cNvSpPr>
            <a:spLocks noGrp="1"/>
          </p:cNvSpPr>
          <p:nvPr/>
        </p:nvSpPr>
        <p:spPr>
          <a:xfrm>
            <a:off x="2952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3E514DD-D9D9-4406-AF56-FD7409E84905}"/>
              </a:ext>
            </a:extLst>
          </p:cNvPr>
          <p:cNvSpPr>
            <a:spLocks noGrp="1"/>
          </p:cNvSpPr>
          <p:nvPr/>
        </p:nvSpPr>
        <p:spPr>
          <a:xfrm>
            <a:off x="2952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B369447-F2F1-47AD-97E0-13D5DE039325}"/>
              </a:ext>
            </a:extLst>
          </p:cNvPr>
          <p:cNvSpPr>
            <a:spLocks noGrp="1"/>
          </p:cNvSpPr>
          <p:nvPr/>
        </p:nvSpPr>
        <p:spPr>
          <a:xfrm>
            <a:off x="50482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33A5055D-9EBC-4400-A32F-23F509C51F99}"/>
              </a:ext>
            </a:extLst>
          </p:cNvPr>
          <p:cNvSpPr>
            <a:spLocks noGrp="1"/>
          </p:cNvSpPr>
          <p:nvPr/>
        </p:nvSpPr>
        <p:spPr>
          <a:xfrm>
            <a:off x="50482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58861DBB-15AA-4E5A-8DDA-1FCD6EB417B1}"/>
              </a:ext>
            </a:extLst>
          </p:cNvPr>
          <p:cNvSpPr>
            <a:spLocks noGrp="1"/>
          </p:cNvSpPr>
          <p:nvPr/>
        </p:nvSpPr>
        <p:spPr>
          <a:xfrm>
            <a:off x="7143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D610C5D-EF48-418F-9B32-F0B20C298FB4}"/>
              </a:ext>
            </a:extLst>
          </p:cNvPr>
          <p:cNvSpPr>
            <a:spLocks noGrp="1"/>
          </p:cNvSpPr>
          <p:nvPr/>
        </p:nvSpPr>
        <p:spPr>
          <a:xfrm>
            <a:off x="7143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5CE993FF-C1F8-4E97-83B4-51A420D4716F}"/>
              </a:ext>
            </a:extLst>
          </p:cNvPr>
          <p:cNvSpPr>
            <a:spLocks noGrp="1"/>
          </p:cNvSpPr>
          <p:nvPr/>
        </p:nvSpPr>
        <p:spPr>
          <a:xfrm>
            <a:off x="2952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9F3531F7-917E-4406-9C55-44E5E6DBD4E7}"/>
              </a:ext>
            </a:extLst>
          </p:cNvPr>
          <p:cNvSpPr>
            <a:spLocks noGrp="1"/>
          </p:cNvSpPr>
          <p:nvPr/>
        </p:nvSpPr>
        <p:spPr>
          <a:xfrm>
            <a:off x="2952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52EBE813-7EDB-460F-A675-57F8AA1B6594}"/>
              </a:ext>
            </a:extLst>
          </p:cNvPr>
          <p:cNvSpPr>
            <a:spLocks noGrp="1"/>
          </p:cNvSpPr>
          <p:nvPr/>
        </p:nvSpPr>
        <p:spPr>
          <a:xfrm>
            <a:off x="50482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B04A02E-EA6A-4E47-997E-CBA6336E3D10}"/>
              </a:ext>
            </a:extLst>
          </p:cNvPr>
          <p:cNvSpPr>
            <a:spLocks noGrp="1"/>
          </p:cNvSpPr>
          <p:nvPr/>
        </p:nvSpPr>
        <p:spPr>
          <a:xfrm>
            <a:off x="50482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C7F9C68D-B423-4990-9D25-3BC5E1196C03}"/>
              </a:ext>
            </a:extLst>
          </p:cNvPr>
          <p:cNvSpPr>
            <a:spLocks noGrp="1"/>
          </p:cNvSpPr>
          <p:nvPr/>
        </p:nvSpPr>
        <p:spPr>
          <a:xfrm>
            <a:off x="7143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B8E2F9D0-AEE3-47B3-81DF-F58818A2FE80}"/>
              </a:ext>
            </a:extLst>
          </p:cNvPr>
          <p:cNvSpPr>
            <a:spLocks noGrp="1"/>
          </p:cNvSpPr>
          <p:nvPr/>
        </p:nvSpPr>
        <p:spPr>
          <a:xfrm>
            <a:off x="7143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A4657AAA-20FF-436D-9323-3C30BC17D0C3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159"/>
          </a:bodyPr>
          <a:lstStyle/>
          <a:p>
            <a:pPr algn="ctr">
              <a:defRPr sz="17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Це включне АБО: 1 ∨ 1 = 1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07F17A5-796E-49C5-8101-1E57003BACC7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Диз’юнкція описує альтернативні способи активації: одного одиничного входу вже достатньо.</a:t>
            </a:r>
          </a:p>
        </p:txBody>
      </p:sp>
    </p:spTree>
    <p:extLst>
      <p:ext uri="{BB962C8B-B14F-4D97-AF65-F5344CB8AC3E}">
        <p14:creationId xmlns:p14="http://schemas.microsoft.com/office/powerpoint/2010/main" val="1200438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EB3994C0-87B1-4714-9973-1D1DE17B8E0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E99EB17-0C1C-4BB2-BBFF-2C47FF7D2FCC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Виключне АБО (XOR): одиниця для різних входів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E464103-33E1-46CE-B4BD-10FC48467763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222273B-0F1A-4053-9786-1C49F7B3BCB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FD9450C-2EF7-4851-A239-FDF35F21A47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14DDC50-C233-4887-ABFA-F3735BB5CE5A}"/>
              </a:ext>
            </a:extLst>
          </p:cNvPr>
          <p:cNvSpPr>
            <a:spLocks noGrp="1"/>
          </p:cNvSpPr>
          <p:nvPr/>
        </p:nvSpPr>
        <p:spPr>
          <a:xfrm>
            <a:off x="2952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8633D2C-BDFD-4542-A87C-2582ADE4D2A6}"/>
              </a:ext>
            </a:extLst>
          </p:cNvPr>
          <p:cNvSpPr>
            <a:spLocks noGrp="1"/>
          </p:cNvSpPr>
          <p:nvPr/>
        </p:nvSpPr>
        <p:spPr>
          <a:xfrm>
            <a:off x="2952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D4E6024-0A85-4F77-BDB7-50C2C42B9A1C}"/>
              </a:ext>
            </a:extLst>
          </p:cNvPr>
          <p:cNvSpPr>
            <a:spLocks noGrp="1"/>
          </p:cNvSpPr>
          <p:nvPr/>
        </p:nvSpPr>
        <p:spPr>
          <a:xfrm>
            <a:off x="50482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CE50155-048E-4A51-852B-CB969C255859}"/>
              </a:ext>
            </a:extLst>
          </p:cNvPr>
          <p:cNvSpPr>
            <a:spLocks noGrp="1"/>
          </p:cNvSpPr>
          <p:nvPr/>
        </p:nvSpPr>
        <p:spPr>
          <a:xfrm>
            <a:off x="50482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330D074-A53D-4C73-999D-21525A5F35A8}"/>
              </a:ext>
            </a:extLst>
          </p:cNvPr>
          <p:cNvSpPr>
            <a:spLocks noGrp="1"/>
          </p:cNvSpPr>
          <p:nvPr/>
        </p:nvSpPr>
        <p:spPr>
          <a:xfrm>
            <a:off x="7143750" y="1762125"/>
            <a:ext cx="2095500" cy="6858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C8FDD67-E4D0-4CE0-B1B8-DF5F033A159F}"/>
              </a:ext>
            </a:extLst>
          </p:cNvPr>
          <p:cNvSpPr>
            <a:spLocks noGrp="1"/>
          </p:cNvSpPr>
          <p:nvPr/>
        </p:nvSpPr>
        <p:spPr>
          <a:xfrm>
            <a:off x="7143750" y="1828800"/>
            <a:ext cx="2095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⊕ B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1117BDB-EA91-47DB-A537-D662E3DF3D20}"/>
              </a:ext>
            </a:extLst>
          </p:cNvPr>
          <p:cNvSpPr>
            <a:spLocks noGrp="1"/>
          </p:cNvSpPr>
          <p:nvPr/>
        </p:nvSpPr>
        <p:spPr>
          <a:xfrm>
            <a:off x="2952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7E39B46-0206-4A1A-AC72-BEEE2CC2263D}"/>
              </a:ext>
            </a:extLst>
          </p:cNvPr>
          <p:cNvSpPr>
            <a:spLocks noGrp="1"/>
          </p:cNvSpPr>
          <p:nvPr/>
        </p:nvSpPr>
        <p:spPr>
          <a:xfrm>
            <a:off x="2952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547CB87-7274-463C-BF2D-C09D9D907DD9}"/>
              </a:ext>
            </a:extLst>
          </p:cNvPr>
          <p:cNvSpPr>
            <a:spLocks noGrp="1"/>
          </p:cNvSpPr>
          <p:nvPr/>
        </p:nvSpPr>
        <p:spPr>
          <a:xfrm>
            <a:off x="50482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3068945-2188-4070-9D23-6102980AA648}"/>
              </a:ext>
            </a:extLst>
          </p:cNvPr>
          <p:cNvSpPr>
            <a:spLocks noGrp="1"/>
          </p:cNvSpPr>
          <p:nvPr/>
        </p:nvSpPr>
        <p:spPr>
          <a:xfrm>
            <a:off x="50482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1E89EA4-B534-41BA-91B1-1C081F8F79B7}"/>
              </a:ext>
            </a:extLst>
          </p:cNvPr>
          <p:cNvSpPr>
            <a:spLocks noGrp="1"/>
          </p:cNvSpPr>
          <p:nvPr/>
        </p:nvSpPr>
        <p:spPr>
          <a:xfrm>
            <a:off x="7143750" y="24479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42C8281-0468-4915-B0D4-2BCD21A02FD3}"/>
              </a:ext>
            </a:extLst>
          </p:cNvPr>
          <p:cNvSpPr>
            <a:spLocks noGrp="1"/>
          </p:cNvSpPr>
          <p:nvPr/>
        </p:nvSpPr>
        <p:spPr>
          <a:xfrm>
            <a:off x="7143750" y="25050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190B2C6-67E7-4774-A4DD-D966E991677F}"/>
              </a:ext>
            </a:extLst>
          </p:cNvPr>
          <p:cNvSpPr>
            <a:spLocks noGrp="1"/>
          </p:cNvSpPr>
          <p:nvPr/>
        </p:nvSpPr>
        <p:spPr>
          <a:xfrm>
            <a:off x="2952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71BB9C0-9A9B-4999-8EEF-E71829678F91}"/>
              </a:ext>
            </a:extLst>
          </p:cNvPr>
          <p:cNvSpPr>
            <a:spLocks noGrp="1"/>
          </p:cNvSpPr>
          <p:nvPr/>
        </p:nvSpPr>
        <p:spPr>
          <a:xfrm>
            <a:off x="2952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7E1346A-7616-46A8-B293-BC8E5D208745}"/>
              </a:ext>
            </a:extLst>
          </p:cNvPr>
          <p:cNvSpPr>
            <a:spLocks noGrp="1"/>
          </p:cNvSpPr>
          <p:nvPr/>
        </p:nvSpPr>
        <p:spPr>
          <a:xfrm>
            <a:off x="50482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1F92189-3F32-4FC0-9E4F-BCBF76445653}"/>
              </a:ext>
            </a:extLst>
          </p:cNvPr>
          <p:cNvSpPr>
            <a:spLocks noGrp="1"/>
          </p:cNvSpPr>
          <p:nvPr/>
        </p:nvSpPr>
        <p:spPr>
          <a:xfrm>
            <a:off x="50482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70A3A29-6497-4E84-9A14-EE775003C9B5}"/>
              </a:ext>
            </a:extLst>
          </p:cNvPr>
          <p:cNvSpPr>
            <a:spLocks noGrp="1"/>
          </p:cNvSpPr>
          <p:nvPr/>
        </p:nvSpPr>
        <p:spPr>
          <a:xfrm>
            <a:off x="7143750" y="31337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571E608-8179-4A10-BE47-E49B7B33D925}"/>
              </a:ext>
            </a:extLst>
          </p:cNvPr>
          <p:cNvSpPr>
            <a:spLocks noGrp="1"/>
          </p:cNvSpPr>
          <p:nvPr/>
        </p:nvSpPr>
        <p:spPr>
          <a:xfrm>
            <a:off x="7143750" y="31908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835E6BE-FCB2-4247-99FA-94FE1897C681}"/>
              </a:ext>
            </a:extLst>
          </p:cNvPr>
          <p:cNvSpPr>
            <a:spLocks noGrp="1"/>
          </p:cNvSpPr>
          <p:nvPr/>
        </p:nvSpPr>
        <p:spPr>
          <a:xfrm>
            <a:off x="2952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C3D62C4E-0BD0-4E7A-8CBF-22306CCD661C}"/>
              </a:ext>
            </a:extLst>
          </p:cNvPr>
          <p:cNvSpPr>
            <a:spLocks noGrp="1"/>
          </p:cNvSpPr>
          <p:nvPr/>
        </p:nvSpPr>
        <p:spPr>
          <a:xfrm>
            <a:off x="2952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B7B1291-862D-4BA3-A449-83916E1A97C3}"/>
              </a:ext>
            </a:extLst>
          </p:cNvPr>
          <p:cNvSpPr>
            <a:spLocks noGrp="1"/>
          </p:cNvSpPr>
          <p:nvPr/>
        </p:nvSpPr>
        <p:spPr>
          <a:xfrm>
            <a:off x="50482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9084C964-5A25-409B-8CBD-C44684572491}"/>
              </a:ext>
            </a:extLst>
          </p:cNvPr>
          <p:cNvSpPr>
            <a:spLocks noGrp="1"/>
          </p:cNvSpPr>
          <p:nvPr/>
        </p:nvSpPr>
        <p:spPr>
          <a:xfrm>
            <a:off x="50482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9B4957C1-B6F8-4E32-BF30-401E51ADDCD8}"/>
              </a:ext>
            </a:extLst>
          </p:cNvPr>
          <p:cNvSpPr>
            <a:spLocks noGrp="1"/>
          </p:cNvSpPr>
          <p:nvPr/>
        </p:nvSpPr>
        <p:spPr>
          <a:xfrm>
            <a:off x="7143750" y="38195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BE9A741F-9326-4FA2-847E-A8E609D398D3}"/>
              </a:ext>
            </a:extLst>
          </p:cNvPr>
          <p:cNvSpPr>
            <a:spLocks noGrp="1"/>
          </p:cNvSpPr>
          <p:nvPr/>
        </p:nvSpPr>
        <p:spPr>
          <a:xfrm>
            <a:off x="7143750" y="38766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6CB0CE97-F2AE-49C8-B630-9BA0DEDD7703}"/>
              </a:ext>
            </a:extLst>
          </p:cNvPr>
          <p:cNvSpPr>
            <a:spLocks noGrp="1"/>
          </p:cNvSpPr>
          <p:nvPr/>
        </p:nvSpPr>
        <p:spPr>
          <a:xfrm>
            <a:off x="2952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B8A86B38-68AC-4797-8315-3628E59A1320}"/>
              </a:ext>
            </a:extLst>
          </p:cNvPr>
          <p:cNvSpPr>
            <a:spLocks noGrp="1"/>
          </p:cNvSpPr>
          <p:nvPr/>
        </p:nvSpPr>
        <p:spPr>
          <a:xfrm>
            <a:off x="2952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D9494680-0E89-4716-ACEE-329AE68BB313}"/>
              </a:ext>
            </a:extLst>
          </p:cNvPr>
          <p:cNvSpPr>
            <a:spLocks noGrp="1"/>
          </p:cNvSpPr>
          <p:nvPr/>
        </p:nvSpPr>
        <p:spPr>
          <a:xfrm>
            <a:off x="50482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3526303-0BAB-4FD4-86CE-BCD123439C5E}"/>
              </a:ext>
            </a:extLst>
          </p:cNvPr>
          <p:cNvSpPr>
            <a:spLocks noGrp="1"/>
          </p:cNvSpPr>
          <p:nvPr/>
        </p:nvSpPr>
        <p:spPr>
          <a:xfrm>
            <a:off x="50482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56098DD0-E858-4CB1-B23E-B2CAD6AF5EC3}"/>
              </a:ext>
            </a:extLst>
          </p:cNvPr>
          <p:cNvSpPr>
            <a:spLocks noGrp="1"/>
          </p:cNvSpPr>
          <p:nvPr/>
        </p:nvSpPr>
        <p:spPr>
          <a:xfrm>
            <a:off x="7143750" y="4505325"/>
            <a:ext cx="209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6122918C-3774-4CC5-A084-A84B3AEF47BD}"/>
              </a:ext>
            </a:extLst>
          </p:cNvPr>
          <p:cNvSpPr>
            <a:spLocks noGrp="1"/>
          </p:cNvSpPr>
          <p:nvPr/>
        </p:nvSpPr>
        <p:spPr>
          <a:xfrm>
            <a:off x="7143750" y="4562475"/>
            <a:ext cx="2095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A0A9CC4F-D7DD-454F-A457-DC3982DDF36E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778"/>
          </a:bodyPr>
          <a:lstStyle/>
          <a:p>
            <a:pPr algn="ctr">
              <a:defRPr sz="18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A ⊕ B = (A̅ ∧ B) ∨ (A ∧ B̅)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7910C2ED-AD13-4CE8-84C7-8A94CC359D1F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XOR перевіряє нерівність двох бітів і збігається з додаванням за модулем 2.</a:t>
            </a:r>
          </a:p>
        </p:txBody>
      </p:sp>
    </p:spTree>
    <p:extLst>
      <p:ext uri="{BB962C8B-B14F-4D97-AF65-F5344CB8AC3E}">
        <p14:creationId xmlns:p14="http://schemas.microsoft.com/office/powerpoint/2010/main" val="8363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67BA9DA-F904-483E-95F3-3681BCFC38AA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АЛГОРИТМ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1BCD78D-9C1C-431B-BF6E-3526F49AA8BA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Таблиця істинності будується через проміжні стовпці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7FAA001-D696-4EF1-9990-41D9172AFB6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DF45C67-5C18-48B2-8472-4E49B1F7F50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CEB3C90-B0A8-48CD-B539-BFCA953D17A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EDF8241-956E-44A5-8D53-05DC841024C9}"/>
              </a:ext>
            </a:extLst>
          </p:cNvPr>
          <p:cNvSpPr>
            <a:spLocks noGrp="1"/>
          </p:cNvSpPr>
          <p:nvPr/>
        </p:nvSpPr>
        <p:spPr>
          <a:xfrm>
            <a:off x="495300" y="157162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B576396-61A3-4DEC-AB6B-67EF5DC57EEF}"/>
              </a:ext>
            </a:extLst>
          </p:cNvPr>
          <p:cNvSpPr>
            <a:spLocks noGrp="1"/>
          </p:cNvSpPr>
          <p:nvPr/>
        </p:nvSpPr>
        <p:spPr>
          <a:xfrm>
            <a:off x="495300" y="16478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9BB0ABF-4277-43ED-B69F-0ABC55142C6C}"/>
              </a:ext>
            </a:extLst>
          </p:cNvPr>
          <p:cNvSpPr>
            <a:spLocks noGrp="1"/>
          </p:cNvSpPr>
          <p:nvPr/>
        </p:nvSpPr>
        <p:spPr>
          <a:xfrm>
            <a:off x="1428750" y="16192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Записати 2ⁿ комбінацій входів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2582FBD5-F6F7-49DD-A9ED-8F63935E9DC5}"/>
              </a:ext>
            </a:extLst>
          </p:cNvPr>
          <p:cNvSpPr>
            <a:spLocks noGrp="1"/>
          </p:cNvSpPr>
          <p:nvPr/>
        </p:nvSpPr>
        <p:spPr>
          <a:xfrm>
            <a:off x="495300" y="254317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9CA0954-B0FF-4DB4-9658-628EC070FE2B}"/>
              </a:ext>
            </a:extLst>
          </p:cNvPr>
          <p:cNvSpPr>
            <a:spLocks noGrp="1"/>
          </p:cNvSpPr>
          <p:nvPr/>
        </p:nvSpPr>
        <p:spPr>
          <a:xfrm>
            <a:off x="495300" y="26193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B8F4CA8-1E3B-47C8-AFD9-14DACCFE9350}"/>
              </a:ext>
            </a:extLst>
          </p:cNvPr>
          <p:cNvSpPr>
            <a:spLocks noGrp="1"/>
          </p:cNvSpPr>
          <p:nvPr/>
        </p:nvSpPr>
        <p:spPr>
          <a:xfrm>
            <a:off x="1428750" y="25908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Обчислити внутрішні операції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A8B12511-AF53-44E6-A117-5FDE6A3235EE}"/>
              </a:ext>
            </a:extLst>
          </p:cNvPr>
          <p:cNvSpPr>
            <a:spLocks noGrp="1"/>
          </p:cNvSpPr>
          <p:nvPr/>
        </p:nvSpPr>
        <p:spPr>
          <a:xfrm>
            <a:off x="495300" y="351472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E17A43E-7B95-4132-B659-8BB86329F442}"/>
              </a:ext>
            </a:extLst>
          </p:cNvPr>
          <p:cNvSpPr>
            <a:spLocks noGrp="1"/>
          </p:cNvSpPr>
          <p:nvPr/>
        </p:nvSpPr>
        <p:spPr>
          <a:xfrm>
            <a:off x="495300" y="359092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0AD6239-81CB-488F-9695-E0A4E076AD71}"/>
              </a:ext>
            </a:extLst>
          </p:cNvPr>
          <p:cNvSpPr>
            <a:spLocks noGrp="1"/>
          </p:cNvSpPr>
          <p:nvPr/>
        </p:nvSpPr>
        <p:spPr>
          <a:xfrm>
            <a:off x="1428750" y="35623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Додати проміжні стовпці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94C8D0E-6B49-4CDA-829B-68D1167C2B3A}"/>
              </a:ext>
            </a:extLst>
          </p:cNvPr>
          <p:cNvSpPr>
            <a:spLocks noGrp="1"/>
          </p:cNvSpPr>
          <p:nvPr/>
        </p:nvSpPr>
        <p:spPr>
          <a:xfrm>
            <a:off x="495300" y="448627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393B5DE-EB6F-4FB2-8818-5B3384D3A163}"/>
              </a:ext>
            </a:extLst>
          </p:cNvPr>
          <p:cNvSpPr>
            <a:spLocks noGrp="1"/>
          </p:cNvSpPr>
          <p:nvPr/>
        </p:nvSpPr>
        <p:spPr>
          <a:xfrm>
            <a:off x="495300" y="45624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20E73E5-2410-4434-86DA-11E023525F40}"/>
              </a:ext>
            </a:extLst>
          </p:cNvPr>
          <p:cNvSpPr>
            <a:spLocks noGrp="1"/>
          </p:cNvSpPr>
          <p:nvPr/>
        </p:nvSpPr>
        <p:spPr>
          <a:xfrm>
            <a:off x="1428750" y="45339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Обчислити остаточний вихід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5F0858F-8D9F-4EE3-8EEA-B0E2E7FB9FD6}"/>
              </a:ext>
            </a:extLst>
          </p:cNvPr>
          <p:cNvSpPr>
            <a:spLocks noGrp="1"/>
          </p:cNvSpPr>
          <p:nvPr/>
        </p:nvSpPr>
        <p:spPr>
          <a:xfrm>
            <a:off x="495300" y="5476875"/>
            <a:ext cx="11191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333"/>
          </a:bodyPr>
          <a:lstStyle/>
          <a:p>
            <a:pPr algn="ctr">
              <a:defRPr sz="18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Приклад: F = (A ∨ B) ∧ C̅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ED87B038-E0E1-4B00-960B-994B53EA5B77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Проміжні стовпці повторюють структуру формули й дозволяють перевірити кожну операцію окремо.</a:t>
            </a:r>
          </a:p>
        </p:txBody>
      </p:sp>
    </p:spTree>
    <p:extLst>
      <p:ext uri="{BB962C8B-B14F-4D97-AF65-F5344CB8AC3E}">
        <p14:creationId xmlns:p14="http://schemas.microsoft.com/office/powerpoint/2010/main" val="1579886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7E009817-900B-4CDB-9849-99546812E1D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1920213-FBBD-4D11-9DA4-9890B742051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Порядок операцій усуває неоднозначність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C01B4F8-802F-496B-9DD1-DF9F9C97D22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A076D31-9317-4C79-9EB1-D3DF9D90624F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163587D-C29B-4628-825D-3CB13FA4F43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18669181-E63A-4C7A-BC61-C17A04BE0601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2626519" cy="3000375"/>
          </a:xfrm>
          <a:prstGeom prst="roundRect">
            <a:avLst>
              <a:gd name="adj" fmla="val 2901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6866911-66F4-4181-B896-EA861DF5BE86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000375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0F3B011-5ECE-4E40-AD65-C3F17B92A698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71E6173-3EAB-4719-B758-9C0EFC31971A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2197894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( )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9EE8439-CF28-4F5F-9F53-1DCB7A4BE1D1}"/>
              </a:ext>
            </a:extLst>
          </p:cNvPr>
          <p:cNvSpPr>
            <a:spLocks noGrp="1"/>
          </p:cNvSpPr>
          <p:nvPr/>
        </p:nvSpPr>
        <p:spPr>
          <a:xfrm>
            <a:off x="733425" y="3971925"/>
            <a:ext cx="2197894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дужки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C9824F09-9CAB-4E8D-BEC4-418647C9D50A}"/>
              </a:ext>
            </a:extLst>
          </p:cNvPr>
          <p:cNvSpPr>
            <a:spLocks noGrp="1"/>
          </p:cNvSpPr>
          <p:nvPr/>
        </p:nvSpPr>
        <p:spPr>
          <a:xfrm>
            <a:off x="3350419" y="1809750"/>
            <a:ext cx="2626519" cy="3000375"/>
          </a:xfrm>
          <a:prstGeom prst="roundRect">
            <a:avLst>
              <a:gd name="adj" fmla="val 2901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D315FE0-A634-4E43-AF74-12DE2758A2E0}"/>
              </a:ext>
            </a:extLst>
          </p:cNvPr>
          <p:cNvSpPr>
            <a:spLocks noGrp="1"/>
          </p:cNvSpPr>
          <p:nvPr/>
        </p:nvSpPr>
        <p:spPr>
          <a:xfrm>
            <a:off x="3350419" y="1809750"/>
            <a:ext cx="66675" cy="3000375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3E79B0A-DAFF-410E-A54E-9674D5857AF5}"/>
              </a:ext>
            </a:extLst>
          </p:cNvPr>
          <p:cNvSpPr>
            <a:spLocks noGrp="1"/>
          </p:cNvSpPr>
          <p:nvPr/>
        </p:nvSpPr>
        <p:spPr>
          <a:xfrm>
            <a:off x="3588544" y="20383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A122144-C2B1-4454-9240-58DA3F56D5FC}"/>
              </a:ext>
            </a:extLst>
          </p:cNvPr>
          <p:cNvSpPr>
            <a:spLocks noGrp="1"/>
          </p:cNvSpPr>
          <p:nvPr/>
        </p:nvSpPr>
        <p:spPr>
          <a:xfrm>
            <a:off x="3588544" y="2809875"/>
            <a:ext cx="2197894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A̅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AC7C1E8-B3C9-4DE1-9D19-7EA00590A978}"/>
              </a:ext>
            </a:extLst>
          </p:cNvPr>
          <p:cNvSpPr>
            <a:spLocks noGrp="1"/>
          </p:cNvSpPr>
          <p:nvPr/>
        </p:nvSpPr>
        <p:spPr>
          <a:xfrm>
            <a:off x="3588544" y="3971925"/>
            <a:ext cx="2197894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НЕ (NOT)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932B4AD-7268-4124-9A38-4F253FB1EA24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2626519" cy="3000375"/>
          </a:xfrm>
          <a:prstGeom prst="roundRect">
            <a:avLst>
              <a:gd name="adj" fmla="val 2901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EA240BD-660E-4961-942B-D16D14B90DCD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000375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4552B36-184B-4F73-8A82-99EA9020E206}"/>
              </a:ext>
            </a:extLst>
          </p:cNvPr>
          <p:cNvSpPr>
            <a:spLocks noGrp="1"/>
          </p:cNvSpPr>
          <p:nvPr/>
        </p:nvSpPr>
        <p:spPr>
          <a:xfrm>
            <a:off x="6443663" y="20383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905482D-CFAB-4D92-B554-6FA85602E742}"/>
              </a:ext>
            </a:extLst>
          </p:cNvPr>
          <p:cNvSpPr>
            <a:spLocks noGrp="1"/>
          </p:cNvSpPr>
          <p:nvPr/>
        </p:nvSpPr>
        <p:spPr>
          <a:xfrm>
            <a:off x="6443663" y="2809875"/>
            <a:ext cx="2197894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∧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F202B7F-B65D-4ACA-9DD5-27BC9C361536}"/>
              </a:ext>
            </a:extLst>
          </p:cNvPr>
          <p:cNvSpPr>
            <a:spLocks noGrp="1"/>
          </p:cNvSpPr>
          <p:nvPr/>
        </p:nvSpPr>
        <p:spPr>
          <a:xfrm>
            <a:off x="6443663" y="3971925"/>
            <a:ext cx="2197894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І (AND)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93F22C4C-1A03-463D-8BE1-C52E5AC3E65A}"/>
              </a:ext>
            </a:extLst>
          </p:cNvPr>
          <p:cNvSpPr>
            <a:spLocks noGrp="1"/>
          </p:cNvSpPr>
          <p:nvPr/>
        </p:nvSpPr>
        <p:spPr>
          <a:xfrm>
            <a:off x="9060656" y="1809750"/>
            <a:ext cx="2626519" cy="3000375"/>
          </a:xfrm>
          <a:prstGeom prst="roundRect">
            <a:avLst>
              <a:gd name="adj" fmla="val 2901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C95A623-AA91-48F6-A57F-8DF6B0C0AA40}"/>
              </a:ext>
            </a:extLst>
          </p:cNvPr>
          <p:cNvSpPr>
            <a:spLocks noGrp="1"/>
          </p:cNvSpPr>
          <p:nvPr/>
        </p:nvSpPr>
        <p:spPr>
          <a:xfrm>
            <a:off x="9060656" y="1809750"/>
            <a:ext cx="66675" cy="3000375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1C1E29B-8C9A-4E55-B7F1-337871FF77AF}"/>
              </a:ext>
            </a:extLst>
          </p:cNvPr>
          <p:cNvSpPr>
            <a:spLocks noGrp="1"/>
          </p:cNvSpPr>
          <p:nvPr/>
        </p:nvSpPr>
        <p:spPr>
          <a:xfrm>
            <a:off x="9298781" y="20383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543F432-6A29-4055-911A-DB6198A7C3C7}"/>
              </a:ext>
            </a:extLst>
          </p:cNvPr>
          <p:cNvSpPr>
            <a:spLocks noGrp="1"/>
          </p:cNvSpPr>
          <p:nvPr/>
        </p:nvSpPr>
        <p:spPr>
          <a:xfrm>
            <a:off x="9298781" y="2809875"/>
            <a:ext cx="2197894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⊕, ∨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11A9003-8866-4A6A-A442-726DA08F052A}"/>
              </a:ext>
            </a:extLst>
          </p:cNvPr>
          <p:cNvSpPr>
            <a:spLocks noGrp="1"/>
          </p:cNvSpPr>
          <p:nvPr/>
        </p:nvSpPr>
        <p:spPr>
          <a:xfrm>
            <a:off x="9298781" y="3971925"/>
            <a:ext cx="2197894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XOR, АБО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B3E02A9-CFA5-4B40-9A7A-D5CA24FC61DE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ctr">
              <a:defRPr sz="21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A̅ ∧ B = (A̅) ∧ B     ≠     (A̅ ̅∧̅ ̅B̅)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EB4ECAE6-00DA-43BD-BA75-B223E5A452E5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Дужки мають найвищий пріоритет; далі виконуються НЕ, І, XOR та АБО.</a:t>
            </a:r>
          </a:p>
        </p:txBody>
      </p:sp>
    </p:spTree>
    <p:extLst>
      <p:ext uri="{BB962C8B-B14F-4D97-AF65-F5344CB8AC3E}">
        <p14:creationId xmlns:p14="http://schemas.microsoft.com/office/powerpoint/2010/main" val="169638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B9392407-55D2-4D4A-B935-8ED917AB5A8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F2B87BF-B350-4EB5-9A02-E5374BA2CFE0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Основні закони булевої алгебри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9A71D21-4E7A-418B-9FB3-0E81CE544219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60F45C8-9B17-41BE-AC5A-5426CD4E635E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77A774B-5847-4D3C-9193-F66C3DDCC0A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0F2EF21-4B07-4DF8-82EA-1CC5B4516670}"/>
              </a:ext>
            </a:extLst>
          </p:cNvPr>
          <p:cNvSpPr>
            <a:spLocks noGrp="1"/>
          </p:cNvSpPr>
          <p:nvPr/>
        </p:nvSpPr>
        <p:spPr>
          <a:xfrm>
            <a:off x="1238250" y="1666875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BDA2179-42FD-465F-9DBC-4DBA2F45BA77}"/>
              </a:ext>
            </a:extLst>
          </p:cNvPr>
          <p:cNvSpPr>
            <a:spLocks noGrp="1"/>
          </p:cNvSpPr>
          <p:nvPr/>
        </p:nvSpPr>
        <p:spPr>
          <a:xfrm>
            <a:off x="1238250" y="1733550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Закон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0AAF189-4E94-4BDB-8CDB-84AB1E64E019}"/>
              </a:ext>
            </a:extLst>
          </p:cNvPr>
          <p:cNvSpPr>
            <a:spLocks noGrp="1"/>
          </p:cNvSpPr>
          <p:nvPr/>
        </p:nvSpPr>
        <p:spPr>
          <a:xfrm>
            <a:off x="4476750" y="1666875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D89D6DC-8148-45FE-AA7B-47570161657F}"/>
              </a:ext>
            </a:extLst>
          </p:cNvPr>
          <p:cNvSpPr>
            <a:spLocks noGrp="1"/>
          </p:cNvSpPr>
          <p:nvPr/>
        </p:nvSpPr>
        <p:spPr>
          <a:xfrm>
            <a:off x="4476750" y="1733550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АБО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9E9F9C1-CC91-433A-BBA3-E3FAE5881040}"/>
              </a:ext>
            </a:extLst>
          </p:cNvPr>
          <p:cNvSpPr>
            <a:spLocks noGrp="1"/>
          </p:cNvSpPr>
          <p:nvPr/>
        </p:nvSpPr>
        <p:spPr>
          <a:xfrm>
            <a:off x="7715250" y="1666875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2893FE8-16C3-4500-813D-B5F1239944A4}"/>
              </a:ext>
            </a:extLst>
          </p:cNvPr>
          <p:cNvSpPr>
            <a:spLocks noGrp="1"/>
          </p:cNvSpPr>
          <p:nvPr/>
        </p:nvSpPr>
        <p:spPr>
          <a:xfrm>
            <a:off x="7715250" y="1733550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8505C10-7E85-4D7F-9AF4-CC82DE0E15BD}"/>
              </a:ext>
            </a:extLst>
          </p:cNvPr>
          <p:cNvSpPr>
            <a:spLocks noGrp="1"/>
          </p:cNvSpPr>
          <p:nvPr/>
        </p:nvSpPr>
        <p:spPr>
          <a:xfrm>
            <a:off x="1238250" y="23907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66CDE74-1A1E-422C-AB85-EEF9DD6C3DC0}"/>
              </a:ext>
            </a:extLst>
          </p:cNvPr>
          <p:cNvSpPr>
            <a:spLocks noGrp="1"/>
          </p:cNvSpPr>
          <p:nvPr/>
        </p:nvSpPr>
        <p:spPr>
          <a:xfrm>
            <a:off x="1238250" y="24479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Тотожність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F20C621-25CD-43D3-8E09-F1D585C5639D}"/>
              </a:ext>
            </a:extLst>
          </p:cNvPr>
          <p:cNvSpPr>
            <a:spLocks noGrp="1"/>
          </p:cNvSpPr>
          <p:nvPr/>
        </p:nvSpPr>
        <p:spPr>
          <a:xfrm>
            <a:off x="4476750" y="23907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4F9855B-418B-458E-B1E3-C468960CFD0D}"/>
              </a:ext>
            </a:extLst>
          </p:cNvPr>
          <p:cNvSpPr>
            <a:spLocks noGrp="1"/>
          </p:cNvSpPr>
          <p:nvPr/>
        </p:nvSpPr>
        <p:spPr>
          <a:xfrm>
            <a:off x="4476750" y="24479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A∨0=A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280D2F2-848F-4850-8F89-468F0E6286F8}"/>
              </a:ext>
            </a:extLst>
          </p:cNvPr>
          <p:cNvSpPr>
            <a:spLocks noGrp="1"/>
          </p:cNvSpPr>
          <p:nvPr/>
        </p:nvSpPr>
        <p:spPr>
          <a:xfrm>
            <a:off x="7715250" y="23907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42B16AF-162F-4F03-AD55-D986490269E6}"/>
              </a:ext>
            </a:extLst>
          </p:cNvPr>
          <p:cNvSpPr>
            <a:spLocks noGrp="1"/>
          </p:cNvSpPr>
          <p:nvPr/>
        </p:nvSpPr>
        <p:spPr>
          <a:xfrm>
            <a:off x="7715250" y="24479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A∧1=A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70804EC-BF54-4B1B-9BB6-9F6969CEE702}"/>
              </a:ext>
            </a:extLst>
          </p:cNvPr>
          <p:cNvSpPr>
            <a:spLocks noGrp="1"/>
          </p:cNvSpPr>
          <p:nvPr/>
        </p:nvSpPr>
        <p:spPr>
          <a:xfrm>
            <a:off x="1238250" y="31146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B47944E-DF81-4DAD-AD39-5EA9CB2DB925}"/>
              </a:ext>
            </a:extLst>
          </p:cNvPr>
          <p:cNvSpPr>
            <a:spLocks noGrp="1"/>
          </p:cNvSpPr>
          <p:nvPr/>
        </p:nvSpPr>
        <p:spPr>
          <a:xfrm>
            <a:off x="1238250" y="31718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Домінування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B3E8373-87C3-4EF3-8022-2624AE48CC35}"/>
              </a:ext>
            </a:extLst>
          </p:cNvPr>
          <p:cNvSpPr>
            <a:spLocks noGrp="1"/>
          </p:cNvSpPr>
          <p:nvPr/>
        </p:nvSpPr>
        <p:spPr>
          <a:xfrm>
            <a:off x="4476750" y="31146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E576054-8940-4A18-B9D9-01FEB074393F}"/>
              </a:ext>
            </a:extLst>
          </p:cNvPr>
          <p:cNvSpPr>
            <a:spLocks noGrp="1"/>
          </p:cNvSpPr>
          <p:nvPr/>
        </p:nvSpPr>
        <p:spPr>
          <a:xfrm>
            <a:off x="4476750" y="31718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A∨1=1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2DE64FA-3844-4F3B-8F90-3D7477FB370D}"/>
              </a:ext>
            </a:extLst>
          </p:cNvPr>
          <p:cNvSpPr>
            <a:spLocks noGrp="1"/>
          </p:cNvSpPr>
          <p:nvPr/>
        </p:nvSpPr>
        <p:spPr>
          <a:xfrm>
            <a:off x="7715250" y="31146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DC49F5A-8285-46EB-930B-D1F3C121B6D2}"/>
              </a:ext>
            </a:extLst>
          </p:cNvPr>
          <p:cNvSpPr>
            <a:spLocks noGrp="1"/>
          </p:cNvSpPr>
          <p:nvPr/>
        </p:nvSpPr>
        <p:spPr>
          <a:xfrm>
            <a:off x="7715250" y="31718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A∧0=0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E2F591A-AB66-4AD4-A472-5826481CB25F}"/>
              </a:ext>
            </a:extLst>
          </p:cNvPr>
          <p:cNvSpPr>
            <a:spLocks noGrp="1"/>
          </p:cNvSpPr>
          <p:nvPr/>
        </p:nvSpPr>
        <p:spPr>
          <a:xfrm>
            <a:off x="1238250" y="38385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9E8324C-6B28-4013-B1E7-1932DB66D6E5}"/>
              </a:ext>
            </a:extLst>
          </p:cNvPr>
          <p:cNvSpPr>
            <a:spLocks noGrp="1"/>
          </p:cNvSpPr>
          <p:nvPr/>
        </p:nvSpPr>
        <p:spPr>
          <a:xfrm>
            <a:off x="1238250" y="38957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Ідемпотентність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09B9233-4FCC-4F09-84FD-5DB5371CD1E2}"/>
              </a:ext>
            </a:extLst>
          </p:cNvPr>
          <p:cNvSpPr>
            <a:spLocks noGrp="1"/>
          </p:cNvSpPr>
          <p:nvPr/>
        </p:nvSpPr>
        <p:spPr>
          <a:xfrm>
            <a:off x="4476750" y="38385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A1F5F8F-0E93-4B33-A236-69D18B5099F8}"/>
              </a:ext>
            </a:extLst>
          </p:cNvPr>
          <p:cNvSpPr>
            <a:spLocks noGrp="1"/>
          </p:cNvSpPr>
          <p:nvPr/>
        </p:nvSpPr>
        <p:spPr>
          <a:xfrm>
            <a:off x="4476750" y="38957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A∨A=A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15A30AD1-C358-47CC-989C-404B6C6BECD9}"/>
              </a:ext>
            </a:extLst>
          </p:cNvPr>
          <p:cNvSpPr>
            <a:spLocks noGrp="1"/>
          </p:cNvSpPr>
          <p:nvPr/>
        </p:nvSpPr>
        <p:spPr>
          <a:xfrm>
            <a:off x="7715250" y="38385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BF252B7B-1276-4C16-8132-C44CD3774007}"/>
              </a:ext>
            </a:extLst>
          </p:cNvPr>
          <p:cNvSpPr>
            <a:spLocks noGrp="1"/>
          </p:cNvSpPr>
          <p:nvPr/>
        </p:nvSpPr>
        <p:spPr>
          <a:xfrm>
            <a:off x="7715250" y="38957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A∧A=A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796C753-4166-4CCC-A27F-E56CFEA8F888}"/>
              </a:ext>
            </a:extLst>
          </p:cNvPr>
          <p:cNvSpPr>
            <a:spLocks noGrp="1"/>
          </p:cNvSpPr>
          <p:nvPr/>
        </p:nvSpPr>
        <p:spPr>
          <a:xfrm>
            <a:off x="1238250" y="45624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A765BC9-B946-483C-8AB3-78CC691FC318}"/>
              </a:ext>
            </a:extLst>
          </p:cNvPr>
          <p:cNvSpPr>
            <a:spLocks noGrp="1"/>
          </p:cNvSpPr>
          <p:nvPr/>
        </p:nvSpPr>
        <p:spPr>
          <a:xfrm>
            <a:off x="1238250" y="46196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Доповнення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84398941-9CBD-498C-B8D1-3F3FC69F2B29}"/>
              </a:ext>
            </a:extLst>
          </p:cNvPr>
          <p:cNvSpPr>
            <a:spLocks noGrp="1"/>
          </p:cNvSpPr>
          <p:nvPr/>
        </p:nvSpPr>
        <p:spPr>
          <a:xfrm>
            <a:off x="4476750" y="45624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1333023-1263-425B-8549-545EDBE15AFA}"/>
              </a:ext>
            </a:extLst>
          </p:cNvPr>
          <p:cNvSpPr>
            <a:spLocks noGrp="1"/>
          </p:cNvSpPr>
          <p:nvPr/>
        </p:nvSpPr>
        <p:spPr>
          <a:xfrm>
            <a:off x="4476750" y="46196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A∨A̅=1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9D11874D-0B76-4B70-8980-DC4F34BACEA2}"/>
              </a:ext>
            </a:extLst>
          </p:cNvPr>
          <p:cNvSpPr>
            <a:spLocks noGrp="1"/>
          </p:cNvSpPr>
          <p:nvPr/>
        </p:nvSpPr>
        <p:spPr>
          <a:xfrm>
            <a:off x="7715250" y="4562475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3785F57E-3663-44B5-8B61-C5C33BDCABD9}"/>
              </a:ext>
            </a:extLst>
          </p:cNvPr>
          <p:cNvSpPr>
            <a:spLocks noGrp="1"/>
          </p:cNvSpPr>
          <p:nvPr/>
        </p:nvSpPr>
        <p:spPr>
          <a:xfrm>
            <a:off x="7715250" y="4619625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A∧A̅=0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3FE98DA-87FA-481E-8C55-CBDB857DB594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Закони утворюють двоїсті пари: заміна ∨↔∧ та 0↔1 перетворює один закон на інший.</a:t>
            </a:r>
          </a:p>
        </p:txBody>
      </p:sp>
    </p:spTree>
    <p:extLst>
      <p:ext uri="{BB962C8B-B14F-4D97-AF65-F5344CB8AC3E}">
        <p14:creationId xmlns:p14="http://schemas.microsoft.com/office/powerpoint/2010/main" val="57745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776FC3E-10D2-4596-A3EE-124691F49749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19960C9-F6E5-4130-B867-0323BD6E21A3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Розподільні закони та поглинання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0BEF4A8-2D21-485C-BEBA-CF33C06DF85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76FCF7A-82F2-4218-8D5C-5849FE63D48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25D1D0B-5669-4066-AD05-E8532C543AF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4495CBA-4339-41E1-8D18-3E24994BAAF0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42B6B1E-BE45-49DE-A3E1-9821983F4919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66675" cy="33337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FEE3010-1F26-4946-AD2B-868E75A4AD75}"/>
              </a:ext>
            </a:extLst>
          </p:cNvPr>
          <p:cNvSpPr>
            <a:spLocks noGrp="1"/>
          </p:cNvSpPr>
          <p:nvPr/>
        </p:nvSpPr>
        <p:spPr>
          <a:xfrm>
            <a:off x="733425" y="199072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Розподіл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42EB829-C07B-4F7C-B591-9E18D649CF96}"/>
              </a:ext>
            </a:extLst>
          </p:cNvPr>
          <p:cNvSpPr>
            <a:spLocks noGrp="1"/>
          </p:cNvSpPr>
          <p:nvPr/>
        </p:nvSpPr>
        <p:spPr>
          <a:xfrm>
            <a:off x="733425" y="2762250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A∧(B∨C)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1759336-5698-42B2-B521-F29578835C3B}"/>
              </a:ext>
            </a:extLst>
          </p:cNvPr>
          <p:cNvSpPr>
            <a:spLocks noGrp="1"/>
          </p:cNvSpPr>
          <p:nvPr/>
        </p:nvSpPr>
        <p:spPr>
          <a:xfrm>
            <a:off x="733425" y="4257675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=(A∧B)∨(A∧C)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DDF6237-B16A-429A-9000-F51E3C2D54B7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3FC8D56-04DA-4E00-9258-11C0475C9F2F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66675" cy="33337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82970A4-B1B4-45C5-9360-1592C86EE4FB}"/>
              </a:ext>
            </a:extLst>
          </p:cNvPr>
          <p:cNvSpPr>
            <a:spLocks noGrp="1"/>
          </p:cNvSpPr>
          <p:nvPr/>
        </p:nvSpPr>
        <p:spPr>
          <a:xfrm>
            <a:off x="4540250" y="199072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Розподіл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B0C125D-E949-4E86-86E1-6819E3677438}"/>
              </a:ext>
            </a:extLst>
          </p:cNvPr>
          <p:cNvSpPr>
            <a:spLocks noGrp="1"/>
          </p:cNvSpPr>
          <p:nvPr/>
        </p:nvSpPr>
        <p:spPr>
          <a:xfrm>
            <a:off x="4540250" y="2762250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A∨(B∧C)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42BD7E4-74E6-4C89-BB3A-C77053B64EC8}"/>
              </a:ext>
            </a:extLst>
          </p:cNvPr>
          <p:cNvSpPr>
            <a:spLocks noGrp="1"/>
          </p:cNvSpPr>
          <p:nvPr/>
        </p:nvSpPr>
        <p:spPr>
          <a:xfrm>
            <a:off x="4540250" y="4257675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=(A∨B)∧(A∨C)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C6240B6A-8EF6-47FB-87A4-2E3BAC980E2F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EF6E53E-A7F3-469E-B01C-FD8211F6CC93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66675" cy="33337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60F4F0F-B542-4295-BC23-0753EDE3E7A1}"/>
              </a:ext>
            </a:extLst>
          </p:cNvPr>
          <p:cNvSpPr>
            <a:spLocks noGrp="1"/>
          </p:cNvSpPr>
          <p:nvPr/>
        </p:nvSpPr>
        <p:spPr>
          <a:xfrm>
            <a:off x="8347075" y="199072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Поглинання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5288688-6A41-4302-BCD7-076A7E0E560E}"/>
              </a:ext>
            </a:extLst>
          </p:cNvPr>
          <p:cNvSpPr>
            <a:spLocks noGrp="1"/>
          </p:cNvSpPr>
          <p:nvPr/>
        </p:nvSpPr>
        <p:spPr>
          <a:xfrm>
            <a:off x="8347075" y="2762250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A∨(A∧B)=A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13B7DF9-D159-4AE1-889A-7402D03636D2}"/>
              </a:ext>
            </a:extLst>
          </p:cNvPr>
          <p:cNvSpPr>
            <a:spLocks noGrp="1"/>
          </p:cNvSpPr>
          <p:nvPr/>
        </p:nvSpPr>
        <p:spPr>
          <a:xfrm>
            <a:off x="8347075" y="4257675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A∧(A∨B)=A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C4C2FE6-8BF9-432D-B5FC-27E85C7B9B8C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Розподіл виносить спільну умову, а поглинання вилучає терм, який уже повністю покритий.</a:t>
            </a:r>
          </a:p>
        </p:txBody>
      </p:sp>
    </p:spTree>
    <p:extLst>
      <p:ext uri="{BB962C8B-B14F-4D97-AF65-F5344CB8AC3E}">
        <p14:creationId xmlns:p14="http://schemas.microsoft.com/office/powerpoint/2010/main" val="556389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1C0B4BB-19EB-4CC6-AC6A-A628CF74964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E6ADE0-29FB-4B27-A7B2-F09756592B39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Закони де Моргана змінюють операцію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74A866B-18A3-4FE9-84E0-AC1B1C46F3B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5796478-EA29-47A1-9626-844C66894D2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D58EA10-D7F6-416C-81FF-7AE29C1F8CB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9B55C9B8-06E0-4478-9F54-E2B470021468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650FBD0-2CD5-4679-BDB4-432E5F10A04B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0FB6B9E-ED68-44B0-88B5-3982DED38B0A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НЕ від 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E78FA0E-0017-4B4B-8BBF-6EFA0C7DD2D7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(A̅ ̅∧̅ ̅B̅)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A6B524B-1963-41FE-BA92-27964E5082FA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= A̅ ∨ B̅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095D2C6-D038-4F03-9862-BDE942F6C0A6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3B73441-81B0-4310-81E0-3C02A5E5EEB5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D28D961-5B77-4097-89F0-C2315649E20A}"/>
              </a:ext>
            </a:extLst>
          </p:cNvPr>
          <p:cNvSpPr>
            <a:spLocks noGrp="1"/>
          </p:cNvSpPr>
          <p:nvPr/>
        </p:nvSpPr>
        <p:spPr>
          <a:xfrm>
            <a:off x="6443663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НЕ від АБО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6C516F6-3204-4EED-A14D-C8167908B416}"/>
              </a:ext>
            </a:extLst>
          </p:cNvPr>
          <p:cNvSpPr>
            <a:spLocks noGrp="1"/>
          </p:cNvSpPr>
          <p:nvPr/>
        </p:nvSpPr>
        <p:spPr>
          <a:xfrm>
            <a:off x="6443663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(A̅ ̅∨̅ ̅B̅)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AB9CFAB-77DD-4DB3-847D-5BA6EC0A00D6}"/>
              </a:ext>
            </a:extLst>
          </p:cNvPr>
          <p:cNvSpPr>
            <a:spLocks noGrp="1"/>
          </p:cNvSpPr>
          <p:nvPr/>
        </p:nvSpPr>
        <p:spPr>
          <a:xfrm>
            <a:off x="6443663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= A̅ ∧ B̅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9B66E53-0E0B-473D-811D-EFB2C58AA8DE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667"/>
          </a:bodyPr>
          <a:lstStyle/>
          <a:p>
            <a:pPr algn="ctr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Заперечити кожний літерал і замінити ∧ ↔ ∨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350299C-131A-4B3F-8F94-7D4A8369A9CD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Заперечення проходить крізь дужки: кожний літерал інвертується, а операція ∧ змінюється на ∨ і навпаки.</a:t>
            </a:r>
          </a:p>
        </p:txBody>
      </p:sp>
    </p:spTree>
    <p:extLst>
      <p:ext uri="{BB962C8B-B14F-4D97-AF65-F5344CB8AC3E}">
        <p14:creationId xmlns:p14="http://schemas.microsoft.com/office/powerpoint/2010/main" val="539179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6D8854D-C01C-481D-A420-0CAA2BD0C6A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СПРОЩЕННЯ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08759F0-FFEA-4240-9F8B-44DEAE84D09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A ∨ (A ∧ B) = A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BA42102-AC1A-4C32-9443-1297F52D04F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AA56E42-A431-48E6-8695-265405E52F88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68BF5F3-BC8F-4694-9C73-B262F67AA1D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6D10BBA-9328-4616-8255-653F09B975D9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B3638E5-FE52-46B0-8F67-AB47EC92D936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C6E69DB-E296-427F-801D-3CCC5EFC990D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A=0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987A04A-89CA-4831-A618-48D4F268A4A5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A∧B=0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374A5F-3DCF-4DA4-9A69-0FBCB8DF7756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F=0 для будь-якого B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9841E56-DDA7-4379-AD05-80C030BFEA6E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C93CC41-04DB-48F9-8688-E88A37E8BA16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17F08B7-E461-4CDB-ACF8-F32B6AD80B13}"/>
              </a:ext>
            </a:extLst>
          </p:cNvPr>
          <p:cNvSpPr>
            <a:spLocks noGrp="1"/>
          </p:cNvSpPr>
          <p:nvPr/>
        </p:nvSpPr>
        <p:spPr>
          <a:xfrm>
            <a:off x="6443663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A=1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07BB59A-FA8E-417C-A7EE-615940A5FDA9}"/>
              </a:ext>
            </a:extLst>
          </p:cNvPr>
          <p:cNvSpPr>
            <a:spLocks noGrp="1"/>
          </p:cNvSpPr>
          <p:nvPr/>
        </p:nvSpPr>
        <p:spPr>
          <a:xfrm>
            <a:off x="6443663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A∨…=1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2433F2E-9D9F-404D-9AC7-0676A3E18DD2}"/>
              </a:ext>
            </a:extLst>
          </p:cNvPr>
          <p:cNvSpPr>
            <a:spLocks noGrp="1"/>
          </p:cNvSpPr>
          <p:nvPr/>
        </p:nvSpPr>
        <p:spPr>
          <a:xfrm>
            <a:off x="6443663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F=1 для будь-якого B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BFA0237-FC89-4533-AA64-1D6700E153E6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667"/>
          </a:bodyPr>
          <a:lstStyle/>
          <a:p>
            <a:pPr algn="ctr">
              <a:defRPr sz="187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B не впливає на вихід — закон поглинання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0F52DE0-4D41-4B68-90AF-90B926C7E4AA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Складніший терм A∧B не додає нових одиничних випадків до тих, які вже задає A.</a:t>
            </a:r>
          </a:p>
        </p:txBody>
      </p:sp>
    </p:spTree>
    <p:extLst>
      <p:ext uri="{BB962C8B-B14F-4D97-AF65-F5344CB8AC3E}">
        <p14:creationId xmlns:p14="http://schemas.microsoft.com/office/powerpoint/2010/main" val="1981581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FFE98DB-F2F9-445B-B100-00358824901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ПОСЛІДОВНЕ СПРОЩЕННЯ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6E900E5-1124-4179-9F0E-A9C492EB4148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(A ∧ B) ∨ (A ∧ B̅) = A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9CE4E07-9FF8-4C70-A002-51C41D7C1DE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AB154FD-11E2-4D66-9B77-0071B4BD89F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BBE5888-E5EE-4970-8078-8BEEF44BA40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EA57B6F-4761-421D-8F89-A30BFB58E07B}"/>
              </a:ext>
            </a:extLst>
          </p:cNvPr>
          <p:cNvSpPr>
            <a:spLocks noGrp="1"/>
          </p:cNvSpPr>
          <p:nvPr/>
        </p:nvSpPr>
        <p:spPr>
          <a:xfrm>
            <a:off x="495300" y="190500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3F75C79-2A24-40E4-87F8-79183FFCE4AF}"/>
              </a:ext>
            </a:extLst>
          </p:cNvPr>
          <p:cNvSpPr>
            <a:spLocks noGrp="1"/>
          </p:cNvSpPr>
          <p:nvPr/>
        </p:nvSpPr>
        <p:spPr>
          <a:xfrm>
            <a:off x="495300" y="19812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12632B-13EF-423A-B7F4-A7E937F50FD9}"/>
              </a:ext>
            </a:extLst>
          </p:cNvPr>
          <p:cNvSpPr>
            <a:spLocks noGrp="1"/>
          </p:cNvSpPr>
          <p:nvPr/>
        </p:nvSpPr>
        <p:spPr>
          <a:xfrm>
            <a:off x="1428750" y="1952625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∧ (B ∨ B̅) — винести A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AF0A0462-C8E9-4337-8FEE-36A9ED5AC1FD}"/>
              </a:ext>
            </a:extLst>
          </p:cNvPr>
          <p:cNvSpPr>
            <a:spLocks noGrp="1"/>
          </p:cNvSpPr>
          <p:nvPr/>
        </p:nvSpPr>
        <p:spPr>
          <a:xfrm>
            <a:off x="495300" y="3000375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006665E-F73D-4EC3-85C3-451ECEB761D7}"/>
              </a:ext>
            </a:extLst>
          </p:cNvPr>
          <p:cNvSpPr>
            <a:spLocks noGrp="1"/>
          </p:cNvSpPr>
          <p:nvPr/>
        </p:nvSpPr>
        <p:spPr>
          <a:xfrm>
            <a:off x="495300" y="3076575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840AD07-E1EF-40A5-872A-481D1D7FB449}"/>
              </a:ext>
            </a:extLst>
          </p:cNvPr>
          <p:cNvSpPr>
            <a:spLocks noGrp="1"/>
          </p:cNvSpPr>
          <p:nvPr/>
        </p:nvSpPr>
        <p:spPr>
          <a:xfrm>
            <a:off x="1428750" y="30480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∧ 1 — закон доповнення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F708A2D6-AF6C-4647-881E-1CAEB038C6C8}"/>
              </a:ext>
            </a:extLst>
          </p:cNvPr>
          <p:cNvSpPr>
            <a:spLocks noGrp="1"/>
          </p:cNvSpPr>
          <p:nvPr/>
        </p:nvSpPr>
        <p:spPr>
          <a:xfrm>
            <a:off x="495300" y="4095750"/>
            <a:ext cx="666750" cy="552450"/>
          </a:xfrm>
          <a:prstGeom prst="roundRect">
            <a:avLst>
              <a:gd name="adj" fmla="val 13793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03B9795-0587-43E8-AF27-A8FCA7FE8B67}"/>
              </a:ext>
            </a:extLst>
          </p:cNvPr>
          <p:cNvSpPr>
            <a:spLocks noGrp="1"/>
          </p:cNvSpPr>
          <p:nvPr/>
        </p:nvSpPr>
        <p:spPr>
          <a:xfrm>
            <a:off x="495300" y="41719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F5D2D73-1959-446F-8024-44844D53475F}"/>
              </a:ext>
            </a:extLst>
          </p:cNvPr>
          <p:cNvSpPr>
            <a:spLocks noGrp="1"/>
          </p:cNvSpPr>
          <p:nvPr/>
        </p:nvSpPr>
        <p:spPr>
          <a:xfrm>
            <a:off x="1428750" y="4143375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— закон тотожності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94F4AF5-C79F-45CD-AD7C-895BA7B8EADA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Терми охоплюють обидва значення B, тому B перестає впливати на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628288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FE6AAE2-D496-479E-AB25-A4C249C8C1A9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3242A62-225F-48A7-9A79-08E9F37A890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Літерали утворюють логічні терми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DB8C830-BBFA-4456-A20F-E55BF21BC1E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51094E3-5CA2-4CC3-AC6D-02A5F8E06F3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5A5A058-4112-4EB5-9D88-67ADFBD7599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786052B-0301-4EF5-9696-D29CFF3D7531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372DCC1-1CEE-4AA9-8E0C-A8C6E75A56D2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06AD4C5-B304-471C-8B81-96F88E2C3431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Літерал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740436E-903D-40DF-8A40-78A1F8F995EF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або A̅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4093F0B-19CD-4428-A9FC-150045408587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змінна чи її заперечення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6FFE074-C4CF-44E6-ABBF-119C592E41FB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6E9D26F-2531-4A59-B0DA-1371AF86385C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1264380-6F2B-4609-999C-AE219BA17AC3}"/>
              </a:ext>
            </a:extLst>
          </p:cNvPr>
          <p:cNvSpPr>
            <a:spLocks noGrp="1"/>
          </p:cNvSpPr>
          <p:nvPr/>
        </p:nvSpPr>
        <p:spPr>
          <a:xfrm>
            <a:off x="4540250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Кон’юнктивний терм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930BFFA-E6F0-423C-A52A-EEC5BC596ED0}"/>
              </a:ext>
            </a:extLst>
          </p:cNvPr>
          <p:cNvSpPr>
            <a:spLocks noGrp="1"/>
          </p:cNvSpPr>
          <p:nvPr/>
        </p:nvSpPr>
        <p:spPr>
          <a:xfrm>
            <a:off x="4540250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∧ B̅ ∧ C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9233D95-9631-4FB1-ABA6-B0E9A061C596}"/>
              </a:ext>
            </a:extLst>
          </p:cNvPr>
          <p:cNvSpPr>
            <a:spLocks noGrp="1"/>
          </p:cNvSpPr>
          <p:nvPr/>
        </p:nvSpPr>
        <p:spPr>
          <a:xfrm>
            <a:off x="4540250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product term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1542676C-E054-4689-86A0-3A1A43509490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A44BBE7-B7AE-4C92-9B00-C055C88ED88B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F800719-0A0E-459B-B794-EAF7EF312B13}"/>
              </a:ext>
            </a:extLst>
          </p:cNvPr>
          <p:cNvSpPr>
            <a:spLocks noGrp="1"/>
          </p:cNvSpPr>
          <p:nvPr/>
        </p:nvSpPr>
        <p:spPr>
          <a:xfrm>
            <a:off x="834707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Диз’юнктивний терм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9B6079C-0FDD-422D-B765-2690D1572395}"/>
              </a:ext>
            </a:extLst>
          </p:cNvPr>
          <p:cNvSpPr>
            <a:spLocks noGrp="1"/>
          </p:cNvSpPr>
          <p:nvPr/>
        </p:nvSpPr>
        <p:spPr>
          <a:xfrm>
            <a:off x="834707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∨ B̅ ∨ C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19432ED-7489-46B3-BA05-FCDBCD1E681F}"/>
              </a:ext>
            </a:extLst>
          </p:cNvPr>
          <p:cNvSpPr>
            <a:spLocks noGrp="1"/>
          </p:cNvSpPr>
          <p:nvPr/>
        </p:nvSpPr>
        <p:spPr>
          <a:xfrm>
            <a:off x="834707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sum term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E2888F3-198D-4E97-8AE9-453555F68E44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Чим менше літералів у термі, тим більше рядків таблиці істинності він покриває.</a:t>
            </a:r>
          </a:p>
        </p:txBody>
      </p:sp>
    </p:spTree>
    <p:extLst>
      <p:ext uri="{BB962C8B-B14F-4D97-AF65-F5344CB8AC3E}">
        <p14:creationId xmlns:p14="http://schemas.microsoft.com/office/powerpoint/2010/main" val="817332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A928C98-8D66-49AD-BE4A-B7AA5239E89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3E4F702-8CE2-4716-9418-F6B5050F042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ДНФ і КНФ мають різну зовнішню операцію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0BCB8D5-B176-4C16-8F23-86DA8063CD1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1988382-82A8-44EB-AA2E-8CBFF02445F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C5C8708-B3C8-4B88-845E-DA9D213974F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574F03D-9B3A-479D-BD90-ED4BBE43F2BE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3DA8418-66F5-4A4A-B6E6-1057B0994FD1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3496659-0AEB-487B-8760-A50825724FE1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ДНФ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646F53F-4693-4209-A6EA-1847611F6EB1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(A∧B̅) ∨ (B∧C)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D707762-839D-4740-A20D-93BE1FD8AF6A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АБО кон’юнктивних термів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AC19FF27-6F88-46B8-B33D-CBB6866BAFCA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F9EB6CC-5176-4D19-8FF0-F7D1FB31EB52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6A63A12-E31E-46E7-9346-FF9EA29AC437}"/>
              </a:ext>
            </a:extLst>
          </p:cNvPr>
          <p:cNvSpPr>
            <a:spLocks noGrp="1"/>
          </p:cNvSpPr>
          <p:nvPr/>
        </p:nvSpPr>
        <p:spPr>
          <a:xfrm>
            <a:off x="6443663" y="203835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КНФ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8C87B1C-8068-475F-88CA-EF7DE01E375F}"/>
              </a:ext>
            </a:extLst>
          </p:cNvPr>
          <p:cNvSpPr>
            <a:spLocks noGrp="1"/>
          </p:cNvSpPr>
          <p:nvPr/>
        </p:nvSpPr>
        <p:spPr>
          <a:xfrm>
            <a:off x="6443663" y="280987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(A∨B) ∧ (B̅∨C)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1F9474C-C254-4076-B379-507FEAF7E233}"/>
              </a:ext>
            </a:extLst>
          </p:cNvPr>
          <p:cNvSpPr>
            <a:spLocks noGrp="1"/>
          </p:cNvSpPr>
          <p:nvPr/>
        </p:nvSpPr>
        <p:spPr>
          <a:xfrm>
            <a:off x="6443663" y="4114800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І диз’юнктивних термів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3F048F8-D421-41A7-AF8E-CFEE49EC2FF6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ДНФ — диз’юнктивна нормальна форма · КНФ — кон’юнктивна нормальна форма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D7C4FD4-797D-40B9-B037-26C1E4F56635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У ДНФ зовнішня операція — АБО, у КНФ — І; досконалі форми містять усі змінні в кожному термі.</a:t>
            </a:r>
          </a:p>
        </p:txBody>
      </p:sp>
    </p:spTree>
    <p:extLst>
      <p:ext uri="{BB962C8B-B14F-4D97-AF65-F5344CB8AC3E}">
        <p14:creationId xmlns:p14="http://schemas.microsoft.com/office/powerpoint/2010/main" val="656825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4080B49-10F3-4C67-87EF-0ECB2D88B16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A940D6A-373C-4362-8E01-3FD93DE18FA5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Мінтерм дорівнює 1 рівно в одному рядку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55EF692-59A1-48FD-8D24-98C11A2873C6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AB2D8A4-DF94-4C97-AE05-51CB67C9C50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84BADFB-3746-4C7E-A2E7-6EE5A9A5A6D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E5A2BB0-C7ED-4CB0-BD79-3EB4C3BAFA80}"/>
              </a:ext>
            </a:extLst>
          </p:cNvPr>
          <p:cNvSpPr>
            <a:spLocks noGrp="1"/>
          </p:cNvSpPr>
          <p:nvPr/>
        </p:nvSpPr>
        <p:spPr>
          <a:xfrm>
            <a:off x="495300" y="1714500"/>
            <a:ext cx="11191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2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рядок  A B C = 0 1 0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A468A6AF-F6EF-47B7-AEF2-D43EC69CDC3C}"/>
              </a:ext>
            </a:extLst>
          </p:cNvPr>
          <p:cNvSpPr>
            <a:spLocks noGrp="1"/>
          </p:cNvSpPr>
          <p:nvPr/>
        </p:nvSpPr>
        <p:spPr>
          <a:xfrm>
            <a:off x="6096000" y="2333625"/>
            <a:ext cx="0" cy="857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512AB19-400B-4167-AC3E-A0D23D04DC4F}"/>
              </a:ext>
            </a:extLst>
          </p:cNvPr>
          <p:cNvSpPr>
            <a:spLocks noGrp="1"/>
          </p:cNvSpPr>
          <p:nvPr/>
        </p:nvSpPr>
        <p:spPr>
          <a:xfrm>
            <a:off x="2476500" y="342900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3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 ∧ B ∧ C̅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90E80B6-9EBC-4F6E-9820-2E4474F1379A}"/>
              </a:ext>
            </a:extLst>
          </p:cNvPr>
          <p:cNvSpPr>
            <a:spLocks noGrp="1"/>
          </p:cNvSpPr>
          <p:nvPr/>
        </p:nvSpPr>
        <p:spPr>
          <a:xfrm>
            <a:off x="495300" y="4762500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Правило мінтерма: 0 → заперечення, 1 → пряма змінна · m₂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D0AFB08-1314-4C6A-BF3C-9DFF5739AFC6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Мінтерм є точним детектором одного одиничного рядка: 0 створює заперечений, а 1 — прямий літерал.</a:t>
            </a:r>
          </a:p>
        </p:txBody>
      </p:sp>
    </p:spTree>
    <p:extLst>
      <p:ext uri="{BB962C8B-B14F-4D97-AF65-F5344CB8AC3E}">
        <p14:creationId xmlns:p14="http://schemas.microsoft.com/office/powerpoint/2010/main" val="110836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55C0B52-79A5-49A9-ACFF-F47073B38AA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39ED681-98F6-4EE8-8EFC-135C3F31BAE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Макстерм дорівнює 0 рівно в одному рядку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D6248E0-1BF0-468A-9118-FF61501C2118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322DFDC-84A5-4540-8A24-ABE5378692D4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EC08770-6911-4534-B52D-BCBC17B1423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51C0D2D-135B-4176-995C-5BC18E15B61A}"/>
              </a:ext>
            </a:extLst>
          </p:cNvPr>
          <p:cNvSpPr>
            <a:spLocks noGrp="1"/>
          </p:cNvSpPr>
          <p:nvPr/>
        </p:nvSpPr>
        <p:spPr>
          <a:xfrm>
            <a:off x="495300" y="1714500"/>
            <a:ext cx="111918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2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рядок  A B C = 0 1 0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127CBD45-98FC-4E68-8ED0-35E333246680}"/>
              </a:ext>
            </a:extLst>
          </p:cNvPr>
          <p:cNvSpPr>
            <a:spLocks noGrp="1"/>
          </p:cNvSpPr>
          <p:nvPr/>
        </p:nvSpPr>
        <p:spPr>
          <a:xfrm>
            <a:off x="6096000" y="2333625"/>
            <a:ext cx="0" cy="857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1FF86EA-947D-4107-953E-CE8A1231EA77}"/>
              </a:ext>
            </a:extLst>
          </p:cNvPr>
          <p:cNvSpPr>
            <a:spLocks noGrp="1"/>
          </p:cNvSpPr>
          <p:nvPr/>
        </p:nvSpPr>
        <p:spPr>
          <a:xfrm>
            <a:off x="2476500" y="3429000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37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 ∨ B̅ ∨ C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D1FFA1E-F047-4461-8E81-95E1E0BEF233}"/>
              </a:ext>
            </a:extLst>
          </p:cNvPr>
          <p:cNvSpPr>
            <a:spLocks noGrp="1"/>
          </p:cNvSpPr>
          <p:nvPr/>
        </p:nvSpPr>
        <p:spPr>
          <a:xfrm>
            <a:off x="495300" y="4762500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Правило макстерма: 0 → пряма змінна, 1 → заперечення · M₂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C4342F0-798E-42B2-B28F-50A0979D2CFD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Макстерм є точним детектором одного нульового рядка, тому правило знаків протилежне до мінтерма.</a:t>
            </a:r>
          </a:p>
        </p:txBody>
      </p:sp>
    </p:spTree>
    <p:extLst>
      <p:ext uri="{BB962C8B-B14F-4D97-AF65-F5344CB8AC3E}">
        <p14:creationId xmlns:p14="http://schemas.microsoft.com/office/powerpoint/2010/main" val="1407147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E23D9748-C7C2-42AE-AAC4-B5697C246B53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1A94A9E-6457-464E-8EC5-2E64390FEF8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ДДНФ будується за рядками, де F = 1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391B3D5-7132-4DE9-9718-45E8A7DD73D8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DD69BF0-C055-4D74-959A-00D06168EC4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931A6C4-9B00-4878-9C89-98FF8D5BD6F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13988AB-4E8B-456F-8FB1-2F7A402A116F}"/>
              </a:ext>
            </a:extLst>
          </p:cNvPr>
          <p:cNvSpPr>
            <a:spLocks noGrp="1"/>
          </p:cNvSpPr>
          <p:nvPr/>
        </p:nvSpPr>
        <p:spPr>
          <a:xfrm>
            <a:off x="1524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8E8726A-A592-4D05-A175-63A49D2E5B1C}"/>
              </a:ext>
            </a:extLst>
          </p:cNvPr>
          <p:cNvSpPr>
            <a:spLocks noGrp="1"/>
          </p:cNvSpPr>
          <p:nvPr/>
        </p:nvSpPr>
        <p:spPr>
          <a:xfrm>
            <a:off x="1524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індекс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63C086E-0425-4227-82E7-5ABEB5D59EC1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04D0946-B62A-4466-9A3B-1D5CB35B8E21}"/>
              </a:ext>
            </a:extLst>
          </p:cNvPr>
          <p:cNvSpPr>
            <a:spLocks noGrp="1"/>
          </p:cNvSpPr>
          <p:nvPr/>
        </p:nvSpPr>
        <p:spPr>
          <a:xfrm>
            <a:off x="4572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ABC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482CACE-1790-4CEB-8395-D3D141D9DA95}"/>
              </a:ext>
            </a:extLst>
          </p:cNvPr>
          <p:cNvSpPr>
            <a:spLocks noGrp="1"/>
          </p:cNvSpPr>
          <p:nvPr/>
        </p:nvSpPr>
        <p:spPr>
          <a:xfrm>
            <a:off x="7620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7E1CE82-C760-43E5-8B55-8FC46729093C}"/>
              </a:ext>
            </a:extLst>
          </p:cNvPr>
          <p:cNvSpPr>
            <a:spLocks noGrp="1"/>
          </p:cNvSpPr>
          <p:nvPr/>
        </p:nvSpPr>
        <p:spPr>
          <a:xfrm>
            <a:off x="7620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мінтерм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57C93D9-6F86-4968-93EF-34438DA8D783}"/>
              </a:ext>
            </a:extLst>
          </p:cNvPr>
          <p:cNvSpPr>
            <a:spLocks noGrp="1"/>
          </p:cNvSpPr>
          <p:nvPr/>
        </p:nvSpPr>
        <p:spPr>
          <a:xfrm>
            <a:off x="1524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FD16B1B-CAC5-4DED-98FC-A5AA355E445B}"/>
              </a:ext>
            </a:extLst>
          </p:cNvPr>
          <p:cNvSpPr>
            <a:spLocks noGrp="1"/>
          </p:cNvSpPr>
          <p:nvPr/>
        </p:nvSpPr>
        <p:spPr>
          <a:xfrm>
            <a:off x="1524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D9F1C7B-BBFE-4D2D-8CE4-BEAB2EFFC40C}"/>
              </a:ext>
            </a:extLst>
          </p:cNvPr>
          <p:cNvSpPr>
            <a:spLocks noGrp="1"/>
          </p:cNvSpPr>
          <p:nvPr/>
        </p:nvSpPr>
        <p:spPr>
          <a:xfrm>
            <a:off x="4572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3ECA07D-A627-4DA2-BC28-CC92D6C9514F}"/>
              </a:ext>
            </a:extLst>
          </p:cNvPr>
          <p:cNvSpPr>
            <a:spLocks noGrp="1"/>
          </p:cNvSpPr>
          <p:nvPr/>
        </p:nvSpPr>
        <p:spPr>
          <a:xfrm>
            <a:off x="4572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001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5839C05-767C-4228-AB23-9F6B866F11F4}"/>
              </a:ext>
            </a:extLst>
          </p:cNvPr>
          <p:cNvSpPr>
            <a:spLocks noGrp="1"/>
          </p:cNvSpPr>
          <p:nvPr/>
        </p:nvSpPr>
        <p:spPr>
          <a:xfrm>
            <a:off x="7620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B115E79-1ECC-42A2-8BC3-F55BEAFC839E}"/>
              </a:ext>
            </a:extLst>
          </p:cNvPr>
          <p:cNvSpPr>
            <a:spLocks noGrp="1"/>
          </p:cNvSpPr>
          <p:nvPr/>
        </p:nvSpPr>
        <p:spPr>
          <a:xfrm>
            <a:off x="7620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A̅∧B̅∧C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861A57E-4955-4462-89D8-6B4E1DED5130}"/>
              </a:ext>
            </a:extLst>
          </p:cNvPr>
          <p:cNvSpPr>
            <a:spLocks noGrp="1"/>
          </p:cNvSpPr>
          <p:nvPr/>
        </p:nvSpPr>
        <p:spPr>
          <a:xfrm>
            <a:off x="1524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C517658-67B2-4090-A102-3FE6973CCD9F}"/>
              </a:ext>
            </a:extLst>
          </p:cNvPr>
          <p:cNvSpPr>
            <a:spLocks noGrp="1"/>
          </p:cNvSpPr>
          <p:nvPr/>
        </p:nvSpPr>
        <p:spPr>
          <a:xfrm>
            <a:off x="1524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6363DEF-92D5-4C47-806F-2A456E0AEC89}"/>
              </a:ext>
            </a:extLst>
          </p:cNvPr>
          <p:cNvSpPr>
            <a:spLocks noGrp="1"/>
          </p:cNvSpPr>
          <p:nvPr/>
        </p:nvSpPr>
        <p:spPr>
          <a:xfrm>
            <a:off x="4572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A3420A4-4DBC-47C1-841F-2BD11CA8A5F6}"/>
              </a:ext>
            </a:extLst>
          </p:cNvPr>
          <p:cNvSpPr>
            <a:spLocks noGrp="1"/>
          </p:cNvSpPr>
          <p:nvPr/>
        </p:nvSpPr>
        <p:spPr>
          <a:xfrm>
            <a:off x="4572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010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C5CC02F-CC7B-4C0C-9D8F-2BE7CDE5A7DB}"/>
              </a:ext>
            </a:extLst>
          </p:cNvPr>
          <p:cNvSpPr>
            <a:spLocks noGrp="1"/>
          </p:cNvSpPr>
          <p:nvPr/>
        </p:nvSpPr>
        <p:spPr>
          <a:xfrm>
            <a:off x="7620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5518DAB-3A51-48ED-AF5D-D7114743C490}"/>
              </a:ext>
            </a:extLst>
          </p:cNvPr>
          <p:cNvSpPr>
            <a:spLocks noGrp="1"/>
          </p:cNvSpPr>
          <p:nvPr/>
        </p:nvSpPr>
        <p:spPr>
          <a:xfrm>
            <a:off x="7620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A̅∧B∧C̅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DC1CB16-4DC7-4510-A907-CADC82760F43}"/>
              </a:ext>
            </a:extLst>
          </p:cNvPr>
          <p:cNvSpPr>
            <a:spLocks noGrp="1"/>
          </p:cNvSpPr>
          <p:nvPr/>
        </p:nvSpPr>
        <p:spPr>
          <a:xfrm>
            <a:off x="1524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C77D3B1-5BA5-45F5-A084-C940BAA93917}"/>
              </a:ext>
            </a:extLst>
          </p:cNvPr>
          <p:cNvSpPr>
            <a:spLocks noGrp="1"/>
          </p:cNvSpPr>
          <p:nvPr/>
        </p:nvSpPr>
        <p:spPr>
          <a:xfrm>
            <a:off x="1524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890382CE-C1E1-4184-848F-477A4DC4FCD2}"/>
              </a:ext>
            </a:extLst>
          </p:cNvPr>
          <p:cNvSpPr>
            <a:spLocks noGrp="1"/>
          </p:cNvSpPr>
          <p:nvPr/>
        </p:nvSpPr>
        <p:spPr>
          <a:xfrm>
            <a:off x="4572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2E0B9718-D1F6-48B9-BA8A-17767CD3DD5B}"/>
              </a:ext>
            </a:extLst>
          </p:cNvPr>
          <p:cNvSpPr>
            <a:spLocks noGrp="1"/>
          </p:cNvSpPr>
          <p:nvPr/>
        </p:nvSpPr>
        <p:spPr>
          <a:xfrm>
            <a:off x="4572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101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C1A3FEB4-3054-46DB-BA8B-841DE67BB7EA}"/>
              </a:ext>
            </a:extLst>
          </p:cNvPr>
          <p:cNvSpPr>
            <a:spLocks noGrp="1"/>
          </p:cNvSpPr>
          <p:nvPr/>
        </p:nvSpPr>
        <p:spPr>
          <a:xfrm>
            <a:off x="7620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7AA77C1F-4C3E-4D1C-8DEA-79E644D1ECF6}"/>
              </a:ext>
            </a:extLst>
          </p:cNvPr>
          <p:cNvSpPr>
            <a:spLocks noGrp="1"/>
          </p:cNvSpPr>
          <p:nvPr/>
        </p:nvSpPr>
        <p:spPr>
          <a:xfrm>
            <a:off x="7620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A∧B̅∧C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F966982F-C4DE-49C1-8003-196E3B985689}"/>
              </a:ext>
            </a:extLst>
          </p:cNvPr>
          <p:cNvSpPr>
            <a:spLocks noGrp="1"/>
          </p:cNvSpPr>
          <p:nvPr/>
        </p:nvSpPr>
        <p:spPr>
          <a:xfrm>
            <a:off x="1524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85631FEF-3829-4A28-8763-FE217385CBEB}"/>
              </a:ext>
            </a:extLst>
          </p:cNvPr>
          <p:cNvSpPr>
            <a:spLocks noGrp="1"/>
          </p:cNvSpPr>
          <p:nvPr/>
        </p:nvSpPr>
        <p:spPr>
          <a:xfrm>
            <a:off x="1524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3A2710E9-3FDD-47B1-B588-A08B3E6CA389}"/>
              </a:ext>
            </a:extLst>
          </p:cNvPr>
          <p:cNvSpPr>
            <a:spLocks noGrp="1"/>
          </p:cNvSpPr>
          <p:nvPr/>
        </p:nvSpPr>
        <p:spPr>
          <a:xfrm>
            <a:off x="4572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C479071F-348B-48D0-AEB4-344B291C57EA}"/>
              </a:ext>
            </a:extLst>
          </p:cNvPr>
          <p:cNvSpPr>
            <a:spLocks noGrp="1"/>
          </p:cNvSpPr>
          <p:nvPr/>
        </p:nvSpPr>
        <p:spPr>
          <a:xfrm>
            <a:off x="4572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111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0F2D7676-C32E-4964-94F2-FA85E960EA57}"/>
              </a:ext>
            </a:extLst>
          </p:cNvPr>
          <p:cNvSpPr>
            <a:spLocks noGrp="1"/>
          </p:cNvSpPr>
          <p:nvPr/>
        </p:nvSpPr>
        <p:spPr>
          <a:xfrm>
            <a:off x="7620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D9364B34-A5BE-446B-BD05-0FE10AC7B974}"/>
              </a:ext>
            </a:extLst>
          </p:cNvPr>
          <p:cNvSpPr>
            <a:spLocks noGrp="1"/>
          </p:cNvSpPr>
          <p:nvPr/>
        </p:nvSpPr>
        <p:spPr>
          <a:xfrm>
            <a:off x="7620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A∧B∧C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74D52DA-0B80-44FE-83EE-E47244A460F6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571"/>
          </a:bodyPr>
          <a:lstStyle/>
          <a:p>
            <a:pPr algn="ctr">
              <a:defRPr sz="21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 = Σm(1, 2, 5, 7)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4C566C36-9794-4329-8507-F52E51BA99D0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ДДНФ об’єднує операцією АБО всі мінтерми, що відповідають одиничним рядкам.</a:t>
            </a:r>
          </a:p>
        </p:txBody>
      </p:sp>
    </p:spTree>
    <p:extLst>
      <p:ext uri="{BB962C8B-B14F-4D97-AF65-F5344CB8AC3E}">
        <p14:creationId xmlns:p14="http://schemas.microsoft.com/office/powerpoint/2010/main" val="1467579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04B0B0F2-3F2D-4987-A0B6-0D1E70FFF7A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DD56267-959B-4243-95AB-F892BFCA70B6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ДКНФ будується за рядками, де F = 0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7438A85-C5A6-4652-8152-088F078A95D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62BDC68-819A-4BEE-838C-A2729553E55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6DB455B-10CD-427F-86A0-1567A42DC768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C847066-D98F-44C0-8DAF-CB41CF3E3F3F}"/>
              </a:ext>
            </a:extLst>
          </p:cNvPr>
          <p:cNvSpPr>
            <a:spLocks noGrp="1"/>
          </p:cNvSpPr>
          <p:nvPr/>
        </p:nvSpPr>
        <p:spPr>
          <a:xfrm>
            <a:off x="1524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E3DC55F-77B2-480F-8A9C-F588DB00CD0D}"/>
              </a:ext>
            </a:extLst>
          </p:cNvPr>
          <p:cNvSpPr>
            <a:spLocks noGrp="1"/>
          </p:cNvSpPr>
          <p:nvPr/>
        </p:nvSpPr>
        <p:spPr>
          <a:xfrm>
            <a:off x="1524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індекс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E133D38-6E2C-45BC-AC4B-A4517933CAB0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F340C09-D1CC-4390-ACAD-C8FCE559BE7D}"/>
              </a:ext>
            </a:extLst>
          </p:cNvPr>
          <p:cNvSpPr>
            <a:spLocks noGrp="1"/>
          </p:cNvSpPr>
          <p:nvPr/>
        </p:nvSpPr>
        <p:spPr>
          <a:xfrm>
            <a:off x="4572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ABC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04C27D0-058C-4657-87C4-4814D399257E}"/>
              </a:ext>
            </a:extLst>
          </p:cNvPr>
          <p:cNvSpPr>
            <a:spLocks noGrp="1"/>
          </p:cNvSpPr>
          <p:nvPr/>
        </p:nvSpPr>
        <p:spPr>
          <a:xfrm>
            <a:off x="7620000" y="1666875"/>
            <a:ext cx="3048000" cy="7048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22E86E7-1EC0-4133-BD94-9C45A039EBF9}"/>
              </a:ext>
            </a:extLst>
          </p:cNvPr>
          <p:cNvSpPr>
            <a:spLocks noGrp="1"/>
          </p:cNvSpPr>
          <p:nvPr/>
        </p:nvSpPr>
        <p:spPr>
          <a:xfrm>
            <a:off x="7620000" y="173355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макстерм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6746836-391F-4AC4-A8D6-E8B2CCC14D7B}"/>
              </a:ext>
            </a:extLst>
          </p:cNvPr>
          <p:cNvSpPr>
            <a:spLocks noGrp="1"/>
          </p:cNvSpPr>
          <p:nvPr/>
        </p:nvSpPr>
        <p:spPr>
          <a:xfrm>
            <a:off x="1524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138669F-1008-47E7-83B9-22ACF4D464D1}"/>
              </a:ext>
            </a:extLst>
          </p:cNvPr>
          <p:cNvSpPr>
            <a:spLocks noGrp="1"/>
          </p:cNvSpPr>
          <p:nvPr/>
        </p:nvSpPr>
        <p:spPr>
          <a:xfrm>
            <a:off x="1524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D5A6A2D-09A7-4D3C-914A-C3ABE21CFE56}"/>
              </a:ext>
            </a:extLst>
          </p:cNvPr>
          <p:cNvSpPr>
            <a:spLocks noGrp="1"/>
          </p:cNvSpPr>
          <p:nvPr/>
        </p:nvSpPr>
        <p:spPr>
          <a:xfrm>
            <a:off x="4572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4DAFA09-E591-4C1C-94F7-0EE30ACDAC6F}"/>
              </a:ext>
            </a:extLst>
          </p:cNvPr>
          <p:cNvSpPr>
            <a:spLocks noGrp="1"/>
          </p:cNvSpPr>
          <p:nvPr/>
        </p:nvSpPr>
        <p:spPr>
          <a:xfrm>
            <a:off x="4572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000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EA4F912-AAD2-4CC2-9DAB-446578F911E4}"/>
              </a:ext>
            </a:extLst>
          </p:cNvPr>
          <p:cNvSpPr>
            <a:spLocks noGrp="1"/>
          </p:cNvSpPr>
          <p:nvPr/>
        </p:nvSpPr>
        <p:spPr>
          <a:xfrm>
            <a:off x="7620000" y="23717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9633A2C-EC09-4A6E-A0B5-856E86295B49}"/>
              </a:ext>
            </a:extLst>
          </p:cNvPr>
          <p:cNvSpPr>
            <a:spLocks noGrp="1"/>
          </p:cNvSpPr>
          <p:nvPr/>
        </p:nvSpPr>
        <p:spPr>
          <a:xfrm>
            <a:off x="7620000" y="24288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A∨B∨C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F192AD3-5683-4AA3-84EA-ACC74794B8F4}"/>
              </a:ext>
            </a:extLst>
          </p:cNvPr>
          <p:cNvSpPr>
            <a:spLocks noGrp="1"/>
          </p:cNvSpPr>
          <p:nvPr/>
        </p:nvSpPr>
        <p:spPr>
          <a:xfrm>
            <a:off x="1524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B4E6AF4-12D8-484A-8437-0BC8D350E6E1}"/>
              </a:ext>
            </a:extLst>
          </p:cNvPr>
          <p:cNvSpPr>
            <a:spLocks noGrp="1"/>
          </p:cNvSpPr>
          <p:nvPr/>
        </p:nvSpPr>
        <p:spPr>
          <a:xfrm>
            <a:off x="1524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F0B0A0B-D774-4836-A5AE-368A99F37579}"/>
              </a:ext>
            </a:extLst>
          </p:cNvPr>
          <p:cNvSpPr>
            <a:spLocks noGrp="1"/>
          </p:cNvSpPr>
          <p:nvPr/>
        </p:nvSpPr>
        <p:spPr>
          <a:xfrm>
            <a:off x="4572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1F3B673-2C94-4031-9888-451606359C51}"/>
              </a:ext>
            </a:extLst>
          </p:cNvPr>
          <p:cNvSpPr>
            <a:spLocks noGrp="1"/>
          </p:cNvSpPr>
          <p:nvPr/>
        </p:nvSpPr>
        <p:spPr>
          <a:xfrm>
            <a:off x="4572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011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BA7922D-0C6A-4CFE-A9D8-7F1DC901A5E6}"/>
              </a:ext>
            </a:extLst>
          </p:cNvPr>
          <p:cNvSpPr>
            <a:spLocks noGrp="1"/>
          </p:cNvSpPr>
          <p:nvPr/>
        </p:nvSpPr>
        <p:spPr>
          <a:xfrm>
            <a:off x="7620000" y="30765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04AEF01-D8BA-4D22-A8D3-55E4F2BE5B57}"/>
              </a:ext>
            </a:extLst>
          </p:cNvPr>
          <p:cNvSpPr>
            <a:spLocks noGrp="1"/>
          </p:cNvSpPr>
          <p:nvPr/>
        </p:nvSpPr>
        <p:spPr>
          <a:xfrm>
            <a:off x="7620000" y="31337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A∨B̅∨C̅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F393CF3-A334-4E88-9A9B-32A9B40201F2}"/>
              </a:ext>
            </a:extLst>
          </p:cNvPr>
          <p:cNvSpPr>
            <a:spLocks noGrp="1"/>
          </p:cNvSpPr>
          <p:nvPr/>
        </p:nvSpPr>
        <p:spPr>
          <a:xfrm>
            <a:off x="1524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ED8E604-6F57-4297-BED2-572CAD37417C}"/>
              </a:ext>
            </a:extLst>
          </p:cNvPr>
          <p:cNvSpPr>
            <a:spLocks noGrp="1"/>
          </p:cNvSpPr>
          <p:nvPr/>
        </p:nvSpPr>
        <p:spPr>
          <a:xfrm>
            <a:off x="1524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C5761CDC-09CB-488D-9407-9D9D11B2A3E5}"/>
              </a:ext>
            </a:extLst>
          </p:cNvPr>
          <p:cNvSpPr>
            <a:spLocks noGrp="1"/>
          </p:cNvSpPr>
          <p:nvPr/>
        </p:nvSpPr>
        <p:spPr>
          <a:xfrm>
            <a:off x="4572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11613ED-EBA4-480F-BE3E-A61727C19523}"/>
              </a:ext>
            </a:extLst>
          </p:cNvPr>
          <p:cNvSpPr>
            <a:spLocks noGrp="1"/>
          </p:cNvSpPr>
          <p:nvPr/>
        </p:nvSpPr>
        <p:spPr>
          <a:xfrm>
            <a:off x="4572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100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681E10E6-7174-44E5-B6DA-261FEEED8399}"/>
              </a:ext>
            </a:extLst>
          </p:cNvPr>
          <p:cNvSpPr>
            <a:spLocks noGrp="1"/>
          </p:cNvSpPr>
          <p:nvPr/>
        </p:nvSpPr>
        <p:spPr>
          <a:xfrm>
            <a:off x="7620000" y="37814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F15DC8A-D41A-4A6B-9B30-E3F1CADA504C}"/>
              </a:ext>
            </a:extLst>
          </p:cNvPr>
          <p:cNvSpPr>
            <a:spLocks noGrp="1"/>
          </p:cNvSpPr>
          <p:nvPr/>
        </p:nvSpPr>
        <p:spPr>
          <a:xfrm>
            <a:off x="7620000" y="383857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A̅∨B∨C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48AC06B9-6242-4D83-9583-40F90D5B7944}"/>
              </a:ext>
            </a:extLst>
          </p:cNvPr>
          <p:cNvSpPr>
            <a:spLocks noGrp="1"/>
          </p:cNvSpPr>
          <p:nvPr/>
        </p:nvSpPr>
        <p:spPr>
          <a:xfrm>
            <a:off x="1524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AC14D822-FADB-4563-85BB-E4A1B1C36664}"/>
              </a:ext>
            </a:extLst>
          </p:cNvPr>
          <p:cNvSpPr>
            <a:spLocks noGrp="1"/>
          </p:cNvSpPr>
          <p:nvPr/>
        </p:nvSpPr>
        <p:spPr>
          <a:xfrm>
            <a:off x="1524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E3C2C590-81D8-4D3B-A030-7AB4546EAE46}"/>
              </a:ext>
            </a:extLst>
          </p:cNvPr>
          <p:cNvSpPr>
            <a:spLocks noGrp="1"/>
          </p:cNvSpPr>
          <p:nvPr/>
        </p:nvSpPr>
        <p:spPr>
          <a:xfrm>
            <a:off x="4572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F25F4FE3-AB03-42A8-B04A-76F41FC7AD6E}"/>
              </a:ext>
            </a:extLst>
          </p:cNvPr>
          <p:cNvSpPr>
            <a:spLocks noGrp="1"/>
          </p:cNvSpPr>
          <p:nvPr/>
        </p:nvSpPr>
        <p:spPr>
          <a:xfrm>
            <a:off x="4572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110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05C1288-D9D9-443F-A269-7F5EF003AAB7}"/>
              </a:ext>
            </a:extLst>
          </p:cNvPr>
          <p:cNvSpPr>
            <a:spLocks noGrp="1"/>
          </p:cNvSpPr>
          <p:nvPr/>
        </p:nvSpPr>
        <p:spPr>
          <a:xfrm>
            <a:off x="7620000" y="448627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D5962C8D-743E-4F6B-9A52-B357F81CD637}"/>
              </a:ext>
            </a:extLst>
          </p:cNvPr>
          <p:cNvSpPr>
            <a:spLocks noGrp="1"/>
          </p:cNvSpPr>
          <p:nvPr/>
        </p:nvSpPr>
        <p:spPr>
          <a:xfrm>
            <a:off x="7620000" y="4543425"/>
            <a:ext cx="304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A̅∨B̅∨C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36FAE3F-F0B6-402E-BEA2-E80A035BA286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571"/>
          </a:bodyPr>
          <a:lstStyle/>
          <a:p>
            <a:pPr algn="ctr">
              <a:defRPr sz="21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F = ΠM(0, 3, 4, 6)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0293AC95-6766-401C-9A06-2F3EAF86FDD5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ДКНФ об’єднує операцією І всі макстерми, що відповідають нульовим рядкам.</a:t>
            </a:r>
          </a:p>
        </p:txBody>
      </p:sp>
    </p:spTree>
    <p:extLst>
      <p:ext uri="{BB962C8B-B14F-4D97-AF65-F5344CB8AC3E}">
        <p14:creationId xmlns:p14="http://schemas.microsoft.com/office/powerpoint/2010/main" val="1749179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284848D-B311-4BB0-8291-F86F83859B8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76BB227-FB98-4E9E-BC88-1E6BEF8BFF2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Мінімізація зберігає поведінку й скорочує вираз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A72131C-AB93-4B53-8558-2219D8B8FCBD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61299F4-E910-4E4D-9937-0BFA782DA07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99DAA3A-5F44-4A6D-AE6B-10D7CEC41AC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12829669-8D1A-403F-B3CB-0032729EDFDB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58394D2-AA1F-4A12-BD0D-9FC88A395D46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5129142-530E-45D9-9E29-B8EBA5CA1EDA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менше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5963266-DB2A-41A0-8EF8-E73128C9F71F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літералів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2FDD58D-1426-4AD2-9DE2-1CB4C8015332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коротша формула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8E495CAA-73E6-4113-B74C-09EAE2C2A8ED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38DB7CB-ABDE-4C83-B296-8D5D5D2883FC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1B845C6-5D57-4708-BA89-07D3FA33123E}"/>
              </a:ext>
            </a:extLst>
          </p:cNvPr>
          <p:cNvSpPr>
            <a:spLocks noGrp="1"/>
          </p:cNvSpPr>
          <p:nvPr/>
        </p:nvSpPr>
        <p:spPr>
          <a:xfrm>
            <a:off x="4540250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менше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DAEDF3C-8B96-43FD-81EB-380DDBE8EE54}"/>
              </a:ext>
            </a:extLst>
          </p:cNvPr>
          <p:cNvSpPr>
            <a:spLocks noGrp="1"/>
          </p:cNvSpPr>
          <p:nvPr/>
        </p:nvSpPr>
        <p:spPr>
          <a:xfrm>
            <a:off x="4540250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елементів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BB18525-4885-473F-A309-5B82FBC93F14}"/>
              </a:ext>
            </a:extLst>
          </p:cNvPr>
          <p:cNvSpPr>
            <a:spLocks noGrp="1"/>
          </p:cNvSpPr>
          <p:nvPr/>
        </p:nvSpPr>
        <p:spPr>
          <a:xfrm>
            <a:off x="4540250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простіша схема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FB02D5B-A2E6-4C86-A074-9E891E1365E3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8A3FC71-9E09-46E6-AFC8-D21848638856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F44E20E-23CD-4D69-BDB9-32895ECFEC40}"/>
              </a:ext>
            </a:extLst>
          </p:cNvPr>
          <p:cNvSpPr>
            <a:spLocks noGrp="1"/>
          </p:cNvSpPr>
          <p:nvPr/>
        </p:nvSpPr>
        <p:spPr>
          <a:xfrm>
            <a:off x="834707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менше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5422C03-C4AD-49B3-9F21-55F48321EA3B}"/>
              </a:ext>
            </a:extLst>
          </p:cNvPr>
          <p:cNvSpPr>
            <a:spLocks noGrp="1"/>
          </p:cNvSpPr>
          <p:nvPr/>
        </p:nvSpPr>
        <p:spPr>
          <a:xfrm>
            <a:off x="834707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затримки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8F45E3F-4C89-46A6-93E3-E73FE9FE95D5}"/>
              </a:ext>
            </a:extLst>
          </p:cNvPr>
          <p:cNvSpPr>
            <a:spLocks noGrp="1"/>
          </p:cNvSpPr>
          <p:nvPr/>
        </p:nvSpPr>
        <p:spPr>
          <a:xfrm>
            <a:off x="834707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швидший шлях сигналу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70C2AC1-89D3-4B67-B1C0-A05074EFC080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611"/>
          </a:bodyPr>
          <a:lstStyle/>
          <a:p>
            <a:pPr algn="ctr">
              <a:defRPr sz="18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Обов’язкова умова: однаковий вихід для всіх комбінацій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47D3B70-5D23-4A95-B2E1-67649708C02B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Мінімальна форма має зберігати всі виходи, але потребувати менше літералів, елементів або рівнів схеми.</a:t>
            </a:r>
          </a:p>
        </p:txBody>
      </p:sp>
    </p:spTree>
    <p:extLst>
      <p:ext uri="{BB962C8B-B14F-4D97-AF65-F5344CB8AC3E}">
        <p14:creationId xmlns:p14="http://schemas.microsoft.com/office/powerpoint/2010/main" val="234638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DF0C8FF-B8FF-4776-976F-675FCE632903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DAB5543-6318-45CE-AAA4-F805CFBCC7D2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Карта Карно використовує сусідство за кодом Ґрея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CDF5350-10D6-4A18-9B10-4B2B868CFC0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26D5565-AA84-4A81-8C2C-E8931CAA7DA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9251F9A-52B4-479C-93E2-8D4460E11E2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ED22FC6-7003-43E4-90DF-E92460395D87}"/>
              </a:ext>
            </a:extLst>
          </p:cNvPr>
          <p:cNvSpPr>
            <a:spLocks noGrp="1"/>
          </p:cNvSpPr>
          <p:nvPr/>
        </p:nvSpPr>
        <p:spPr>
          <a:xfrm>
            <a:off x="1333500" y="2095500"/>
            <a:ext cx="9525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4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00    01    11    10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3A3CDCA-2236-42DB-BA85-DF45685626E5}"/>
              </a:ext>
            </a:extLst>
          </p:cNvPr>
          <p:cNvSpPr>
            <a:spLocks noGrp="1"/>
          </p:cNvSpPr>
          <p:nvPr/>
        </p:nvSpPr>
        <p:spPr>
          <a:xfrm>
            <a:off x="495300" y="3190875"/>
            <a:ext cx="1119187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сусідні підписи відрізняються лише одним бітом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F51AABD4-77C6-4A61-A994-CFAF9FE20DBB}"/>
              </a:ext>
            </a:extLst>
          </p:cNvPr>
          <p:cNvSpPr>
            <a:spLocks noGrp="1"/>
          </p:cNvSpPr>
          <p:nvPr/>
        </p:nvSpPr>
        <p:spPr>
          <a:xfrm>
            <a:off x="495300" y="4191000"/>
            <a:ext cx="5481638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FC0E126-BDAC-4F84-BCAB-F232E7F202EC}"/>
              </a:ext>
            </a:extLst>
          </p:cNvPr>
          <p:cNvSpPr>
            <a:spLocks noGrp="1"/>
          </p:cNvSpPr>
          <p:nvPr/>
        </p:nvSpPr>
        <p:spPr>
          <a:xfrm>
            <a:off x="495300" y="4191000"/>
            <a:ext cx="66675" cy="1381125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9D6A414-196A-43F6-85F8-5E3768A9BE7F}"/>
              </a:ext>
            </a:extLst>
          </p:cNvPr>
          <p:cNvSpPr>
            <a:spLocks noGrp="1"/>
          </p:cNvSpPr>
          <p:nvPr/>
        </p:nvSpPr>
        <p:spPr>
          <a:xfrm>
            <a:off x="733425" y="44196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краї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6F3BF8D-5BD4-4137-921B-F9C9BBF7C174}"/>
              </a:ext>
            </a:extLst>
          </p:cNvPr>
          <p:cNvSpPr>
            <a:spLocks noGrp="1"/>
          </p:cNvSpPr>
          <p:nvPr/>
        </p:nvSpPr>
        <p:spPr>
          <a:xfrm>
            <a:off x="733425" y="519112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з’єднані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736CAA8-931C-429B-A927-A616969C7B7D}"/>
              </a:ext>
            </a:extLst>
          </p:cNvPr>
          <p:cNvSpPr>
            <a:spLocks noGrp="1"/>
          </p:cNvSpPr>
          <p:nvPr/>
        </p:nvSpPr>
        <p:spPr>
          <a:xfrm>
            <a:off x="733425" y="4733925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ліворуч ↔ праворуч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C8056F2B-96F7-432D-9CE0-B35074509ADC}"/>
              </a:ext>
            </a:extLst>
          </p:cNvPr>
          <p:cNvSpPr>
            <a:spLocks noGrp="1"/>
          </p:cNvSpPr>
          <p:nvPr/>
        </p:nvSpPr>
        <p:spPr>
          <a:xfrm>
            <a:off x="6205538" y="4191000"/>
            <a:ext cx="5481638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3F802D7-D7B3-4A66-8869-7DC4AF1597CC}"/>
              </a:ext>
            </a:extLst>
          </p:cNvPr>
          <p:cNvSpPr>
            <a:spLocks noGrp="1"/>
          </p:cNvSpPr>
          <p:nvPr/>
        </p:nvSpPr>
        <p:spPr>
          <a:xfrm>
            <a:off x="6205538" y="4191000"/>
            <a:ext cx="66675" cy="1381125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620C374-1E9D-409B-9EFC-BB604B87FEDE}"/>
              </a:ext>
            </a:extLst>
          </p:cNvPr>
          <p:cNvSpPr>
            <a:spLocks noGrp="1"/>
          </p:cNvSpPr>
          <p:nvPr/>
        </p:nvSpPr>
        <p:spPr>
          <a:xfrm>
            <a:off x="6443663" y="44196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діагональ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5729297-DDF3-4268-BD40-75DAC6192871}"/>
              </a:ext>
            </a:extLst>
          </p:cNvPr>
          <p:cNvSpPr>
            <a:spLocks noGrp="1"/>
          </p:cNvSpPr>
          <p:nvPr/>
        </p:nvSpPr>
        <p:spPr>
          <a:xfrm>
            <a:off x="6443663" y="519112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не сусід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46C2B2E-9D28-4B93-9292-4C2EC54D8F6E}"/>
              </a:ext>
            </a:extLst>
          </p:cNvPr>
          <p:cNvSpPr>
            <a:spLocks noGrp="1"/>
          </p:cNvSpPr>
          <p:nvPr/>
        </p:nvSpPr>
        <p:spPr>
          <a:xfrm>
            <a:off x="6443663" y="4733925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не об’єднується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3F076FC-2CA8-4A33-9711-10816720669C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Код Ґрея робить сусідніми лише набори, що відрізняються одним бітом; краї карти також з’єднані.</a:t>
            </a:r>
          </a:p>
        </p:txBody>
      </p:sp>
    </p:spTree>
    <p:extLst>
      <p:ext uri="{BB962C8B-B14F-4D97-AF65-F5344CB8AC3E}">
        <p14:creationId xmlns:p14="http://schemas.microsoft.com/office/powerpoint/2010/main" val="92069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CC220C4-6CB2-4DE6-9365-2E36A8E548D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0FF0653-3824-4F47-900C-821FB92B448C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Карта Карно для двох змінних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1578874-9980-428E-9E5C-B50F1D4936B9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2D708A5-F3EB-4781-8013-3C69EC2A71F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7004A52-C949-4FA6-969B-414CFA432B0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911C323-1BEF-4319-984E-A848E3894372}"/>
              </a:ext>
            </a:extLst>
          </p:cNvPr>
          <p:cNvSpPr>
            <a:spLocks noGrp="1"/>
          </p:cNvSpPr>
          <p:nvPr/>
        </p:nvSpPr>
        <p:spPr>
          <a:xfrm>
            <a:off x="495300" y="1333500"/>
            <a:ext cx="11191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F(A,B) = Σm(2,3)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03ABABB-8FE5-4732-B4E3-5EB1BC6DA427}"/>
              </a:ext>
            </a:extLst>
          </p:cNvPr>
          <p:cNvSpPr>
            <a:spLocks noGrp="1"/>
          </p:cNvSpPr>
          <p:nvPr/>
        </p:nvSpPr>
        <p:spPr>
          <a:xfrm>
            <a:off x="2095500" y="1362075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8BCF838-BC8C-4023-A953-BEE924C156DE}"/>
              </a:ext>
            </a:extLst>
          </p:cNvPr>
          <p:cNvSpPr>
            <a:spLocks noGrp="1"/>
          </p:cNvSpPr>
          <p:nvPr/>
        </p:nvSpPr>
        <p:spPr>
          <a:xfrm>
            <a:off x="3619500" y="1362075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1BACB38-2285-483E-B66C-B60103D17E95}"/>
              </a:ext>
            </a:extLst>
          </p:cNvPr>
          <p:cNvSpPr>
            <a:spLocks noGrp="1"/>
          </p:cNvSpPr>
          <p:nvPr/>
        </p:nvSpPr>
        <p:spPr>
          <a:xfrm>
            <a:off x="1428750" y="235267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2F1F39A-EC56-475F-80D4-8C2C5C8BA5E9}"/>
              </a:ext>
            </a:extLst>
          </p:cNvPr>
          <p:cNvSpPr>
            <a:spLocks noGrp="1"/>
          </p:cNvSpPr>
          <p:nvPr/>
        </p:nvSpPr>
        <p:spPr>
          <a:xfrm>
            <a:off x="1428750" y="387667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3607776-F4C1-4E85-A268-E315CA5741E0}"/>
              </a:ext>
            </a:extLst>
          </p:cNvPr>
          <p:cNvSpPr>
            <a:spLocks noGrp="1"/>
          </p:cNvSpPr>
          <p:nvPr/>
        </p:nvSpPr>
        <p:spPr>
          <a:xfrm>
            <a:off x="2095500" y="1762125"/>
            <a:ext cx="1524000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A46B279-CD2C-4DA3-8C53-A87B37CD2DE9}"/>
              </a:ext>
            </a:extLst>
          </p:cNvPr>
          <p:cNvSpPr>
            <a:spLocks noGrp="1"/>
          </p:cNvSpPr>
          <p:nvPr/>
        </p:nvSpPr>
        <p:spPr>
          <a:xfrm>
            <a:off x="2095500" y="2295525"/>
            <a:ext cx="1524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B398882-CC06-4BDB-95A7-CF2B2A063795}"/>
              </a:ext>
            </a:extLst>
          </p:cNvPr>
          <p:cNvSpPr>
            <a:spLocks noGrp="1"/>
          </p:cNvSpPr>
          <p:nvPr/>
        </p:nvSpPr>
        <p:spPr>
          <a:xfrm>
            <a:off x="3619500" y="1762125"/>
            <a:ext cx="1524000" cy="15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A86EC83-0FE5-4AEB-8B04-76F49662459B}"/>
              </a:ext>
            </a:extLst>
          </p:cNvPr>
          <p:cNvSpPr>
            <a:spLocks noGrp="1"/>
          </p:cNvSpPr>
          <p:nvPr/>
        </p:nvSpPr>
        <p:spPr>
          <a:xfrm>
            <a:off x="3619500" y="2295525"/>
            <a:ext cx="1524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02874E5-F195-4641-9128-3248DCCC3879}"/>
              </a:ext>
            </a:extLst>
          </p:cNvPr>
          <p:cNvSpPr>
            <a:spLocks noGrp="1"/>
          </p:cNvSpPr>
          <p:nvPr/>
        </p:nvSpPr>
        <p:spPr>
          <a:xfrm>
            <a:off x="2095500" y="3286125"/>
            <a:ext cx="1524000" cy="15240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AA773D3-18D5-4D31-BE1A-65604513E7BB}"/>
              </a:ext>
            </a:extLst>
          </p:cNvPr>
          <p:cNvSpPr>
            <a:spLocks noGrp="1"/>
          </p:cNvSpPr>
          <p:nvPr/>
        </p:nvSpPr>
        <p:spPr>
          <a:xfrm>
            <a:off x="2095500" y="3819525"/>
            <a:ext cx="1524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7B6C692-90DD-4667-AC28-ED5BCB5B0D80}"/>
              </a:ext>
            </a:extLst>
          </p:cNvPr>
          <p:cNvSpPr>
            <a:spLocks noGrp="1"/>
          </p:cNvSpPr>
          <p:nvPr/>
        </p:nvSpPr>
        <p:spPr>
          <a:xfrm>
            <a:off x="3619500" y="3286125"/>
            <a:ext cx="1524000" cy="15240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0E32DCB-74C5-47B4-903B-8ED87A625921}"/>
              </a:ext>
            </a:extLst>
          </p:cNvPr>
          <p:cNvSpPr>
            <a:spLocks noGrp="1"/>
          </p:cNvSpPr>
          <p:nvPr/>
        </p:nvSpPr>
        <p:spPr>
          <a:xfrm>
            <a:off x="3619500" y="3819525"/>
            <a:ext cx="1524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CBAD5E6-86E0-47B7-9C84-E91353E39964}"/>
              </a:ext>
            </a:extLst>
          </p:cNvPr>
          <p:cNvSpPr>
            <a:spLocks noGrp="1"/>
          </p:cNvSpPr>
          <p:nvPr/>
        </p:nvSpPr>
        <p:spPr>
          <a:xfrm>
            <a:off x="1143000" y="1362075"/>
            <a:ext cx="90487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2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/ B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5AB1F95-A318-4381-978F-1A7824D1A197}"/>
              </a:ext>
            </a:extLst>
          </p:cNvPr>
          <p:cNvSpPr>
            <a:spLocks noGrp="1"/>
          </p:cNvSpPr>
          <p:nvPr/>
        </p:nvSpPr>
        <p:spPr>
          <a:xfrm>
            <a:off x="5429250" y="2857500"/>
            <a:ext cx="56197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Група з двох: A=1 стало, B змінюється → F=A</a:t>
            </a:r>
          </a:p>
        </p:txBody>
      </p:sp>
    </p:spTree>
    <p:extLst>
      <p:ext uri="{BB962C8B-B14F-4D97-AF65-F5344CB8AC3E}">
        <p14:creationId xmlns:p14="http://schemas.microsoft.com/office/powerpoint/2010/main" val="572532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FE1A89C9-1104-4B68-8A04-A0F147C1A4B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2676D39-4733-43FB-B7D0-F0AC73AE7FCD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Карта Карно для трьох змінних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3B61434-83AD-412D-80DA-D6560D351A03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D653999-68C7-448E-BE00-B3F000655DA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53DE4B5-D84A-4C97-82B5-EC4F577EC58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51F6B47-8ACE-450A-87B6-3A0D1042A32A}"/>
              </a:ext>
            </a:extLst>
          </p:cNvPr>
          <p:cNvSpPr>
            <a:spLocks noGrp="1"/>
          </p:cNvSpPr>
          <p:nvPr/>
        </p:nvSpPr>
        <p:spPr>
          <a:xfrm>
            <a:off x="7239000" y="1428750"/>
            <a:ext cx="4191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F(A,B,C) = Σm(1,3,5,7)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2491E3B-AE34-4E0A-A6B1-BE0FCC13D42D}"/>
              </a:ext>
            </a:extLst>
          </p:cNvPr>
          <p:cNvSpPr>
            <a:spLocks noGrp="1"/>
          </p:cNvSpPr>
          <p:nvPr/>
        </p:nvSpPr>
        <p:spPr>
          <a:xfrm>
            <a:off x="2095500" y="1362075"/>
            <a:ext cx="1190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00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0BFB14D-5CAF-4698-81A4-A6BB2838979F}"/>
              </a:ext>
            </a:extLst>
          </p:cNvPr>
          <p:cNvSpPr>
            <a:spLocks noGrp="1"/>
          </p:cNvSpPr>
          <p:nvPr/>
        </p:nvSpPr>
        <p:spPr>
          <a:xfrm>
            <a:off x="3286125" y="1362075"/>
            <a:ext cx="1190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0D8E406-EE13-4D70-A8E3-35FF9A8D2EC4}"/>
              </a:ext>
            </a:extLst>
          </p:cNvPr>
          <p:cNvSpPr>
            <a:spLocks noGrp="1"/>
          </p:cNvSpPr>
          <p:nvPr/>
        </p:nvSpPr>
        <p:spPr>
          <a:xfrm>
            <a:off x="4476750" y="1362075"/>
            <a:ext cx="1190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8B725D3-60D0-4935-9E88-1737666E624F}"/>
              </a:ext>
            </a:extLst>
          </p:cNvPr>
          <p:cNvSpPr>
            <a:spLocks noGrp="1"/>
          </p:cNvSpPr>
          <p:nvPr/>
        </p:nvSpPr>
        <p:spPr>
          <a:xfrm>
            <a:off x="5667375" y="1362075"/>
            <a:ext cx="1190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84471C2-1B97-457B-AE20-917657674300}"/>
              </a:ext>
            </a:extLst>
          </p:cNvPr>
          <p:cNvSpPr>
            <a:spLocks noGrp="1"/>
          </p:cNvSpPr>
          <p:nvPr/>
        </p:nvSpPr>
        <p:spPr>
          <a:xfrm>
            <a:off x="1428750" y="2185988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D883BD8-9C19-44F4-92D0-1127428E7441}"/>
              </a:ext>
            </a:extLst>
          </p:cNvPr>
          <p:cNvSpPr>
            <a:spLocks noGrp="1"/>
          </p:cNvSpPr>
          <p:nvPr/>
        </p:nvSpPr>
        <p:spPr>
          <a:xfrm>
            <a:off x="1428750" y="3376613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9E86A72-2CC8-45E9-88E2-63076C25389D}"/>
              </a:ext>
            </a:extLst>
          </p:cNvPr>
          <p:cNvSpPr>
            <a:spLocks noGrp="1"/>
          </p:cNvSpPr>
          <p:nvPr/>
        </p:nvSpPr>
        <p:spPr>
          <a:xfrm>
            <a:off x="2095500" y="1762125"/>
            <a:ext cx="1190625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E0E84B8-709C-41CF-9BAA-7F58149D94E2}"/>
              </a:ext>
            </a:extLst>
          </p:cNvPr>
          <p:cNvSpPr>
            <a:spLocks noGrp="1"/>
          </p:cNvSpPr>
          <p:nvPr/>
        </p:nvSpPr>
        <p:spPr>
          <a:xfrm>
            <a:off x="2095500" y="2128838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8C48FDD-FAA1-4A4A-9BED-13C6E354401F}"/>
              </a:ext>
            </a:extLst>
          </p:cNvPr>
          <p:cNvSpPr>
            <a:spLocks noGrp="1"/>
          </p:cNvSpPr>
          <p:nvPr/>
        </p:nvSpPr>
        <p:spPr>
          <a:xfrm>
            <a:off x="3286125" y="1762125"/>
            <a:ext cx="1190625" cy="1190625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CD8D90F-A626-4179-AA63-B0AD05AF06E6}"/>
              </a:ext>
            </a:extLst>
          </p:cNvPr>
          <p:cNvSpPr>
            <a:spLocks noGrp="1"/>
          </p:cNvSpPr>
          <p:nvPr/>
        </p:nvSpPr>
        <p:spPr>
          <a:xfrm>
            <a:off x="3286125" y="2128838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0DD19BA-DD32-4236-B1B6-10E72107BCDB}"/>
              </a:ext>
            </a:extLst>
          </p:cNvPr>
          <p:cNvSpPr>
            <a:spLocks noGrp="1"/>
          </p:cNvSpPr>
          <p:nvPr/>
        </p:nvSpPr>
        <p:spPr>
          <a:xfrm>
            <a:off x="4476750" y="1762125"/>
            <a:ext cx="1190625" cy="1190625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E0DE59D-A261-4FEE-9E0C-1BC0E40CB2A1}"/>
              </a:ext>
            </a:extLst>
          </p:cNvPr>
          <p:cNvSpPr>
            <a:spLocks noGrp="1"/>
          </p:cNvSpPr>
          <p:nvPr/>
        </p:nvSpPr>
        <p:spPr>
          <a:xfrm>
            <a:off x="4476750" y="2128838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F09CA4F-930B-403B-BF08-CC738C3790B9}"/>
              </a:ext>
            </a:extLst>
          </p:cNvPr>
          <p:cNvSpPr>
            <a:spLocks noGrp="1"/>
          </p:cNvSpPr>
          <p:nvPr/>
        </p:nvSpPr>
        <p:spPr>
          <a:xfrm>
            <a:off x="5667375" y="1762125"/>
            <a:ext cx="1190625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2D980EE-DB97-4126-A9F2-2C4D52AAC9F7}"/>
              </a:ext>
            </a:extLst>
          </p:cNvPr>
          <p:cNvSpPr>
            <a:spLocks noGrp="1"/>
          </p:cNvSpPr>
          <p:nvPr/>
        </p:nvSpPr>
        <p:spPr>
          <a:xfrm>
            <a:off x="5667375" y="2128838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9097008-743F-4D85-B749-624FF028FE78}"/>
              </a:ext>
            </a:extLst>
          </p:cNvPr>
          <p:cNvSpPr>
            <a:spLocks noGrp="1"/>
          </p:cNvSpPr>
          <p:nvPr/>
        </p:nvSpPr>
        <p:spPr>
          <a:xfrm>
            <a:off x="2095500" y="2952750"/>
            <a:ext cx="1190625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8DDB3F6-8CD0-4A35-AE8A-926F59EB24A9}"/>
              </a:ext>
            </a:extLst>
          </p:cNvPr>
          <p:cNvSpPr>
            <a:spLocks noGrp="1"/>
          </p:cNvSpPr>
          <p:nvPr/>
        </p:nvSpPr>
        <p:spPr>
          <a:xfrm>
            <a:off x="2095500" y="3319463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391CBD8-6FCE-48A2-BC4C-0743EEA4DA8C}"/>
              </a:ext>
            </a:extLst>
          </p:cNvPr>
          <p:cNvSpPr>
            <a:spLocks noGrp="1"/>
          </p:cNvSpPr>
          <p:nvPr/>
        </p:nvSpPr>
        <p:spPr>
          <a:xfrm>
            <a:off x="3286125" y="2952750"/>
            <a:ext cx="1190625" cy="1190625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FBCA30F-5286-4967-8161-F621D0BF8EFF}"/>
              </a:ext>
            </a:extLst>
          </p:cNvPr>
          <p:cNvSpPr>
            <a:spLocks noGrp="1"/>
          </p:cNvSpPr>
          <p:nvPr/>
        </p:nvSpPr>
        <p:spPr>
          <a:xfrm>
            <a:off x="3286125" y="3319463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E511BF5-9207-4E95-8624-B2383A61D2AD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1190625" cy="1190625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D9D1E7BF-B908-4DA8-AAE3-5AE7BA9D8FEF}"/>
              </a:ext>
            </a:extLst>
          </p:cNvPr>
          <p:cNvSpPr>
            <a:spLocks noGrp="1"/>
          </p:cNvSpPr>
          <p:nvPr/>
        </p:nvSpPr>
        <p:spPr>
          <a:xfrm>
            <a:off x="4476750" y="3319463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5F85B07-9631-4CA2-8C03-1983B21721CE}"/>
              </a:ext>
            </a:extLst>
          </p:cNvPr>
          <p:cNvSpPr>
            <a:spLocks noGrp="1"/>
          </p:cNvSpPr>
          <p:nvPr/>
        </p:nvSpPr>
        <p:spPr>
          <a:xfrm>
            <a:off x="5667375" y="2952750"/>
            <a:ext cx="1190625" cy="119062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0F77D2B6-8C7F-47C4-9132-DD8C48A85185}"/>
              </a:ext>
            </a:extLst>
          </p:cNvPr>
          <p:cNvSpPr>
            <a:spLocks noGrp="1"/>
          </p:cNvSpPr>
          <p:nvPr/>
        </p:nvSpPr>
        <p:spPr>
          <a:xfrm>
            <a:off x="5667375" y="3319463"/>
            <a:ext cx="119062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36B9851E-2AC7-428F-BD5C-47CA712D985F}"/>
              </a:ext>
            </a:extLst>
          </p:cNvPr>
          <p:cNvSpPr>
            <a:spLocks noGrp="1"/>
          </p:cNvSpPr>
          <p:nvPr/>
        </p:nvSpPr>
        <p:spPr>
          <a:xfrm>
            <a:off x="1143000" y="1362075"/>
            <a:ext cx="90487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2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 / BC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C283E83C-7B50-4884-A168-A47926B18D40}"/>
              </a:ext>
            </a:extLst>
          </p:cNvPr>
          <p:cNvSpPr>
            <a:spLocks noGrp="1"/>
          </p:cNvSpPr>
          <p:nvPr/>
        </p:nvSpPr>
        <p:spPr>
          <a:xfrm>
            <a:off x="7524750" y="2571750"/>
            <a:ext cx="3810000" cy="809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Група з чотирьох: C=1, A і B змінюються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3B4FABE6-8FE5-4030-A143-D742481F2032}"/>
              </a:ext>
            </a:extLst>
          </p:cNvPr>
          <p:cNvSpPr>
            <a:spLocks noGrp="1"/>
          </p:cNvSpPr>
          <p:nvPr/>
        </p:nvSpPr>
        <p:spPr>
          <a:xfrm>
            <a:off x="8096250" y="3667125"/>
            <a:ext cx="26670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1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F = C</a:t>
            </a:r>
          </a:p>
        </p:txBody>
      </p:sp>
    </p:spTree>
    <p:extLst>
      <p:ext uri="{BB962C8B-B14F-4D97-AF65-F5344CB8AC3E}">
        <p14:creationId xmlns:p14="http://schemas.microsoft.com/office/powerpoint/2010/main" val="1131814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5DBFF63A-37EE-4CCF-ACFA-0173E7F1A12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6262174-C2A1-47B0-9ECC-E5968A8EBEA9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Карта Карно для чотирьох змінних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53A3278-2758-4D00-8385-4FBB0A50F179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0B00CA0-232A-4F9C-A24A-D137432E157C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AC2F6AF-E419-4B68-9BA4-8786326DFD7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1E25016-2D06-4671-AF0A-F4BAC8BD68AA}"/>
              </a:ext>
            </a:extLst>
          </p:cNvPr>
          <p:cNvSpPr>
            <a:spLocks noGrp="1"/>
          </p:cNvSpPr>
          <p:nvPr/>
        </p:nvSpPr>
        <p:spPr>
          <a:xfrm>
            <a:off x="7239000" y="1428750"/>
            <a:ext cx="4191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рядки AB і стовпці CD: 00, 01, 11, 10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CE06684-E6A1-4CB0-B02C-24B195EE37D1}"/>
              </a:ext>
            </a:extLst>
          </p:cNvPr>
          <p:cNvSpPr>
            <a:spLocks noGrp="1"/>
          </p:cNvSpPr>
          <p:nvPr/>
        </p:nvSpPr>
        <p:spPr>
          <a:xfrm>
            <a:off x="2095500" y="1362075"/>
            <a:ext cx="876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00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8AD1D1E-257A-4AD3-9175-2A0D016007EB}"/>
              </a:ext>
            </a:extLst>
          </p:cNvPr>
          <p:cNvSpPr>
            <a:spLocks noGrp="1"/>
          </p:cNvSpPr>
          <p:nvPr/>
        </p:nvSpPr>
        <p:spPr>
          <a:xfrm>
            <a:off x="2971800" y="1362075"/>
            <a:ext cx="876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AF2112A-E9E8-4368-8DE9-D0AEC90F3731}"/>
              </a:ext>
            </a:extLst>
          </p:cNvPr>
          <p:cNvSpPr>
            <a:spLocks noGrp="1"/>
          </p:cNvSpPr>
          <p:nvPr/>
        </p:nvSpPr>
        <p:spPr>
          <a:xfrm>
            <a:off x="3848100" y="1362075"/>
            <a:ext cx="876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868C005-1C93-4D6A-9F76-B367E06FD997}"/>
              </a:ext>
            </a:extLst>
          </p:cNvPr>
          <p:cNvSpPr>
            <a:spLocks noGrp="1"/>
          </p:cNvSpPr>
          <p:nvPr/>
        </p:nvSpPr>
        <p:spPr>
          <a:xfrm>
            <a:off x="4724400" y="1362075"/>
            <a:ext cx="876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1B3A809-28D4-4F7A-B18D-2AC8D5E077C7}"/>
              </a:ext>
            </a:extLst>
          </p:cNvPr>
          <p:cNvSpPr>
            <a:spLocks noGrp="1"/>
          </p:cNvSpPr>
          <p:nvPr/>
        </p:nvSpPr>
        <p:spPr>
          <a:xfrm>
            <a:off x="1428750" y="202882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00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6F15F59-1235-427B-B2A6-CA2C2C7034E8}"/>
              </a:ext>
            </a:extLst>
          </p:cNvPr>
          <p:cNvSpPr>
            <a:spLocks noGrp="1"/>
          </p:cNvSpPr>
          <p:nvPr/>
        </p:nvSpPr>
        <p:spPr>
          <a:xfrm>
            <a:off x="1428750" y="290512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B262711-E6F1-4BF7-941E-6FB8744BFAE4}"/>
              </a:ext>
            </a:extLst>
          </p:cNvPr>
          <p:cNvSpPr>
            <a:spLocks noGrp="1"/>
          </p:cNvSpPr>
          <p:nvPr/>
        </p:nvSpPr>
        <p:spPr>
          <a:xfrm>
            <a:off x="1428750" y="378142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379C545-10C4-4FF0-A968-B203D07257A6}"/>
              </a:ext>
            </a:extLst>
          </p:cNvPr>
          <p:cNvSpPr>
            <a:spLocks noGrp="1"/>
          </p:cNvSpPr>
          <p:nvPr/>
        </p:nvSpPr>
        <p:spPr>
          <a:xfrm>
            <a:off x="1428750" y="4657725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6D5B404-9F6E-45C4-AD3D-C77EA9A988EA}"/>
              </a:ext>
            </a:extLst>
          </p:cNvPr>
          <p:cNvSpPr>
            <a:spLocks noGrp="1"/>
          </p:cNvSpPr>
          <p:nvPr/>
        </p:nvSpPr>
        <p:spPr>
          <a:xfrm>
            <a:off x="2095500" y="17621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5C40973-13E1-44F0-9330-B21CB9BFDB9C}"/>
              </a:ext>
            </a:extLst>
          </p:cNvPr>
          <p:cNvSpPr>
            <a:spLocks noGrp="1"/>
          </p:cNvSpPr>
          <p:nvPr/>
        </p:nvSpPr>
        <p:spPr>
          <a:xfrm>
            <a:off x="2095500" y="19716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2606F04-A145-4DE1-B582-FA7175CE91C5}"/>
              </a:ext>
            </a:extLst>
          </p:cNvPr>
          <p:cNvSpPr>
            <a:spLocks noGrp="1"/>
          </p:cNvSpPr>
          <p:nvPr/>
        </p:nvSpPr>
        <p:spPr>
          <a:xfrm>
            <a:off x="2971800" y="17621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6B5A893-871E-4C42-8DDB-5AD25A8D8483}"/>
              </a:ext>
            </a:extLst>
          </p:cNvPr>
          <p:cNvSpPr>
            <a:spLocks noGrp="1"/>
          </p:cNvSpPr>
          <p:nvPr/>
        </p:nvSpPr>
        <p:spPr>
          <a:xfrm>
            <a:off x="2971800" y="19716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4F3B9B9-18F4-4E08-8DFA-8AF3B578BE4E}"/>
              </a:ext>
            </a:extLst>
          </p:cNvPr>
          <p:cNvSpPr>
            <a:spLocks noGrp="1"/>
          </p:cNvSpPr>
          <p:nvPr/>
        </p:nvSpPr>
        <p:spPr>
          <a:xfrm>
            <a:off x="3848100" y="17621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E8B8323-2ECE-4913-8D0F-832F50293FD9}"/>
              </a:ext>
            </a:extLst>
          </p:cNvPr>
          <p:cNvSpPr>
            <a:spLocks noGrp="1"/>
          </p:cNvSpPr>
          <p:nvPr/>
        </p:nvSpPr>
        <p:spPr>
          <a:xfrm>
            <a:off x="3848100" y="19716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0CB3576-9FED-4F63-8F1B-8580A854D6AC}"/>
              </a:ext>
            </a:extLst>
          </p:cNvPr>
          <p:cNvSpPr>
            <a:spLocks noGrp="1"/>
          </p:cNvSpPr>
          <p:nvPr/>
        </p:nvSpPr>
        <p:spPr>
          <a:xfrm>
            <a:off x="4724400" y="17621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F28918B-8F9F-47E7-90E9-958D821862AE}"/>
              </a:ext>
            </a:extLst>
          </p:cNvPr>
          <p:cNvSpPr>
            <a:spLocks noGrp="1"/>
          </p:cNvSpPr>
          <p:nvPr/>
        </p:nvSpPr>
        <p:spPr>
          <a:xfrm>
            <a:off x="4724400" y="19716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23B32A9-5187-4413-807D-3AFBFE902DF7}"/>
              </a:ext>
            </a:extLst>
          </p:cNvPr>
          <p:cNvSpPr>
            <a:spLocks noGrp="1"/>
          </p:cNvSpPr>
          <p:nvPr/>
        </p:nvSpPr>
        <p:spPr>
          <a:xfrm>
            <a:off x="2095500" y="26384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00509FA-E06D-42EB-9DF4-DB2296AAE70A}"/>
              </a:ext>
            </a:extLst>
          </p:cNvPr>
          <p:cNvSpPr>
            <a:spLocks noGrp="1"/>
          </p:cNvSpPr>
          <p:nvPr/>
        </p:nvSpPr>
        <p:spPr>
          <a:xfrm>
            <a:off x="2095500" y="28479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E0A812E-767E-4E42-AFC9-114A157B6146}"/>
              </a:ext>
            </a:extLst>
          </p:cNvPr>
          <p:cNvSpPr>
            <a:spLocks noGrp="1"/>
          </p:cNvSpPr>
          <p:nvPr/>
        </p:nvSpPr>
        <p:spPr>
          <a:xfrm>
            <a:off x="2971800" y="26384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23E7567-4406-4490-9F07-1024B40DB6F5}"/>
              </a:ext>
            </a:extLst>
          </p:cNvPr>
          <p:cNvSpPr>
            <a:spLocks noGrp="1"/>
          </p:cNvSpPr>
          <p:nvPr/>
        </p:nvSpPr>
        <p:spPr>
          <a:xfrm>
            <a:off x="2971800" y="28479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15FC872-DF72-4753-9977-3C6F7CE89340}"/>
              </a:ext>
            </a:extLst>
          </p:cNvPr>
          <p:cNvSpPr>
            <a:spLocks noGrp="1"/>
          </p:cNvSpPr>
          <p:nvPr/>
        </p:nvSpPr>
        <p:spPr>
          <a:xfrm>
            <a:off x="3848100" y="26384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C0205DB2-73A3-49D2-A37E-135C8E221278}"/>
              </a:ext>
            </a:extLst>
          </p:cNvPr>
          <p:cNvSpPr>
            <a:spLocks noGrp="1"/>
          </p:cNvSpPr>
          <p:nvPr/>
        </p:nvSpPr>
        <p:spPr>
          <a:xfrm>
            <a:off x="3848100" y="28479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70275E82-6967-4451-BB9A-BE6F49C4A99D}"/>
              </a:ext>
            </a:extLst>
          </p:cNvPr>
          <p:cNvSpPr>
            <a:spLocks noGrp="1"/>
          </p:cNvSpPr>
          <p:nvPr/>
        </p:nvSpPr>
        <p:spPr>
          <a:xfrm>
            <a:off x="4724400" y="26384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318AB734-5B47-463F-9A53-8A285BA166F2}"/>
              </a:ext>
            </a:extLst>
          </p:cNvPr>
          <p:cNvSpPr>
            <a:spLocks noGrp="1"/>
          </p:cNvSpPr>
          <p:nvPr/>
        </p:nvSpPr>
        <p:spPr>
          <a:xfrm>
            <a:off x="4724400" y="28479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C1DFED3-BC20-418E-8211-6E102B53F32B}"/>
              </a:ext>
            </a:extLst>
          </p:cNvPr>
          <p:cNvSpPr>
            <a:spLocks noGrp="1"/>
          </p:cNvSpPr>
          <p:nvPr/>
        </p:nvSpPr>
        <p:spPr>
          <a:xfrm>
            <a:off x="2095500" y="35147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93B63308-B337-4CFA-AC70-020969961729}"/>
              </a:ext>
            </a:extLst>
          </p:cNvPr>
          <p:cNvSpPr>
            <a:spLocks noGrp="1"/>
          </p:cNvSpPr>
          <p:nvPr/>
        </p:nvSpPr>
        <p:spPr>
          <a:xfrm>
            <a:off x="2095500" y="37242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150DFDD6-82B9-4CB3-A367-00B2A88126DC}"/>
              </a:ext>
            </a:extLst>
          </p:cNvPr>
          <p:cNvSpPr>
            <a:spLocks noGrp="1"/>
          </p:cNvSpPr>
          <p:nvPr/>
        </p:nvSpPr>
        <p:spPr>
          <a:xfrm>
            <a:off x="2971800" y="35147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CE90253-3C74-4573-8830-43CF316C0803}"/>
              </a:ext>
            </a:extLst>
          </p:cNvPr>
          <p:cNvSpPr>
            <a:spLocks noGrp="1"/>
          </p:cNvSpPr>
          <p:nvPr/>
        </p:nvSpPr>
        <p:spPr>
          <a:xfrm>
            <a:off x="2971800" y="37242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40D761A4-2B2F-413A-9C29-9003E9FA5A9C}"/>
              </a:ext>
            </a:extLst>
          </p:cNvPr>
          <p:cNvSpPr>
            <a:spLocks noGrp="1"/>
          </p:cNvSpPr>
          <p:nvPr/>
        </p:nvSpPr>
        <p:spPr>
          <a:xfrm>
            <a:off x="3848100" y="35147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AE410DA-F4D2-412E-85A9-2F10405F9639}"/>
              </a:ext>
            </a:extLst>
          </p:cNvPr>
          <p:cNvSpPr>
            <a:spLocks noGrp="1"/>
          </p:cNvSpPr>
          <p:nvPr/>
        </p:nvSpPr>
        <p:spPr>
          <a:xfrm>
            <a:off x="3848100" y="37242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D640C03E-2465-4871-BA98-CA929F35E9CE}"/>
              </a:ext>
            </a:extLst>
          </p:cNvPr>
          <p:cNvSpPr>
            <a:spLocks noGrp="1"/>
          </p:cNvSpPr>
          <p:nvPr/>
        </p:nvSpPr>
        <p:spPr>
          <a:xfrm>
            <a:off x="4724400" y="35147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013A7CE6-B00C-4DE4-B4A2-507301F04F77}"/>
              </a:ext>
            </a:extLst>
          </p:cNvPr>
          <p:cNvSpPr>
            <a:spLocks noGrp="1"/>
          </p:cNvSpPr>
          <p:nvPr/>
        </p:nvSpPr>
        <p:spPr>
          <a:xfrm>
            <a:off x="4724400" y="37242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CE81F79A-3283-4F39-A764-57A67EC3A155}"/>
              </a:ext>
            </a:extLst>
          </p:cNvPr>
          <p:cNvSpPr>
            <a:spLocks noGrp="1"/>
          </p:cNvSpPr>
          <p:nvPr/>
        </p:nvSpPr>
        <p:spPr>
          <a:xfrm>
            <a:off x="2095500" y="43910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BF03B805-5571-4C8E-9D44-B22BE90E9D57}"/>
              </a:ext>
            </a:extLst>
          </p:cNvPr>
          <p:cNvSpPr>
            <a:spLocks noGrp="1"/>
          </p:cNvSpPr>
          <p:nvPr/>
        </p:nvSpPr>
        <p:spPr>
          <a:xfrm>
            <a:off x="2095500" y="46005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4199396D-F2BA-4C4D-96AA-036FF8FE57BC}"/>
              </a:ext>
            </a:extLst>
          </p:cNvPr>
          <p:cNvSpPr>
            <a:spLocks noGrp="1"/>
          </p:cNvSpPr>
          <p:nvPr/>
        </p:nvSpPr>
        <p:spPr>
          <a:xfrm>
            <a:off x="2971800" y="43910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29937955-7DDF-4A31-9471-C155306E5D26}"/>
              </a:ext>
            </a:extLst>
          </p:cNvPr>
          <p:cNvSpPr>
            <a:spLocks noGrp="1"/>
          </p:cNvSpPr>
          <p:nvPr/>
        </p:nvSpPr>
        <p:spPr>
          <a:xfrm>
            <a:off x="2971800" y="46005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B01BBBB6-522D-4991-B9C0-2E8F5801B860}"/>
              </a:ext>
            </a:extLst>
          </p:cNvPr>
          <p:cNvSpPr>
            <a:spLocks noGrp="1"/>
          </p:cNvSpPr>
          <p:nvPr/>
        </p:nvSpPr>
        <p:spPr>
          <a:xfrm>
            <a:off x="3848100" y="4391025"/>
            <a:ext cx="8763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A8EBA5D9-5B48-4470-8AB3-0A24D202B69A}"/>
              </a:ext>
            </a:extLst>
          </p:cNvPr>
          <p:cNvSpPr>
            <a:spLocks noGrp="1"/>
          </p:cNvSpPr>
          <p:nvPr/>
        </p:nvSpPr>
        <p:spPr>
          <a:xfrm>
            <a:off x="3848100" y="46005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2C80F4FD-D107-443A-86C5-BD3E0597D844}"/>
              </a:ext>
            </a:extLst>
          </p:cNvPr>
          <p:cNvSpPr>
            <a:spLocks noGrp="1"/>
          </p:cNvSpPr>
          <p:nvPr/>
        </p:nvSpPr>
        <p:spPr>
          <a:xfrm>
            <a:off x="4724400" y="4391025"/>
            <a:ext cx="876300" cy="876300"/>
          </a:xfrm>
          <a:prstGeom prst="rect">
            <a:avLst/>
          </a:prstGeom>
          <a:solidFill>
            <a:srgbClr val="D9F0E9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554B0373-00BD-4E97-AD10-FE2FEEBE290F}"/>
              </a:ext>
            </a:extLst>
          </p:cNvPr>
          <p:cNvSpPr>
            <a:spLocks noGrp="1"/>
          </p:cNvSpPr>
          <p:nvPr/>
        </p:nvSpPr>
        <p:spPr>
          <a:xfrm>
            <a:off x="4724400" y="4600575"/>
            <a:ext cx="8763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80098707-187C-4A89-9E9C-E1061C49E8F1}"/>
              </a:ext>
            </a:extLst>
          </p:cNvPr>
          <p:cNvSpPr>
            <a:spLocks noGrp="1"/>
          </p:cNvSpPr>
          <p:nvPr/>
        </p:nvSpPr>
        <p:spPr>
          <a:xfrm>
            <a:off x="1143000" y="1362075"/>
            <a:ext cx="90487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2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AB / CD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64075062-0968-41D0-8D82-79E8E0CF7F05}"/>
              </a:ext>
            </a:extLst>
          </p:cNvPr>
          <p:cNvSpPr>
            <a:spLocks noGrp="1"/>
          </p:cNvSpPr>
          <p:nvPr/>
        </p:nvSpPr>
        <p:spPr>
          <a:xfrm>
            <a:off x="7429500" y="280987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Чотири кути утворюють одну групу через краї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30B4CFCF-740B-D313-E6F9-728FEF152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565" y="779701"/>
            <a:ext cx="3406435" cy="3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41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CF7AF39-38B5-4B01-82F4-B5D9DA6973B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70ABA7B-586F-48FD-953F-AB324C54953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Групи мають розмір — степінь двійки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A20C314-FD2B-449A-856E-D0839A75C74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E347A09-1AB2-4F28-9CD6-219E4C741538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0C533C4-2F4B-4DAD-8330-513A92D0A67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9FA61AE-4677-410C-96A7-3F3240ED22CC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C12DA4E-5D6B-4630-9BA9-463BA70AC2B8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E006438-5DEA-47A6-A4A6-DFE69CC437CC}"/>
              </a:ext>
            </a:extLst>
          </p:cNvPr>
          <p:cNvSpPr>
            <a:spLocks noGrp="1"/>
          </p:cNvSpPr>
          <p:nvPr/>
        </p:nvSpPr>
        <p:spPr>
          <a:xfrm>
            <a:off x="73342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1, 2, 4, 8, 16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C87F35D-BB25-4368-8ADE-065D55579948}"/>
              </a:ext>
            </a:extLst>
          </p:cNvPr>
          <p:cNvSpPr>
            <a:spLocks noGrp="1"/>
          </p:cNvSpPr>
          <p:nvPr/>
        </p:nvSpPr>
        <p:spPr>
          <a:xfrm>
            <a:off x="73342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допустимо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729A46C-BCDD-4163-AA4B-1A26BB9DABFC}"/>
              </a:ext>
            </a:extLst>
          </p:cNvPr>
          <p:cNvSpPr>
            <a:spLocks noGrp="1"/>
          </p:cNvSpPr>
          <p:nvPr/>
        </p:nvSpPr>
        <p:spPr>
          <a:xfrm>
            <a:off x="73342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прямокутні групи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2D43CE84-8AEF-4528-A40B-58C7EE4848E5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DCD18C5-214B-4306-A015-5A2F64B25A39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8EE2E26-C14D-43C8-A396-A6231A8A8FF4}"/>
              </a:ext>
            </a:extLst>
          </p:cNvPr>
          <p:cNvSpPr>
            <a:spLocks noGrp="1"/>
          </p:cNvSpPr>
          <p:nvPr/>
        </p:nvSpPr>
        <p:spPr>
          <a:xfrm>
            <a:off x="4540250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3, 5, 6…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5314EF6-9398-483E-BE7C-B82A50226C6E}"/>
              </a:ext>
            </a:extLst>
          </p:cNvPr>
          <p:cNvSpPr>
            <a:spLocks noGrp="1"/>
          </p:cNvSpPr>
          <p:nvPr/>
        </p:nvSpPr>
        <p:spPr>
          <a:xfrm>
            <a:off x="4540250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недопустимо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6D20C69-54DE-4C28-990F-99D49ACBCF26}"/>
              </a:ext>
            </a:extLst>
          </p:cNvPr>
          <p:cNvSpPr>
            <a:spLocks noGrp="1"/>
          </p:cNvSpPr>
          <p:nvPr/>
        </p:nvSpPr>
        <p:spPr>
          <a:xfrm>
            <a:off x="4540250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не степені двійки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709EEDB1-2731-44F9-886B-BEBFAB8C0726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923EE44-2522-40A7-A3FB-CAF78F495D47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59BCE18-83D3-41F9-B385-372A9EE72E28}"/>
              </a:ext>
            </a:extLst>
          </p:cNvPr>
          <p:cNvSpPr>
            <a:spLocks noGrp="1"/>
          </p:cNvSpPr>
          <p:nvPr/>
        </p:nvSpPr>
        <p:spPr>
          <a:xfrm>
            <a:off x="8347075" y="203835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найбільша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EC30CE4-D926-4BC8-B354-D1D2D612A6E1}"/>
              </a:ext>
            </a:extLst>
          </p:cNvPr>
          <p:cNvSpPr>
            <a:spLocks noGrp="1"/>
          </p:cNvSpPr>
          <p:nvPr/>
        </p:nvSpPr>
        <p:spPr>
          <a:xfrm>
            <a:off x="8347075" y="2809875"/>
            <a:ext cx="31496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краща група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51D1D53-6598-4385-8041-A313AE7F4D43}"/>
              </a:ext>
            </a:extLst>
          </p:cNvPr>
          <p:cNvSpPr>
            <a:spLocks noGrp="1"/>
          </p:cNvSpPr>
          <p:nvPr/>
        </p:nvSpPr>
        <p:spPr>
          <a:xfrm>
            <a:off x="8347075" y="4114800"/>
            <a:ext cx="31496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менше літералів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61660B1-F84D-494A-BCEC-38555C029921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611"/>
          </a:bodyPr>
          <a:lstStyle/>
          <a:p>
            <a:pPr algn="ctr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Перекриття дозволене · кожна 1 має бути покрита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F10A68A0-D82F-4B6C-BDF4-92D16D1D570B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Група з 2ᵏ клітинок вилучає k змінних; у термі залишаються тільки сталі значення.</a:t>
            </a:r>
          </a:p>
        </p:txBody>
      </p:sp>
    </p:spTree>
    <p:extLst>
      <p:ext uri="{BB962C8B-B14F-4D97-AF65-F5344CB8AC3E}">
        <p14:creationId xmlns:p14="http://schemas.microsoft.com/office/powerpoint/2010/main" val="723351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6EC9844-8CB8-4A08-A5C3-48CFD0A946F0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МІНІМІЗАЦІЯ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EEA6439-CD1A-45A5-922F-E7D664456278}"/>
              </a:ext>
            </a:extLst>
          </p:cNvPr>
          <p:cNvSpPr>
            <a:spLocks noGrp="1"/>
          </p:cNvSpPr>
          <p:nvPr/>
        </p:nvSpPr>
        <p:spPr>
          <a:xfrm>
            <a:off x="495300" y="408362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 dirty="0" err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Повний</a:t>
            </a:r>
            <a:r>
              <a:rPr sz="2925" b="1" dirty="0">
                <a:solidFill>
                  <a:srgbClr val="0D2740"/>
                </a:solidFill>
                <a:latin typeface="Aptos"/>
                <a:ea typeface="Aptos"/>
                <a:cs typeface="Aptos"/>
              </a:rPr>
              <a:t> </a:t>
            </a:r>
            <a:r>
              <a:rPr sz="2925" b="1" dirty="0" err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приклад</a:t>
            </a:r>
            <a:r>
              <a:rPr sz="2925" b="1" dirty="0">
                <a:solidFill>
                  <a:srgbClr val="0D2740"/>
                </a:solidFill>
                <a:latin typeface="Aptos"/>
                <a:ea typeface="Aptos"/>
                <a:cs typeface="Aptos"/>
              </a:rPr>
              <a:t>: F = </a:t>
            </a:r>
            <a:r>
              <a:rPr sz="2925" b="1" dirty="0" err="1">
                <a:solidFill>
                  <a:srgbClr val="0D2740"/>
                </a:solidFill>
                <a:latin typeface="Aptos"/>
                <a:ea typeface="Aptos"/>
                <a:cs typeface="Aptos"/>
              </a:rPr>
              <a:t>Σm</a:t>
            </a:r>
            <a:r>
              <a:rPr sz="2925" b="1" dirty="0">
                <a:solidFill>
                  <a:srgbClr val="0D2740"/>
                </a:solidFill>
                <a:latin typeface="Aptos"/>
                <a:ea typeface="Aptos"/>
                <a:cs typeface="Aptos"/>
              </a:rPr>
              <a:t>(0,2,5,7,8,10,13,15)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507F34E-1505-4E25-9256-AD0BD2AFC2E5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1321DE7-5D6B-4728-B8C1-D8C05F7AA344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0231D07-BBAC-4D18-BEC7-60C219A0F6E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E5912DA-A730-449F-9430-27D2F1154954}"/>
              </a:ext>
            </a:extLst>
          </p:cNvPr>
          <p:cNvSpPr>
            <a:spLocks noGrp="1"/>
          </p:cNvSpPr>
          <p:nvPr/>
        </p:nvSpPr>
        <p:spPr>
          <a:xfrm>
            <a:off x="561975" y="1124642"/>
            <a:ext cx="5481638" cy="1678206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A4B9B3E-5F6D-41DF-ADC3-CD21CF0DFADB}"/>
              </a:ext>
            </a:extLst>
          </p:cNvPr>
          <p:cNvSpPr>
            <a:spLocks noGrp="1"/>
          </p:cNvSpPr>
          <p:nvPr/>
        </p:nvSpPr>
        <p:spPr>
          <a:xfrm>
            <a:off x="519446" y="1114595"/>
            <a:ext cx="66675" cy="1637397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3B4A695-0B60-4917-9FE6-AFCF89FE80E5}"/>
              </a:ext>
            </a:extLst>
          </p:cNvPr>
          <p:cNvSpPr>
            <a:spLocks noGrp="1"/>
          </p:cNvSpPr>
          <p:nvPr/>
        </p:nvSpPr>
        <p:spPr>
          <a:xfrm>
            <a:off x="748164" y="1170362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235E8E"/>
                </a:solidFill>
                <a:latin typeface="Aptos"/>
                <a:ea typeface="Aptos"/>
                <a:cs typeface="Aptos"/>
              </a:rPr>
              <a:t>0,2,8,10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0F4BEBC-FA0C-4C05-997C-D06E0BE01BDA}"/>
              </a:ext>
            </a:extLst>
          </p:cNvPr>
          <p:cNvSpPr>
            <a:spLocks noGrp="1"/>
          </p:cNvSpPr>
          <p:nvPr/>
        </p:nvSpPr>
        <p:spPr>
          <a:xfrm>
            <a:off x="748046" y="1521574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12304B"/>
                </a:solidFill>
                <a:latin typeface="Aptos"/>
                <a:ea typeface="Aptos"/>
                <a:cs typeface="Aptos"/>
              </a:rPr>
              <a:t>B̅ ∧ D̅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B044795-75B0-45C8-B302-413368BE654E}"/>
              </a:ext>
            </a:extLst>
          </p:cNvPr>
          <p:cNvSpPr>
            <a:spLocks noGrp="1"/>
          </p:cNvSpPr>
          <p:nvPr/>
        </p:nvSpPr>
        <p:spPr>
          <a:xfrm>
            <a:off x="717090" y="1883524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кутова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група</a:t>
            </a:r>
            <a:endParaRPr sz="1350" b="0" dirty="0">
              <a:solidFill>
                <a:srgbClr val="52616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C6AB8163-100D-410A-A9D3-823BF7A39814}"/>
              </a:ext>
            </a:extLst>
          </p:cNvPr>
          <p:cNvSpPr>
            <a:spLocks noGrp="1"/>
          </p:cNvSpPr>
          <p:nvPr/>
        </p:nvSpPr>
        <p:spPr>
          <a:xfrm>
            <a:off x="6205538" y="1124642"/>
            <a:ext cx="5319712" cy="1678206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411DDDF-201D-4CA7-8D6D-705FBDE0CF4A}"/>
              </a:ext>
            </a:extLst>
          </p:cNvPr>
          <p:cNvSpPr>
            <a:spLocks noGrp="1"/>
          </p:cNvSpPr>
          <p:nvPr/>
        </p:nvSpPr>
        <p:spPr>
          <a:xfrm>
            <a:off x="6169344" y="1142920"/>
            <a:ext cx="45719" cy="1619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E69D224-637D-4C2E-B736-03C7EBE6DE19}"/>
              </a:ext>
            </a:extLst>
          </p:cNvPr>
          <p:cNvSpPr>
            <a:spLocks noGrp="1"/>
          </p:cNvSpPr>
          <p:nvPr/>
        </p:nvSpPr>
        <p:spPr>
          <a:xfrm>
            <a:off x="6376988" y="1141791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16856A"/>
                </a:solidFill>
                <a:latin typeface="Aptos"/>
                <a:ea typeface="Aptos"/>
                <a:cs typeface="Aptos"/>
              </a:rPr>
              <a:t>5,7,13,15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5CDB331-57F1-43AA-AE84-092265BE35E2}"/>
              </a:ext>
            </a:extLst>
          </p:cNvPr>
          <p:cNvSpPr>
            <a:spLocks noGrp="1"/>
          </p:cNvSpPr>
          <p:nvPr/>
        </p:nvSpPr>
        <p:spPr>
          <a:xfrm>
            <a:off x="6399318" y="1476295"/>
            <a:ext cx="5053013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12304B"/>
                </a:solidFill>
                <a:latin typeface="Aptos"/>
                <a:ea typeface="Aptos"/>
                <a:cs typeface="Aptos"/>
              </a:rPr>
              <a:t>B ∧ D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D8ACEED-2E75-42B5-AE39-6E8CDA356DC9}"/>
              </a:ext>
            </a:extLst>
          </p:cNvPr>
          <p:cNvSpPr>
            <a:spLocks noGrp="1"/>
          </p:cNvSpPr>
          <p:nvPr/>
        </p:nvSpPr>
        <p:spPr>
          <a:xfrm>
            <a:off x="6421897" y="1753662"/>
            <a:ext cx="5053013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центральна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група</a:t>
            </a:r>
            <a:endParaRPr sz="1350" b="0" dirty="0">
              <a:solidFill>
                <a:srgbClr val="52616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97E188F-246F-4E0B-A198-57196F3DBE88}"/>
              </a:ext>
            </a:extLst>
          </p:cNvPr>
          <p:cNvSpPr>
            <a:spLocks noGrp="1"/>
          </p:cNvSpPr>
          <p:nvPr/>
        </p:nvSpPr>
        <p:spPr>
          <a:xfrm>
            <a:off x="471487" y="5761492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856" lnSpcReduction="10000"/>
          </a:bodyPr>
          <a:lstStyle/>
          <a:p>
            <a:pPr algn="ctr">
              <a:defRPr sz="21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12304B"/>
                </a:solidFill>
                <a:latin typeface="Aptos"/>
                <a:ea typeface="Aptos"/>
                <a:cs typeface="Aptos"/>
              </a:rPr>
              <a:t>F = (B̅ ∧ D̅) ∨ (B ∧ D) = B XNOR D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1429BA8-69FC-4DA4-8776-944F0334912E}"/>
              </a:ext>
            </a:extLst>
          </p:cNvPr>
          <p:cNvSpPr>
            <a:spLocks noGrp="1"/>
          </p:cNvSpPr>
          <p:nvPr/>
        </p:nvSpPr>
        <p:spPr>
          <a:xfrm>
            <a:off x="666750" y="836987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Дві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групи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по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чотири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клітинки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вилучають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A і C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та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залишають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лише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умову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dirty="0" err="1">
                <a:solidFill>
                  <a:srgbClr val="52616F"/>
                </a:solidFill>
                <a:latin typeface="Aptos"/>
                <a:ea typeface="Aptos"/>
                <a:cs typeface="Aptos"/>
              </a:rPr>
              <a:t>рівності</a:t>
            </a:r>
            <a:r>
              <a:rPr sz="1350" b="0" dirty="0">
                <a:solidFill>
                  <a:srgbClr val="52616F"/>
                </a:solidFill>
                <a:latin typeface="Aptos"/>
                <a:ea typeface="Aptos"/>
                <a:cs typeface="Aptos"/>
              </a:rPr>
              <a:t> B і D.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C1CD05-E02A-402B-B18A-7D7FA846B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6" y="3977361"/>
            <a:ext cx="5831735" cy="173174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64C71B-0938-58B0-F1AE-D92DB7CE8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344" y="3953714"/>
            <a:ext cx="5969299" cy="164472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D67C603-5058-3B8D-0520-CD4FB4576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190" y="2893805"/>
            <a:ext cx="1258812" cy="83252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EAF62A4-0618-1C98-10FC-8D933EFD0A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8073" y="2864390"/>
            <a:ext cx="872543" cy="10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5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51635AAF-CA14-4121-BB4F-FAC3ED8B14D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4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1F87CF4-F14C-4D45-94C6-FE6FBCA38D7E}"/>
              </a:ext>
            </a:extLst>
          </p:cNvPr>
          <p:cNvSpPr>
            <a:spLocks noGrp="1"/>
          </p:cNvSpPr>
          <p:nvPr/>
        </p:nvSpPr>
        <p:spPr>
          <a:xfrm>
            <a:off x="1574292" y="415528"/>
            <a:ext cx="10194036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Еквівалентність перевіряється на всіх входах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C133B6E-75D9-4988-A749-E30B56CF1BC5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FE34803-0A4C-406A-9AFB-EB9F87B0C19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598F5B0-94C0-419D-9DA0-44E3AFBBC5A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1FB1426-F1F3-4317-A150-E85F4A1F86AD}"/>
              </a:ext>
            </a:extLst>
          </p:cNvPr>
          <p:cNvSpPr>
            <a:spLocks noGrp="1"/>
          </p:cNvSpPr>
          <p:nvPr/>
        </p:nvSpPr>
        <p:spPr>
          <a:xfrm>
            <a:off x="2095500" y="1762125"/>
            <a:ext cx="1788414" cy="482203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517B938-ED75-40EA-90E7-9999CCEA5417}"/>
              </a:ext>
            </a:extLst>
          </p:cNvPr>
          <p:cNvSpPr>
            <a:spLocks noGrp="1"/>
          </p:cNvSpPr>
          <p:nvPr/>
        </p:nvSpPr>
        <p:spPr>
          <a:xfrm>
            <a:off x="2095500" y="1828800"/>
            <a:ext cx="1788414" cy="41523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8FE80CC-EFB7-448D-8E7E-FCB367E795EF}"/>
              </a:ext>
            </a:extLst>
          </p:cNvPr>
          <p:cNvSpPr>
            <a:spLocks noGrp="1"/>
          </p:cNvSpPr>
          <p:nvPr/>
        </p:nvSpPr>
        <p:spPr>
          <a:xfrm>
            <a:off x="4095750" y="1762125"/>
            <a:ext cx="1788414" cy="482203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60E8D2-8D9E-4CDA-88AE-1573F47C5790}"/>
              </a:ext>
            </a:extLst>
          </p:cNvPr>
          <p:cNvSpPr>
            <a:spLocks noGrp="1"/>
          </p:cNvSpPr>
          <p:nvPr/>
        </p:nvSpPr>
        <p:spPr>
          <a:xfrm>
            <a:off x="4095750" y="1828800"/>
            <a:ext cx="1788414" cy="41523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29DDA83-629E-432D-B428-43831F73AE32}"/>
              </a:ext>
            </a:extLst>
          </p:cNvPr>
          <p:cNvSpPr>
            <a:spLocks noGrp="1"/>
          </p:cNvSpPr>
          <p:nvPr/>
        </p:nvSpPr>
        <p:spPr>
          <a:xfrm>
            <a:off x="6096000" y="1762125"/>
            <a:ext cx="1788414" cy="482203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1D10D92-97B2-4779-9855-F1DB3286B032}"/>
              </a:ext>
            </a:extLst>
          </p:cNvPr>
          <p:cNvSpPr>
            <a:spLocks noGrp="1"/>
          </p:cNvSpPr>
          <p:nvPr/>
        </p:nvSpPr>
        <p:spPr>
          <a:xfrm>
            <a:off x="6096000" y="1828800"/>
            <a:ext cx="1788414" cy="41523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початкова F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FB2B30F-AEAD-4C93-80BC-19A06858EB0D}"/>
              </a:ext>
            </a:extLst>
          </p:cNvPr>
          <p:cNvSpPr>
            <a:spLocks noGrp="1"/>
          </p:cNvSpPr>
          <p:nvPr/>
        </p:nvSpPr>
        <p:spPr>
          <a:xfrm>
            <a:off x="8096250" y="1762125"/>
            <a:ext cx="1788414" cy="482203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9D270A9-773E-4D83-8157-2020E2319BD2}"/>
              </a:ext>
            </a:extLst>
          </p:cNvPr>
          <p:cNvSpPr>
            <a:spLocks noGrp="1"/>
          </p:cNvSpPr>
          <p:nvPr/>
        </p:nvSpPr>
        <p:spPr>
          <a:xfrm>
            <a:off x="8096250" y="1828800"/>
            <a:ext cx="1788414" cy="41523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мінімізована F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5DE8229-6111-4556-8F99-F03D49009782}"/>
              </a:ext>
            </a:extLst>
          </p:cNvPr>
          <p:cNvSpPr>
            <a:spLocks noGrp="1"/>
          </p:cNvSpPr>
          <p:nvPr/>
        </p:nvSpPr>
        <p:spPr>
          <a:xfrm>
            <a:off x="2095500" y="24479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5A55774-C9B7-4F23-B6CD-50211F8AB089}"/>
              </a:ext>
            </a:extLst>
          </p:cNvPr>
          <p:cNvSpPr>
            <a:spLocks noGrp="1"/>
          </p:cNvSpPr>
          <p:nvPr/>
        </p:nvSpPr>
        <p:spPr>
          <a:xfrm>
            <a:off x="2095500" y="25050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C9AF4E2-A617-4F2C-8C57-FEDB30B19124}"/>
              </a:ext>
            </a:extLst>
          </p:cNvPr>
          <p:cNvSpPr>
            <a:spLocks noGrp="1"/>
          </p:cNvSpPr>
          <p:nvPr/>
        </p:nvSpPr>
        <p:spPr>
          <a:xfrm>
            <a:off x="4095750" y="24479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C761577-FF3A-4963-988C-FA15C761F6DE}"/>
              </a:ext>
            </a:extLst>
          </p:cNvPr>
          <p:cNvSpPr>
            <a:spLocks noGrp="1"/>
          </p:cNvSpPr>
          <p:nvPr/>
        </p:nvSpPr>
        <p:spPr>
          <a:xfrm>
            <a:off x="4095750" y="25050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964BC96-C52E-4ECD-A855-818AAEB675C3}"/>
              </a:ext>
            </a:extLst>
          </p:cNvPr>
          <p:cNvSpPr>
            <a:spLocks noGrp="1"/>
          </p:cNvSpPr>
          <p:nvPr/>
        </p:nvSpPr>
        <p:spPr>
          <a:xfrm>
            <a:off x="6096000" y="24479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4A0ED98-E900-4037-884E-2A9EB127F20E}"/>
              </a:ext>
            </a:extLst>
          </p:cNvPr>
          <p:cNvSpPr>
            <a:spLocks noGrp="1"/>
          </p:cNvSpPr>
          <p:nvPr/>
        </p:nvSpPr>
        <p:spPr>
          <a:xfrm>
            <a:off x="6096000" y="25050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E46DD85-BE11-4AD5-9023-F8199E2E3576}"/>
              </a:ext>
            </a:extLst>
          </p:cNvPr>
          <p:cNvSpPr>
            <a:spLocks noGrp="1"/>
          </p:cNvSpPr>
          <p:nvPr/>
        </p:nvSpPr>
        <p:spPr>
          <a:xfrm>
            <a:off x="8096250" y="24479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79757C9-BD28-4C6B-8050-764ED49A6D67}"/>
              </a:ext>
            </a:extLst>
          </p:cNvPr>
          <p:cNvSpPr>
            <a:spLocks noGrp="1"/>
          </p:cNvSpPr>
          <p:nvPr/>
        </p:nvSpPr>
        <p:spPr>
          <a:xfrm>
            <a:off x="8096250" y="25050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57D819C-FC1F-4C79-A974-BF3545057BDB}"/>
              </a:ext>
            </a:extLst>
          </p:cNvPr>
          <p:cNvSpPr>
            <a:spLocks noGrp="1"/>
          </p:cNvSpPr>
          <p:nvPr/>
        </p:nvSpPr>
        <p:spPr>
          <a:xfrm>
            <a:off x="2095500" y="31337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8B383EF-3118-44DF-A120-39383D5E3325}"/>
              </a:ext>
            </a:extLst>
          </p:cNvPr>
          <p:cNvSpPr>
            <a:spLocks noGrp="1"/>
          </p:cNvSpPr>
          <p:nvPr/>
        </p:nvSpPr>
        <p:spPr>
          <a:xfrm>
            <a:off x="2095500" y="31908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3F73BAC-EC3A-4E5D-96F8-2CCA8A1BFF91}"/>
              </a:ext>
            </a:extLst>
          </p:cNvPr>
          <p:cNvSpPr>
            <a:spLocks noGrp="1"/>
          </p:cNvSpPr>
          <p:nvPr/>
        </p:nvSpPr>
        <p:spPr>
          <a:xfrm>
            <a:off x="4095750" y="31337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B236D82-5AFF-4A9C-BC79-F5F2FCCC65C5}"/>
              </a:ext>
            </a:extLst>
          </p:cNvPr>
          <p:cNvSpPr>
            <a:spLocks noGrp="1"/>
          </p:cNvSpPr>
          <p:nvPr/>
        </p:nvSpPr>
        <p:spPr>
          <a:xfrm>
            <a:off x="4095750" y="31908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D4267280-1DC1-41E9-8A19-4363A6CA08F6}"/>
              </a:ext>
            </a:extLst>
          </p:cNvPr>
          <p:cNvSpPr>
            <a:spLocks noGrp="1"/>
          </p:cNvSpPr>
          <p:nvPr/>
        </p:nvSpPr>
        <p:spPr>
          <a:xfrm>
            <a:off x="6096000" y="31337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F157777D-D122-49FC-AD95-5AC2AD075EB4}"/>
              </a:ext>
            </a:extLst>
          </p:cNvPr>
          <p:cNvSpPr>
            <a:spLocks noGrp="1"/>
          </p:cNvSpPr>
          <p:nvPr/>
        </p:nvSpPr>
        <p:spPr>
          <a:xfrm>
            <a:off x="6096000" y="31908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5152F0FF-5F36-44CD-917C-6F318884D6A8}"/>
              </a:ext>
            </a:extLst>
          </p:cNvPr>
          <p:cNvSpPr>
            <a:spLocks noGrp="1"/>
          </p:cNvSpPr>
          <p:nvPr/>
        </p:nvSpPr>
        <p:spPr>
          <a:xfrm>
            <a:off x="8096250" y="31337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FD5860E9-2450-4C6B-B908-12F2D8A1A445}"/>
              </a:ext>
            </a:extLst>
          </p:cNvPr>
          <p:cNvSpPr>
            <a:spLocks noGrp="1"/>
          </p:cNvSpPr>
          <p:nvPr/>
        </p:nvSpPr>
        <p:spPr>
          <a:xfrm>
            <a:off x="8096250" y="31908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C8DE730-C7E3-494D-AAFF-CD56B399D156}"/>
              </a:ext>
            </a:extLst>
          </p:cNvPr>
          <p:cNvSpPr>
            <a:spLocks noGrp="1"/>
          </p:cNvSpPr>
          <p:nvPr/>
        </p:nvSpPr>
        <p:spPr>
          <a:xfrm>
            <a:off x="2095500" y="38195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F51D5D41-5712-44CD-B76A-47AE2969F8C7}"/>
              </a:ext>
            </a:extLst>
          </p:cNvPr>
          <p:cNvSpPr>
            <a:spLocks noGrp="1"/>
          </p:cNvSpPr>
          <p:nvPr/>
        </p:nvSpPr>
        <p:spPr>
          <a:xfrm>
            <a:off x="2095500" y="38766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6EE986AF-6356-48A1-BF25-AF35B341C1EC}"/>
              </a:ext>
            </a:extLst>
          </p:cNvPr>
          <p:cNvSpPr>
            <a:spLocks noGrp="1"/>
          </p:cNvSpPr>
          <p:nvPr/>
        </p:nvSpPr>
        <p:spPr>
          <a:xfrm>
            <a:off x="4095750" y="38195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870A1EB-2491-4044-AD35-890D7FDB79C4}"/>
              </a:ext>
            </a:extLst>
          </p:cNvPr>
          <p:cNvSpPr>
            <a:spLocks noGrp="1"/>
          </p:cNvSpPr>
          <p:nvPr/>
        </p:nvSpPr>
        <p:spPr>
          <a:xfrm>
            <a:off x="4095750" y="38766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7E6ACC30-430E-4E17-90D8-AEE39A733312}"/>
              </a:ext>
            </a:extLst>
          </p:cNvPr>
          <p:cNvSpPr>
            <a:spLocks noGrp="1"/>
          </p:cNvSpPr>
          <p:nvPr/>
        </p:nvSpPr>
        <p:spPr>
          <a:xfrm>
            <a:off x="6096000" y="38195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F2D580CA-D6D7-45A2-B6ED-90928E18C3DD}"/>
              </a:ext>
            </a:extLst>
          </p:cNvPr>
          <p:cNvSpPr>
            <a:spLocks noGrp="1"/>
          </p:cNvSpPr>
          <p:nvPr/>
        </p:nvSpPr>
        <p:spPr>
          <a:xfrm>
            <a:off x="6096000" y="38766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C990285B-5011-4476-85E9-4AE379B8DF1E}"/>
              </a:ext>
            </a:extLst>
          </p:cNvPr>
          <p:cNvSpPr>
            <a:spLocks noGrp="1"/>
          </p:cNvSpPr>
          <p:nvPr/>
        </p:nvSpPr>
        <p:spPr>
          <a:xfrm>
            <a:off x="8096250" y="38195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87A9D1D1-FE7A-4E8F-B09A-1A116F4A7535}"/>
              </a:ext>
            </a:extLst>
          </p:cNvPr>
          <p:cNvSpPr>
            <a:spLocks noGrp="1"/>
          </p:cNvSpPr>
          <p:nvPr/>
        </p:nvSpPr>
        <p:spPr>
          <a:xfrm>
            <a:off x="8096250" y="38766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CB8614B2-8E50-49B6-A3F9-F005BFAD4B2E}"/>
              </a:ext>
            </a:extLst>
          </p:cNvPr>
          <p:cNvSpPr>
            <a:spLocks noGrp="1"/>
          </p:cNvSpPr>
          <p:nvPr/>
        </p:nvSpPr>
        <p:spPr>
          <a:xfrm>
            <a:off x="2095500" y="45053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C5D85878-9FC1-4CD1-BD36-0197C4CA4C46}"/>
              </a:ext>
            </a:extLst>
          </p:cNvPr>
          <p:cNvSpPr>
            <a:spLocks noGrp="1"/>
          </p:cNvSpPr>
          <p:nvPr/>
        </p:nvSpPr>
        <p:spPr>
          <a:xfrm>
            <a:off x="2095500" y="45624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4A5A99EF-F020-4A21-A718-E67365ABC48F}"/>
              </a:ext>
            </a:extLst>
          </p:cNvPr>
          <p:cNvSpPr>
            <a:spLocks noGrp="1"/>
          </p:cNvSpPr>
          <p:nvPr/>
        </p:nvSpPr>
        <p:spPr>
          <a:xfrm>
            <a:off x="4095750" y="45053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A25F7E1A-A52D-460F-9745-FFFC396E6EC3}"/>
              </a:ext>
            </a:extLst>
          </p:cNvPr>
          <p:cNvSpPr>
            <a:spLocks noGrp="1"/>
          </p:cNvSpPr>
          <p:nvPr/>
        </p:nvSpPr>
        <p:spPr>
          <a:xfrm>
            <a:off x="4095750" y="45624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4A25A15D-FD16-418E-878D-F3AB418EACC6}"/>
              </a:ext>
            </a:extLst>
          </p:cNvPr>
          <p:cNvSpPr>
            <a:spLocks noGrp="1"/>
          </p:cNvSpPr>
          <p:nvPr/>
        </p:nvSpPr>
        <p:spPr>
          <a:xfrm>
            <a:off x="6096000" y="45053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B4063D37-CAEB-4624-B006-923901D3ADB3}"/>
              </a:ext>
            </a:extLst>
          </p:cNvPr>
          <p:cNvSpPr>
            <a:spLocks noGrp="1"/>
          </p:cNvSpPr>
          <p:nvPr/>
        </p:nvSpPr>
        <p:spPr>
          <a:xfrm>
            <a:off x="6096000" y="45624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276C0C19-4DD6-4DB2-9CB9-0450C525E83D}"/>
              </a:ext>
            </a:extLst>
          </p:cNvPr>
          <p:cNvSpPr>
            <a:spLocks noGrp="1"/>
          </p:cNvSpPr>
          <p:nvPr/>
        </p:nvSpPr>
        <p:spPr>
          <a:xfrm>
            <a:off x="8096250" y="4505325"/>
            <a:ext cx="1788414" cy="482203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998F654D-BA61-4F74-9C80-699ECD56E17E}"/>
              </a:ext>
            </a:extLst>
          </p:cNvPr>
          <p:cNvSpPr>
            <a:spLocks noGrp="1"/>
          </p:cNvSpPr>
          <p:nvPr/>
        </p:nvSpPr>
        <p:spPr>
          <a:xfrm>
            <a:off x="8096250" y="4562475"/>
            <a:ext cx="1788414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AB3A8E09-7050-4963-8483-472181D4BBD5}"/>
              </a:ext>
            </a:extLst>
          </p:cNvPr>
          <p:cNvSpPr>
            <a:spLocks noGrp="1"/>
          </p:cNvSpPr>
          <p:nvPr/>
        </p:nvSpPr>
        <p:spPr>
          <a:xfrm>
            <a:off x="495300" y="5429250"/>
            <a:ext cx="11191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333"/>
          </a:bodyPr>
          <a:lstStyle/>
          <a:p>
            <a:pPr algn="ctr">
              <a:defRPr sz="18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Однакові всі рядки → функції еквівалентні</a:t>
            </a:r>
          </a:p>
        </p:txBody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8D9F7CD9-377E-43A7-AE6F-F93C66AAB326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Еквівалентність означає збіг початкового й мінімізованого виходів для кожної можливої комбінації.</a:t>
            </a:r>
          </a:p>
        </p:txBody>
      </p:sp>
    </p:spTree>
    <p:extLst>
      <p:ext uri="{BB962C8B-B14F-4D97-AF65-F5344CB8AC3E}">
        <p14:creationId xmlns:p14="http://schemas.microsoft.com/office/powerpoint/2010/main" val="1645753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F139DE4-0813-4FDA-85B7-E49DF0F9D6A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1435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C9C0237-30A0-4BD8-A30C-A4AAEFFBDB3A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4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925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Підсумок і самоперевірка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94AC7EB-DE52-4978-9CC6-50EFB392DF38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358BD29-6FE1-46D2-9862-82E32F2F224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60FEFDC-F388-403F-AFF6-A287FD59468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1C6DCB7-DBEF-44E2-A9D8-8B167642EB49}"/>
              </a:ext>
            </a:extLst>
          </p:cNvPr>
          <p:cNvSpPr>
            <a:spLocks noGrp="1"/>
          </p:cNvSpPr>
          <p:nvPr/>
        </p:nvSpPr>
        <p:spPr>
          <a:xfrm>
            <a:off x="495300" y="1714500"/>
            <a:ext cx="5334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5ABC839-3FEA-4154-80CC-2B88D77C42E6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l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E6DCED9-1B38-4BEA-9E6D-F095B23035F0}"/>
              </a:ext>
            </a:extLst>
          </p:cNvPr>
          <p:cNvSpPr>
            <a:spLocks noGrp="1"/>
          </p:cNvSpPr>
          <p:nvPr/>
        </p:nvSpPr>
        <p:spPr>
          <a:xfrm>
            <a:off x="1400175" y="20478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Скільки рядків для 4 змінних?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0D376DBC-0499-497F-B15A-CBB6D841A5FD}"/>
              </a:ext>
            </a:extLst>
          </p:cNvPr>
          <p:cNvSpPr>
            <a:spLocks noGrp="1"/>
          </p:cNvSpPr>
          <p:nvPr/>
        </p:nvSpPr>
        <p:spPr>
          <a:xfrm>
            <a:off x="6086475" y="1714500"/>
            <a:ext cx="5334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CD6CA99-8770-45D7-9F5A-770BCDA6035B}"/>
              </a:ext>
            </a:extLst>
          </p:cNvPr>
          <p:cNvSpPr>
            <a:spLocks noGrp="1"/>
          </p:cNvSpPr>
          <p:nvPr/>
        </p:nvSpPr>
        <p:spPr>
          <a:xfrm>
            <a:off x="6276975" y="1885950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l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4642AA4-18E4-490C-8177-7AC2871D942A}"/>
              </a:ext>
            </a:extLst>
          </p:cNvPr>
          <p:cNvSpPr>
            <a:spLocks noGrp="1"/>
          </p:cNvSpPr>
          <p:nvPr/>
        </p:nvSpPr>
        <p:spPr>
          <a:xfrm>
            <a:off x="6991350" y="20478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Мінтерм для 101?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314A6C3F-BBC1-4A7A-AE09-9FB9FDB28411}"/>
              </a:ext>
            </a:extLst>
          </p:cNvPr>
          <p:cNvSpPr>
            <a:spLocks noGrp="1"/>
          </p:cNvSpPr>
          <p:nvPr/>
        </p:nvSpPr>
        <p:spPr>
          <a:xfrm>
            <a:off x="495300" y="3476625"/>
            <a:ext cx="5334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D1DA6A6-A687-45FA-880C-45DD3C8D5A92}"/>
              </a:ext>
            </a:extLst>
          </p:cNvPr>
          <p:cNvSpPr>
            <a:spLocks noGrp="1"/>
          </p:cNvSpPr>
          <p:nvPr/>
        </p:nvSpPr>
        <p:spPr>
          <a:xfrm>
            <a:off x="685800" y="3648075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l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3501DF9-0677-4E35-9BE9-5FB6E2AD55A7}"/>
              </a:ext>
            </a:extLst>
          </p:cNvPr>
          <p:cNvSpPr>
            <a:spLocks noGrp="1"/>
          </p:cNvSpPr>
          <p:nvPr/>
        </p:nvSpPr>
        <p:spPr>
          <a:xfrm>
            <a:off x="1400175" y="3810000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Макстерм для 101?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DF40E5F7-236F-459B-9EE2-3E39ABA6984B}"/>
              </a:ext>
            </a:extLst>
          </p:cNvPr>
          <p:cNvSpPr>
            <a:spLocks noGrp="1"/>
          </p:cNvSpPr>
          <p:nvPr/>
        </p:nvSpPr>
        <p:spPr>
          <a:xfrm>
            <a:off x="6086475" y="3476625"/>
            <a:ext cx="5334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3C55AFF-523B-4CEF-99E5-11F801B9B653}"/>
              </a:ext>
            </a:extLst>
          </p:cNvPr>
          <p:cNvSpPr>
            <a:spLocks noGrp="1"/>
          </p:cNvSpPr>
          <p:nvPr/>
        </p:nvSpPr>
        <p:spPr>
          <a:xfrm>
            <a:off x="6276975" y="3648075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l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E0CC1D0-1AE2-45E7-BC49-0278BEB14480}"/>
              </a:ext>
            </a:extLst>
          </p:cNvPr>
          <p:cNvSpPr>
            <a:spLocks noGrp="1"/>
          </p:cNvSpPr>
          <p:nvPr/>
        </p:nvSpPr>
        <p:spPr>
          <a:xfrm>
            <a:off x="6991350" y="3810000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Σm(1,3,5,7) = ?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0058269-36ED-46F8-8E67-6AE1270B492A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Таблиця → канонічна форма → мінімізація → перевірка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F562E3E-B89E-483C-A9BB-5350648DEEB4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858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Основний алгоритм завершується не скороченням формули, а перевіркою збереження її поведінки.</a:t>
            </a:r>
          </a:p>
        </p:txBody>
      </p:sp>
    </p:spTree>
    <p:extLst>
      <p:ext uri="{BB962C8B-B14F-4D97-AF65-F5344CB8AC3E}">
        <p14:creationId xmlns:p14="http://schemas.microsoft.com/office/powerpoint/2010/main" val="4498439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1722</Words>
  <Application>Microsoft Office PowerPoint</Application>
  <DocSecurity>0</DocSecurity>
  <PresentationFormat>Широкий екран</PresentationFormat>
  <Paragraphs>468</Paragraphs>
  <Slides>30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3" baseType="lpstr">
      <vt:lpstr>Aptos</vt:lpstr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Denys</cp:lastModifiedBy>
  <cp:revision>4</cp:revision>
  <dcterms:created xsi:type="dcterms:W3CDTF">2026-09-14T20:40:08Z</dcterms:created>
  <dcterms:modified xsi:type="dcterms:W3CDTF">2026-09-15T11:06:48Z</dcterms:modified>
</cp:coreProperties>
</file>