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34"/>
  </p:notesMasterIdLst>
  <p:sldIdLst>
    <p:sldId id="537" r:id="rId2"/>
    <p:sldId id="538" r:id="rId3"/>
    <p:sldId id="560" r:id="rId4"/>
    <p:sldId id="562" r:id="rId5"/>
    <p:sldId id="563" r:id="rId6"/>
    <p:sldId id="564" r:id="rId7"/>
    <p:sldId id="565" r:id="rId8"/>
    <p:sldId id="566" r:id="rId9"/>
    <p:sldId id="539" r:id="rId10"/>
    <p:sldId id="540" r:id="rId11"/>
    <p:sldId id="561" r:id="rId12"/>
    <p:sldId id="541" r:id="rId13"/>
    <p:sldId id="542" r:id="rId14"/>
    <p:sldId id="543" r:id="rId15"/>
    <p:sldId id="544" r:id="rId16"/>
    <p:sldId id="545" r:id="rId17"/>
    <p:sldId id="546" r:id="rId18"/>
    <p:sldId id="547" r:id="rId19"/>
    <p:sldId id="548" r:id="rId20"/>
    <p:sldId id="549" r:id="rId21"/>
    <p:sldId id="550" r:id="rId22"/>
    <p:sldId id="551" r:id="rId23"/>
    <p:sldId id="552" r:id="rId24"/>
    <p:sldId id="553" r:id="rId25"/>
    <p:sldId id="554" r:id="rId26"/>
    <p:sldId id="555" r:id="rId27"/>
    <p:sldId id="556" r:id="rId28"/>
    <p:sldId id="557" r:id="rId29"/>
    <p:sldId id="558" r:id="rId30"/>
    <p:sldId id="559" r:id="rId31"/>
    <p:sldId id="567" r:id="rId32"/>
    <p:sldId id="536" r:id="rId33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0DA3"/>
    <a:srgbClr val="9933FF"/>
    <a:srgbClr val="D60093"/>
    <a:srgbClr val="357B5F"/>
    <a:srgbClr val="19972E"/>
    <a:srgbClr val="89275F"/>
    <a:srgbClr val="FF6600"/>
    <a:srgbClr val="0066FF"/>
    <a:srgbClr val="FF3399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-2117" y="-48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28F8C2-0E4A-4381-A2F3-8A265DDF8059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uk-UA"/>
        </a:p>
      </dgm:t>
    </dgm:pt>
    <dgm:pt modelId="{8C8617CC-D2F2-4A1A-87FC-A41CF8EA98FF}">
      <dgm:prSet custT="1"/>
      <dgm:spPr/>
      <dgm:t>
        <a:bodyPr/>
        <a:lstStyle/>
        <a:p>
          <a:pPr rtl="0"/>
          <a:r>
            <a:rPr lang="ru-RU" sz="1800" b="0" dirty="0" err="1" smtClean="0">
              <a:latin typeface="+mn-lt"/>
              <a:cs typeface="Times New Roman" panose="02020603050405020304" pitchFamily="18" charset="0"/>
            </a:rPr>
            <a:t>Медична</a:t>
          </a:r>
          <a:r>
            <a:rPr lang="ru-RU" sz="1800" b="0" dirty="0" smtClean="0">
              <a:latin typeface="+mn-lt"/>
              <a:cs typeface="Times New Roman" panose="02020603050405020304" pitchFamily="18" charset="0"/>
            </a:rPr>
            <a:t> модель, яка </a:t>
          </a:r>
          <a:r>
            <a:rPr lang="ru-RU" sz="1800" b="0" dirty="0" err="1" smtClean="0">
              <a:latin typeface="+mn-lt"/>
              <a:cs typeface="Times New Roman" panose="02020603050405020304" pitchFamily="18" charset="0"/>
            </a:rPr>
            <a:t>передбачає</a:t>
          </a:r>
          <a:r>
            <a:rPr lang="ru-RU" sz="1800" b="0" dirty="0" smtClean="0">
              <a:latin typeface="+mn-lt"/>
              <a:cs typeface="Times New Roman" panose="02020603050405020304" pitchFamily="18" charset="0"/>
            </a:rPr>
            <a:t> </a:t>
          </a:r>
          <a:r>
            <a:rPr lang="ru-RU" sz="1800" b="0" dirty="0" err="1" smtClean="0">
              <a:latin typeface="+mn-lt"/>
              <a:cs typeface="Times New Roman" panose="02020603050405020304" pitchFamily="18" charset="0"/>
            </a:rPr>
            <a:t>навчання</a:t>
          </a:r>
          <a:r>
            <a:rPr lang="ru-RU" sz="1800" b="0" dirty="0" smtClean="0">
              <a:latin typeface="+mn-lt"/>
              <a:cs typeface="Times New Roman" panose="02020603050405020304" pitchFamily="18" charset="0"/>
            </a:rPr>
            <a:t> </a:t>
          </a:r>
          <a:r>
            <a:rPr lang="ru-RU" sz="1800" b="0" dirty="0" err="1" smtClean="0">
              <a:latin typeface="+mn-lt"/>
              <a:cs typeface="Times New Roman" panose="02020603050405020304" pitchFamily="18" charset="0"/>
            </a:rPr>
            <a:t>дітей</a:t>
          </a:r>
          <a:r>
            <a:rPr lang="ru-RU" sz="1800" b="0" dirty="0" smtClean="0">
              <a:latin typeface="+mn-lt"/>
              <a:cs typeface="Times New Roman" panose="02020603050405020304" pitchFamily="18" charset="0"/>
            </a:rPr>
            <a:t> з </a:t>
          </a:r>
          <a:r>
            <a:rPr lang="ru-RU" sz="1800" b="0" dirty="0" err="1" smtClean="0">
              <a:latin typeface="+mn-lt"/>
              <a:cs typeface="Times New Roman" panose="02020603050405020304" pitchFamily="18" charset="0"/>
            </a:rPr>
            <a:t>обмеженими</a:t>
          </a:r>
          <a:r>
            <a:rPr lang="ru-RU" sz="1800" b="0" dirty="0" smtClean="0">
              <a:latin typeface="+mn-lt"/>
              <a:cs typeface="Times New Roman" panose="02020603050405020304" pitchFamily="18" charset="0"/>
            </a:rPr>
            <a:t> </a:t>
          </a:r>
          <a:r>
            <a:rPr lang="ru-RU" sz="1800" b="0" dirty="0" err="1" smtClean="0">
              <a:latin typeface="+mn-lt"/>
              <a:cs typeface="Times New Roman" panose="02020603050405020304" pitchFamily="18" charset="0"/>
            </a:rPr>
            <a:t>можливостями</a:t>
          </a:r>
          <a:r>
            <a:rPr lang="ru-RU" sz="1800" b="0" dirty="0" smtClean="0">
              <a:latin typeface="+mn-lt"/>
              <a:cs typeface="Times New Roman" panose="02020603050405020304" pitchFamily="18" charset="0"/>
            </a:rPr>
            <a:t> </a:t>
          </a:r>
          <a:r>
            <a:rPr lang="ru-RU" sz="1800" b="0" dirty="0" err="1" smtClean="0">
              <a:latin typeface="+mn-lt"/>
              <a:cs typeface="Times New Roman" panose="02020603050405020304" pitchFamily="18" charset="0"/>
            </a:rPr>
            <a:t>здоров’я</a:t>
          </a:r>
          <a:r>
            <a:rPr lang="ru-RU" sz="1800" b="0" dirty="0" smtClean="0">
              <a:latin typeface="+mn-lt"/>
              <a:cs typeface="Times New Roman" panose="02020603050405020304" pitchFamily="18" charset="0"/>
            </a:rPr>
            <a:t> у закладах </a:t>
          </a:r>
          <a:r>
            <a:rPr lang="ru-RU" sz="1800" b="0" dirty="0" err="1" smtClean="0">
              <a:latin typeface="+mn-lt"/>
              <a:cs typeface="Times New Roman" panose="02020603050405020304" pitchFamily="18" charset="0"/>
            </a:rPr>
            <a:t>спеціальних</a:t>
          </a:r>
          <a:r>
            <a:rPr lang="ru-RU" sz="1800" b="0" dirty="0" smtClean="0">
              <a:latin typeface="+mn-lt"/>
              <a:cs typeface="Times New Roman" panose="02020603050405020304" pitchFamily="18" charset="0"/>
            </a:rPr>
            <a:t> </a:t>
          </a:r>
          <a:r>
            <a:rPr lang="ru-RU" sz="1800" b="0" dirty="0" err="1" smtClean="0">
              <a:latin typeface="+mn-lt"/>
              <a:cs typeface="Times New Roman" panose="02020603050405020304" pitchFamily="18" charset="0"/>
            </a:rPr>
            <a:t>світи</a:t>
          </a:r>
          <a:r>
            <a:rPr lang="ru-RU" sz="1800" b="0" dirty="0" smtClean="0">
              <a:latin typeface="+mn-lt"/>
              <a:cs typeface="Times New Roman" panose="02020603050405020304" pitchFamily="18" charset="0"/>
            </a:rPr>
            <a:t>. Дана модель </a:t>
          </a:r>
          <a:r>
            <a:rPr lang="ru-RU" sz="1800" b="0" dirty="0" err="1" smtClean="0">
              <a:latin typeface="+mn-lt"/>
              <a:cs typeface="Times New Roman" panose="02020603050405020304" pitchFamily="18" charset="0"/>
            </a:rPr>
            <a:t>визначена</a:t>
          </a:r>
          <a:r>
            <a:rPr lang="ru-RU" sz="1800" b="0" dirty="0" smtClean="0">
              <a:latin typeface="+mn-lt"/>
              <a:cs typeface="Times New Roman" panose="02020603050405020304" pitchFamily="18" charset="0"/>
            </a:rPr>
            <a:t> як </a:t>
          </a:r>
          <a:r>
            <a:rPr lang="ru-RU" sz="1800" b="0" dirty="0" err="1" smtClean="0">
              <a:latin typeface="+mn-lt"/>
              <a:cs typeface="Times New Roman" panose="02020603050405020304" pitchFamily="18" charset="0"/>
            </a:rPr>
            <a:t>сегрегаційне</a:t>
          </a:r>
          <a:r>
            <a:rPr lang="ru-RU" sz="1800" b="0" dirty="0" smtClean="0">
              <a:latin typeface="+mn-lt"/>
              <a:cs typeface="Times New Roman" panose="02020603050405020304" pitchFamily="18" charset="0"/>
            </a:rPr>
            <a:t> </a:t>
          </a:r>
          <a:r>
            <a:rPr lang="ru-RU" sz="1800" b="0" dirty="0" err="1" smtClean="0">
              <a:latin typeface="+mn-lt"/>
              <a:cs typeface="Times New Roman" panose="02020603050405020304" pitchFamily="18" charset="0"/>
            </a:rPr>
            <a:t>навчання</a:t>
          </a:r>
          <a:r>
            <a:rPr lang="ru-RU" sz="1800" b="0" dirty="0" smtClean="0">
              <a:latin typeface="+mn-lt"/>
              <a:cs typeface="Times New Roman" panose="02020603050405020304" pitchFamily="18" charset="0"/>
            </a:rPr>
            <a:t> у закладах </a:t>
          </a:r>
          <a:r>
            <a:rPr lang="ru-RU" sz="1800" b="0" dirty="0" err="1" smtClean="0">
              <a:latin typeface="+mn-lt"/>
              <a:cs typeface="Times New Roman" panose="02020603050405020304" pitchFamily="18" charset="0"/>
            </a:rPr>
            <a:t>спеціальної</a:t>
          </a:r>
          <a:r>
            <a:rPr lang="ru-RU" sz="1800" b="0" dirty="0" smtClean="0">
              <a:latin typeface="+mn-lt"/>
              <a:cs typeface="Times New Roman" panose="02020603050405020304" pitchFamily="18" charset="0"/>
            </a:rPr>
            <a:t> </a:t>
          </a:r>
          <a:r>
            <a:rPr lang="ru-RU" sz="1800" b="0" dirty="0" err="1" smtClean="0">
              <a:latin typeface="+mn-lt"/>
              <a:cs typeface="Times New Roman" panose="02020603050405020304" pitchFamily="18" charset="0"/>
            </a:rPr>
            <a:t>освіти</a:t>
          </a:r>
          <a:r>
            <a:rPr lang="ru-RU" sz="1800" b="0" dirty="0" smtClean="0">
              <a:latin typeface="+mn-lt"/>
              <a:cs typeface="Times New Roman" panose="02020603050405020304" pitchFamily="18" charset="0"/>
            </a:rPr>
            <a:t> </a:t>
          </a:r>
          <a:r>
            <a:rPr lang="ru-RU" sz="1800" b="0" dirty="0" err="1" smtClean="0">
              <a:latin typeface="+mn-lt"/>
              <a:cs typeface="Times New Roman" panose="02020603050405020304" pitchFamily="18" charset="0"/>
            </a:rPr>
            <a:t>інтернатного</a:t>
          </a:r>
          <a:r>
            <a:rPr lang="ru-RU" sz="1800" b="0" dirty="0" smtClean="0">
              <a:latin typeface="+mn-lt"/>
              <a:cs typeface="Times New Roman" panose="02020603050405020304" pitchFamily="18" charset="0"/>
            </a:rPr>
            <a:t> типу;</a:t>
          </a:r>
          <a:endParaRPr lang="uk-UA" sz="1800" b="0" dirty="0">
            <a:latin typeface="+mn-lt"/>
            <a:cs typeface="Times New Roman" panose="02020603050405020304" pitchFamily="18" charset="0"/>
          </a:endParaRPr>
        </a:p>
      </dgm:t>
    </dgm:pt>
    <dgm:pt modelId="{7307BC31-2A0B-42F4-ADCF-2FF58CA692F2}" type="parTrans" cxnId="{E8A8A7A5-1166-4CF0-AADE-0058AAE4AE5D}">
      <dgm:prSet/>
      <dgm:spPr/>
      <dgm:t>
        <a:bodyPr/>
        <a:lstStyle/>
        <a:p>
          <a:endParaRPr lang="uk-UA"/>
        </a:p>
      </dgm:t>
    </dgm:pt>
    <dgm:pt modelId="{EC6A6C23-266B-4E22-98A7-0533F059A76C}" type="sibTrans" cxnId="{E8A8A7A5-1166-4CF0-AADE-0058AAE4AE5D}">
      <dgm:prSet/>
      <dgm:spPr/>
      <dgm:t>
        <a:bodyPr/>
        <a:lstStyle/>
        <a:p>
          <a:endParaRPr lang="uk-UA"/>
        </a:p>
      </dgm:t>
    </dgm:pt>
    <dgm:pt modelId="{4F6EFE40-C5C5-4449-95DA-ABA564500B8E}">
      <dgm:prSet custT="1"/>
      <dgm:spPr/>
      <dgm:t>
        <a:bodyPr/>
        <a:lstStyle/>
        <a:p>
          <a:pPr rtl="0"/>
          <a:r>
            <a:rPr lang="uk-UA" sz="1600" dirty="0" smtClean="0"/>
            <a:t>Модель нормалізації (інтеграція), котра забезпечує доступ дітей з обмеженими можливостями здоров’я до навчання у заклади загальної середньої освіти з урахуванням їхньої адаптації до існуючих у ній умов: інтегроване навчання у корекційних класах; </a:t>
          </a:r>
          <a:endParaRPr lang="uk-UA" sz="1600" dirty="0"/>
        </a:p>
      </dgm:t>
    </dgm:pt>
    <dgm:pt modelId="{0D0FD4D4-DAD2-4684-9EFD-07EBFF43F4F4}" type="parTrans" cxnId="{84AA4F87-DA60-4AE4-BF36-F11F84017780}">
      <dgm:prSet/>
      <dgm:spPr/>
      <dgm:t>
        <a:bodyPr/>
        <a:lstStyle/>
        <a:p>
          <a:endParaRPr lang="uk-UA"/>
        </a:p>
      </dgm:t>
    </dgm:pt>
    <dgm:pt modelId="{5C09701E-70CA-4EF0-8203-09CC034CFE7F}" type="sibTrans" cxnId="{84AA4F87-DA60-4AE4-BF36-F11F84017780}">
      <dgm:prSet/>
      <dgm:spPr/>
      <dgm:t>
        <a:bodyPr/>
        <a:lstStyle/>
        <a:p>
          <a:endParaRPr lang="uk-UA"/>
        </a:p>
      </dgm:t>
    </dgm:pt>
    <dgm:pt modelId="{5C047309-AB9A-403A-974E-7957649C3220}">
      <dgm:prSet custT="1"/>
      <dgm:spPr/>
      <dgm:t>
        <a:bodyPr/>
        <a:lstStyle/>
        <a:p>
          <a:pPr rtl="0"/>
          <a:r>
            <a:rPr lang="uk-UA" sz="1600" dirty="0" smtClean="0"/>
            <a:t>Соціальна (інклюзивна) модель ґрунтується на створенні такого універсального дизайну у закладі освіти - дизайн предметів, навколишнього середовища, освітніх програм та послуг, що забезпечує здобувачам освіти максимальну придатність для використання всіма особами без необхідної адаптації чи спеціального дизайну. </a:t>
          </a:r>
          <a:endParaRPr lang="uk-UA" sz="1600" dirty="0"/>
        </a:p>
      </dgm:t>
    </dgm:pt>
    <dgm:pt modelId="{3AF7F231-F09C-47EA-BA15-FFB0C6F6069C}" type="parTrans" cxnId="{D616AED5-D49A-4093-8848-7B0DAFE67099}">
      <dgm:prSet/>
      <dgm:spPr/>
      <dgm:t>
        <a:bodyPr/>
        <a:lstStyle/>
        <a:p>
          <a:endParaRPr lang="uk-UA"/>
        </a:p>
      </dgm:t>
    </dgm:pt>
    <dgm:pt modelId="{A5ABC84E-8E5F-4A4A-80F9-CA7B21B20B75}" type="sibTrans" cxnId="{D616AED5-D49A-4093-8848-7B0DAFE67099}">
      <dgm:prSet/>
      <dgm:spPr/>
      <dgm:t>
        <a:bodyPr/>
        <a:lstStyle/>
        <a:p>
          <a:endParaRPr lang="uk-UA"/>
        </a:p>
      </dgm:t>
    </dgm:pt>
    <dgm:pt modelId="{E0F02274-381D-464B-9944-C64C3D5B95B2}" type="pres">
      <dgm:prSet presAssocID="{7928F8C2-0E4A-4381-A2F3-8A265DDF805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uk-UA"/>
        </a:p>
      </dgm:t>
    </dgm:pt>
    <dgm:pt modelId="{22B6AF98-308A-403A-BA75-3045919918CA}" type="pres">
      <dgm:prSet presAssocID="{7928F8C2-0E4A-4381-A2F3-8A265DDF8059}" presName="Name1" presStyleCnt="0"/>
      <dgm:spPr/>
    </dgm:pt>
    <dgm:pt modelId="{9CD2B677-0409-4015-97C8-4EAEEB53225B}" type="pres">
      <dgm:prSet presAssocID="{7928F8C2-0E4A-4381-A2F3-8A265DDF8059}" presName="cycle" presStyleCnt="0"/>
      <dgm:spPr/>
    </dgm:pt>
    <dgm:pt modelId="{49519EE8-9928-4EED-85B9-6022CE096B18}" type="pres">
      <dgm:prSet presAssocID="{7928F8C2-0E4A-4381-A2F3-8A265DDF8059}" presName="srcNode" presStyleLbl="node1" presStyleIdx="0" presStyleCnt="3"/>
      <dgm:spPr/>
    </dgm:pt>
    <dgm:pt modelId="{2F295953-DF19-4AF5-8228-362CB0D6DDC4}" type="pres">
      <dgm:prSet presAssocID="{7928F8C2-0E4A-4381-A2F3-8A265DDF8059}" presName="conn" presStyleLbl="parChTrans1D2" presStyleIdx="0" presStyleCnt="1"/>
      <dgm:spPr/>
      <dgm:t>
        <a:bodyPr/>
        <a:lstStyle/>
        <a:p>
          <a:endParaRPr lang="uk-UA"/>
        </a:p>
      </dgm:t>
    </dgm:pt>
    <dgm:pt modelId="{F0DACFE4-FDAA-4B2C-B49C-42EDD385CBBD}" type="pres">
      <dgm:prSet presAssocID="{7928F8C2-0E4A-4381-A2F3-8A265DDF8059}" presName="extraNode" presStyleLbl="node1" presStyleIdx="0" presStyleCnt="3"/>
      <dgm:spPr/>
    </dgm:pt>
    <dgm:pt modelId="{BE75C5C9-DD7F-4FB4-A032-918791FE627A}" type="pres">
      <dgm:prSet presAssocID="{7928F8C2-0E4A-4381-A2F3-8A265DDF8059}" presName="dstNode" presStyleLbl="node1" presStyleIdx="0" presStyleCnt="3"/>
      <dgm:spPr/>
    </dgm:pt>
    <dgm:pt modelId="{EA8B9CF5-0202-45B8-8A26-28F3E0662744}" type="pres">
      <dgm:prSet presAssocID="{8C8617CC-D2F2-4A1A-87FC-A41CF8EA98FF}" presName="text_1" presStyleLbl="node1" presStyleIdx="0" presStyleCnt="3" custScaleY="130597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D1857A3-F5D3-4C37-8D4C-FD8DF0E95A29}" type="pres">
      <dgm:prSet presAssocID="{8C8617CC-D2F2-4A1A-87FC-A41CF8EA98FF}" presName="accent_1" presStyleCnt="0"/>
      <dgm:spPr/>
    </dgm:pt>
    <dgm:pt modelId="{7F97D669-1FCF-4675-9E00-F9E556531F74}" type="pres">
      <dgm:prSet presAssocID="{8C8617CC-D2F2-4A1A-87FC-A41CF8EA98FF}" presName="accentRepeatNode" presStyleLbl="solidFgAcc1" presStyleIdx="0" presStyleCnt="3"/>
      <dgm:spPr/>
    </dgm:pt>
    <dgm:pt modelId="{04C2671D-3DB0-447B-A093-DDC4031A3EB5}" type="pres">
      <dgm:prSet presAssocID="{4F6EFE40-C5C5-4449-95DA-ABA564500B8E}" presName="text_2" presStyleLbl="node1" presStyleIdx="1" presStyleCnt="3" custScaleY="154356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6AA9E89-D824-45BB-92E2-BC0EE4A717A4}" type="pres">
      <dgm:prSet presAssocID="{4F6EFE40-C5C5-4449-95DA-ABA564500B8E}" presName="accent_2" presStyleCnt="0"/>
      <dgm:spPr/>
    </dgm:pt>
    <dgm:pt modelId="{66A6A9CE-113D-47FD-826D-71A72C7CFC2D}" type="pres">
      <dgm:prSet presAssocID="{4F6EFE40-C5C5-4449-95DA-ABA564500B8E}" presName="accentRepeatNode" presStyleLbl="solidFgAcc1" presStyleIdx="1" presStyleCnt="3"/>
      <dgm:spPr/>
    </dgm:pt>
    <dgm:pt modelId="{B1C050EC-4F4C-4D10-9493-0260FBE3A6E1}" type="pres">
      <dgm:prSet presAssocID="{5C047309-AB9A-403A-974E-7957649C3220}" presName="text_3" presStyleLbl="node1" presStyleIdx="2" presStyleCnt="3" custScaleY="13836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4DF5946-E738-412B-B397-82C23A011C33}" type="pres">
      <dgm:prSet presAssocID="{5C047309-AB9A-403A-974E-7957649C3220}" presName="accent_3" presStyleCnt="0"/>
      <dgm:spPr/>
    </dgm:pt>
    <dgm:pt modelId="{B7F309B7-49D1-47E4-A0B0-DE5E4118A637}" type="pres">
      <dgm:prSet presAssocID="{5C047309-AB9A-403A-974E-7957649C3220}" presName="accentRepeatNode" presStyleLbl="solidFgAcc1" presStyleIdx="2" presStyleCnt="3"/>
      <dgm:spPr/>
    </dgm:pt>
  </dgm:ptLst>
  <dgm:cxnLst>
    <dgm:cxn modelId="{D616AED5-D49A-4093-8848-7B0DAFE67099}" srcId="{7928F8C2-0E4A-4381-A2F3-8A265DDF8059}" destId="{5C047309-AB9A-403A-974E-7957649C3220}" srcOrd="2" destOrd="0" parTransId="{3AF7F231-F09C-47EA-BA15-FFB0C6F6069C}" sibTransId="{A5ABC84E-8E5F-4A4A-80F9-CA7B21B20B75}"/>
    <dgm:cxn modelId="{08743F2A-EC57-424E-B4B5-26F4020037C8}" type="presOf" srcId="{7928F8C2-0E4A-4381-A2F3-8A265DDF8059}" destId="{E0F02274-381D-464B-9944-C64C3D5B95B2}" srcOrd="0" destOrd="0" presId="urn:microsoft.com/office/officeart/2008/layout/VerticalCurvedList"/>
    <dgm:cxn modelId="{A856F88F-D47F-4512-AEB2-237EC3D2352D}" type="presOf" srcId="{5C047309-AB9A-403A-974E-7957649C3220}" destId="{B1C050EC-4F4C-4D10-9493-0260FBE3A6E1}" srcOrd="0" destOrd="0" presId="urn:microsoft.com/office/officeart/2008/layout/VerticalCurvedList"/>
    <dgm:cxn modelId="{E8A8A7A5-1166-4CF0-AADE-0058AAE4AE5D}" srcId="{7928F8C2-0E4A-4381-A2F3-8A265DDF8059}" destId="{8C8617CC-D2F2-4A1A-87FC-A41CF8EA98FF}" srcOrd="0" destOrd="0" parTransId="{7307BC31-2A0B-42F4-ADCF-2FF58CA692F2}" sibTransId="{EC6A6C23-266B-4E22-98A7-0533F059A76C}"/>
    <dgm:cxn modelId="{4DED0FC5-7CC6-4587-8480-A4143D8AB201}" type="presOf" srcId="{8C8617CC-D2F2-4A1A-87FC-A41CF8EA98FF}" destId="{EA8B9CF5-0202-45B8-8A26-28F3E0662744}" srcOrd="0" destOrd="0" presId="urn:microsoft.com/office/officeart/2008/layout/VerticalCurvedList"/>
    <dgm:cxn modelId="{09C3E57C-2241-4EB9-88DE-4EA1B18F013C}" type="presOf" srcId="{EC6A6C23-266B-4E22-98A7-0533F059A76C}" destId="{2F295953-DF19-4AF5-8228-362CB0D6DDC4}" srcOrd="0" destOrd="0" presId="urn:microsoft.com/office/officeart/2008/layout/VerticalCurvedList"/>
    <dgm:cxn modelId="{84AA4F87-DA60-4AE4-BF36-F11F84017780}" srcId="{7928F8C2-0E4A-4381-A2F3-8A265DDF8059}" destId="{4F6EFE40-C5C5-4449-95DA-ABA564500B8E}" srcOrd="1" destOrd="0" parTransId="{0D0FD4D4-DAD2-4684-9EFD-07EBFF43F4F4}" sibTransId="{5C09701E-70CA-4EF0-8203-09CC034CFE7F}"/>
    <dgm:cxn modelId="{7F13ECF9-4586-4190-A4AD-ED6CB9F6A5BA}" type="presOf" srcId="{4F6EFE40-C5C5-4449-95DA-ABA564500B8E}" destId="{04C2671D-3DB0-447B-A093-DDC4031A3EB5}" srcOrd="0" destOrd="0" presId="urn:microsoft.com/office/officeart/2008/layout/VerticalCurvedList"/>
    <dgm:cxn modelId="{599666DB-7788-4C32-8405-96E0461CB747}" type="presParOf" srcId="{E0F02274-381D-464B-9944-C64C3D5B95B2}" destId="{22B6AF98-308A-403A-BA75-3045919918CA}" srcOrd="0" destOrd="0" presId="urn:microsoft.com/office/officeart/2008/layout/VerticalCurvedList"/>
    <dgm:cxn modelId="{C6D4BEF9-81AD-4034-ABB4-46E623CAFEC8}" type="presParOf" srcId="{22B6AF98-308A-403A-BA75-3045919918CA}" destId="{9CD2B677-0409-4015-97C8-4EAEEB53225B}" srcOrd="0" destOrd="0" presId="urn:microsoft.com/office/officeart/2008/layout/VerticalCurvedList"/>
    <dgm:cxn modelId="{487BA2ED-9617-4BCE-942C-80C4AB8B4C0C}" type="presParOf" srcId="{9CD2B677-0409-4015-97C8-4EAEEB53225B}" destId="{49519EE8-9928-4EED-85B9-6022CE096B18}" srcOrd="0" destOrd="0" presId="urn:microsoft.com/office/officeart/2008/layout/VerticalCurvedList"/>
    <dgm:cxn modelId="{16B50841-9285-4507-BB72-9B819035DDDB}" type="presParOf" srcId="{9CD2B677-0409-4015-97C8-4EAEEB53225B}" destId="{2F295953-DF19-4AF5-8228-362CB0D6DDC4}" srcOrd="1" destOrd="0" presId="urn:microsoft.com/office/officeart/2008/layout/VerticalCurvedList"/>
    <dgm:cxn modelId="{C7285EDC-FB29-4050-8053-7CD25F547FE6}" type="presParOf" srcId="{9CD2B677-0409-4015-97C8-4EAEEB53225B}" destId="{F0DACFE4-FDAA-4B2C-B49C-42EDD385CBBD}" srcOrd="2" destOrd="0" presId="urn:microsoft.com/office/officeart/2008/layout/VerticalCurvedList"/>
    <dgm:cxn modelId="{0EC8C352-6D61-4EE2-9451-7BCF0D54439B}" type="presParOf" srcId="{9CD2B677-0409-4015-97C8-4EAEEB53225B}" destId="{BE75C5C9-DD7F-4FB4-A032-918791FE627A}" srcOrd="3" destOrd="0" presId="urn:microsoft.com/office/officeart/2008/layout/VerticalCurvedList"/>
    <dgm:cxn modelId="{60AC3C5F-1F07-40A2-BA24-138F804C7A05}" type="presParOf" srcId="{22B6AF98-308A-403A-BA75-3045919918CA}" destId="{EA8B9CF5-0202-45B8-8A26-28F3E0662744}" srcOrd="1" destOrd="0" presId="urn:microsoft.com/office/officeart/2008/layout/VerticalCurvedList"/>
    <dgm:cxn modelId="{21A4B50C-8547-47CA-B4FC-F91EC4F556E5}" type="presParOf" srcId="{22B6AF98-308A-403A-BA75-3045919918CA}" destId="{6D1857A3-F5D3-4C37-8D4C-FD8DF0E95A29}" srcOrd="2" destOrd="0" presId="urn:microsoft.com/office/officeart/2008/layout/VerticalCurvedList"/>
    <dgm:cxn modelId="{522508FD-D00F-4B4E-AC47-2158BF565E8E}" type="presParOf" srcId="{6D1857A3-F5D3-4C37-8D4C-FD8DF0E95A29}" destId="{7F97D669-1FCF-4675-9E00-F9E556531F74}" srcOrd="0" destOrd="0" presId="urn:microsoft.com/office/officeart/2008/layout/VerticalCurvedList"/>
    <dgm:cxn modelId="{232A898C-AE62-4099-9DF8-B61D2A95175E}" type="presParOf" srcId="{22B6AF98-308A-403A-BA75-3045919918CA}" destId="{04C2671D-3DB0-447B-A093-DDC4031A3EB5}" srcOrd="3" destOrd="0" presId="urn:microsoft.com/office/officeart/2008/layout/VerticalCurvedList"/>
    <dgm:cxn modelId="{95488E7B-54DF-4E7A-BEF8-8912E3D7476A}" type="presParOf" srcId="{22B6AF98-308A-403A-BA75-3045919918CA}" destId="{C6AA9E89-D824-45BB-92E2-BC0EE4A717A4}" srcOrd="4" destOrd="0" presId="urn:microsoft.com/office/officeart/2008/layout/VerticalCurvedList"/>
    <dgm:cxn modelId="{3ECB9D20-78D7-44DE-A549-A372161E9FA6}" type="presParOf" srcId="{C6AA9E89-D824-45BB-92E2-BC0EE4A717A4}" destId="{66A6A9CE-113D-47FD-826D-71A72C7CFC2D}" srcOrd="0" destOrd="0" presId="urn:microsoft.com/office/officeart/2008/layout/VerticalCurvedList"/>
    <dgm:cxn modelId="{D7464233-8BF9-44BD-B9FC-D42F6E7FFF39}" type="presParOf" srcId="{22B6AF98-308A-403A-BA75-3045919918CA}" destId="{B1C050EC-4F4C-4D10-9493-0260FBE3A6E1}" srcOrd="5" destOrd="0" presId="urn:microsoft.com/office/officeart/2008/layout/VerticalCurvedList"/>
    <dgm:cxn modelId="{FC1EE20B-CC19-46C1-8D96-70BA8EC65747}" type="presParOf" srcId="{22B6AF98-308A-403A-BA75-3045919918CA}" destId="{24DF5946-E738-412B-B397-82C23A011C33}" srcOrd="6" destOrd="0" presId="urn:microsoft.com/office/officeart/2008/layout/VerticalCurvedList"/>
    <dgm:cxn modelId="{20F678B4-668A-4948-ABAD-2CD7E18429B6}" type="presParOf" srcId="{24DF5946-E738-412B-B397-82C23A011C33}" destId="{B7F309B7-49D1-47E4-A0B0-DE5E4118A63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EAE646-D5CC-4B09-981B-B0FD0742BBBE}" type="datetimeFigureOut">
              <a:rPr lang="uk-UA" smtClean="0"/>
              <a:pPr/>
              <a:t>06.09.2023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D6A5D4-AD22-432C-9C14-E38029AF05E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1188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B5FA-B3DE-4EA4-9989-6BF48FD4F6EE}" type="datetimeFigureOut">
              <a:rPr lang="uk-UA" smtClean="0"/>
              <a:pPr/>
              <a:t>06.09.2023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F7C6-4196-4E57-9B8B-C490634267C6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B5FA-B3DE-4EA4-9989-6BF48FD4F6EE}" type="datetimeFigureOut">
              <a:rPr lang="uk-UA" smtClean="0"/>
              <a:pPr/>
              <a:t>06.09.2023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F7C6-4196-4E57-9B8B-C490634267C6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B5FA-B3DE-4EA4-9989-6BF48FD4F6EE}" type="datetimeFigureOut">
              <a:rPr lang="uk-UA" smtClean="0"/>
              <a:pPr/>
              <a:t>06.09.2023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F7C6-4196-4E57-9B8B-C490634267C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B5FA-B3DE-4EA4-9989-6BF48FD4F6EE}" type="datetimeFigureOut">
              <a:rPr lang="uk-UA" smtClean="0"/>
              <a:pPr/>
              <a:t>06.09.2023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F7C6-4196-4E57-9B8B-C490634267C6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B5FA-B3DE-4EA4-9989-6BF48FD4F6EE}" type="datetimeFigureOut">
              <a:rPr lang="uk-UA" smtClean="0"/>
              <a:pPr/>
              <a:t>06.09.2023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F7C6-4196-4E57-9B8B-C490634267C6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B5FA-B3DE-4EA4-9989-6BF48FD4F6EE}" type="datetimeFigureOut">
              <a:rPr lang="uk-UA" smtClean="0"/>
              <a:pPr/>
              <a:t>06.09.2023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F7C6-4196-4E57-9B8B-C490634267C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B5FA-B3DE-4EA4-9989-6BF48FD4F6EE}" type="datetimeFigureOut">
              <a:rPr lang="uk-UA" smtClean="0"/>
              <a:pPr/>
              <a:t>06.09.2023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F7C6-4196-4E57-9B8B-C490634267C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B5FA-B3DE-4EA4-9989-6BF48FD4F6EE}" type="datetimeFigureOut">
              <a:rPr lang="uk-UA" smtClean="0"/>
              <a:pPr/>
              <a:t>06.09.2023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F7C6-4196-4E57-9B8B-C490634267C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B5FA-B3DE-4EA4-9989-6BF48FD4F6EE}" type="datetimeFigureOut">
              <a:rPr lang="uk-UA" smtClean="0"/>
              <a:pPr/>
              <a:t>06.09.2023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F7C6-4196-4E57-9B8B-C490634267C6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B5FA-B3DE-4EA4-9989-6BF48FD4F6EE}" type="datetimeFigureOut">
              <a:rPr lang="uk-UA" smtClean="0"/>
              <a:pPr/>
              <a:t>06.09.2023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F7C6-4196-4E57-9B8B-C490634267C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3B5FA-B3DE-4EA4-9989-6BF48FD4F6EE}" type="datetimeFigureOut">
              <a:rPr lang="uk-UA" smtClean="0"/>
              <a:pPr/>
              <a:t>06.09.2023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FF7C6-4196-4E57-9B8B-C490634267C6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AA3B5FA-B3DE-4EA4-9989-6BF48FD4F6EE}" type="datetimeFigureOut">
              <a:rPr lang="uk-UA" smtClean="0"/>
              <a:pPr/>
              <a:t>06.09.2023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32FF7C6-4196-4E57-9B8B-C490634267C6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75E2171-9817-4C64-92D4-6351AAE839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1680" y="404664"/>
            <a:ext cx="6858000" cy="2387600"/>
          </a:xfrm>
        </p:spPr>
        <p:txBody>
          <a:bodyPr>
            <a:normAutofit fontScale="90000"/>
          </a:bodyPr>
          <a:lstStyle/>
          <a:p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Дидактика як загальна теорія інклюзивної освіти та навчання</a:t>
            </a:r>
            <a:endParaRPr lang="uk-UA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Фото Книги и цветы, более 25 000 качественных бесплатных стоковых фо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5" y="3865339"/>
            <a:ext cx="4118535" cy="27434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398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27544" y="1900361"/>
            <a:ext cx="732911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4.1. Виникнення і розвиток інклюзивної освіти та </a:t>
            </a:r>
            <a:r>
              <a:rPr lang="uk-UA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endParaRPr lang="uk-UA" sz="2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4.2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і завдання дидактики інклюзивної освіти, її </a:t>
            </a:r>
            <a:r>
              <a:rPr lang="uk-UA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категорії</a:t>
            </a:r>
            <a:endParaRPr lang="uk-UA" sz="2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4.3. </a:t>
            </a:r>
            <a:r>
              <a:rPr lang="uk-UA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закладів освіти для дітей з обмеженнями життєдіяльності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4.4. </a:t>
            </a:r>
            <a:r>
              <a:rPr lang="uk-UA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організації інклюзивного навчання в ЗЗСО.</a:t>
            </a:r>
          </a:p>
        </p:txBody>
      </p:sp>
    </p:spTree>
    <p:extLst>
      <p:ext uri="{BB962C8B-B14F-4D97-AF65-F5344CB8AC3E}">
        <p14:creationId xmlns:p14="http://schemas.microsoft.com/office/powerpoint/2010/main" val="407610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86" y="1340768"/>
            <a:ext cx="8696337" cy="41764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655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6"/>
          <a:stretch/>
        </p:blipFill>
        <p:spPr bwMode="auto">
          <a:xfrm>
            <a:off x="138190" y="312738"/>
            <a:ext cx="8892526" cy="22326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4" descr="Інклюзія вас не стосується? Чому це не так | Українська правда _Житт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Інклюзія вас не стосується? Чому це не так | Українська правда _Житт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653136"/>
            <a:ext cx="4491281" cy="20562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93" y="2780928"/>
            <a:ext cx="8997724" cy="14119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787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Інклюзія вас не стосується? Чому це не так | Українська правда _Житт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Інклюзія вас не стосується? Чому це не так | Українська правда _Житт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52039"/>
            <a:ext cx="4275257" cy="19573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0375" y="76492"/>
            <a:ext cx="770485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Завдання</a:t>
            </a:r>
            <a:r>
              <a:rPr lang="ru-RU" sz="2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2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інклюзивної</a:t>
            </a:r>
            <a:r>
              <a:rPr lang="ru-RU" sz="2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2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педагогіки</a:t>
            </a:r>
            <a:r>
              <a:rPr lang="ru-RU" sz="2200" dirty="0" smtClean="0"/>
              <a:t>:</a:t>
            </a:r>
          </a:p>
          <a:p>
            <a:pPr algn="ctr"/>
            <a:r>
              <a:rPr lang="ru-RU" sz="2200" dirty="0" smtClean="0"/>
              <a:t> </a:t>
            </a:r>
            <a:r>
              <a:rPr lang="ru-RU" sz="2200" dirty="0"/>
              <a:t> </a:t>
            </a:r>
            <a:r>
              <a:rPr lang="ru-RU" sz="2200" dirty="0" err="1"/>
              <a:t>розробка</a:t>
            </a:r>
            <a:r>
              <a:rPr lang="ru-RU" sz="2200" dirty="0"/>
              <a:t> </a:t>
            </a:r>
            <a:r>
              <a:rPr lang="ru-RU" sz="2200" dirty="0" err="1"/>
              <a:t>нових</a:t>
            </a:r>
            <a:r>
              <a:rPr lang="ru-RU" sz="2200" dirty="0"/>
              <a:t> та </a:t>
            </a:r>
            <a:r>
              <a:rPr lang="ru-RU" sz="2200" dirty="0" err="1"/>
              <a:t>модернізація</a:t>
            </a:r>
            <a:r>
              <a:rPr lang="ru-RU" sz="2200" dirty="0"/>
              <a:t> </a:t>
            </a:r>
            <a:r>
              <a:rPr lang="ru-RU" sz="2200" dirty="0" err="1"/>
              <a:t>наявних</a:t>
            </a:r>
            <a:r>
              <a:rPr lang="ru-RU" sz="2200" dirty="0"/>
              <a:t> </a:t>
            </a:r>
            <a:r>
              <a:rPr lang="ru-RU" sz="2200" dirty="0" err="1"/>
              <a:t>методів</a:t>
            </a:r>
            <a:r>
              <a:rPr lang="ru-RU" sz="2200" dirty="0"/>
              <a:t> </a:t>
            </a:r>
            <a:r>
              <a:rPr lang="ru-RU" sz="2200" dirty="0" err="1"/>
              <a:t>навчання</a:t>
            </a:r>
            <a:r>
              <a:rPr lang="ru-RU" sz="2200" dirty="0"/>
              <a:t> і </a:t>
            </a:r>
            <a:r>
              <a:rPr lang="ru-RU" sz="2200" dirty="0" err="1"/>
              <a:t>виховання</a:t>
            </a:r>
            <a:r>
              <a:rPr lang="ru-RU" sz="2200" dirty="0"/>
              <a:t>, </a:t>
            </a:r>
            <a:r>
              <a:rPr lang="ru-RU" sz="2200" dirty="0" err="1"/>
              <a:t>навчального</a:t>
            </a:r>
            <a:r>
              <a:rPr lang="ru-RU" sz="2200" dirty="0"/>
              <a:t> </a:t>
            </a:r>
            <a:r>
              <a:rPr lang="ru-RU" sz="2200" dirty="0" err="1"/>
              <a:t>обладнання</a:t>
            </a:r>
            <a:r>
              <a:rPr lang="ru-RU" sz="2200" dirty="0"/>
              <a:t>; </a:t>
            </a:r>
            <a:endParaRPr lang="ru-RU" sz="2200" dirty="0" smtClean="0"/>
          </a:p>
          <a:p>
            <a:pPr algn="ctr"/>
            <a:r>
              <a:rPr lang="ru-RU" sz="2200" dirty="0" smtClean="0"/>
              <a:t> </a:t>
            </a:r>
            <a:r>
              <a:rPr lang="ru-RU" sz="2200" dirty="0" err="1"/>
              <a:t>підготовка</a:t>
            </a:r>
            <a:r>
              <a:rPr lang="ru-RU" sz="2200" dirty="0"/>
              <a:t> </a:t>
            </a:r>
            <a:r>
              <a:rPr lang="ru-RU" sz="2200" dirty="0" err="1"/>
              <a:t>підручників</a:t>
            </a:r>
            <a:r>
              <a:rPr lang="ru-RU" sz="2200" dirty="0"/>
              <a:t>, </a:t>
            </a:r>
            <a:r>
              <a:rPr lang="ru-RU" sz="2200" dirty="0" err="1"/>
              <a:t>посібників</a:t>
            </a:r>
            <a:r>
              <a:rPr lang="ru-RU" sz="2200" dirty="0"/>
              <a:t> і </a:t>
            </a:r>
            <a:r>
              <a:rPr lang="ru-RU" sz="2200" dirty="0" err="1" smtClean="0"/>
              <a:t>навчально</a:t>
            </a:r>
            <a:r>
              <a:rPr lang="ru-RU" sz="2200" dirty="0" smtClean="0"/>
              <a:t>-методичного </a:t>
            </a:r>
            <a:r>
              <a:rPr lang="ru-RU" sz="2200" dirty="0" err="1"/>
              <a:t>забезпечення</a:t>
            </a:r>
            <a:r>
              <a:rPr lang="ru-RU" sz="2200" dirty="0" smtClean="0"/>
              <a:t>;</a:t>
            </a:r>
          </a:p>
          <a:p>
            <a:pPr algn="ctr"/>
            <a:r>
              <a:rPr lang="ru-RU" sz="2200" dirty="0" err="1"/>
              <a:t>визначення</a:t>
            </a:r>
            <a:r>
              <a:rPr lang="ru-RU" sz="2200" dirty="0"/>
              <a:t> </a:t>
            </a:r>
            <a:r>
              <a:rPr lang="ru-RU" sz="2200" dirty="0" err="1"/>
              <a:t>функцій</a:t>
            </a:r>
            <a:r>
              <a:rPr lang="ru-RU" sz="2200" dirty="0"/>
              <a:t> </a:t>
            </a:r>
            <a:r>
              <a:rPr lang="ru-RU" sz="2200" dirty="0" err="1"/>
              <a:t>соціально-педагогічної</a:t>
            </a:r>
            <a:r>
              <a:rPr lang="ru-RU" sz="2200" dirty="0"/>
              <a:t> </a:t>
            </a:r>
            <a:r>
              <a:rPr lang="ru-RU" sz="2200" dirty="0" err="1"/>
              <a:t>діяльності</a:t>
            </a:r>
            <a:r>
              <a:rPr lang="ru-RU" sz="2200" dirty="0"/>
              <a:t> </a:t>
            </a:r>
            <a:r>
              <a:rPr lang="ru-RU" sz="2200" dirty="0" err="1"/>
              <a:t>вчителя</a:t>
            </a:r>
            <a:r>
              <a:rPr lang="ru-RU" sz="2200" dirty="0"/>
              <a:t> </a:t>
            </a:r>
            <a:r>
              <a:rPr lang="ru-RU" sz="2200" dirty="0" err="1"/>
              <a:t>інклюзивного</a:t>
            </a:r>
            <a:r>
              <a:rPr lang="ru-RU" sz="2200" dirty="0"/>
              <a:t> </a:t>
            </a:r>
            <a:r>
              <a:rPr lang="ru-RU" sz="2200" dirty="0" err="1"/>
              <a:t>навчання</a:t>
            </a:r>
            <a:r>
              <a:rPr lang="ru-RU" sz="2200" dirty="0"/>
              <a:t>; </a:t>
            </a:r>
            <a:endParaRPr lang="ru-RU" sz="2200" dirty="0" smtClean="0"/>
          </a:p>
          <a:p>
            <a:pPr algn="ctr"/>
            <a:r>
              <a:rPr lang="ru-RU" sz="2200" dirty="0" smtClean="0"/>
              <a:t> </a:t>
            </a:r>
            <a:r>
              <a:rPr lang="ru-RU" sz="2200" dirty="0" err="1"/>
              <a:t>підготовка</a:t>
            </a:r>
            <a:r>
              <a:rPr lang="ru-RU" sz="2200" dirty="0"/>
              <a:t> </a:t>
            </a:r>
            <a:r>
              <a:rPr lang="ru-RU" sz="2200" dirty="0" err="1"/>
              <a:t>вчителів</a:t>
            </a:r>
            <a:r>
              <a:rPr lang="ru-RU" sz="2200" dirty="0"/>
              <a:t> </a:t>
            </a:r>
            <a:r>
              <a:rPr lang="ru-RU" sz="2200" dirty="0" err="1"/>
              <a:t>загальноосвітніх</a:t>
            </a:r>
            <a:r>
              <a:rPr lang="ru-RU" sz="2200" dirty="0"/>
              <a:t> </a:t>
            </a:r>
            <a:r>
              <a:rPr lang="ru-RU" sz="2200" dirty="0" err="1"/>
              <a:t>шкіл</a:t>
            </a:r>
            <a:r>
              <a:rPr lang="ru-RU" sz="2200" dirty="0"/>
              <a:t> до </a:t>
            </a:r>
            <a:r>
              <a:rPr lang="ru-RU" sz="2200" dirty="0" err="1"/>
              <a:t>виконання</a:t>
            </a:r>
            <a:r>
              <a:rPr lang="ru-RU" sz="2200" dirty="0"/>
              <a:t> </a:t>
            </a:r>
            <a:r>
              <a:rPr lang="ru-RU" sz="2200" dirty="0" err="1"/>
              <a:t>соціально-педагогічної</a:t>
            </a:r>
            <a:r>
              <a:rPr lang="ru-RU" sz="2200" dirty="0"/>
              <a:t> </a:t>
            </a:r>
            <a:r>
              <a:rPr lang="ru-RU" sz="2200" dirty="0" err="1"/>
              <a:t>діяльності</a:t>
            </a:r>
            <a:r>
              <a:rPr lang="ru-RU" sz="2200" dirty="0"/>
              <a:t> та </a:t>
            </a:r>
            <a:r>
              <a:rPr lang="ru-RU" sz="2200" dirty="0" err="1"/>
              <a:t>її</a:t>
            </a:r>
            <a:r>
              <a:rPr lang="ru-RU" sz="2200" dirty="0"/>
              <a:t> </a:t>
            </a:r>
            <a:r>
              <a:rPr lang="ru-RU" sz="2200" dirty="0" err="1"/>
              <a:t>функцій</a:t>
            </a:r>
            <a:r>
              <a:rPr lang="ru-RU" sz="2200" dirty="0"/>
              <a:t>: </a:t>
            </a:r>
            <a:r>
              <a:rPr lang="ru-RU" sz="2200" dirty="0" err="1"/>
              <a:t>комунікативної</a:t>
            </a:r>
            <a:r>
              <a:rPr lang="ru-RU" sz="2200" dirty="0"/>
              <a:t>, </a:t>
            </a:r>
            <a:r>
              <a:rPr lang="ru-RU" sz="2200" dirty="0" err="1"/>
              <a:t>охоронно-захисної</a:t>
            </a:r>
            <a:r>
              <a:rPr lang="ru-RU" sz="2200" dirty="0"/>
              <a:t>, </a:t>
            </a:r>
            <a:r>
              <a:rPr lang="ru-RU" sz="2200" dirty="0" err="1"/>
              <a:t>діагностичної</a:t>
            </a:r>
            <a:r>
              <a:rPr lang="ru-RU" sz="2200" dirty="0"/>
              <a:t>, </a:t>
            </a:r>
            <a:r>
              <a:rPr lang="ru-RU" sz="2200" dirty="0" err="1"/>
              <a:t>превентивної</a:t>
            </a:r>
            <a:r>
              <a:rPr lang="ru-RU" sz="2200" dirty="0"/>
              <a:t>, </a:t>
            </a:r>
            <a:r>
              <a:rPr lang="ru-RU" sz="2200" dirty="0" err="1" smtClean="0"/>
              <a:t>корекційно-розвивальної</a:t>
            </a:r>
            <a:r>
              <a:rPr lang="ru-RU" sz="2200" dirty="0"/>
              <a:t>, </a:t>
            </a:r>
            <a:r>
              <a:rPr lang="ru-RU" sz="2200" dirty="0" err="1"/>
              <a:t>реабілітаційної</a:t>
            </a:r>
            <a:r>
              <a:rPr lang="ru-RU" sz="2200" dirty="0"/>
              <a:t>, </a:t>
            </a:r>
            <a:r>
              <a:rPr lang="ru-RU" sz="2200" dirty="0" err="1"/>
              <a:t>соціально-терапевтичної</a:t>
            </a:r>
            <a:r>
              <a:rPr lang="ru-RU" sz="2200" dirty="0"/>
              <a:t>; </a:t>
            </a:r>
            <a:endParaRPr lang="ru-RU" sz="2200" dirty="0" smtClean="0"/>
          </a:p>
          <a:p>
            <a:pPr algn="ctr"/>
            <a:r>
              <a:rPr lang="ru-RU" sz="2200" dirty="0" smtClean="0"/>
              <a:t> </a:t>
            </a:r>
            <a:r>
              <a:rPr lang="ru-RU" sz="2200" dirty="0" err="1"/>
              <a:t>посилення</a:t>
            </a:r>
            <a:r>
              <a:rPr lang="ru-RU" sz="2200" dirty="0"/>
              <a:t> </a:t>
            </a:r>
            <a:r>
              <a:rPr lang="ru-RU" sz="2200" dirty="0" err="1"/>
              <a:t>соціалізуючої</a:t>
            </a:r>
            <a:r>
              <a:rPr lang="ru-RU" sz="2200" dirty="0"/>
              <a:t> та </a:t>
            </a:r>
            <a:r>
              <a:rPr lang="ru-RU" sz="2200" dirty="0" err="1"/>
              <a:t>корекційно-розвивальної</a:t>
            </a:r>
            <a:r>
              <a:rPr lang="ru-RU" sz="2200" dirty="0"/>
              <a:t> мети </a:t>
            </a:r>
            <a:r>
              <a:rPr lang="ru-RU" sz="2200" dirty="0" smtClean="0"/>
              <a:t>уроку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70725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Інклюзія вас не стосується? Чому це не так | Українська правда _Житт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Інклюзія вас не стосується? Чому це не так | Українська правда _Житт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60374" y="76492"/>
            <a:ext cx="8504113" cy="89255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0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Основні</a:t>
            </a:r>
            <a:r>
              <a:rPr lang="ru-RU" sz="3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30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категорії</a:t>
            </a:r>
            <a:r>
              <a:rPr lang="ru-RU" sz="3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30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інклюзивної</a:t>
            </a:r>
            <a:r>
              <a:rPr lang="ru-RU" sz="3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30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педагогіки</a:t>
            </a:r>
            <a:r>
              <a:rPr lang="ru-RU" sz="3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:</a:t>
            </a:r>
          </a:p>
          <a:p>
            <a:pPr algn="ctr"/>
            <a:r>
              <a:rPr lang="ru-RU" sz="2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ru-RU" sz="2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AutoShape 2" descr="ІНКЛЮЗІЯ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69" y="4509120"/>
            <a:ext cx="2324100" cy="19621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669" y="764704"/>
            <a:ext cx="7886500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109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Інклюзія вас не стосується? Чому це не так | Українська правда _Житт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Інклюзія вас не стосується? Чому це не так | Українська правда _Житт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60374" y="76492"/>
            <a:ext cx="8504113" cy="89255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0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Основні</a:t>
            </a:r>
            <a:r>
              <a:rPr lang="ru-RU" sz="3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30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категорії</a:t>
            </a:r>
            <a:r>
              <a:rPr lang="ru-RU" sz="3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30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інклюзивної</a:t>
            </a:r>
            <a:r>
              <a:rPr lang="ru-RU" sz="3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30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педагогіки</a:t>
            </a:r>
            <a:r>
              <a:rPr lang="ru-RU" sz="3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:</a:t>
            </a:r>
          </a:p>
          <a:p>
            <a:pPr algn="ctr"/>
            <a:r>
              <a:rPr lang="ru-RU" sz="2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ru-RU" sz="2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AutoShape 2" descr="ІНКЛЮЗІЯ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5" y="2564904"/>
            <a:ext cx="1818840" cy="15355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5" y="947376"/>
            <a:ext cx="7128792" cy="53744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112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Інклюзія вас не стосується? Чому це не так | Українська правда _Житт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Інклюзія вас не стосується? Чому це не так | Українська правда _Житт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60374" y="76492"/>
            <a:ext cx="8504113" cy="89255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0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Основні</a:t>
            </a:r>
            <a:r>
              <a:rPr lang="ru-RU" sz="3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30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категорії</a:t>
            </a:r>
            <a:r>
              <a:rPr lang="ru-RU" sz="3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30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інклюзивної</a:t>
            </a:r>
            <a:r>
              <a:rPr lang="ru-RU" sz="3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30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педагогіки</a:t>
            </a:r>
            <a:r>
              <a:rPr lang="ru-RU" sz="3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:</a:t>
            </a:r>
          </a:p>
          <a:p>
            <a:pPr algn="ctr"/>
            <a:r>
              <a:rPr lang="ru-RU" sz="2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ru-RU" sz="2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AutoShape 2" descr="ІНКЛЮЗІЯ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745480"/>
            <a:ext cx="6984776" cy="5635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 descr="Інклюзія (Інклюзія в Палаці) – Київський Палац дітей та юнацтв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20888"/>
            <a:ext cx="1860743" cy="18360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940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6508" y="1176940"/>
            <a:ext cx="677848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Інноваційна освітня концепція інклюзивної освіти і навчання почала активно розвиватися </a:t>
            </a:r>
            <a:r>
              <a:rPr lang="uk-UA" sz="2400" dirty="0" smtClean="0">
                <a:solidFill>
                  <a:schemeClr val="accent1">
                    <a:lumMod val="5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приблизно </a:t>
            </a:r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з 1970 років.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Навчання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дітей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обмеженими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можливостями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здоров'я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економічно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розвинених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країнах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 проходить,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наскільки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можливо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, у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звичайних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 школах.</a:t>
            </a:r>
            <a:endParaRPr lang="uk-UA" sz="2400" dirty="0">
              <a:solidFill>
                <a:schemeClr val="accent1">
                  <a:lumMod val="50000"/>
                </a:schemeClr>
              </a:solidFill>
              <a:latin typeface="Bahnschrift SemiBold SemiConden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Робота художника Нікіти Тітов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898910"/>
            <a:ext cx="5562303" cy="2653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421334"/>
            <a:ext cx="75813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 і розвиток інклюзивної освіти та навчання</a:t>
            </a:r>
          </a:p>
        </p:txBody>
      </p:sp>
    </p:spTree>
    <p:extLst>
      <p:ext uri="{BB962C8B-B14F-4D97-AF65-F5344CB8AC3E}">
        <p14:creationId xmlns:p14="http://schemas.microsoft.com/office/powerpoint/2010/main" val="115304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6329" y="3797223"/>
            <a:ext cx="450839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нормативно-правовому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документі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заявлено,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люди з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інвалідністю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отримувати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необхідну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підтримку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яка б дала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змогу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максимально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здібності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прискорила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їхньої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інтеграції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суспільство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How Do People with Disabilities Access the Web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113" y="604299"/>
            <a:ext cx="4498652" cy="3148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37236" y="1407383"/>
            <a:ext cx="406121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грудня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1975 р.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Генеральна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Асамблея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ООН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ухвалила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Декларацію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права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інвалідів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ній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зазначено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"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Інваліди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незважаючи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причину, характер і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складність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їхніх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каліцтв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порушень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права,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їхні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співгромадяни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того ж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віку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 </a:t>
            </a:r>
            <a:endParaRPr lang="uk-UA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6" descr="Конвенція про права інвалідів в питаннях та відповідях - 10 Травня 2013 -  Спілка нечуючих юристів (СНЮ)"/>
          <p:cNvSpPr>
            <a:spLocks noChangeAspect="1" noChangeArrowheads="1"/>
          </p:cNvSpPr>
          <p:nvPr/>
        </p:nvSpPr>
        <p:spPr bwMode="auto">
          <a:xfrm>
            <a:off x="116681" y="-144463"/>
            <a:ext cx="2286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" name="AutoShape 8" descr="Конвенція про права інвалідів в питаннях та відповідях - 10 Травня 2013 -  Спілка нечуючих юристів (СНЮ)"/>
          <p:cNvSpPr>
            <a:spLocks noChangeAspect="1" noChangeArrowheads="1"/>
          </p:cNvSpPr>
          <p:nvPr/>
        </p:nvSpPr>
        <p:spPr bwMode="auto">
          <a:xfrm>
            <a:off x="230981" y="7938"/>
            <a:ext cx="2286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8" name="AutoShape 10" descr="Конвенція про права інвалідів в питаннях та відповідях - 10 Травня 2013 -  Спілка нечуючих юристів (СНЮ)"/>
          <p:cNvSpPr>
            <a:spLocks noChangeAspect="1" noChangeArrowheads="1"/>
          </p:cNvSpPr>
          <p:nvPr/>
        </p:nvSpPr>
        <p:spPr bwMode="auto">
          <a:xfrm>
            <a:off x="345281" y="160338"/>
            <a:ext cx="2286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81" y="5513294"/>
            <a:ext cx="758484" cy="887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Picture 13" descr="Number of persons with disabilities twice than previously assess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193" y="5084565"/>
            <a:ext cx="1839258" cy="1473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242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" descr="Конвенція про права інвалідів в питаннях та відповідях - 10 Травня 2013 -  Спілка нечуючих юристів (СНЮ)"/>
          <p:cNvSpPr>
            <a:spLocks noChangeAspect="1" noChangeArrowheads="1"/>
          </p:cNvSpPr>
          <p:nvPr/>
        </p:nvSpPr>
        <p:spPr bwMode="auto">
          <a:xfrm>
            <a:off x="116681" y="-144463"/>
            <a:ext cx="2286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" name="AutoShape 8" descr="Конвенція про права інвалідів в питаннях та відповідях - 10 Травня 2013 -  Спілка нечуючих юристів (СНЮ)"/>
          <p:cNvSpPr>
            <a:spLocks noChangeAspect="1" noChangeArrowheads="1"/>
          </p:cNvSpPr>
          <p:nvPr/>
        </p:nvSpPr>
        <p:spPr bwMode="auto">
          <a:xfrm>
            <a:off x="230981" y="7938"/>
            <a:ext cx="2286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8" name="AutoShape 10" descr="Конвенція про права інвалідів в питаннях та відповідях - 10 Травня 2013 -  Спілка нечуючих юристів (СНЮ)"/>
          <p:cNvSpPr>
            <a:spLocks noChangeAspect="1" noChangeArrowheads="1"/>
          </p:cNvSpPr>
          <p:nvPr/>
        </p:nvSpPr>
        <p:spPr bwMode="auto">
          <a:xfrm>
            <a:off x="345281" y="160338"/>
            <a:ext cx="2286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81" y="5513294"/>
            <a:ext cx="758484" cy="887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Picture 13" descr="Number of persons with disabilities twice than previously assess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220048"/>
            <a:ext cx="1839258" cy="1473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90" y="376427"/>
            <a:ext cx="8660040" cy="4990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724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81863" y="4744514"/>
            <a:ext cx="3193801" cy="1736376"/>
          </a:xfrm>
          <a:prstGeom prst="rect">
            <a:avLst/>
          </a:prstGeom>
          <a:ln>
            <a:solidFill>
              <a:srgbClr val="D50056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621941" y="4858650"/>
            <a:ext cx="2881878" cy="200054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uk-UA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нтеграція </a:t>
            </a:r>
            <a:r>
              <a:rPr lang="uk-UA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приведення у відповідність потреб дітей, у яких відзначаються психічні й фізичні порушення, із системою освіти, що залишається в цілому </a:t>
            </a:r>
            <a:r>
              <a:rPr lang="uk-UA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незмінною.</a:t>
            </a:r>
            <a:endParaRPr lang="uk-UA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34155" y="3165492"/>
            <a:ext cx="2369252" cy="118819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411760" y="3561209"/>
            <a:ext cx="1935622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uk-UA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озширення</a:t>
            </a:r>
            <a:r>
              <a:rPr lang="uk-UA" sz="20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доступу до освіти</a:t>
            </a:r>
            <a:endParaRPr lang="uk-UA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53851" y="516836"/>
            <a:ext cx="3001427" cy="231125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" t="3318" r="71128" b="62168"/>
          <a:stretch/>
        </p:blipFill>
        <p:spPr>
          <a:xfrm>
            <a:off x="339622" y="224679"/>
            <a:ext cx="1408676" cy="185445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776151" y="459071"/>
            <a:ext cx="3201270" cy="11695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США і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Європі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інклюзивне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одержало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підходів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ловать</a:t>
            </a:r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PowerPointBase.</a:t>
            </a:r>
            <a:r>
              <a:rPr lang="ru-RU" sz="1600" dirty="0" smtClean="0">
                <a:solidFill>
                  <a:schemeClr val="bg1"/>
                </a:solidFill>
              </a:rPr>
              <a:t>com!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43723" y="1351623"/>
            <a:ext cx="3296090" cy="22252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9" t="3318" r="41093" b="62168"/>
          <a:stretch/>
        </p:blipFill>
        <p:spPr>
          <a:xfrm>
            <a:off x="138234" y="2464228"/>
            <a:ext cx="1702100" cy="224073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21" t="3097" r="10561" b="62389"/>
          <a:stretch/>
        </p:blipFill>
        <p:spPr>
          <a:xfrm>
            <a:off x="138235" y="4420122"/>
            <a:ext cx="1636961" cy="2154987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4776151" y="3928051"/>
            <a:ext cx="3445343" cy="2428521"/>
          </a:xfrm>
          <a:prstGeom prst="rect">
            <a:avLst/>
          </a:prstGeom>
          <a:ln>
            <a:solidFill>
              <a:srgbClr val="00667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39" t="46573" r="42443" b="18913"/>
          <a:stretch/>
        </p:blipFill>
        <p:spPr>
          <a:xfrm>
            <a:off x="7939813" y="39294"/>
            <a:ext cx="1205775" cy="158734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5" t="46573" r="70787" b="18913"/>
          <a:stretch/>
        </p:blipFill>
        <p:spPr>
          <a:xfrm>
            <a:off x="7977420" y="1852609"/>
            <a:ext cx="1096619" cy="1443650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4681331" y="1366594"/>
            <a:ext cx="3713946" cy="267765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4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uk-UA" sz="1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ейнстрімінг</a:t>
            </a:r>
            <a:r>
              <a:rPr lang="uk-UA" sz="1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(від </a:t>
            </a:r>
            <a:r>
              <a:rPr lang="uk-UA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англ</a:t>
            </a:r>
            <a:r>
              <a:rPr lang="uk-UA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mainstream</a:t>
            </a:r>
            <a:r>
              <a:rPr lang="uk-UA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тобто вирівнювання, приведення до розповсюдженого зразка).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Мейнстрімінг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належить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такої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соціально-освітньої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обмеженими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можливостями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здоров'я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спілкуються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однолітками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святах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 рамках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дозвіллєневих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включені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масової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те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насамперед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зроблено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розширення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соціальних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контактів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не для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освітньої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мети;</a:t>
            </a:r>
            <a:endParaRPr lang="uk-UA" sz="1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776150" y="4099818"/>
            <a:ext cx="3803073" cy="267765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uk-UA" sz="1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нклюзія</a:t>
            </a:r>
            <a:r>
              <a:rPr lang="uk-UA" sz="1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(від </a:t>
            </a:r>
            <a:r>
              <a:rPr lang="uk-UA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англ</a:t>
            </a:r>
            <a:r>
              <a:rPr lang="uk-UA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inclusion</a:t>
            </a:r>
            <a:r>
              <a:rPr lang="uk-UA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включення).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Інклюзія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реформування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перепланування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навчальних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приміщень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приведення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навчальних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потреб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обмеженими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можливостями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здоров'я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Інклюзивні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забезпечити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високоякісною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освітою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й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сприяти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усуненню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дискримінаційних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установок і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настроїв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створювати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сприятливу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атмосферу у громадах для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інклюзивного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змінюючи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перспективи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соціального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облаштування</a:t>
            </a:r>
            <a:r>
              <a:rPr lang="ru-RU" sz="1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625286" y="581318"/>
            <a:ext cx="2906957" cy="289310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400" dirty="0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dirty="0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</a:t>
            </a:r>
            <a:r>
              <a:rPr lang="ru-RU" sz="1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сегрегації</a:t>
            </a:r>
            <a:r>
              <a:rPr lang="ru-RU" sz="1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десегрегації</a:t>
            </a:r>
            <a:r>
              <a:rPr lang="ru-RU" sz="1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шкіл</a:t>
            </a:r>
            <a:r>
              <a:rPr lang="ru-RU" sz="1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1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sz="14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Сегрегація</a:t>
            </a:r>
            <a:r>
              <a:rPr lang="uk-UA" sz="1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розміщення владою дітей з особливими освітніми потребами у спеціальні навчальні заклади, що змушує їх вести ізольоване життя. </a:t>
            </a:r>
            <a:r>
              <a:rPr lang="ru-RU" sz="1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Упродовж</a:t>
            </a:r>
            <a:r>
              <a:rPr lang="ru-RU" sz="1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тривалого</a:t>
            </a:r>
            <a:r>
              <a:rPr lang="ru-RU" sz="1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часу </a:t>
            </a:r>
            <a:r>
              <a:rPr lang="ru-RU" sz="1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1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людей з </a:t>
            </a:r>
            <a:r>
              <a:rPr lang="ru-RU" sz="1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розумовими</a:t>
            </a:r>
            <a:r>
              <a:rPr lang="ru-RU" sz="1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фізичними</a:t>
            </a:r>
            <a:r>
              <a:rPr lang="ru-RU" sz="1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вадами</a:t>
            </a:r>
            <a:r>
              <a:rPr lang="ru-RU" sz="1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ускладнювалися</a:t>
            </a:r>
            <a:r>
              <a:rPr lang="ru-RU" sz="1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обмеженими</a:t>
            </a:r>
            <a:r>
              <a:rPr lang="ru-RU" sz="1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можливостями</a:t>
            </a:r>
            <a:r>
              <a:rPr lang="ru-RU" sz="1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sz="1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sz="1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концентрувало</a:t>
            </a:r>
            <a:r>
              <a:rPr lang="ru-RU" sz="1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основну</a:t>
            </a:r>
            <a:r>
              <a:rPr lang="ru-RU" sz="1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1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недоліках</a:t>
            </a:r>
            <a:r>
              <a:rPr lang="ru-RU" sz="1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не на </a:t>
            </a:r>
            <a:r>
              <a:rPr lang="ru-RU" sz="1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потенційних</a:t>
            </a:r>
            <a:r>
              <a:rPr lang="ru-RU" sz="1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можливостях</a:t>
            </a:r>
            <a:r>
              <a:rPr lang="ru-RU" sz="1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1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1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14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46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/>
        </p:nvSpPr>
        <p:spPr bwMode="auto">
          <a:xfrm>
            <a:off x="2141883" y="559925"/>
            <a:ext cx="61722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uk-UA" altLang="uk-UA" sz="3600" b="1" dirty="0" smtClean="0">
                <a:solidFill>
                  <a:schemeClr val="accent2"/>
                </a:solidFill>
                <a:latin typeface="Times New Roman" pitchFamily="18" charset="0"/>
              </a:rPr>
              <a:t>Перехід від сегрегації до інклюзії</a:t>
            </a:r>
            <a:endParaRPr lang="ru-RU" altLang="uk-UA" sz="3600" b="1" dirty="0" smtClean="0">
              <a:solidFill>
                <a:schemeClr val="accent2"/>
              </a:solidFill>
              <a:latin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42113"/>
            <a:ext cx="7866365" cy="2271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>
            <a:spLocks noGrp="1" noChangeArrowheads="1"/>
          </p:cNvSpPr>
          <p:nvPr/>
        </p:nvSpPr>
        <p:spPr bwMode="auto">
          <a:xfrm>
            <a:off x="416859" y="4437112"/>
            <a:ext cx="8135470" cy="2193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uk-UA" altLang="uk-UA" sz="2800" b="1" dirty="0" smtClean="0">
                <a:solidFill>
                  <a:schemeClr val="accent2"/>
                </a:solidFill>
                <a:latin typeface="Times New Roman" pitchFamily="18" charset="0"/>
              </a:rPr>
              <a:t>“Сегрегація”-</a:t>
            </a:r>
            <a:r>
              <a:rPr lang="uk-UA" altLang="uk-UA" sz="2800" dirty="0" smtClean="0">
                <a:latin typeface="Times New Roman" pitchFamily="18" charset="0"/>
              </a:rPr>
              <a:t> діти з ООП та з типовим розвитком навчаються окремо в різних закладах.</a:t>
            </a:r>
          </a:p>
          <a:p>
            <a:pPr>
              <a:lnSpc>
                <a:spcPct val="80000"/>
              </a:lnSpc>
            </a:pPr>
            <a:r>
              <a:rPr lang="uk-UA" altLang="uk-UA" sz="2800" b="1" dirty="0" smtClean="0">
                <a:solidFill>
                  <a:schemeClr val="accent2"/>
                </a:solidFill>
                <a:latin typeface="Times New Roman" pitchFamily="18" charset="0"/>
              </a:rPr>
              <a:t>“Інтеграція”</a:t>
            </a:r>
            <a:r>
              <a:rPr lang="uk-UA" altLang="uk-UA" sz="2800" dirty="0" smtClean="0">
                <a:latin typeface="Times New Roman" pitchFamily="18" charset="0"/>
              </a:rPr>
              <a:t> – спільне навчання в одній школі  за різними навчальними програмами.</a:t>
            </a:r>
          </a:p>
          <a:p>
            <a:pPr>
              <a:lnSpc>
                <a:spcPct val="80000"/>
              </a:lnSpc>
            </a:pPr>
            <a:r>
              <a:rPr lang="uk-UA" altLang="uk-UA" sz="2800" b="1" dirty="0" smtClean="0">
                <a:solidFill>
                  <a:schemeClr val="accent2"/>
                </a:solidFill>
                <a:latin typeface="Times New Roman" pitchFamily="18" charset="0"/>
              </a:rPr>
              <a:t>“Інклюзія”</a:t>
            </a:r>
            <a:r>
              <a:rPr lang="uk-UA" altLang="uk-UA" sz="2800" dirty="0" smtClean="0">
                <a:latin typeface="Times New Roman" pitchFamily="18" charset="0"/>
              </a:rPr>
              <a:t> – спільне навчання в одному класі з психолого-педагогічним супроводом.</a:t>
            </a:r>
            <a:endParaRPr lang="ru-RU" altLang="uk-UA" sz="2800" dirty="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ru-RU" altLang="uk-UA" sz="2800" dirty="0" smtClean="0"/>
          </a:p>
        </p:txBody>
      </p:sp>
    </p:spTree>
    <p:extLst>
      <p:ext uri="{BB962C8B-B14F-4D97-AF65-F5344CB8AC3E}">
        <p14:creationId xmlns:p14="http://schemas.microsoft.com/office/powerpoint/2010/main" val="292822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2991" y="852743"/>
            <a:ext cx="2975776" cy="5866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47113" y="588155"/>
            <a:ext cx="2680584" cy="548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20665" y="1136226"/>
            <a:ext cx="3023482" cy="5582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9"/>
          <p:cNvSpPr/>
          <p:nvPr/>
        </p:nvSpPr>
        <p:spPr>
          <a:xfrm>
            <a:off x="524786" y="852743"/>
            <a:ext cx="2421173" cy="569386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482600" algn="l"/>
              </a:tabLst>
            </a:pP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2001 р. Міністерство освіти і науки України, Інститут спеціальної педагогіки АПН України та Всеукраїнський фонд „Крок за кроком” започаткували науково-педагогічний експеримент „Соціальна адаптація та інтеграція в суспільство дітей з особливостями психофізичного розвитку шляхом організації їх навчання у загальноосвітніх закладах”, основна мета якого є розробка і реалізація механізму інтеграції дітей з особливостями психофізичного розвитку в загальноосвітні навчальні заклади, ранньої інтеграції цих дітей в соціальне середовище з урахуванням їх типологічних та індивідуальних особливостей .</a:t>
            </a:r>
            <a:endParaRPr lang="en-US" altLang="ko-KR" sz="1400" dirty="0">
              <a:latin typeface="Times New Roman" panose="02020603050405020304" pitchFamily="18" charset="0"/>
              <a:ea typeface="돋움" pitchFamily="50" charset="-127"/>
              <a:cs typeface="Times New Roman" panose="02020603050405020304" pitchFamily="18" charset="0"/>
            </a:endParaRPr>
          </a:p>
        </p:txBody>
      </p:sp>
      <p:sp>
        <p:nvSpPr>
          <p:cNvPr id="10" name="Rectangle 17"/>
          <p:cNvSpPr/>
          <p:nvPr/>
        </p:nvSpPr>
        <p:spPr>
          <a:xfrm>
            <a:off x="3530441" y="596794"/>
            <a:ext cx="1836690" cy="547842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 кроком у модернізації системи освіти дітей з особливостями психофізичного розвитку, наближенням її до європейських стандартів стала ратифікація у 2009 р. Верховною Радою України Конвенції ООН «Про права інвалідів» і Факультативного протоколу до неї, мета яких полягає в заохочені, захисті й забезпеченні повного й рівного здійснення всіма людьми з інвалідністю всіх прав людини й основоположних свобод.</a:t>
            </a:r>
          </a:p>
        </p:txBody>
      </p:sp>
      <p:sp>
        <p:nvSpPr>
          <p:cNvPr id="11" name="Rectangle 23"/>
          <p:cNvSpPr/>
          <p:nvPr/>
        </p:nvSpPr>
        <p:spPr>
          <a:xfrm>
            <a:off x="5907771" y="1106804"/>
            <a:ext cx="2916450" cy="544764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482600" algn="l"/>
              </a:tabLst>
            </a:pP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Остаточно інклюзивна освіта стала підтримуватись законодавчою базою України з 2010 року, коли до Закону України „Про загальну середню освіту” були внесені зміни, згідно з якими загальноосвітні навчальні заклади могли повноправно створювати спеціальні та інклюзивні класи для навчання дітей з особливими потребами. У жовтні 2010 року 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 молоді та спорту </a:t>
            </a:r>
            <a:r>
              <a:rPr lang="uk-U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 затвердило „Концепцію розвитку інклюзивної освіти”, а в серпні 2011 року Кабінет міністрів України затвердив „Порядок організації інклюзивного навчання в загальноосвітніх навчальних закладах”, де у загальному вигляді окреслюються конкретні заходи щодо організації цієї інноваційної форми освіти, надання освітніх послуг учням, створення умов для безперешкодного доступу до таких закладів, забезпечення їх навчально-методичними, наочно-дидактичними посібниками та індивідуальними засобами, створення інклюзивних класів, комплектування та наповнення їх учнями, а також забезпечення шкіл з інклюзивною формою навчання відповідними педагогічними кадрами</a:t>
            </a:r>
            <a:endParaRPr lang="en-US" altLang="ko-KR" sz="1200" dirty="0">
              <a:latin typeface="Times New Roman" panose="02020603050405020304" pitchFamily="18" charset="0"/>
              <a:ea typeface="돋움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77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46567" y="415169"/>
            <a:ext cx="56096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4.2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Предмет і завдання дидактики інклюзивної освіти, її категорії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877768" y="3140968"/>
            <a:ext cx="427581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Предметом дидактики інклюзивної освіти</a:t>
            </a:r>
            <a:r>
              <a:rPr lang="uk-UA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є двосторонній процес вчителя і учнів: </a:t>
            </a:r>
            <a:r>
              <a:rPr lang="uk-UA" sz="2000" i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 вчителя</a:t>
            </a:r>
            <a:r>
              <a:rPr lang="uk-UA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початкових класів (викладання) і </a:t>
            </a:r>
            <a:r>
              <a:rPr lang="uk-UA" sz="2000" i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учбова </a:t>
            </a:r>
            <a:r>
              <a:rPr lang="uk-UA" sz="2000" i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 учня</a:t>
            </a:r>
            <a:r>
              <a:rPr lang="uk-UA" sz="2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(учіння), котрий спрямований на створення комфортних умов для особистісного розвитку і творчої самореалізації молодших школярів з різним рівнем психофізичного розвитку.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60567" y="1382016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Дидактика </a:t>
            </a:r>
            <a:r>
              <a:rPr lang="uk-UA" sz="2400" i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2400" i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грец</a:t>
            </a:r>
            <a:r>
              <a:rPr lang="uk-UA" sz="2400" i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«</a:t>
            </a:r>
            <a:r>
              <a:rPr lang="en-US" sz="2400" i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didaktikus</a:t>
            </a:r>
            <a:r>
              <a:rPr lang="en-US" sz="2400" i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- </a:t>
            </a:r>
            <a:r>
              <a:rPr lang="uk-UA" sz="2400" i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навчаю) </a:t>
            </a:r>
            <a:r>
              <a:rPr lang="uk-UA" sz="24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це галузь педагогіки, що розробляє теорію навчання та освіти. Вона вивчає теорію інклюзивної освіти і навчання, закономірності, форми, засоби і методи. </a:t>
            </a:r>
          </a:p>
        </p:txBody>
      </p:sp>
      <p:pic>
        <p:nvPicPr>
          <p:cNvPr id="1030" name="Picture 6" descr="ІНКЛЮЗИВНА ОСВІТА ВІД &quot;А&quot; ДО &quot;Я&quot; - Роменська СЗОШ І-ІІІ ступенів №1  ім.П.І.Калнишевського Роменської міської ради Сумської област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955" y="3684101"/>
            <a:ext cx="3757261" cy="280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Побудова інклюзії в школі: ролі основних учасників та дієві підходи.  Пояснюють експерти | Українська правда _Житт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034152"/>
            <a:ext cx="2844945" cy="2050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33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6"/>
          <p:cNvGrpSpPr>
            <a:grpSpLocks/>
          </p:cNvGrpSpPr>
          <p:nvPr/>
        </p:nvGrpSpPr>
        <p:grpSpPr bwMode="auto">
          <a:xfrm>
            <a:off x="-1716554" y="1108964"/>
            <a:ext cx="9816382" cy="5351947"/>
            <a:chOff x="-1344" y="912"/>
            <a:chExt cx="6384" cy="2791"/>
          </a:xfrm>
        </p:grpSpPr>
        <p:sp>
          <p:nvSpPr>
            <p:cNvPr id="7" name="AutoShape 2"/>
            <p:cNvSpPr>
              <a:spLocks noChangeArrowheads="1"/>
            </p:cNvSpPr>
            <p:nvPr/>
          </p:nvSpPr>
          <p:spPr bwMode="gray">
            <a:xfrm rot="5400000">
              <a:off x="-1344" y="912"/>
              <a:ext cx="2791" cy="2791"/>
            </a:xfrm>
            <a:custGeom>
              <a:avLst/>
              <a:gdLst>
                <a:gd name="G0" fmla="+- 10478 0 0"/>
                <a:gd name="G1" fmla="+- -11739500 0 0"/>
                <a:gd name="G2" fmla="+- 0 0 -11739500"/>
                <a:gd name="T0" fmla="*/ 0 256 1"/>
                <a:gd name="T1" fmla="*/ 180 256 1"/>
                <a:gd name="G3" fmla="+- -11739500 T0 T1"/>
                <a:gd name="T2" fmla="*/ 0 256 1"/>
                <a:gd name="T3" fmla="*/ 90 256 1"/>
                <a:gd name="G4" fmla="+- -11739500 T2 T3"/>
                <a:gd name="G5" fmla="*/ G4 2 1"/>
                <a:gd name="T4" fmla="*/ 90 256 1"/>
                <a:gd name="T5" fmla="*/ 0 256 1"/>
                <a:gd name="G6" fmla="+- -11739500 T4 T5"/>
                <a:gd name="G7" fmla="*/ G6 2 1"/>
                <a:gd name="G8" fmla="abs -1173950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478"/>
                <a:gd name="G18" fmla="*/ 10478 1 2"/>
                <a:gd name="G19" fmla="+- G18 5400 0"/>
                <a:gd name="G20" fmla="cos G19 -11739500"/>
                <a:gd name="G21" fmla="sin G19 -11739500"/>
                <a:gd name="G22" fmla="+- G20 10800 0"/>
                <a:gd name="G23" fmla="+- G21 10800 0"/>
                <a:gd name="G24" fmla="+- 10800 0 G20"/>
                <a:gd name="G25" fmla="+- 10478 10800 0"/>
                <a:gd name="G26" fmla="?: G9 G17 G25"/>
                <a:gd name="G27" fmla="?: G9 0 21600"/>
                <a:gd name="G28" fmla="cos 10800 -11739500"/>
                <a:gd name="G29" fmla="sin 10800 -11739500"/>
                <a:gd name="G30" fmla="sin 10478 -11739500"/>
                <a:gd name="G31" fmla="+- G28 10800 0"/>
                <a:gd name="G32" fmla="+- G29 10800 0"/>
                <a:gd name="G33" fmla="+- G30 10800 0"/>
                <a:gd name="G34" fmla="?: G4 0 G31"/>
                <a:gd name="G35" fmla="?: -11739500 G34 0"/>
                <a:gd name="G36" fmla="?: G6 G35 G31"/>
                <a:gd name="G37" fmla="+- 21600 0 G36"/>
                <a:gd name="G38" fmla="?: G4 0 G33"/>
                <a:gd name="G39" fmla="?: -1173950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2 w 21600"/>
                <a:gd name="T15" fmla="*/ 10638 h 21600"/>
                <a:gd name="T16" fmla="*/ 10800 w 21600"/>
                <a:gd name="T17" fmla="*/ 322 h 21600"/>
                <a:gd name="T18" fmla="*/ 21438 w 21600"/>
                <a:gd name="T19" fmla="*/ 10638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23" y="10641"/>
                  </a:moveTo>
                  <a:cubicBezTo>
                    <a:pt x="410" y="4916"/>
                    <a:pt x="5075" y="321"/>
                    <a:pt x="10800" y="322"/>
                  </a:cubicBezTo>
                  <a:cubicBezTo>
                    <a:pt x="16524" y="322"/>
                    <a:pt x="21189" y="4916"/>
                    <a:pt x="21276" y="10641"/>
                  </a:cubicBezTo>
                  <a:lnTo>
                    <a:pt x="21598" y="10636"/>
                  </a:lnTo>
                  <a:cubicBezTo>
                    <a:pt x="21509" y="4736"/>
                    <a:pt x="16700" y="-1"/>
                    <a:pt x="10799" y="0"/>
                  </a:cubicBezTo>
                  <a:cubicBezTo>
                    <a:pt x="4899" y="0"/>
                    <a:pt x="90" y="4736"/>
                    <a:pt x="1" y="10636"/>
                  </a:cubicBezTo>
                  <a:close/>
                </a:path>
              </a:pathLst>
            </a:custGeom>
            <a:gradFill rotWithShape="0">
              <a:gsLst>
                <a:gs pos="0">
                  <a:srgbClr val="0099FF">
                    <a:gamma/>
                    <a:tint val="0"/>
                    <a:invGamma/>
                    <a:alpha val="0"/>
                  </a:srgbClr>
                </a:gs>
                <a:gs pos="100000">
                  <a:srgbClr val="0099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" name="AutoShape 3"/>
            <p:cNvSpPr>
              <a:spLocks noChangeArrowheads="1"/>
            </p:cNvSpPr>
            <p:nvPr/>
          </p:nvSpPr>
          <p:spPr bwMode="gray">
            <a:xfrm rot="5400000">
              <a:off x="-1173" y="1088"/>
              <a:ext cx="2374" cy="2373"/>
            </a:xfrm>
            <a:custGeom>
              <a:avLst/>
              <a:gdLst>
                <a:gd name="G0" fmla="+- 744 0 0"/>
                <a:gd name="G1" fmla="+- 11756105 0 0"/>
                <a:gd name="G2" fmla="+- 0 0 11756105"/>
                <a:gd name="T0" fmla="*/ 0 256 1"/>
                <a:gd name="T1" fmla="*/ 180 256 1"/>
                <a:gd name="G3" fmla="+- 11756105 T0 T1"/>
                <a:gd name="T2" fmla="*/ 0 256 1"/>
                <a:gd name="T3" fmla="*/ 90 256 1"/>
                <a:gd name="G4" fmla="+- 11756105 T2 T3"/>
                <a:gd name="G5" fmla="*/ G4 2 1"/>
                <a:gd name="T4" fmla="*/ 90 256 1"/>
                <a:gd name="T5" fmla="*/ 0 256 1"/>
                <a:gd name="G6" fmla="+- 11756105 T4 T5"/>
                <a:gd name="G7" fmla="*/ G6 2 1"/>
                <a:gd name="G8" fmla="abs 11756105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44"/>
                <a:gd name="G18" fmla="*/ 744 1 2"/>
                <a:gd name="G19" fmla="+- G18 5400 0"/>
                <a:gd name="G20" fmla="cos G19 11756105"/>
                <a:gd name="G21" fmla="sin G19 11756105"/>
                <a:gd name="G22" fmla="+- G20 10800 0"/>
                <a:gd name="G23" fmla="+- G21 10800 0"/>
                <a:gd name="G24" fmla="+- 10800 0 G20"/>
                <a:gd name="G25" fmla="+- 744 10800 0"/>
                <a:gd name="G26" fmla="?: G9 G17 G25"/>
                <a:gd name="G27" fmla="?: G9 0 21600"/>
                <a:gd name="G28" fmla="cos 10800 11756105"/>
                <a:gd name="G29" fmla="sin 10800 11756105"/>
                <a:gd name="G30" fmla="sin 744 11756105"/>
                <a:gd name="G31" fmla="+- G28 10800 0"/>
                <a:gd name="G32" fmla="+- G29 10800 0"/>
                <a:gd name="G33" fmla="+- G30 10800 0"/>
                <a:gd name="G34" fmla="?: G4 0 G31"/>
                <a:gd name="G35" fmla="?: 11756105 G34 0"/>
                <a:gd name="G36" fmla="?: G6 G35 G31"/>
                <a:gd name="G37" fmla="+- 21600 0 G36"/>
                <a:gd name="G38" fmla="?: G4 0 G33"/>
                <a:gd name="G39" fmla="?: 11756105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5028 w 21600"/>
                <a:gd name="T15" fmla="*/ 10862 h 21600"/>
                <a:gd name="T16" fmla="*/ 10800 w 21600"/>
                <a:gd name="T17" fmla="*/ 10056 h 21600"/>
                <a:gd name="T18" fmla="*/ 16572 w 21600"/>
                <a:gd name="T19" fmla="*/ 10862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0056" y="10807"/>
                  </a:moveTo>
                  <a:cubicBezTo>
                    <a:pt x="10056" y="10805"/>
                    <a:pt x="10056" y="10802"/>
                    <a:pt x="10056" y="10800"/>
                  </a:cubicBezTo>
                  <a:cubicBezTo>
                    <a:pt x="10056" y="10389"/>
                    <a:pt x="10389" y="10056"/>
                    <a:pt x="10800" y="10056"/>
                  </a:cubicBezTo>
                  <a:cubicBezTo>
                    <a:pt x="11210" y="10056"/>
                    <a:pt x="11544" y="10389"/>
                    <a:pt x="11544" y="10800"/>
                  </a:cubicBezTo>
                  <a:cubicBezTo>
                    <a:pt x="11544" y="10802"/>
                    <a:pt x="11543" y="10805"/>
                    <a:pt x="11543" y="10807"/>
                  </a:cubicBezTo>
                  <a:lnTo>
                    <a:pt x="21599" y="10916"/>
                  </a:lnTo>
                  <a:cubicBezTo>
                    <a:pt x="21599" y="10877"/>
                    <a:pt x="21600" y="10838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0838"/>
                    <a:pt x="0" y="10877"/>
                    <a:pt x="0" y="10916"/>
                  </a:cubicBezTo>
                  <a:close/>
                </a:path>
              </a:pathLst>
            </a:custGeom>
            <a:gradFill rotWithShape="0">
              <a:gsLst>
                <a:gs pos="0">
                  <a:srgbClr val="0099FF"/>
                </a:gs>
                <a:gs pos="100000">
                  <a:srgbClr val="33CC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grpSp>
          <p:nvGrpSpPr>
            <p:cNvPr id="10" name="Group 41"/>
            <p:cNvGrpSpPr>
              <a:grpSpLocks/>
            </p:cNvGrpSpPr>
            <p:nvPr/>
          </p:nvGrpSpPr>
          <p:grpSpPr bwMode="auto">
            <a:xfrm>
              <a:off x="980" y="1245"/>
              <a:ext cx="3676" cy="339"/>
              <a:chOff x="980" y="1245"/>
              <a:chExt cx="3676" cy="339"/>
            </a:xfrm>
          </p:grpSpPr>
          <p:sp>
            <p:nvSpPr>
              <p:cNvPr id="39" name="AutoShape 5"/>
              <p:cNvSpPr>
                <a:spLocks noChangeArrowheads="1"/>
              </p:cNvSpPr>
              <p:nvPr/>
            </p:nvSpPr>
            <p:spPr bwMode="gray">
              <a:xfrm>
                <a:off x="1163" y="1245"/>
                <a:ext cx="3493" cy="334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rgbClr val="33CC33"/>
                  </a:gs>
                  <a:gs pos="100000">
                    <a:schemeClr val="tx1">
                      <a:alpha val="0"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grpSp>
            <p:nvGrpSpPr>
              <p:cNvPr id="40" name="Group 6"/>
              <p:cNvGrpSpPr>
                <a:grpSpLocks/>
              </p:cNvGrpSpPr>
              <p:nvPr/>
            </p:nvGrpSpPr>
            <p:grpSpPr bwMode="auto">
              <a:xfrm>
                <a:off x="980" y="1268"/>
                <a:ext cx="316" cy="316"/>
                <a:chOff x="980" y="1412"/>
                <a:chExt cx="316" cy="316"/>
              </a:xfrm>
            </p:grpSpPr>
            <p:sp>
              <p:nvSpPr>
                <p:cNvPr id="43" name="Oval 7"/>
                <p:cNvSpPr>
                  <a:spLocks noChangeArrowheads="1"/>
                </p:cNvSpPr>
                <p:nvPr/>
              </p:nvSpPr>
              <p:spPr bwMode="gray">
                <a:xfrm>
                  <a:off x="980" y="1412"/>
                  <a:ext cx="316" cy="316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76200" dir="10800000" kx="-3284103" algn="b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4" name="Oval 8"/>
                <p:cNvSpPr>
                  <a:spLocks noChangeArrowheads="1"/>
                </p:cNvSpPr>
                <p:nvPr/>
              </p:nvSpPr>
              <p:spPr bwMode="gray">
                <a:xfrm>
                  <a:off x="1028" y="1461"/>
                  <a:ext cx="220" cy="22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</p:grpSp>
          <p:sp>
            <p:nvSpPr>
              <p:cNvPr id="41" name="Text Box 10"/>
              <p:cNvSpPr txBox="1">
                <a:spLocks noChangeArrowheads="1"/>
              </p:cNvSpPr>
              <p:nvPr/>
            </p:nvSpPr>
            <p:spPr bwMode="gray">
              <a:xfrm>
                <a:off x="1031" y="1317"/>
                <a:ext cx="203" cy="1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b="1">
                    <a:solidFill>
                      <a:srgbClr val="000000"/>
                    </a:solidFill>
                  </a:rPr>
                  <a:t>1</a:t>
                </a:r>
              </a:p>
            </p:txBody>
          </p:sp>
        </p:grpSp>
        <p:grpSp>
          <p:nvGrpSpPr>
            <p:cNvPr id="11" name="Group 42"/>
            <p:cNvGrpSpPr>
              <a:grpSpLocks/>
            </p:cNvGrpSpPr>
            <p:nvPr/>
          </p:nvGrpSpPr>
          <p:grpSpPr bwMode="auto">
            <a:xfrm>
              <a:off x="1200" y="1709"/>
              <a:ext cx="3817" cy="385"/>
              <a:chOff x="1200" y="1709"/>
              <a:chExt cx="3817" cy="385"/>
            </a:xfrm>
          </p:grpSpPr>
          <p:sp>
            <p:nvSpPr>
              <p:cNvPr id="33" name="AutoShape 4"/>
              <p:cNvSpPr>
                <a:spLocks noChangeArrowheads="1"/>
              </p:cNvSpPr>
              <p:nvPr/>
            </p:nvSpPr>
            <p:spPr bwMode="gray">
              <a:xfrm>
                <a:off x="1442" y="1711"/>
                <a:ext cx="3575" cy="383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rgbClr val="0099FF"/>
                  </a:gs>
                  <a:gs pos="100000">
                    <a:schemeClr val="tx1">
                      <a:alpha val="0"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4" name="Text Box 12"/>
              <p:cNvSpPr txBox="1">
                <a:spLocks noChangeArrowheads="1"/>
              </p:cNvSpPr>
              <p:nvPr/>
            </p:nvSpPr>
            <p:spPr bwMode="gray">
              <a:xfrm>
                <a:off x="1516" y="1709"/>
                <a:ext cx="3204" cy="3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uk-UA" sz="14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де навчатися</a:t>
                </a:r>
                <a:r>
                  <a:rPr lang="uk-UA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uk-UA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які форми організації інклюзивного навчання найбільш придатні для навчання в умовах загальноосвітньої школи (повна інклюзія, часткова чи тимчасова інтеграція);</a:t>
                </a:r>
              </a:p>
            </p:txBody>
          </p:sp>
          <p:grpSp>
            <p:nvGrpSpPr>
              <p:cNvPr id="35" name="Group 14"/>
              <p:cNvGrpSpPr>
                <a:grpSpLocks/>
              </p:cNvGrpSpPr>
              <p:nvPr/>
            </p:nvGrpSpPr>
            <p:grpSpPr bwMode="auto">
              <a:xfrm>
                <a:off x="1200" y="1728"/>
                <a:ext cx="316" cy="316"/>
                <a:chOff x="980" y="1412"/>
                <a:chExt cx="316" cy="316"/>
              </a:xfrm>
            </p:grpSpPr>
            <p:sp>
              <p:nvSpPr>
                <p:cNvPr id="37" name="Oval 15"/>
                <p:cNvSpPr>
                  <a:spLocks noChangeArrowheads="1"/>
                </p:cNvSpPr>
                <p:nvPr/>
              </p:nvSpPr>
              <p:spPr bwMode="gray">
                <a:xfrm>
                  <a:off x="980" y="1412"/>
                  <a:ext cx="316" cy="316"/>
                </a:xfrm>
                <a:prstGeom prst="ellipse">
                  <a:avLst/>
                </a:prstGeom>
                <a:solidFill>
                  <a:srgbClr val="0099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76200" dir="10800000" kx="-3284103" algn="b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38" name="Oval 16"/>
                <p:cNvSpPr>
                  <a:spLocks noChangeArrowheads="1"/>
                </p:cNvSpPr>
                <p:nvPr/>
              </p:nvSpPr>
              <p:spPr bwMode="gray">
                <a:xfrm>
                  <a:off x="1028" y="1461"/>
                  <a:ext cx="220" cy="22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</p:grpSp>
          <p:sp>
            <p:nvSpPr>
              <p:cNvPr id="36" name="Text Box 17"/>
              <p:cNvSpPr txBox="1">
                <a:spLocks noChangeArrowheads="1"/>
              </p:cNvSpPr>
              <p:nvPr/>
            </p:nvSpPr>
            <p:spPr bwMode="gray">
              <a:xfrm>
                <a:off x="1253" y="1776"/>
                <a:ext cx="203" cy="1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b="1">
                    <a:solidFill>
                      <a:srgbClr val="000000"/>
                    </a:solidFill>
                  </a:rPr>
                  <a:t>2</a:t>
                </a:r>
              </a:p>
            </p:txBody>
          </p:sp>
        </p:grpSp>
        <p:grpSp>
          <p:nvGrpSpPr>
            <p:cNvPr id="12" name="Group 43"/>
            <p:cNvGrpSpPr>
              <a:grpSpLocks/>
            </p:cNvGrpSpPr>
            <p:nvPr/>
          </p:nvGrpSpPr>
          <p:grpSpPr bwMode="auto">
            <a:xfrm>
              <a:off x="1289" y="2160"/>
              <a:ext cx="3703" cy="339"/>
              <a:chOff x="1289" y="2160"/>
              <a:chExt cx="3703" cy="339"/>
            </a:xfrm>
          </p:grpSpPr>
          <p:sp>
            <p:nvSpPr>
              <p:cNvPr id="27" name="AutoShape 18"/>
              <p:cNvSpPr>
                <a:spLocks noChangeArrowheads="1"/>
              </p:cNvSpPr>
              <p:nvPr/>
            </p:nvSpPr>
            <p:spPr bwMode="gray">
              <a:xfrm>
                <a:off x="1472" y="2160"/>
                <a:ext cx="3520" cy="334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rgbClr val="33CC33"/>
                  </a:gs>
                  <a:gs pos="100000">
                    <a:schemeClr val="tx1">
                      <a:alpha val="0"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grpSp>
            <p:nvGrpSpPr>
              <p:cNvPr id="28" name="Group 19"/>
              <p:cNvGrpSpPr>
                <a:grpSpLocks/>
              </p:cNvGrpSpPr>
              <p:nvPr/>
            </p:nvGrpSpPr>
            <p:grpSpPr bwMode="auto">
              <a:xfrm>
                <a:off x="1289" y="2183"/>
                <a:ext cx="316" cy="316"/>
                <a:chOff x="980" y="1412"/>
                <a:chExt cx="316" cy="316"/>
              </a:xfrm>
            </p:grpSpPr>
            <p:sp>
              <p:nvSpPr>
                <p:cNvPr id="31" name="Oval 20"/>
                <p:cNvSpPr>
                  <a:spLocks noChangeArrowheads="1"/>
                </p:cNvSpPr>
                <p:nvPr/>
              </p:nvSpPr>
              <p:spPr bwMode="gray">
                <a:xfrm>
                  <a:off x="980" y="1412"/>
                  <a:ext cx="316" cy="316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76200" dir="10800000" kx="-3284103" algn="b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32" name="Oval 21"/>
                <p:cNvSpPr>
                  <a:spLocks noChangeArrowheads="1"/>
                </p:cNvSpPr>
                <p:nvPr/>
              </p:nvSpPr>
              <p:spPr bwMode="gray">
                <a:xfrm>
                  <a:off x="1028" y="1461"/>
                  <a:ext cx="220" cy="22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</p:grpSp>
          <p:sp>
            <p:nvSpPr>
              <p:cNvPr id="29" name="Text Box 22"/>
              <p:cNvSpPr txBox="1">
                <a:spLocks noChangeArrowheads="1"/>
              </p:cNvSpPr>
              <p:nvPr/>
            </p:nvSpPr>
            <p:spPr bwMode="gray">
              <a:xfrm>
                <a:off x="1340" y="2232"/>
                <a:ext cx="203" cy="1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b="1">
                    <a:solidFill>
                      <a:srgbClr val="000000"/>
                    </a:solidFill>
                  </a:rPr>
                  <a:t>3</a:t>
                </a:r>
              </a:p>
            </p:txBody>
          </p:sp>
        </p:grpSp>
        <p:grpSp>
          <p:nvGrpSpPr>
            <p:cNvPr id="13" name="Group 44"/>
            <p:cNvGrpSpPr>
              <a:grpSpLocks/>
            </p:cNvGrpSpPr>
            <p:nvPr/>
          </p:nvGrpSpPr>
          <p:grpSpPr bwMode="auto">
            <a:xfrm>
              <a:off x="1200" y="2634"/>
              <a:ext cx="3648" cy="340"/>
              <a:chOff x="1200" y="2634"/>
              <a:chExt cx="3648" cy="340"/>
            </a:xfrm>
          </p:grpSpPr>
          <p:sp>
            <p:nvSpPr>
              <p:cNvPr id="21" name="AutoShape 24"/>
              <p:cNvSpPr>
                <a:spLocks noChangeArrowheads="1"/>
              </p:cNvSpPr>
              <p:nvPr/>
            </p:nvSpPr>
            <p:spPr bwMode="gray">
              <a:xfrm>
                <a:off x="1417" y="2634"/>
                <a:ext cx="3431" cy="333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rgbClr val="0099FF"/>
                  </a:gs>
                  <a:gs pos="100000">
                    <a:schemeClr val="tx1">
                      <a:alpha val="0"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grpSp>
            <p:nvGrpSpPr>
              <p:cNvPr id="23" name="Group 26"/>
              <p:cNvGrpSpPr>
                <a:grpSpLocks/>
              </p:cNvGrpSpPr>
              <p:nvPr/>
            </p:nvGrpSpPr>
            <p:grpSpPr bwMode="auto">
              <a:xfrm>
                <a:off x="1200" y="2658"/>
                <a:ext cx="316" cy="316"/>
                <a:chOff x="980" y="1412"/>
                <a:chExt cx="316" cy="316"/>
              </a:xfrm>
            </p:grpSpPr>
            <p:sp>
              <p:nvSpPr>
                <p:cNvPr id="25" name="Oval 27"/>
                <p:cNvSpPr>
                  <a:spLocks noChangeArrowheads="1"/>
                </p:cNvSpPr>
                <p:nvPr/>
              </p:nvSpPr>
              <p:spPr bwMode="gray">
                <a:xfrm>
                  <a:off x="980" y="1412"/>
                  <a:ext cx="316" cy="316"/>
                </a:xfrm>
                <a:prstGeom prst="ellipse">
                  <a:avLst/>
                </a:prstGeom>
                <a:solidFill>
                  <a:srgbClr val="0099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76200" dir="10800000" kx="-3284103" algn="b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6" name="Oval 28"/>
                <p:cNvSpPr>
                  <a:spLocks noChangeArrowheads="1"/>
                </p:cNvSpPr>
                <p:nvPr/>
              </p:nvSpPr>
              <p:spPr bwMode="gray">
                <a:xfrm>
                  <a:off x="1028" y="1461"/>
                  <a:ext cx="220" cy="22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</p:grpSp>
          <p:sp>
            <p:nvSpPr>
              <p:cNvPr id="24" name="Text Box 29"/>
              <p:cNvSpPr txBox="1">
                <a:spLocks noChangeArrowheads="1"/>
              </p:cNvSpPr>
              <p:nvPr/>
            </p:nvSpPr>
            <p:spPr bwMode="gray">
              <a:xfrm>
                <a:off x="1253" y="2706"/>
                <a:ext cx="203" cy="1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b="1">
                    <a:solidFill>
                      <a:srgbClr val="000000"/>
                    </a:solidFill>
                  </a:rPr>
                  <a:t>4</a:t>
                </a:r>
              </a:p>
            </p:txBody>
          </p:sp>
        </p:grpSp>
        <p:grpSp>
          <p:nvGrpSpPr>
            <p:cNvPr id="14" name="Group 45"/>
            <p:cNvGrpSpPr>
              <a:grpSpLocks/>
            </p:cNvGrpSpPr>
            <p:nvPr/>
          </p:nvGrpSpPr>
          <p:grpSpPr bwMode="auto">
            <a:xfrm>
              <a:off x="921" y="3120"/>
              <a:ext cx="4119" cy="339"/>
              <a:chOff x="921" y="3120"/>
              <a:chExt cx="4119" cy="339"/>
            </a:xfrm>
          </p:grpSpPr>
          <p:sp>
            <p:nvSpPr>
              <p:cNvPr id="15" name="AutoShape 30"/>
              <p:cNvSpPr>
                <a:spLocks noChangeArrowheads="1"/>
              </p:cNvSpPr>
              <p:nvPr/>
            </p:nvSpPr>
            <p:spPr bwMode="gray">
              <a:xfrm>
                <a:off x="1104" y="3120"/>
                <a:ext cx="3936" cy="334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rgbClr val="33CC33"/>
                  </a:gs>
                  <a:gs pos="100000">
                    <a:schemeClr val="tx1">
                      <a:alpha val="0"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grpSp>
            <p:nvGrpSpPr>
              <p:cNvPr id="16" name="Group 31"/>
              <p:cNvGrpSpPr>
                <a:grpSpLocks/>
              </p:cNvGrpSpPr>
              <p:nvPr/>
            </p:nvGrpSpPr>
            <p:grpSpPr bwMode="auto">
              <a:xfrm>
                <a:off x="921" y="3143"/>
                <a:ext cx="316" cy="316"/>
                <a:chOff x="980" y="1412"/>
                <a:chExt cx="316" cy="316"/>
              </a:xfrm>
            </p:grpSpPr>
            <p:sp>
              <p:nvSpPr>
                <p:cNvPr id="19" name="Oval 32"/>
                <p:cNvSpPr>
                  <a:spLocks noChangeArrowheads="1"/>
                </p:cNvSpPr>
                <p:nvPr/>
              </p:nvSpPr>
              <p:spPr bwMode="gray">
                <a:xfrm>
                  <a:off x="980" y="1412"/>
                  <a:ext cx="316" cy="316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76200" dir="10800000" kx="-3284103" algn="b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0" name="Oval 33"/>
                <p:cNvSpPr>
                  <a:spLocks noChangeArrowheads="1"/>
                </p:cNvSpPr>
                <p:nvPr/>
              </p:nvSpPr>
              <p:spPr bwMode="gray">
                <a:xfrm>
                  <a:off x="1028" y="1461"/>
                  <a:ext cx="220" cy="22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en-US"/>
                  </a:defPPr>
                  <a:lvl1pPr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ctr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</p:grpSp>
          <p:sp>
            <p:nvSpPr>
              <p:cNvPr id="17" name="Text Box 34"/>
              <p:cNvSpPr txBox="1">
                <a:spLocks noChangeArrowheads="1"/>
              </p:cNvSpPr>
              <p:nvPr/>
            </p:nvSpPr>
            <p:spPr bwMode="gray">
              <a:xfrm>
                <a:off x="972" y="3192"/>
                <a:ext cx="203" cy="1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US" b="1">
                    <a:solidFill>
                      <a:srgbClr val="000000"/>
                    </a:solidFill>
                  </a:rPr>
                  <a:t>5</a:t>
                </a:r>
              </a:p>
            </p:txBody>
          </p:sp>
        </p:grpSp>
      </p:grpSp>
      <p:sp>
        <p:nvSpPr>
          <p:cNvPr id="45" name="Прямоугольник 44"/>
          <p:cNvSpPr/>
          <p:nvPr/>
        </p:nvSpPr>
        <p:spPr>
          <a:xfrm>
            <a:off x="2536258" y="245169"/>
            <a:ext cx="58028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змісті інклюзивного процесу можна виділити наступні ключові проблеми інклюзивного навчання: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2396501" y="177193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навчається, які групи дітей з особливими освітніми потребами можуть навчатися у загальноосвітній школі;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2817987" y="350569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чого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навчати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зміст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інклюзивну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освіту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2754943" y="443033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 навчати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які найсприятливіший вік дитини для інклюзивного навчання;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2282884" y="5245456"/>
            <a:ext cx="47137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хто навчає</a:t>
            </a:r>
            <a:r>
              <a:rPr lang="uk-UA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яку підготовку повинен мати учитель початкової школи для роботи з дітьми з особливими освітніми потребами в умовах інклюзивної освіти.</a:t>
            </a:r>
          </a:p>
        </p:txBody>
      </p:sp>
    </p:spTree>
    <p:extLst>
      <p:ext uri="{BB962C8B-B14F-4D97-AF65-F5344CB8AC3E}">
        <p14:creationId xmlns:p14="http://schemas.microsoft.com/office/powerpoint/2010/main" val="245304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90112" y="1526649"/>
            <a:ext cx="5644928" cy="4351338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uk-UA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Провідними категоріями дидактики є: </a:t>
            </a:r>
            <a:endParaRPr lang="uk-UA" sz="32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освіта</a:t>
            </a:r>
            <a:r>
              <a:rPr lang="uk-UA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навчання, самоосвіта, викладання, </a:t>
            </a:r>
            <a:r>
              <a:rPr lang="uk-UA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учбова діяльність</a:t>
            </a:r>
            <a:r>
              <a:rPr lang="uk-UA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закономірності, принципи освіти та навчання</a:t>
            </a:r>
            <a:r>
              <a:rPr lang="uk-UA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uk-UA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навчальний процес і його компоненти:</a:t>
            </a:r>
            <a:r>
              <a:rPr lang="uk-UA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зміст, форми, засоби, методи, результати; елементи навчання: знання, уміння та навички; мотивація, потреби, інтереси.</a:t>
            </a:r>
          </a:p>
          <a:p>
            <a:endParaRPr lang="uk-UA" dirty="0"/>
          </a:p>
        </p:txBody>
      </p:sp>
      <p:pic>
        <p:nvPicPr>
          <p:cNvPr id="3074" name="Picture 2" descr="Категорії труднощів та рівні підтримки в навчанні дітей з ООП: МОН пропонує  проект для обговор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392" y="1526650"/>
            <a:ext cx="3064255" cy="3705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697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33"/>
          <p:cNvSpPr txBox="1"/>
          <p:nvPr/>
        </p:nvSpPr>
        <p:spPr>
          <a:xfrm>
            <a:off x="2130253" y="5145612"/>
            <a:ext cx="7649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400" b="1" dirty="0">
                <a:solidFill>
                  <a:schemeClr val="bg1"/>
                </a:solidFill>
                <a:latin typeface="+mj-lt"/>
              </a:rPr>
              <a:t>Honest</a:t>
            </a:r>
          </a:p>
        </p:txBody>
      </p:sp>
      <p:sp>
        <p:nvSpPr>
          <p:cNvPr id="5" name="TextBox 134"/>
          <p:cNvSpPr txBox="1"/>
          <p:nvPr/>
        </p:nvSpPr>
        <p:spPr>
          <a:xfrm>
            <a:off x="2052122" y="5508729"/>
            <a:ext cx="921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400" b="1" dirty="0">
                <a:solidFill>
                  <a:schemeClr val="bg1"/>
                </a:solidFill>
                <a:latin typeface="+mj-lt"/>
              </a:rPr>
              <a:t>Strategic</a:t>
            </a:r>
          </a:p>
        </p:txBody>
      </p:sp>
      <p:grpSp>
        <p:nvGrpSpPr>
          <p:cNvPr id="6" name="组合 10"/>
          <p:cNvGrpSpPr/>
          <p:nvPr/>
        </p:nvGrpSpPr>
        <p:grpSpPr>
          <a:xfrm>
            <a:off x="483326" y="1541926"/>
            <a:ext cx="8007442" cy="4023949"/>
            <a:chOff x="-8806" y="3934124"/>
            <a:chExt cx="22105839" cy="8331572"/>
          </a:xfrm>
        </p:grpSpPr>
        <p:sp>
          <p:nvSpPr>
            <p:cNvPr id="7" name="Shape 561"/>
            <p:cNvSpPr/>
            <p:nvPr/>
          </p:nvSpPr>
          <p:spPr>
            <a:xfrm>
              <a:off x="-8806" y="5098469"/>
              <a:ext cx="19583952" cy="716722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99534"/>
                  </a:moveTo>
                  <a:cubicBezTo>
                    <a:pt x="17821" y="120000"/>
                    <a:pt x="19688" y="62325"/>
                    <a:pt x="28005" y="62790"/>
                  </a:cubicBezTo>
                  <a:cubicBezTo>
                    <a:pt x="36322" y="63255"/>
                    <a:pt x="41414" y="85581"/>
                    <a:pt x="52277" y="83720"/>
                  </a:cubicBezTo>
                  <a:cubicBezTo>
                    <a:pt x="63140" y="81860"/>
                    <a:pt x="63988" y="40930"/>
                    <a:pt x="75190" y="37209"/>
                  </a:cubicBezTo>
                  <a:cubicBezTo>
                    <a:pt x="86393" y="33488"/>
                    <a:pt x="87538" y="57093"/>
                    <a:pt x="98231" y="55697"/>
                  </a:cubicBezTo>
                  <a:cubicBezTo>
                    <a:pt x="108925" y="54302"/>
                    <a:pt x="109137" y="9767"/>
                    <a:pt x="120000" y="0"/>
                  </a:cubicBezTo>
                </a:path>
              </a:pathLst>
            </a:custGeom>
            <a:noFill/>
            <a:ln w="15875" cap="flat" cmpd="sng">
              <a:solidFill>
                <a:srgbClr val="BFBFBF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 lIns="182825" tIns="91400" rIns="182825" bIns="914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3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8" name="Shape 562"/>
            <p:cNvSpPr/>
            <p:nvPr/>
          </p:nvSpPr>
          <p:spPr>
            <a:xfrm>
              <a:off x="7475140" y="9129746"/>
              <a:ext cx="1991413" cy="198647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182825" tIns="91400" rIns="182825" bIns="914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" name="Shape 563"/>
            <p:cNvSpPr/>
            <p:nvPr/>
          </p:nvSpPr>
          <p:spPr>
            <a:xfrm>
              <a:off x="11270297" y="6418546"/>
              <a:ext cx="1991413" cy="198647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lIns="182825" tIns="91400" rIns="182825" bIns="914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" name="Shape 564"/>
            <p:cNvSpPr/>
            <p:nvPr/>
          </p:nvSpPr>
          <p:spPr>
            <a:xfrm>
              <a:off x="15065456" y="7470979"/>
              <a:ext cx="1991413" cy="198647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lIns="182825" tIns="91400" rIns="182825" bIns="914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" name="Shape 565"/>
            <p:cNvSpPr/>
            <p:nvPr/>
          </p:nvSpPr>
          <p:spPr>
            <a:xfrm>
              <a:off x="3679982" y="7887128"/>
              <a:ext cx="1991413" cy="198647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182825" tIns="91400" rIns="182825" bIns="914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buNone/>
              </a:pPr>
              <a:endParaRPr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12" name="Shape 566"/>
            <p:cNvGrpSpPr/>
            <p:nvPr/>
          </p:nvGrpSpPr>
          <p:grpSpPr>
            <a:xfrm>
              <a:off x="19464338" y="3934124"/>
              <a:ext cx="2632695" cy="1580015"/>
              <a:chOff x="10452100" y="1779589"/>
              <a:chExt cx="365125" cy="219075"/>
            </a:xfrm>
          </p:grpSpPr>
          <p:sp>
            <p:nvSpPr>
              <p:cNvPr id="13" name="Shape 567"/>
              <p:cNvSpPr/>
              <p:nvPr/>
            </p:nvSpPr>
            <p:spPr>
              <a:xfrm>
                <a:off x="10550525" y="1900239"/>
                <a:ext cx="112713" cy="984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5806"/>
                    </a:moveTo>
                    <a:lnTo>
                      <a:pt x="0" y="120000"/>
                    </a:lnTo>
                    <a:lnTo>
                      <a:pt x="23661" y="0"/>
                    </a:lnTo>
                    <a:lnTo>
                      <a:pt x="120000" y="5806"/>
                    </a:lnTo>
                    <a:close/>
                  </a:path>
                </a:pathLst>
              </a:custGeom>
              <a:solidFill>
                <a:srgbClr val="A5A5A5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buNone/>
                </a:pPr>
                <a:endParaRPr sz="36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4" name="Shape 568"/>
              <p:cNvSpPr/>
              <p:nvPr/>
            </p:nvSpPr>
            <p:spPr>
              <a:xfrm>
                <a:off x="10452100" y="1779589"/>
                <a:ext cx="365125" cy="18891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0"/>
                    </a:moveTo>
                    <a:lnTo>
                      <a:pt x="0" y="26218"/>
                    </a:lnTo>
                    <a:lnTo>
                      <a:pt x="73043" y="120000"/>
                    </a:lnTo>
                    <a:lnTo>
                      <a:pt x="120000" y="0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buNone/>
                </a:pPr>
                <a:endParaRPr sz="36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5" name="Shape 569"/>
              <p:cNvSpPr/>
              <p:nvPr/>
            </p:nvSpPr>
            <p:spPr>
              <a:xfrm>
                <a:off x="10531475" y="1792289"/>
                <a:ext cx="258763" cy="20637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0"/>
                    </a:moveTo>
                    <a:lnTo>
                      <a:pt x="0" y="48000"/>
                    </a:lnTo>
                    <a:lnTo>
                      <a:pt x="8834" y="120000"/>
                    </a:lnTo>
                    <a:lnTo>
                      <a:pt x="19141" y="62769"/>
                    </a:lnTo>
                    <a:lnTo>
                      <a:pt x="120000" y="0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buNone/>
                </a:pPr>
                <a:endParaRPr sz="36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</p:grpSp>
      </p:grpSp>
      <p:sp>
        <p:nvSpPr>
          <p:cNvPr id="16" name="文本框 24"/>
          <p:cNvSpPr txBox="1"/>
          <p:nvPr/>
        </p:nvSpPr>
        <p:spPr>
          <a:xfrm>
            <a:off x="5486326" y="4273513"/>
            <a:ext cx="18547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ласи</a:t>
            </a: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закладах </a:t>
            </a:r>
            <a:r>
              <a:rPr lang="ru-RU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середньої</a:t>
            </a:r>
            <a:r>
              <a:rPr lang="ru-RU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endParaRPr lang="uk-UA" b="1" dirty="0">
              <a:solidFill>
                <a:schemeClr val="accent4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文本框 25"/>
          <p:cNvSpPr txBox="1"/>
          <p:nvPr/>
        </p:nvSpPr>
        <p:spPr>
          <a:xfrm>
            <a:off x="4083981" y="1970327"/>
            <a:ext cx="1691347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2000" b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dirty="0" err="1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авчально-реабілітаційні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центри</a:t>
            </a:r>
            <a:endParaRPr lang="ru-RU" altLang="zh-CN" sz="2000" b="1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18" name="文本框 26"/>
          <p:cNvSpPr txBox="1"/>
          <p:nvPr/>
        </p:nvSpPr>
        <p:spPr>
          <a:xfrm>
            <a:off x="2600512" y="5196844"/>
            <a:ext cx="21879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28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коли-інтернати</a:t>
            </a:r>
            <a:endParaRPr lang="en-US" altLang="zh-CN" sz="32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19" name="文本框 27"/>
          <p:cNvSpPr txBox="1"/>
          <p:nvPr/>
        </p:nvSpPr>
        <p:spPr>
          <a:xfrm>
            <a:off x="1214635" y="2915920"/>
            <a:ext cx="184463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заклади</a:t>
            </a:r>
            <a:endParaRPr lang="ru-RU" altLang="zh-CN" sz="2400" b="1" dirty="0">
              <a:solidFill>
                <a:srgbClr val="0070C0"/>
              </a:solidFill>
              <a:latin typeface="Times New Roman" pitchFamily="18" charset="0"/>
              <a:ea typeface="微软雅黑" pitchFamily="34" charset="-122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136950" y="922916"/>
            <a:ext cx="60167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обмеженими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можливостями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здоров’я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донедавна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нині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складають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71600" y="176628"/>
            <a:ext cx="76053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закладів освіти для дітей з обмеженнями життєдіяльності</a:t>
            </a:r>
          </a:p>
        </p:txBody>
      </p:sp>
    </p:spTree>
    <p:extLst>
      <p:ext uri="{BB962C8B-B14F-4D97-AF65-F5344CB8AC3E}">
        <p14:creationId xmlns:p14="http://schemas.microsoft.com/office/powerpoint/2010/main" val="199550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95536" y="620688"/>
            <a:ext cx="6552728" cy="334272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освіти </a:t>
            </a:r>
            <a:r>
              <a:rPr lang="uk-UA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це сукупність складників освіти, рівнів і ступенів освіти, кваліфікацій, освітніх програм, стандартів освіти, ліцензійних умов, закладів освіти та інших суб’єктів освітньої діяльності, учасників освітнього процесу, органів управління у сфері освіти, а також нормативно-правових актів, що </a:t>
            </a:r>
            <a:r>
              <a:rPr lang="uk-UA" sz="3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регулюють </a:t>
            </a:r>
            <a:r>
              <a:rPr lang="uk-UA" sz="3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відносини між </a:t>
            </a:r>
            <a:r>
              <a:rPr lang="uk-UA" sz="3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ними.</a:t>
            </a:r>
            <a:endParaRPr lang="uk-UA" sz="3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 descr="Вища освіта в Україні має відповідати європейським стандарта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325" y="437322"/>
            <a:ext cx="1710928" cy="3012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283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8637415"/>
              </p:ext>
            </p:extLst>
          </p:nvPr>
        </p:nvGraphicFramePr>
        <p:xfrm>
          <a:off x="590384" y="1486895"/>
          <a:ext cx="7913039" cy="47854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500684" y="515006"/>
            <a:ext cx="62119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освіту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особливими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освітніми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потребами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отримати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навчаючись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різними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моделями. У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реальних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існують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обмеженими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можливостями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здоров'я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562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4294967295"/>
          </p:nvPr>
        </p:nvSpPr>
        <p:spPr>
          <a:xfrm>
            <a:off x="2606040" y="481855"/>
            <a:ext cx="6142384" cy="92552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Існуюча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спеціальних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закладів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обмеженнями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здоров’я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вертикально-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горизонтальну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структуру.</a:t>
            </a:r>
            <a:endParaRPr lang="uk-UA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1113" y="1772816"/>
            <a:ext cx="337533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Вертикальна структура </a:t>
            </a:r>
            <a:r>
              <a:rPr lang="uk-UA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базується на вікових особливостях учнів та рівнях загальноосвітніх програм. </a:t>
            </a:r>
            <a:endParaRPr lang="uk-UA" sz="20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0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Вона </a:t>
            </a:r>
            <a:r>
              <a:rPr lang="uk-UA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 віковими періодами: раннього дитинства </a:t>
            </a:r>
            <a:endParaRPr lang="uk-UA" sz="20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uk-UA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 0 до 3 років); дошкільний період </a:t>
            </a:r>
            <a:endParaRPr lang="uk-UA" sz="20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uk-UA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3 до 6- 7 років); період шкільного </a:t>
            </a:r>
            <a:endParaRPr lang="uk-UA" sz="20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6-7 до 16 років) професійного навчання 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uk-UA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16-21 років)</a:t>
            </a:r>
          </a:p>
        </p:txBody>
      </p:sp>
      <p:pic>
        <p:nvPicPr>
          <p:cNvPr id="8" name="Рисунок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2132856"/>
            <a:ext cx="3329163" cy="3588958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4200277" y="572181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Мал.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Вертикальна система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особливими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можливостями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життєдіяльності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30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61167" y="332656"/>
            <a:ext cx="6742209" cy="211027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Горизонтальна структура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враховує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психофізичний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пізнавальної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характер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Горизонтальна структура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представлена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спеціальними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закладами, у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навчаються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порушеннями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7322" y="2950170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слуху,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слабочуючих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зору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слабозорих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опорно-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рухового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апарату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інтелектуального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психічного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комбінованими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7322" y="576083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92343" y="2538165"/>
            <a:ext cx="60516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Горизонтальна система </a:t>
            </a:r>
            <a:r>
              <a:rPr lang="ru-RU" b="1" dirty="0" err="1"/>
              <a:t>спеціальної</a:t>
            </a:r>
            <a:r>
              <a:rPr lang="ru-RU" b="1" dirty="0"/>
              <a:t> </a:t>
            </a:r>
            <a:r>
              <a:rPr lang="ru-RU" b="1" dirty="0" err="1"/>
              <a:t>освіти</a:t>
            </a:r>
            <a:r>
              <a:rPr lang="ru-RU" b="1" dirty="0"/>
              <a:t> в </a:t>
            </a:r>
            <a:r>
              <a:rPr lang="ru-RU" b="1" dirty="0" err="1"/>
              <a:t>Україні</a:t>
            </a:r>
            <a:endParaRPr lang="uk-UA" dirty="0"/>
          </a:p>
        </p:txBody>
      </p:sp>
      <p:pic>
        <p:nvPicPr>
          <p:cNvPr id="7" name="Рисунок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486" y="2907497"/>
            <a:ext cx="4108837" cy="312129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745541" y="6101161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Мал. </a:t>
            </a:r>
            <a:r>
              <a:rPr lang="uk-UA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Горизонтальна система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спеціальної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33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02037" y="1305173"/>
            <a:ext cx="3951302" cy="750598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Єдина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інклюзивна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освіта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531" y="2315956"/>
            <a:ext cx="3130826" cy="281263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64381" y="5684762"/>
            <a:ext cx="392794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Мал. </a:t>
            </a:r>
            <a:r>
              <a:rPr lang="uk-UA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Єдина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інклюзивна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освіта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> </a:t>
            </a: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381811" y="1280362"/>
            <a:ext cx="47695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інклюзивної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848" y="2130951"/>
            <a:ext cx="3047336" cy="3132813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512995" y="5667971"/>
            <a:ext cx="46592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Мал. </a:t>
            </a:r>
            <a:r>
              <a:rPr lang="uk-UA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інклюзивної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31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115616" y="188640"/>
            <a:ext cx="7002493" cy="103684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керівникам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подбати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7320" y="1451791"/>
            <a:ext cx="8455159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000" dirty="0" smtClean="0">
                <a:latin typeface="Bahnschrift" panose="020B0502040204020203" pitchFamily="34" charset="0"/>
                <a:cs typeface="Times New Roman" panose="02020603050405020304" pitchFamily="18" charset="0"/>
              </a:rPr>
              <a:t>безперешкодного </a:t>
            </a:r>
            <a:r>
              <a:rPr lang="uk-UA" sz="2000" dirty="0">
                <a:latin typeface="Bahnschrift" panose="020B0502040204020203" pitchFamily="34" charset="0"/>
                <a:cs typeface="Times New Roman" panose="02020603050405020304" pitchFamily="18" charset="0"/>
              </a:rPr>
              <a:t>доступу учнів з порушеннями </a:t>
            </a:r>
            <a:r>
              <a:rPr lang="uk-UA" sz="2000" dirty="0" err="1">
                <a:latin typeface="Bahnschrift" panose="020B0502040204020203" pitchFamily="34" charset="0"/>
                <a:cs typeface="Times New Roman" panose="02020603050405020304" pitchFamily="18" charset="0"/>
              </a:rPr>
              <a:t>опорнорухового</a:t>
            </a:r>
            <a:r>
              <a:rPr lang="uk-UA" sz="2000" dirty="0">
                <a:latin typeface="Bahnschrift" panose="020B0502040204020203" pitchFamily="34" charset="0"/>
                <a:cs typeface="Times New Roman" panose="02020603050405020304" pitchFamily="18" charset="0"/>
              </a:rPr>
              <a:t> апарату, зокрема тих, що пересуваються на візках, та дітей з вадами зору до будівель та приміщень </a:t>
            </a:r>
            <a:r>
              <a:rPr lang="uk-UA" sz="2000" dirty="0" smtClean="0">
                <a:latin typeface="Bahnschrift" panose="020B0502040204020203" pitchFamily="34" charset="0"/>
                <a:cs typeface="Times New Roman" panose="02020603050405020304" pitchFamily="18" charset="0"/>
              </a:rPr>
              <a:t>закладу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uk-UA" sz="2000" dirty="0" smtClean="0"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000" dirty="0" smtClean="0">
                <a:latin typeface="Bahnschrift" panose="020B0502040204020203" pitchFamily="34" charset="0"/>
                <a:cs typeface="Times New Roman" panose="02020603050405020304" pitchFamily="18" charset="0"/>
              </a:rPr>
              <a:t>відповідними </a:t>
            </a:r>
            <a:r>
              <a:rPr lang="uk-UA" sz="2000" dirty="0">
                <a:latin typeface="Bahnschrift" panose="020B0502040204020203" pitchFamily="34" charset="0"/>
                <a:cs typeface="Times New Roman" panose="02020603050405020304" pitchFamily="18" charset="0"/>
              </a:rPr>
              <a:t>педагогічними фахівцями, необхідними </a:t>
            </a:r>
            <a:r>
              <a:rPr lang="uk-UA" sz="2000" dirty="0" smtClean="0">
                <a:latin typeface="Bahnschrift" panose="020B0502040204020203" pitchFamily="34" charset="0"/>
                <a:cs typeface="Times New Roman" panose="02020603050405020304" pitchFamily="18" charset="0"/>
              </a:rPr>
              <a:t>навчально-методичними </a:t>
            </a:r>
            <a:r>
              <a:rPr lang="uk-UA" sz="2000" dirty="0">
                <a:latin typeface="Bahnschrift" panose="020B0502040204020203" pitchFamily="34" charset="0"/>
                <a:cs typeface="Times New Roman" panose="02020603050405020304" pitchFamily="18" charset="0"/>
              </a:rPr>
              <a:t>і наочно-дидактичними посібниками та індивідуальними технічними засобами навчання</a:t>
            </a:r>
            <a:r>
              <a:rPr lang="uk-UA" sz="2000" dirty="0" smtClean="0">
                <a:latin typeface="Bahnschrift" panose="020B0502040204020203" pitchFamily="34" charset="0"/>
                <a:cs typeface="Times New Roman" panose="02020603050405020304" pitchFamily="18" charset="0"/>
              </a:rPr>
              <a:t>;</a:t>
            </a:r>
          </a:p>
          <a:p>
            <a:r>
              <a:rPr lang="uk-UA" sz="2000" dirty="0" smtClean="0">
                <a:latin typeface="Bahnschrift" panose="020B0502040204020203" pitchFamily="34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000" dirty="0" smtClean="0">
                <a:latin typeface="Bahnschrift" panose="020B0502040204020203" pitchFamily="34" charset="0"/>
                <a:cs typeface="Times New Roman" panose="02020603050405020304" pitchFamily="18" charset="0"/>
              </a:rPr>
              <a:t>психолого-педагогічного </a:t>
            </a:r>
            <a:r>
              <a:rPr lang="uk-UA" sz="2000" dirty="0">
                <a:latin typeface="Bahnschrift" panose="020B0502040204020203" pitchFamily="34" charset="0"/>
                <a:cs typeface="Times New Roman" panose="02020603050405020304" pitchFamily="18" charset="0"/>
              </a:rPr>
              <a:t>супроводу учнів як комплексної система заходів з організації освітнього процесу та розвитку школяра, передбачених індивідуальною програмою розвитку; </a:t>
            </a:r>
            <a:endParaRPr lang="uk-UA" sz="2000" dirty="0" smtClean="0"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endParaRPr lang="uk-UA" sz="2000" dirty="0" smtClean="0"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000" dirty="0" smtClean="0">
                <a:latin typeface="Bahnschrift" panose="020B0502040204020203" pitchFamily="34" charset="0"/>
                <a:cs typeface="Times New Roman" panose="02020603050405020304" pitchFamily="18" charset="0"/>
              </a:rPr>
              <a:t>психологічної </a:t>
            </a:r>
            <a:r>
              <a:rPr lang="uk-UA" sz="2000" dirty="0">
                <a:latin typeface="Bahnschrift" panose="020B0502040204020203" pitchFamily="34" charset="0"/>
                <a:cs typeface="Times New Roman" panose="02020603050405020304" pitchFamily="18" charset="0"/>
              </a:rPr>
              <a:t>підтримки вчителів</a:t>
            </a:r>
            <a:r>
              <a:rPr lang="uk-UA" sz="2000" dirty="0" smtClean="0">
                <a:latin typeface="Bahnschrift" panose="020B0502040204020203" pitchFamily="34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uk-UA" sz="2000" dirty="0"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000" dirty="0" smtClean="0">
                <a:latin typeface="Bahnschrift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Bahnschrift" panose="020B0502040204020203" pitchFamily="34" charset="0"/>
                <a:cs typeface="Times New Roman" panose="02020603050405020304" pitchFamily="18" charset="0"/>
              </a:rPr>
              <a:t>облаштування кабінетів для професійної діяльності кожного фахівця команди з метою проведення </a:t>
            </a:r>
            <a:r>
              <a:rPr lang="uk-UA" sz="2000" dirty="0" smtClean="0">
                <a:latin typeface="Bahnschrift" panose="020B0502040204020203" pitchFamily="34" charset="0"/>
                <a:cs typeface="Times New Roman" panose="02020603050405020304" pitchFamily="18" charset="0"/>
              </a:rPr>
              <a:t>корекційно-</a:t>
            </a:r>
            <a:r>
              <a:rPr lang="uk-UA" sz="2000" dirty="0" err="1" smtClean="0">
                <a:latin typeface="Bahnschrift" panose="020B0502040204020203" pitchFamily="34" charset="0"/>
                <a:cs typeface="Times New Roman" panose="02020603050405020304" pitchFamily="18" charset="0"/>
              </a:rPr>
              <a:t>розвиткових</a:t>
            </a:r>
            <a:r>
              <a:rPr lang="uk-UA" sz="2000" dirty="0" smtClean="0">
                <a:latin typeface="Bahnschrift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Bahnschrift" panose="020B0502040204020203" pitchFamily="34" charset="0"/>
                <a:cs typeface="Times New Roman" panose="02020603050405020304" pitchFamily="18" charset="0"/>
              </a:rPr>
              <a:t>та реабілітаційних занять</a:t>
            </a:r>
          </a:p>
        </p:txBody>
      </p:sp>
    </p:spTree>
    <p:extLst>
      <p:ext uri="{BB962C8B-B14F-4D97-AF65-F5344CB8AC3E}">
        <p14:creationId xmlns:p14="http://schemas.microsoft.com/office/powerpoint/2010/main" val="181255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9581" y="400606"/>
            <a:ext cx="77223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 інклюзивного навчання в ЗЗСО.</a:t>
            </a:r>
            <a:endParaRPr lang="uk-UA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1481" y="1335823"/>
            <a:ext cx="529556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інклюзивному закладі створюються найоптимальніші (спеціальні) умови здобуття освіти зазначеними учнями</a:t>
            </a:r>
            <a:r>
              <a:rPr lang="uk-UA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uk-UA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 створення необхідних умов відбувається для того, щоб інклюзія дітей з особливостями життєдіяльності в системі соціальних відносин в інклюзивному освітньому середовищі проходив максимально ефективно, адже він є надзвичайно складним.</a:t>
            </a:r>
          </a:p>
        </p:txBody>
      </p:sp>
      <p:pic>
        <p:nvPicPr>
          <p:cNvPr id="6" name="Picture 2" descr="Інклюзія: Реалії інклюзії в Україн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997" y="5589240"/>
            <a:ext cx="3600967" cy="89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2" descr="Про інклюзію без ілюзії - Вільне життя"/>
          <p:cNvSpPr>
            <a:spLocks noChangeAspect="1" noChangeArrowheads="1"/>
          </p:cNvSpPr>
          <p:nvPr/>
        </p:nvSpPr>
        <p:spPr bwMode="auto">
          <a:xfrm>
            <a:off x="116681" y="-144463"/>
            <a:ext cx="2286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8" name="AutoShape 4" descr="Про інклюзію без ілюзії - Вільне життя"/>
          <p:cNvSpPr>
            <a:spLocks noChangeAspect="1" noChangeArrowheads="1"/>
          </p:cNvSpPr>
          <p:nvPr/>
        </p:nvSpPr>
        <p:spPr bwMode="auto">
          <a:xfrm>
            <a:off x="230981" y="7938"/>
            <a:ext cx="2286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9" name="AutoShape 6" descr="Про інклюзію без ілюзії - Вільне життя"/>
          <p:cNvSpPr>
            <a:spLocks noChangeAspect="1" noChangeArrowheads="1"/>
          </p:cNvSpPr>
          <p:nvPr/>
        </p:nvSpPr>
        <p:spPr bwMode="auto">
          <a:xfrm>
            <a:off x="345281" y="160338"/>
            <a:ext cx="2286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AutoShape 8" descr="КЗО &quot;СЗШ №77&quot; ДМР Новокодацького району - Інклюзивна освіта"/>
          <p:cNvSpPr>
            <a:spLocks noChangeAspect="1" noChangeArrowheads="1"/>
          </p:cNvSpPr>
          <p:nvPr/>
        </p:nvSpPr>
        <p:spPr bwMode="auto">
          <a:xfrm>
            <a:off x="459581" y="312738"/>
            <a:ext cx="2286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1" name="AutoShape 10" descr="КЗО &quot;СЗШ №77&quot; ДМР Новокодацького району - Інклюзивна освіта"/>
          <p:cNvSpPr>
            <a:spLocks noChangeAspect="1" noChangeArrowheads="1"/>
          </p:cNvSpPr>
          <p:nvPr/>
        </p:nvSpPr>
        <p:spPr bwMode="auto">
          <a:xfrm>
            <a:off x="573881" y="465138"/>
            <a:ext cx="2286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135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050" y="1160891"/>
            <a:ext cx="3124862" cy="226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78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13965" y="1173618"/>
            <a:ext cx="5817869" cy="15298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1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січня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2022 року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інклюзивне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організовують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порядком. Уряд затвердив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освітньому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ООП,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інклюзивних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встановив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183910" y="2857399"/>
            <a:ext cx="4530258" cy="20313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Міністерство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науки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пріоритетним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інклюзивного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відомство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активно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потребами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2736" y="4800761"/>
            <a:ext cx="5239911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стоїть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засадах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безперешкодного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освітнього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Законом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«Про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стратегією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безбар’єрного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простору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2030 року.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8" name="Picture 4" descr="Близько 500 фахівців долучилися до обговорень Національної стратегії зі  створення безбар'єрного простору | Громадський Простір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038" y="692696"/>
            <a:ext cx="2192042" cy="1834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КЗО &quot;СЗШ №77&quot; ДМР Новокодацького району - Інклюзивна освіт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783" y="5413895"/>
            <a:ext cx="2857500" cy="1282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Інклюзивна освіта Archives - ДНЗ №7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773" y="2888828"/>
            <a:ext cx="2915219" cy="177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453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730030" y="617028"/>
            <a:ext cx="7886700" cy="435133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якісного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інклюзивного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endParaRPr lang="uk-UA" sz="3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3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особливих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освітніх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кваліфікації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педагогічних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інклюзивного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освітнього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простору;</a:t>
            </a:r>
            <a:endParaRPr lang="uk-UA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освітніх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психолого-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педагогічних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корекційно-розвиткових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спеціальними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засобами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корекції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психофізичного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здійснення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психолого-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педагогічного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супроводу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усього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періоду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обов’язковим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залученням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освітнього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51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54;p26"/>
          <p:cNvPicPr preferRelativeResize="0">
            <a:picLocks noGrp="1"/>
          </p:cNvPicPr>
          <p:nvPr>
            <p:ph idx="4294967295"/>
          </p:nvPr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61499" y="1272209"/>
            <a:ext cx="6875890" cy="46930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2471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berezna-school.pp.ua/wp-content/uploads/2021/05/in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86" y="188640"/>
            <a:ext cx="8746537" cy="61834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378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260648"/>
            <a:ext cx="46805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Список літератури:</a:t>
            </a:r>
            <a:endParaRPr lang="ru-RU" sz="2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47738"/>
            <a:ext cx="7107389" cy="52175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112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260648"/>
            <a:ext cx="46805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Список літератури:</a:t>
            </a:r>
            <a:endParaRPr lang="ru-RU" sz="2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54" y="1052736"/>
            <a:ext cx="8142905" cy="47525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408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88640"/>
            <a:ext cx="8852048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uk-UA" sz="72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uk-UA" sz="7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anose="030F0702030302020204" pitchFamily="66" charset="0"/>
              </a:rPr>
              <a:t>Дякую за увагу !</a:t>
            </a:r>
            <a:endParaRPr lang="uk-UA" sz="7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3314" name="Picture 2" descr="Цитати про життя до сліз Українською мовою – читати онлай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284" y="2636912"/>
            <a:ext cx="5482535" cy="365502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8173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1250</TotalTime>
  <Words>1560</Words>
  <Application>Microsoft Office PowerPoint</Application>
  <PresentationFormat>Экран (4:3)</PresentationFormat>
  <Paragraphs>120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Воздушный поток</vt:lpstr>
      <vt:lpstr>Дидактика як загальна теорія інклюзивної освіти та навчання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Вступ до мовознавства</dc:title>
  <dc:creator>Студент Ліб-305</dc:creator>
  <cp:lastModifiedBy>suvor</cp:lastModifiedBy>
  <cp:revision>182</cp:revision>
  <dcterms:created xsi:type="dcterms:W3CDTF">2015-10-20T11:06:18Z</dcterms:created>
  <dcterms:modified xsi:type="dcterms:W3CDTF">2023-09-06T14:50:35Z</dcterms:modified>
</cp:coreProperties>
</file>