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4ACA91-C7A9-4248-894A-238EE1E1F51B}" v="4" dt="2026-10-23T21:41:32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delSld modSld">
      <pc:chgData name="Yana Hladyshchuk" userId="76f89f3d3a5d35e1" providerId="LiveId" clId="{57AFC747-19C7-44B3-8C4B-E513CF6FC1C7}" dt="2026-10-23T21:41:49.737" v="121" actId="20577"/>
      <pc:docMkLst>
        <pc:docMk/>
      </pc:docMkLst>
      <pc:sldChg chg="modSp mod">
        <pc:chgData name="Yana Hladyshchuk" userId="76f89f3d3a5d35e1" providerId="LiveId" clId="{57AFC747-19C7-44B3-8C4B-E513CF6FC1C7}" dt="2026-10-21T17:13:04.896" v="0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21T17:13:04.896" v="0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3:49.286" v="1" actId="20577"/>
        <pc:sldMkLst>
          <pc:docMk/>
          <pc:sldMk cId="0" sldId="261"/>
        </pc:sldMkLst>
        <pc:spChg chg="mod">
          <ac:chgData name="Yana Hladyshchuk" userId="76f89f3d3a5d35e1" providerId="LiveId" clId="{57AFC747-19C7-44B3-8C4B-E513CF6FC1C7}" dt="2026-10-21T17:13:49.286" v="1" actId="20577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4:05.464" v="2" actId="20577"/>
        <pc:sldMkLst>
          <pc:docMk/>
          <pc:sldMk cId="0" sldId="263"/>
        </pc:sldMkLst>
        <pc:spChg chg="mod">
          <ac:chgData name="Yana Hladyshchuk" userId="76f89f3d3a5d35e1" providerId="LiveId" clId="{57AFC747-19C7-44B3-8C4B-E513CF6FC1C7}" dt="2026-10-21T17:14:05.464" v="2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4:12.112" v="3" actId="20577"/>
        <pc:sldMkLst>
          <pc:docMk/>
          <pc:sldMk cId="0" sldId="264"/>
        </pc:sldMkLst>
        <pc:spChg chg="mod">
          <ac:chgData name="Yana Hladyshchuk" userId="76f89f3d3a5d35e1" providerId="LiveId" clId="{57AFC747-19C7-44B3-8C4B-E513CF6FC1C7}" dt="2026-10-21T17:14:12.112" v="3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5:00.475" v="21" actId="20577"/>
        <pc:sldMkLst>
          <pc:docMk/>
          <pc:sldMk cId="0" sldId="265"/>
        </pc:sldMkLst>
        <pc:spChg chg="mod">
          <ac:chgData name="Yana Hladyshchuk" userId="76f89f3d3a5d35e1" providerId="LiveId" clId="{57AFC747-19C7-44B3-8C4B-E513CF6FC1C7}" dt="2026-10-21T17:15:00.475" v="21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5:58.868" v="23" actId="14100"/>
        <pc:sldMkLst>
          <pc:docMk/>
          <pc:sldMk cId="0" sldId="267"/>
        </pc:sldMkLst>
        <pc:spChg chg="mod">
          <ac:chgData name="Yana Hladyshchuk" userId="76f89f3d3a5d35e1" providerId="LiveId" clId="{57AFC747-19C7-44B3-8C4B-E513CF6FC1C7}" dt="2026-10-21T17:15:58.868" v="23" actId="14100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3T21:41:49.737" v="121" actId="20577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23T21:41:49.737" v="121" actId="20577"/>
          <ac:spMkLst>
            <pc:docMk/>
            <pc:sldMk cId="0" sldId="269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3T21:41:31.941" v="120" actId="108"/>
        <pc:sldMkLst>
          <pc:docMk/>
          <pc:sldMk cId="0" sldId="270"/>
        </pc:sldMkLst>
        <pc:spChg chg="mod">
          <ac:chgData name="Yana Hladyshchuk" userId="76f89f3d3a5d35e1" providerId="LiveId" clId="{57AFC747-19C7-44B3-8C4B-E513CF6FC1C7}" dt="2026-10-23T21:41:31.941" v="120" actId="108"/>
          <ac:spMkLst>
            <pc:docMk/>
            <pc:sldMk cId="0" sldId="270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3T20:22:24.656" v="95" actId="20577"/>
        <pc:sldMkLst>
          <pc:docMk/>
          <pc:sldMk cId="0" sldId="271"/>
        </pc:sldMkLst>
        <pc:spChg chg="mod">
          <ac:chgData name="Yana Hladyshchuk" userId="76f89f3d3a5d35e1" providerId="LiveId" clId="{57AFC747-19C7-44B3-8C4B-E513CF6FC1C7}" dt="2026-10-23T20:22:24.656" v="95" actId="20577"/>
          <ac:spMkLst>
            <pc:docMk/>
            <pc:sldMk cId="0" sldId="271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6:43.649" v="24" actId="14100"/>
        <pc:sldMkLst>
          <pc:docMk/>
          <pc:sldMk cId="0" sldId="272"/>
        </pc:sldMkLst>
        <pc:spChg chg="mod">
          <ac:chgData name="Yana Hladyshchuk" userId="76f89f3d3a5d35e1" providerId="LiveId" clId="{57AFC747-19C7-44B3-8C4B-E513CF6FC1C7}" dt="2026-10-21T17:16:43.649" v="24" actId="14100"/>
          <ac:spMkLst>
            <pc:docMk/>
            <pc:sldMk cId="0" sldId="272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7:27.338" v="26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21T17:17:27.338" v="26" actId="20577"/>
          <ac:spMkLst>
            <pc:docMk/>
            <pc:sldMk cId="0" sldId="274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19:21.396" v="64" actId="20577"/>
        <pc:sldMkLst>
          <pc:docMk/>
          <pc:sldMk cId="0" sldId="275"/>
        </pc:sldMkLst>
        <pc:spChg chg="mod">
          <ac:chgData name="Yana Hladyshchuk" userId="76f89f3d3a5d35e1" providerId="LiveId" clId="{57AFC747-19C7-44B3-8C4B-E513CF6FC1C7}" dt="2026-10-21T17:19:21.396" v="64" actId="20577"/>
          <ac:spMkLst>
            <pc:docMk/>
            <pc:sldMk cId="0" sldId="27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3T20:29:29.538" v="106" actId="20577"/>
        <pc:sldMkLst>
          <pc:docMk/>
          <pc:sldMk cId="0" sldId="277"/>
        </pc:sldMkLst>
        <pc:spChg chg="mod">
          <ac:chgData name="Yana Hladyshchuk" userId="76f89f3d3a5d35e1" providerId="LiveId" clId="{57AFC747-19C7-44B3-8C4B-E513CF6FC1C7}" dt="2026-10-23T20:29:29.538" v="106" actId="20577"/>
          <ac:spMkLst>
            <pc:docMk/>
            <pc:sldMk cId="0" sldId="277"/>
            <ac:spMk id="5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20:57.901" v="73" actId="20577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10-21T17:20:57.901" v="73" actId="20577"/>
          <ac:spMkLst>
            <pc:docMk/>
            <pc:sldMk cId="0" sldId="278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ПРАКТИЧНЕ ЗАНЯТТЯ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7680960" cy="16459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</a:rPr>
              <a:t>Т3–Т4. Ринковий механізм: попит, пропозиція, еластичність. Основні типи ринкових структур</a:t>
            </a:r>
          </a:p>
          <a:p>
            <a:pPr>
              <a:spcBef>
                <a:spcPts val="1000"/>
              </a:spcBef>
            </a:pPr>
            <a:r>
              <a:rPr lang="uk-UA" sz="1600" b="0" i="0">
                <a:solidFill>
                  <a:srgbClr val="AFC3D6"/>
                </a:solidFill>
                <a:latin typeface="Montserrat"/>
              </a:rPr>
              <a:t>Економічна теорія · група ЗФБС-26-1 · 24.10.2026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4480560" cy="2743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>
              <a:lnSpc>
                <a:spcPct val="105000"/>
              </a:lnSpc>
            </a:pPr>
            <a:r>
              <a:rPr lang="uk-UA" sz="3400" b="1" i="0" dirty="0">
                <a:solidFill>
                  <a:srgbClr val="FFFFFF"/>
                </a:solidFill>
                <a:latin typeface="Montserrat"/>
              </a:rPr>
              <a:t>План заняття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768095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1. Орг. частина: що і як ви виконуєте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1371600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2. Запитання за Т3 і Т4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1975104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3. Т3: ринкова рівновага і еластичність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2578608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4. Т4: витрати фірми і монополія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3182112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5. Зразок 1. Ринкова рівновага</a:t>
            </a:r>
          </a:p>
        </p:txBody>
      </p:sp>
      <p:sp>
        <p:nvSpPr>
          <p:cNvPr id="9" name="Пункт плану"/>
          <p:cNvSpPr/>
          <p:nvPr/>
        </p:nvSpPr>
        <p:spPr>
          <a:xfrm>
            <a:off x="5669280" y="3785616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6. Зразок 2. Еластичність попиту</a:t>
            </a:r>
          </a:p>
        </p:txBody>
      </p:sp>
      <p:sp>
        <p:nvSpPr>
          <p:cNvPr id="10" name="Пункт плану"/>
          <p:cNvSpPr/>
          <p:nvPr/>
        </p:nvSpPr>
        <p:spPr>
          <a:xfrm>
            <a:off x="5669280" y="4389120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7. Зразок 3. Витрати конкурентної фірми</a:t>
            </a:r>
          </a:p>
        </p:txBody>
      </p:sp>
      <p:sp>
        <p:nvSpPr>
          <p:cNvPr id="11" name="Пункт плану"/>
          <p:cNvSpPr/>
          <p:nvPr/>
        </p:nvSpPr>
        <p:spPr>
          <a:xfrm>
            <a:off x="5669280" y="4992624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8. Зразок 4. Монополіст</a:t>
            </a:r>
          </a:p>
        </p:txBody>
      </p:sp>
      <p:sp>
        <p:nvSpPr>
          <p:cNvPr id="12" name="Пункт плану"/>
          <p:cNvSpPr/>
          <p:nvPr/>
        </p:nvSpPr>
        <p:spPr>
          <a:xfrm>
            <a:off x="5669280" y="5596128"/>
            <a:ext cx="5852160" cy="493776"/>
          </a:xfrm>
          <a:prstGeom prst="roundRect">
            <a:avLst>
              <a:gd name="adj" fmla="val 15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l"/>
            <a:r>
              <a:rPr lang="uk-UA" sz="1600" b="0" i="0">
                <a:solidFill>
                  <a:srgbClr val="FFFFFF"/>
                </a:solidFill>
                <a:latin typeface="Montserrat"/>
              </a:rPr>
              <a:t>9. Література</a:t>
            </a:r>
          </a:p>
        </p:txBody>
      </p:sp>
      <p:sp>
        <p:nvSpPr>
          <p:cNvPr id="13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Що ви виконуєте за ПЗ2: 6 балів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91640"/>
          <a:ext cx="10545774" cy="2057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51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Завдання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Обсяг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Бали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i="0">
                          <a:solidFill>
                            <a:srgbClr val="FFFFFF"/>
                          </a:solidFill>
                          <a:latin typeface="Montserrat"/>
                        </a:rPr>
                        <a:t>Як і де здавати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Задачі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2 задачі зі свого варіанта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Портал, файл або текст з розрахунками (по 3 бали)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uk-UA" sz="1800" b="1" i="0">
                          <a:solidFill>
                            <a:srgbClr val="1F2A3D"/>
                          </a:solidFill>
                          <a:latin typeface="Montserrat"/>
                        </a:rPr>
                        <a:t>Разом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0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3931920"/>
            <a:ext cx="10545775" cy="22860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На занятті розбираємо </a:t>
            </a:r>
            <a:r>
              <a:rPr lang="uk-UA" sz="1700" b="1" i="0" dirty="0">
                <a:solidFill>
                  <a:srgbClr val="B8432B"/>
                </a:solidFill>
                <a:latin typeface="Montserrat"/>
              </a:rPr>
              <a:t>4 зразки задач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Відповіді на занятті (усні й у чаті) оцінюються окремо, разом 10 балів за курс; тести — по одному до кожної лекції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Завдання доступні на порталі до наступної сесії</a:t>
            </a:r>
          </a:p>
          <a:p>
            <a:pPr marL="292608" indent="-292608" algn="l">
              <a:lnSpc>
                <a:spcPct val="110000"/>
              </a:lnSpc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 dirty="0">
                <a:solidFill>
                  <a:srgbClr val="1F2A3D"/>
                </a:solidFill>
                <a:latin typeface="Montserrat"/>
              </a:rPr>
              <a:t>Відповідь без розрахунків і пояснення не оцінюється повністю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Запитання за Т3 (усно, чат)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1.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Сформулюйте закон попиту. Чому крива попиту спадна?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2.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Чим зміна величини попиту відрізняється від зміни попиту?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3.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Які нецінові чинники зсувають криву попиту, а які — криву пропозиції?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4.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таке ринкова рівновага? Чому за вищої за рівноважну ціни ринок повертається до рівноваги?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5.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Що показує цінова еластичність попиту і від чого вона залежить?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6.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Як змінюється виручка при зниженні ціни за еластичного й нееластичного попиту?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Запитання за Т4 (усно, чат)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1.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Назвіть ознаки досконалої конкуренції. Чому жоден реальний ринок не відповідає їм повністю?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2.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Чим постійні витрати відрізняються від змінних? Що таке граничні витрати?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3.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конкурентна фірма максимізує прибуток при MC = P?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4.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Коли фірмі вигідно продовжувати виробництво зі збитком, а коли — припинити?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5.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Чому монополіст за однакових витрат випускає менше й продає дорожче, ніж конкурентна фірма?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  <a:buNone/>
            </a:pPr>
            <a:r>
              <a:rPr lang="uk-UA" sz="2100" b="1" i="0">
                <a:solidFill>
                  <a:srgbClr val="B8432B"/>
                </a:solidFill>
                <a:latin typeface="Montserrat"/>
              </a:rPr>
              <a:t>6.</a:t>
            </a:r>
            <a:r>
              <a:rPr lang="uk-UA" sz="2100" b="0" i="0">
                <a:solidFill>
                  <a:srgbClr val="1F2A3D"/>
                </a:solidFill>
                <a:latin typeface="Montserrat"/>
              </a:rPr>
              <a:t> Чим монополістична конкуренція відрізняється від олігополії?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Т3. Попит, пропозиція, рівновага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Закон попиту: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чим вища ціна, тим менша величина попиту (крива спадна);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закон пропозиції: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крива зростаюча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Зміна ціни — рух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по кривій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; зміна нецінових чинників (доходи, смаки, ціни інших товарів, очікування) —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зсув кривої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Рівновага: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2100" b="0" i="0" dirty="0" err="1">
                <a:solidFill>
                  <a:srgbClr val="1F2A3D"/>
                </a:solidFill>
                <a:latin typeface="Montserrat"/>
              </a:rPr>
              <a:t>Qd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= </a:t>
            </a:r>
            <a:r>
              <a:rPr lang="uk-UA" sz="2100" b="0" i="0" dirty="0" err="1">
                <a:solidFill>
                  <a:srgbClr val="1F2A3D"/>
                </a:solidFill>
                <a:latin typeface="Montserrat"/>
              </a:rPr>
              <a:t>Qs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, звідси P* і Q*. За P &gt; P* —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надлишок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пропозиції, </a:t>
            </a:r>
            <a:br>
              <a:rPr lang="uk-UA" sz="21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за P &lt; P* — </a:t>
            </a: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дефіцит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Гранична ціна: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стеля (нижча за P*) створює дефіцит, підлога (вища за P*) — надлишок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Т3. Еластичність попиту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Цінова еластичність: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E = (ΔQ ÷ Q₀) ÷ (ΔP ÷ P₀) — зміни відносно початкових значень; |E| &gt; 1 —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еластичний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попит, |E| &lt; 1 — </a:t>
            </a:r>
            <a:r>
              <a:rPr lang="uk-UA" sz="2000" b="1" i="0">
                <a:solidFill>
                  <a:srgbClr val="B8432B"/>
                </a:solidFill>
                <a:latin typeface="Montserrat"/>
              </a:rPr>
              <a:t>нееластичний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Виручка: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за еластичного попиту зниження ціни збільшує виручку; за нееластичного — зменшує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Перехресна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еластичність: Exy &gt; 0 — замінники, Exy &lt; 0 — доповнювачі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</a:rPr>
              <a:t>За доходом: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 E &gt; 1 — предмет розкоші, 0 &lt; E &lt; 1 — товар першої необхідності, E &lt; 0 — нижче благо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Т4. Витрати і рівновага конкурентної фірми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FC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постійні,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VC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змінні витрати;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MC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ΔTC;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AC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TC ÷ Q;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AVC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VC ÷ Q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Конкурентна фірма — </a:t>
            </a: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ціноприймач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: MR = P, тому оптимум за правилом </a:t>
            </a:r>
            <a:br>
              <a:rPr lang="uk-UA" sz="20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MC = P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(на висхідній ділянці MC)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Якщо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P ≥ AVC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виробництво продовжуємо (збиток менший за FC); якщо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P &lt; AVC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припиняємо (збиток = FC)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Ціна беззбитковості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мінімум AC; у довгостроковому періоді економічний прибуток нульовий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Т4. Монополія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Монополіст — єдиний продавець, ціну встановлює сам. Для попиту </a:t>
            </a:r>
            <a:br>
              <a:rPr lang="uk-UA" sz="20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P = a − </a:t>
            </a: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bQ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: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MR = a − 2bQ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, тому MR &lt; P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Оптимум —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MR = MC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; ціну беруть із кривої попиту при цьому Q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Порівняно з конкуренцією: випуск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менший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, ціна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вища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чисті втрати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трикутник між D і MC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Монополістична конкуренція — багато продавців і диференціація товару; олігополія — кілька взаємозалежних фірм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Ринкова рівновага: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74800"/>
            <a:ext cx="10545775" cy="44145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Ринок яблук описується функціями: попит </a:t>
            </a: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Qd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60 − 2P, пропозиція </a:t>
            </a:r>
            <a:br>
              <a:rPr lang="uk-UA" sz="20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Qs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−15 + 3P (P — ціна за кг, грн; Q — обсяг, тис. кг).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1" dirty="0">
                <a:solidFill>
                  <a:srgbClr val="1F2A3D"/>
                </a:solidFill>
                <a:latin typeface="Montserrat"/>
              </a:rPr>
              <a:t>Завдання: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Знайти рівноважні ціну й обсяг.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Що відбудеться на ринку за ціни P = 18 грн? Обчислити надлишок або дефіцит.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Доходи покупців зросли, і попит збільшився на 10 тис. кг за кожної ціни: </a:t>
            </a:r>
            <a:r>
              <a:rPr lang="uk-UA" sz="2000" dirty="0" err="1">
                <a:solidFill>
                  <a:srgbClr val="1F2A3D"/>
                </a:solidFill>
                <a:latin typeface="Montserrat"/>
              </a:rPr>
              <a:t>Qd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′ = 70 − 2P. Знайти нову рівновагу.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Держава встановила граничну (максимальну) ціну P = 12 грн. Що виникне на ринку? Обчислити розмір.</a:t>
            </a:r>
            <a:endParaRPr lang="uk-UA" sz="2000" i="0" dirty="0">
              <a:solidFill>
                <a:srgbClr val="1F2A3D"/>
              </a:solidFill>
              <a:latin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1.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pz2_s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72467"/>
            <a:ext cx="5486400" cy="433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799" y="1691640"/>
            <a:ext cx="5242255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60 − 2P = −15 + 3P → P*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15 грн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Q*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30 тис. кг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P = 18: </a:t>
            </a:r>
            <a:r>
              <a:rPr lang="uk-UA" sz="1500" b="0" i="0" dirty="0" err="1">
                <a:solidFill>
                  <a:srgbClr val="1F2A3D"/>
                </a:solidFill>
                <a:latin typeface="Montserrat"/>
              </a:rPr>
              <a:t>Qd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= 24, </a:t>
            </a:r>
            <a:r>
              <a:rPr lang="uk-UA" sz="1500" b="0" i="0" dirty="0" err="1">
                <a:solidFill>
                  <a:srgbClr val="1F2A3D"/>
                </a:solidFill>
                <a:latin typeface="Montserrat"/>
              </a:rPr>
              <a:t>Qs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= 39 →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надлишок 15 тис. кг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ціна має знижуватись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70 − 2P = −15 + 3P → P*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17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Q*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36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: крива D зсунулась праворуч, ціна й обсяг зросли, S не змінилась (рух по S)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P = 12: </a:t>
            </a:r>
            <a:r>
              <a:rPr lang="uk-UA" sz="1500" b="0" i="0" dirty="0" err="1">
                <a:solidFill>
                  <a:srgbClr val="1F2A3D"/>
                </a:solidFill>
                <a:latin typeface="Montserrat"/>
              </a:rPr>
              <a:t>Qd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= 36, </a:t>
            </a:r>
            <a:r>
              <a:rPr lang="uk-UA" sz="1500" b="0" i="0" dirty="0" err="1">
                <a:solidFill>
                  <a:srgbClr val="1F2A3D"/>
                </a:solidFill>
                <a:latin typeface="Montserrat"/>
              </a:rPr>
              <a:t>Qs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= 21 →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дефіцит 15 тис. кг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; продається лише обсяг пропозиції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Еластичність попиту: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</a:rPr>
              <a:t>Ринок абонементів у басейн. Дані спостережень: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2606040"/>
          <a:ext cx="10545774" cy="30175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38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8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18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Показник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Було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 i="0">
                          <a:solidFill>
                            <a:srgbClr val="FFFFFF"/>
                          </a:solidFill>
                          <a:latin typeface="Montserrat"/>
                        </a:rPr>
                        <a:t>Стало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Абонемент у басейн: ціна, грн / обсяг продажів, тис.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20 / 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25 / 44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Абонемент у тренажерний зал: ціна, грн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Попит на абонемент у басейн (за ціни 20 грн), тис.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112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Дохід споживачів, тис. грн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24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lang="uk-UA" sz="1700" b="1" i="0">
                          <a:solidFill>
                            <a:srgbClr val="1F2A3D"/>
                          </a:solidFill>
                          <a:latin typeface="Montserrat"/>
                        </a:rPr>
                        <a:t>Попит на молочні продукти, тис.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0" i="0">
                          <a:solidFill>
                            <a:srgbClr val="1F2A3D"/>
                          </a:solidFill>
                          <a:latin typeface="Montserrat"/>
                        </a:rPr>
                        <a:t>56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Еластичність попиту: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</a:t>
            </a:r>
            <a:r>
              <a:rPr lang="uk-UA" sz="2000" b="0" i="0">
                <a:solidFill>
                  <a:srgbClr val="1F2A3D"/>
                </a:solidFill>
                <a:latin typeface="Montserrat"/>
              </a:rPr>
              <a:t>Обчислити цінову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еластичність попиту на абонемент у басейн. Охарактеризувати попит. Як змінилась виручка?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Обчислити перехресну еластичність попиту на абонемент у басейн щодо ціни абонемента в тренажерний зал. Які це товари?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Обчислити еластичність попиту на молочні продукти за доходом. До якого виду благ вони належать?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Фірма хоче збільшити виручку. У який бік слід змінювати ціну? Обґрунтувати.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2.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0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%ΔQ = (44 − 60) ÷ 60 = −26,7 %; %ΔP = (25 − 20) ÷ 20 = 25 %;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E = −1,07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→ |E| &gt; 1, попит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еластичний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; виручка 20·60 = 1200 → 25·44 = 1100 —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зменшилась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%ΔQ = 12 ÷ 100 = 12 %; %</a:t>
            </a:r>
            <a:r>
              <a:rPr lang="uk-UA" sz="2000" b="0" i="0" dirty="0" err="1">
                <a:solidFill>
                  <a:srgbClr val="1F2A3D"/>
                </a:solidFill>
                <a:latin typeface="Montserrat"/>
              </a:rPr>
              <a:t>ΔPy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= 5 ÷ 20 = 25 %;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</a:rPr>
              <a:t>Exy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 = 0,48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&gt; 0 →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замінники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%ΔQ = 6 ÷ 50 = 12 %; %ΔI = 4 ÷ 20 = 20 %;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E = 0,6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→ 0 &lt; E &lt; 1: товар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першої необхідності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Попит еластичний: ціну слід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знижувати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 — обсяг зросте сильніше, ніж упаде ціна, і виручка збільшиться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Витрати конкурентної фірми: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45775" cy="14630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Невелика пекарня працює на конкурентному ринку (ціну задано ринком). Постійні витрати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</a:rPr>
              <a:t>FC = 120 грн</a:t>
            </a: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. Загальні витрати TC за різного випуску Q (сотень булочок):</a:t>
            </a:r>
          </a:p>
        </p:txBody>
      </p:sp>
      <p:graphicFrame>
        <p:nvGraphicFramePr>
          <p:cNvPr id="5" name="Таблиця"/>
          <p:cNvGraphicFramePr>
            <a:graphicFrameLocks noGrp="1"/>
          </p:cNvGraphicFramePr>
          <p:nvPr/>
        </p:nvGraphicFramePr>
        <p:xfrm>
          <a:off x="822960" y="3017520"/>
          <a:ext cx="10545768" cy="1280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21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62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Q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i="0">
                          <a:solidFill>
                            <a:srgbClr val="FFFFFF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lang="uk-UA" sz="2000" b="1" i="0">
                          <a:solidFill>
                            <a:srgbClr val="1F2A3D"/>
                          </a:solidFill>
                          <a:latin typeface="Montserrat"/>
                        </a:rPr>
                        <a:t>TC, грн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170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280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340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i="0">
                          <a:solidFill>
                            <a:srgbClr val="1F2A3D"/>
                          </a:solidFill>
                          <a:latin typeface="Montserrat"/>
                        </a:rPr>
                        <a:t>420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Витрати конкурентної фірми: завдання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1003280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Обчислити VC, MC, AC і AVC для кожного Q.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Визначити оптимальний випуск і фінансовий результат за ціни P = 75 грн.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Те саме для P = 55 грн і P = 35 грн. У якому випадку фірмі слід припинити виробництво і чому?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  <a:buNone/>
            </a:pPr>
            <a:r>
              <a:rPr lang="uk-UA" sz="21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100" b="0" i="0" dirty="0">
                <a:solidFill>
                  <a:srgbClr val="1F2A3D"/>
                </a:solidFill>
                <a:latin typeface="Montserrat"/>
              </a:rPr>
              <a:t> За якого випуску середні витрати AC мінімальні? Чому дорівнює ціна беззбитковості?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Розв’язок: таблиця витрат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4" name="Таблиця"/>
          <p:cNvGraphicFramePr>
            <a:graphicFrameLocks noGrp="1"/>
          </p:cNvGraphicFramePr>
          <p:nvPr/>
        </p:nvGraphicFramePr>
        <p:xfrm>
          <a:off x="822960" y="1645920"/>
          <a:ext cx="10545772" cy="365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84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1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2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7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5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28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Q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TC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VC = TC − FC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MC = ΔTC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AC = TC ÷ Q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FFFFFF"/>
                          </a:solidFill>
                          <a:latin typeface="Montserrat"/>
                        </a:rPr>
                        <a:t>AVC = VC ÷ Q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—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—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—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1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170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170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2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210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90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105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3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80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280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160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70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340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220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60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68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44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>
                          <a:solidFill>
                            <a:srgbClr val="1F2A3D"/>
                          </a:solidFill>
                          <a:latin typeface="Montserrat"/>
                        </a:rPr>
                        <a:t>6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420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300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80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70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0" i="0">
                          <a:solidFill>
                            <a:srgbClr val="1F2A3D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5532120"/>
            <a:ext cx="10545775" cy="6400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  <a:buNone/>
            </a:pPr>
            <a:r>
              <a:rPr lang="uk-UA" sz="1600" b="1" i="0">
                <a:solidFill>
                  <a:srgbClr val="B8432B"/>
                </a:solidFill>
                <a:latin typeface="Montserrat"/>
              </a:rPr>
              <a:t>AC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найменші при Q = 5 (68 грн); </a:t>
            </a:r>
            <a:r>
              <a:rPr lang="uk-UA" sz="1600" b="1" i="0">
                <a:solidFill>
                  <a:srgbClr val="B8432B"/>
                </a:solidFill>
                <a:latin typeface="Montserrat"/>
              </a:rPr>
              <a:t>MC</a:t>
            </a:r>
            <a:r>
              <a:rPr lang="uk-UA" sz="1600" b="0" i="0">
                <a:solidFill>
                  <a:srgbClr val="1F2A3D"/>
                </a:solidFill>
                <a:latin typeface="Montserrat"/>
              </a:rPr>
              <a:t> найменші при Q = 3 (30 грн), далі зростають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3. Розв’язок: рішення фірми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pz2_s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72467"/>
            <a:ext cx="5486400" cy="433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0" y="1691640"/>
            <a:ext cx="5140960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P = 75: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MC = P при Q = 5 → TR = 375, TC = 340,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прибуток 35 грн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P = 55: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Q = 4 → TR = 220, TC = 280,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збиток 60 грн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(менший за FC); AVC(4) = 40 &lt; 55 →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продовжувати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P = 35: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MC = P при Q = 3 дає збиток 135 &gt; FC = 120; AVC(3) = 40 &gt; 35 →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припинити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(збиток = FC = 120 грн)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Мін. AC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при Q = 5: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68 грн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— ціна беззбитковості (P = AC, TR = TC)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Монополіст: умова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110029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0" i="0" dirty="0">
                <a:solidFill>
                  <a:srgbClr val="1F2A3D"/>
                </a:solidFill>
                <a:latin typeface="Montserrat"/>
              </a:rPr>
              <a:t>Єдиний виробник мінеральної води в регіоні. Попит: P = 90 − 2Q (P — грн за одиницю, Q — тис. одиниць). Граничні витрати постійні: MC = 10 грн; постійні витрати FC = 100 тис. грн.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r>
              <a:rPr lang="uk-UA" sz="2000" b="1" dirty="0">
                <a:solidFill>
                  <a:srgbClr val="1F2A3D"/>
                </a:solidFill>
                <a:latin typeface="Montserrat"/>
              </a:rPr>
              <a:t>Завдання: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Скласти вираз граничного доходу MR. Знайти оптимальний обсяг випуску та ціну монополіста.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Обчислити виручку, загальні витрати та прибуток (тис. грн).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Який випуск і яка ціна були б на конкурентному ринку (P = MC)? Порівняти.</a:t>
            </a:r>
          </a:p>
          <a:p>
            <a:pPr>
              <a:lnSpc>
                <a:spcPct val="110000"/>
              </a:lnSpc>
              <a:spcAft>
                <a:spcPts val="1400"/>
              </a:spcAft>
            </a:pPr>
            <a:r>
              <a:rPr lang="uk-UA" sz="2000" b="1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2000" dirty="0">
                <a:solidFill>
                  <a:srgbClr val="1F2A3D"/>
                </a:solidFill>
                <a:latin typeface="Montserrat"/>
              </a:rPr>
              <a:t> Обчислити чисті втрати суспільства від монополії</a:t>
            </a:r>
            <a:br>
              <a:rPr lang="uk-UA" sz="2000" dirty="0">
                <a:solidFill>
                  <a:srgbClr val="1F2A3D"/>
                </a:solidFill>
                <a:latin typeface="Montserrat"/>
              </a:rPr>
            </a:br>
            <a:r>
              <a:rPr lang="uk-UA" sz="2000" dirty="0">
                <a:solidFill>
                  <a:srgbClr val="1F2A3D"/>
                </a:solidFill>
                <a:latin typeface="Montserrat"/>
              </a:rPr>
              <a:t>(площа трикутника між D і MC).</a:t>
            </a:r>
          </a:p>
          <a:p>
            <a:pPr algn="l">
              <a:lnSpc>
                <a:spcPct val="110000"/>
              </a:lnSpc>
              <a:spcAft>
                <a:spcPts val="1800"/>
              </a:spcAft>
              <a:buNone/>
            </a:pPr>
            <a:endParaRPr lang="uk-UA" sz="2000" i="0" dirty="0">
              <a:solidFill>
                <a:srgbClr val="1F2A3D"/>
              </a:solidFill>
              <a:latin typeface="Montserrat"/>
            </a:endParaRP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Зразок 4. Розв’язок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pz2_s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72467"/>
            <a:ext cx="5486400" cy="4336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799" y="1691640"/>
            <a:ext cx="5120641" cy="438912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MR = 90 − 4Q; MR = MC: 90 − 4Q = 10 → </a:t>
            </a:r>
            <a:br>
              <a:rPr lang="uk-UA" sz="1500" b="0" i="0" dirty="0">
                <a:solidFill>
                  <a:srgbClr val="1F2A3D"/>
                </a:solidFill>
                <a:latin typeface="Montserrat"/>
              </a:rPr>
            </a:b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Q* = 20 тис.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P* = 90 − 2·20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50 грн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2)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TR = 50·20 = 1000; TC = 100 + 10·20 = 300; </a:t>
            </a:r>
            <a:br>
              <a:rPr lang="uk-UA" sz="1500" b="0" i="0">
                <a:solidFill>
                  <a:srgbClr val="1F2A3D"/>
                </a:solidFill>
                <a:latin typeface="Montserrat"/>
              </a:rPr>
            </a:br>
            <a:r>
              <a:rPr lang="uk-UA" sz="1500" b="1">
                <a:solidFill>
                  <a:srgbClr val="B8432B"/>
                </a:solidFill>
                <a:latin typeface="Montserrat"/>
              </a:rPr>
              <a:t>Прибуто</a:t>
            </a:r>
            <a:r>
              <a:rPr lang="uk-UA" sz="1500" b="1" dirty="0">
                <a:solidFill>
                  <a:srgbClr val="B8432B"/>
                </a:solidFill>
                <a:latin typeface="Montserrat"/>
              </a:rPr>
              <a:t>к</a:t>
            </a:r>
            <a:r>
              <a:rPr lang="uk-UA" sz="1500" b="1" i="0">
                <a:solidFill>
                  <a:srgbClr val="B8432B"/>
                </a:solidFill>
                <a:latin typeface="Montserrat"/>
              </a:rPr>
              <a:t>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= 700 тис. грн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3)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P = MC: 90 − 2Q = 10 → </a:t>
            </a:r>
            <a:r>
              <a:rPr lang="uk-UA" sz="1500" b="1" i="0" dirty="0" err="1">
                <a:solidFill>
                  <a:srgbClr val="B8432B"/>
                </a:solidFill>
                <a:latin typeface="Montserrat"/>
              </a:rPr>
              <a:t>Qк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 = 40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, </a:t>
            </a:r>
            <a:r>
              <a:rPr lang="uk-UA" sz="1500" b="0" i="0" dirty="0" err="1">
                <a:solidFill>
                  <a:srgbClr val="1F2A3D"/>
                </a:solidFill>
                <a:latin typeface="Montserrat"/>
              </a:rPr>
              <a:t>Pк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10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; монополіст випускає вдвічі менше й продає у 5 разів дорожче</a:t>
            </a:r>
          </a:p>
          <a:p>
            <a:pPr marL="292608" indent="-292608" algn="l">
              <a:lnSpc>
                <a:spcPct val="110000"/>
              </a:lnSpc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4)</a:t>
            </a:r>
            <a:r>
              <a:rPr lang="uk-UA" sz="1500" b="0" i="0" dirty="0">
                <a:solidFill>
                  <a:srgbClr val="1F2A3D"/>
                </a:solidFill>
                <a:latin typeface="Montserrat"/>
              </a:rPr>
              <a:t> DWL = ½·(50 − 10)·(40 − 20) = </a:t>
            </a:r>
            <a:r>
              <a:rPr lang="uk-UA" sz="1500" b="1" i="0" dirty="0">
                <a:solidFill>
                  <a:srgbClr val="B8432B"/>
                </a:solidFill>
                <a:latin typeface="Montserrat"/>
              </a:rPr>
              <a:t>400 тис. грн</a:t>
            </a:r>
          </a:p>
        </p:txBody>
      </p:sp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dirty="0">
                <a:solidFill>
                  <a:srgbClr val="14284B"/>
                </a:solidFill>
                <a:latin typeface="Montserrat"/>
              </a:rPr>
              <a:t>Література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— С. 145–156; 158–167; 194–201; 219–270.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політична економія: навчальний посібник / за заг. ред. М. І. Звєрякова. Одеса: Атлант, 2014. — С. 53–83.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Ревак І. О., Кіржецький Ю. І., Кіржецька М. С., Мельник С. І. Основи економічної теорії: навчальний посібник. Львів: Львівський державний університет внутрішніх справ, 2019. — С. 52–84.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— С. 107–170; 220–234.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— С. 29–45; 63–66; 171–178; 221–226; 239–245; 256–264.</a:t>
            </a:r>
          </a:p>
          <a:p>
            <a:pPr marL="292608" indent="-292608" algn="l">
              <a:lnSpc>
                <a:spcPct val="110000"/>
              </a:lnSpc>
              <a:spcAft>
                <a:spcPts val="7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</a:rPr>
              <a:t>Економічна теорія: підручник / за ред. В. М. Тарасевича. Київ: Центр навчальної літератури, 2009. — Гл. 4, 6–8.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2094</Words>
  <Application>Microsoft Office PowerPoint</Application>
  <PresentationFormat>Широкий екран</PresentationFormat>
  <Paragraphs>222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5" baseType="lpstr">
      <vt:lpstr>Arial</vt:lpstr>
      <vt:lpstr>Calibri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2026-10-23T21:41:49Z</dcterms:modified>
  <cp:category/>
</cp:coreProperties>
</file>