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29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43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BA4A3E-5513-47F0-AE1F-1DE050742EA2}" v="6" dt="2026-10-21T17:08:00.6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na Hladyshchuk" userId="76f89f3d3a5d35e1" providerId="LiveId" clId="{57AFC747-19C7-44B3-8C4B-E513CF6FC1C7}"/>
    <pc:docChg chg="undo custSel delSld modSld">
      <pc:chgData name="Yana Hladyshchuk" userId="76f89f3d3a5d35e1" providerId="LiveId" clId="{57AFC747-19C7-44B3-8C4B-E513CF6FC1C7}" dt="2026-10-21T17:08:09.969" v="134" actId="20577"/>
      <pc:docMkLst>
        <pc:docMk/>
      </pc:docMkLst>
      <pc:sldChg chg="modSp mod">
        <pc:chgData name="Yana Hladyshchuk" userId="76f89f3d3a5d35e1" providerId="LiveId" clId="{57AFC747-19C7-44B3-8C4B-E513CF6FC1C7}" dt="2026-10-18T14:05:39.894" v="1" actId="20577"/>
        <pc:sldMkLst>
          <pc:docMk/>
          <pc:sldMk cId="0" sldId="257"/>
        </pc:sldMkLst>
        <pc:spChg chg="mod">
          <ac:chgData name="Yana Hladyshchuk" userId="76f89f3d3a5d35e1" providerId="LiveId" clId="{57AFC747-19C7-44B3-8C4B-E513CF6FC1C7}" dt="2026-10-18T14:05:39.894" v="1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18T14:05:36.717" v="0" actId="20577"/>
          <ac:spMkLst>
            <pc:docMk/>
            <pc:sldMk cId="0" sldId="257"/>
            <ac:spMk id="7" creationId="{00000000-0000-0000-0000-000000000000}"/>
          </ac:spMkLst>
        </pc:spChg>
      </pc:sldChg>
      <pc:sldChg chg="addSp modSp mod">
        <pc:chgData name="Yana Hladyshchuk" userId="76f89f3d3a5d35e1" providerId="LiveId" clId="{57AFC747-19C7-44B3-8C4B-E513CF6FC1C7}" dt="2026-10-21T16:57:28.446" v="26" actId="14826"/>
        <pc:sldMkLst>
          <pc:docMk/>
          <pc:sldMk cId="0" sldId="269"/>
        </pc:sldMkLst>
        <pc:spChg chg="mod">
          <ac:chgData name="Yana Hladyshchuk" userId="76f89f3d3a5d35e1" providerId="LiveId" clId="{57AFC747-19C7-44B3-8C4B-E513CF6FC1C7}" dt="2026-10-21T16:51:23.410" v="9"/>
          <ac:spMkLst>
            <pc:docMk/>
            <pc:sldMk cId="0" sldId="269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6:51:21.708" v="8" actId="14100"/>
          <ac:spMkLst>
            <pc:docMk/>
            <pc:sldMk cId="0" sldId="269"/>
            <ac:spMk id="4" creationId="{00000000-0000-0000-0000-000000000000}"/>
          </ac:spMkLst>
        </pc:spChg>
        <pc:spChg chg="add mod">
          <ac:chgData name="Yana Hladyshchuk" userId="76f89f3d3a5d35e1" providerId="LiveId" clId="{57AFC747-19C7-44B3-8C4B-E513CF6FC1C7}" dt="2026-10-21T16:52:14.351" v="24" actId="1076"/>
          <ac:spMkLst>
            <pc:docMk/>
            <pc:sldMk cId="0" sldId="269"/>
            <ac:spMk id="8" creationId="{915A9D09-AA5D-290D-7120-39059C766793}"/>
          </ac:spMkLst>
        </pc:spChg>
        <pc:picChg chg="mod">
          <ac:chgData name="Yana Hladyshchuk" userId="76f89f3d3a5d35e1" providerId="LiveId" clId="{57AFC747-19C7-44B3-8C4B-E513CF6FC1C7}" dt="2026-10-21T16:57:28.446" v="26" actId="14826"/>
          <ac:picMkLst>
            <pc:docMk/>
            <pc:sldMk cId="0" sldId="269"/>
            <ac:picMk id="5" creationId="{00000000-0000-0000-0000-000000000000}"/>
          </ac:picMkLst>
        </pc:picChg>
      </pc:sldChg>
      <pc:sldChg chg="modSp mod">
        <pc:chgData name="Yana Hladyshchuk" userId="76f89f3d3a5d35e1" providerId="LiveId" clId="{57AFC747-19C7-44B3-8C4B-E513CF6FC1C7}" dt="2026-10-21T16:57:54.829" v="27" actId="20577"/>
        <pc:sldMkLst>
          <pc:docMk/>
          <pc:sldMk cId="0" sldId="274"/>
        </pc:sldMkLst>
        <pc:spChg chg="mod">
          <ac:chgData name="Yana Hladyshchuk" userId="76f89f3d3a5d35e1" providerId="LiveId" clId="{57AFC747-19C7-44B3-8C4B-E513CF6FC1C7}" dt="2026-10-21T16:57:54.829" v="27" actId="20577"/>
          <ac:spMkLst>
            <pc:docMk/>
            <pc:sldMk cId="0" sldId="274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6:58:12.261" v="28" actId="20577"/>
        <pc:sldMkLst>
          <pc:docMk/>
          <pc:sldMk cId="0" sldId="278"/>
        </pc:sldMkLst>
        <pc:spChg chg="mod">
          <ac:chgData name="Yana Hladyshchuk" userId="76f89f3d3a5d35e1" providerId="LiveId" clId="{57AFC747-19C7-44B3-8C4B-E513CF6FC1C7}" dt="2026-10-21T16:58:12.261" v="28" actId="20577"/>
          <ac:spMkLst>
            <pc:docMk/>
            <pc:sldMk cId="0" sldId="278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6:58:39.852" v="31" actId="14100"/>
        <pc:sldMkLst>
          <pc:docMk/>
          <pc:sldMk cId="0" sldId="281"/>
        </pc:sldMkLst>
        <pc:spChg chg="mod">
          <ac:chgData name="Yana Hladyshchuk" userId="76f89f3d3a5d35e1" providerId="LiveId" clId="{57AFC747-19C7-44B3-8C4B-E513CF6FC1C7}" dt="2026-10-21T16:58:39.852" v="31" actId="14100"/>
          <ac:spMkLst>
            <pc:docMk/>
            <pc:sldMk cId="0" sldId="281"/>
            <ac:spMk id="4" creationId="{00000000-0000-0000-0000-000000000000}"/>
          </ac:spMkLst>
        </pc:spChg>
      </pc:sldChg>
      <pc:sldChg chg="delSp modSp mod">
        <pc:chgData name="Yana Hladyshchuk" userId="76f89f3d3a5d35e1" providerId="LiveId" clId="{57AFC747-19C7-44B3-8C4B-E513CF6FC1C7}" dt="2026-10-21T17:02:39.777" v="82" actId="1076"/>
        <pc:sldMkLst>
          <pc:docMk/>
          <pc:sldMk cId="0" sldId="284"/>
        </pc:sldMkLst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6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7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8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14.807" v="40" actId="478"/>
          <ac:spMkLst>
            <pc:docMk/>
            <pc:sldMk cId="0" sldId="284"/>
            <ac:spMk id="9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03.045" v="32" actId="478"/>
          <ac:spMkLst>
            <pc:docMk/>
            <pc:sldMk cId="0" sldId="284"/>
            <ac:spMk id="10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15.779" v="41" actId="478"/>
          <ac:spMkLst>
            <pc:docMk/>
            <pc:sldMk cId="0" sldId="284"/>
            <ac:spMk id="11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07.123" v="34" actId="478"/>
          <ac:spMkLst>
            <pc:docMk/>
            <pc:sldMk cId="0" sldId="284"/>
            <ac:spMk id="12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13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14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15" creationId="{00000000-0000-0000-0000-000000000000}"/>
          </ac:spMkLst>
        </pc:spChg>
        <pc:spChg chg="mod">
          <ac:chgData name="Yana Hladyshchuk" userId="76f89f3d3a5d35e1" providerId="LiveId" clId="{57AFC747-19C7-44B3-8C4B-E513CF6FC1C7}" dt="2026-10-21T17:02:39.777" v="82" actId="1076"/>
          <ac:spMkLst>
            <pc:docMk/>
            <pc:sldMk cId="0" sldId="284"/>
            <ac:spMk id="16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13.322" v="39" actId="478"/>
          <ac:spMkLst>
            <pc:docMk/>
            <pc:sldMk cId="0" sldId="284"/>
            <ac:spMk id="17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08.010" v="35" actId="478"/>
          <ac:spMkLst>
            <pc:docMk/>
            <pc:sldMk cId="0" sldId="284"/>
            <ac:spMk id="18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11.449" v="37" actId="478"/>
          <ac:spMkLst>
            <pc:docMk/>
            <pc:sldMk cId="0" sldId="284"/>
            <ac:spMk id="19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04.881" v="33" actId="478"/>
          <ac:spMkLst>
            <pc:docMk/>
            <pc:sldMk cId="0" sldId="284"/>
            <ac:spMk id="20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12.333" v="38" actId="478"/>
          <ac:spMkLst>
            <pc:docMk/>
            <pc:sldMk cId="0" sldId="284"/>
            <ac:spMk id="21" creationId="{00000000-0000-0000-0000-000000000000}"/>
          </ac:spMkLst>
        </pc:spChg>
        <pc:spChg chg="del">
          <ac:chgData name="Yana Hladyshchuk" userId="76f89f3d3a5d35e1" providerId="LiveId" clId="{57AFC747-19C7-44B3-8C4B-E513CF6FC1C7}" dt="2026-10-21T16:59:09.034" v="36" actId="478"/>
          <ac:spMkLst>
            <pc:docMk/>
            <pc:sldMk cId="0" sldId="284"/>
            <ac:spMk id="22" creationId="{00000000-0000-0000-0000-000000000000}"/>
          </ac:spMkLst>
        </pc:spChg>
      </pc:sldChg>
      <pc:sldChg chg="addSp modSp mod">
        <pc:chgData name="Yana Hladyshchuk" userId="76f89f3d3a5d35e1" providerId="LiveId" clId="{57AFC747-19C7-44B3-8C4B-E513CF6FC1C7}" dt="2026-10-21T17:06:20.011" v="101" actId="1076"/>
        <pc:sldMkLst>
          <pc:docMk/>
          <pc:sldMk cId="0" sldId="290"/>
        </pc:sldMkLst>
        <pc:spChg chg="mod">
          <ac:chgData name="Yana Hladyshchuk" userId="76f89f3d3a5d35e1" providerId="LiveId" clId="{57AFC747-19C7-44B3-8C4B-E513CF6FC1C7}" dt="2026-10-21T17:06:04.613" v="95" actId="14100"/>
          <ac:spMkLst>
            <pc:docMk/>
            <pc:sldMk cId="0" sldId="290"/>
            <ac:spMk id="3" creationId="{00000000-0000-0000-0000-000000000000}"/>
          </ac:spMkLst>
        </pc:spChg>
        <pc:spChg chg="add mod">
          <ac:chgData name="Yana Hladyshchuk" userId="76f89f3d3a5d35e1" providerId="LiveId" clId="{57AFC747-19C7-44B3-8C4B-E513CF6FC1C7}" dt="2026-10-21T17:06:20.011" v="101" actId="1076"/>
          <ac:spMkLst>
            <pc:docMk/>
            <pc:sldMk cId="0" sldId="290"/>
            <ac:spMk id="6" creationId="{A5175A94-FD01-67E6-F082-536744AA2349}"/>
          </ac:spMkLst>
        </pc:spChg>
      </pc:sldChg>
      <pc:sldChg chg="modSp mod">
        <pc:chgData name="Yana Hladyshchuk" userId="76f89f3d3a5d35e1" providerId="LiveId" clId="{57AFC747-19C7-44B3-8C4B-E513CF6FC1C7}" dt="2026-10-21T17:06:26.913" v="102" actId="20577"/>
        <pc:sldMkLst>
          <pc:docMk/>
          <pc:sldMk cId="0" sldId="291"/>
        </pc:sldMkLst>
        <pc:spChg chg="mod">
          <ac:chgData name="Yana Hladyshchuk" userId="76f89f3d3a5d35e1" providerId="LiveId" clId="{57AFC747-19C7-44B3-8C4B-E513CF6FC1C7}" dt="2026-10-21T17:06:26.913" v="102" actId="20577"/>
          <ac:spMkLst>
            <pc:docMk/>
            <pc:sldMk cId="0" sldId="291"/>
            <ac:spMk id="2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07:06.894" v="112" actId="20577"/>
        <pc:sldMkLst>
          <pc:docMk/>
          <pc:sldMk cId="0" sldId="292"/>
        </pc:sldMkLst>
        <pc:spChg chg="mod">
          <ac:chgData name="Yana Hladyshchuk" userId="76f89f3d3a5d35e1" providerId="LiveId" clId="{57AFC747-19C7-44B3-8C4B-E513CF6FC1C7}" dt="2026-10-21T17:07:06.894" v="112" actId="20577"/>
          <ac:spMkLst>
            <pc:docMk/>
            <pc:sldMk cId="0" sldId="292"/>
            <ac:spMk id="4" creationId="{00000000-0000-0000-0000-000000000000}"/>
          </ac:spMkLst>
        </pc:spChg>
      </pc:sldChg>
      <pc:sldChg chg="del">
        <pc:chgData name="Yana Hladyshchuk" userId="76f89f3d3a5d35e1" providerId="LiveId" clId="{57AFC747-19C7-44B3-8C4B-E513CF6FC1C7}" dt="2026-10-21T17:07:09.368" v="113" actId="47"/>
        <pc:sldMkLst>
          <pc:docMk/>
          <pc:sldMk cId="0" sldId="293"/>
        </pc:sldMkLst>
      </pc:sldChg>
      <pc:sldChg chg="modSp mod">
        <pc:chgData name="Yana Hladyshchuk" userId="76f89f3d3a5d35e1" providerId="LiveId" clId="{57AFC747-19C7-44B3-8C4B-E513CF6FC1C7}" dt="2026-10-21T17:07:25.228" v="117" actId="255"/>
        <pc:sldMkLst>
          <pc:docMk/>
          <pc:sldMk cId="0" sldId="294"/>
        </pc:sldMkLst>
        <pc:graphicFrameChg chg="modGraphic">
          <ac:chgData name="Yana Hladyshchuk" userId="76f89f3d3a5d35e1" providerId="LiveId" clId="{57AFC747-19C7-44B3-8C4B-E513CF6FC1C7}" dt="2026-10-21T17:07:25.228" v="117" actId="255"/>
          <ac:graphicFrameMkLst>
            <pc:docMk/>
            <pc:sldMk cId="0" sldId="294"/>
            <ac:graphicFrameMk id="3" creationId="{00000000-0000-0000-0000-000000000000}"/>
          </ac:graphicFrameMkLst>
        </pc:graphicFrameChg>
      </pc:sldChg>
      <pc:sldChg chg="modSp mod">
        <pc:chgData name="Yana Hladyshchuk" userId="76f89f3d3a5d35e1" providerId="LiveId" clId="{57AFC747-19C7-44B3-8C4B-E513CF6FC1C7}" dt="2026-10-21T17:07:44.673" v="123" actId="20577"/>
        <pc:sldMkLst>
          <pc:docMk/>
          <pc:sldMk cId="0" sldId="295"/>
        </pc:sldMkLst>
        <pc:spChg chg="mod">
          <ac:chgData name="Yana Hladyshchuk" userId="76f89f3d3a5d35e1" providerId="LiveId" clId="{57AFC747-19C7-44B3-8C4B-E513CF6FC1C7}" dt="2026-10-21T17:07:44.673" v="123" actId="20577"/>
          <ac:spMkLst>
            <pc:docMk/>
            <pc:sldMk cId="0" sldId="295"/>
            <ac:spMk id="4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08:02.685" v="131" actId="20577"/>
        <pc:sldMkLst>
          <pc:docMk/>
          <pc:sldMk cId="0" sldId="296"/>
        </pc:sldMkLst>
        <pc:spChg chg="mod">
          <ac:chgData name="Yana Hladyshchuk" userId="76f89f3d3a5d35e1" providerId="LiveId" clId="{57AFC747-19C7-44B3-8C4B-E513CF6FC1C7}" dt="2026-10-21T17:08:02.685" v="131" actId="20577"/>
          <ac:spMkLst>
            <pc:docMk/>
            <pc:sldMk cId="0" sldId="296"/>
            <ac:spMk id="3" creationId="{00000000-0000-0000-0000-000000000000}"/>
          </ac:spMkLst>
        </pc:spChg>
      </pc:sldChg>
      <pc:sldChg chg="modSp mod">
        <pc:chgData name="Yana Hladyshchuk" userId="76f89f3d3a5d35e1" providerId="LiveId" clId="{57AFC747-19C7-44B3-8C4B-E513CF6FC1C7}" dt="2026-10-21T17:08:09.969" v="134" actId="20577"/>
        <pc:sldMkLst>
          <pc:docMk/>
          <pc:sldMk cId="0" sldId="297"/>
        </pc:sldMkLst>
        <pc:spChg chg="mod">
          <ac:chgData name="Yana Hladyshchuk" userId="76f89f3d3a5d35e1" providerId="LiveId" clId="{57AFC747-19C7-44B3-8C4B-E513CF6FC1C7}" dt="2026-10-21T17:08:09.969" v="134" actId="20577"/>
          <ac:spMkLst>
            <pc:docMk/>
            <pc:sldMk cId="0" sldId="297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 1"/>
          <p:cNvSpPr/>
          <p:nvPr/>
        </p:nvSpPr>
        <p:spPr>
          <a:xfrm>
            <a:off x="7863840" y="-1463040"/>
            <a:ext cx="6583680" cy="658368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Декор 2"/>
          <p:cNvSpPr/>
          <p:nvPr/>
        </p:nvSpPr>
        <p:spPr>
          <a:xfrm>
            <a:off x="9418320" y="3291840"/>
            <a:ext cx="4206240" cy="42062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Декор 3"/>
          <p:cNvSpPr/>
          <p:nvPr/>
        </p:nvSpPr>
        <p:spPr>
          <a:xfrm>
            <a:off x="8595360" y="4297680"/>
            <a:ext cx="1097280" cy="109728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Університет"/>
          <p:cNvSpPr txBox="1"/>
          <p:nvPr/>
        </p:nvSpPr>
        <p:spPr>
          <a:xfrm>
            <a:off x="822960" y="1234440"/>
            <a:ext cx="7863840" cy="82296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>
                <a:solidFill>
                  <a:srgbClr val="F2C14E"/>
                </a:solidFill>
                <a:latin typeface="Montserrat"/>
                <a:ea typeface="Montserrat"/>
                <a:cs typeface="Montserrat"/>
              </a:rPr>
              <a:t>Державний університет «Житомирська політехніка»</a:t>
            </a:r>
          </a:p>
        </p:txBody>
      </p:sp>
      <p:sp>
        <p:nvSpPr>
          <p:cNvPr id="6" name="Заголовок"/>
          <p:cNvSpPr txBox="1"/>
          <p:nvPr/>
        </p:nvSpPr>
        <p:spPr>
          <a:xfrm>
            <a:off x="822960" y="2468880"/>
            <a:ext cx="7863840" cy="237744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uk-UA" sz="5800" b="1">
                <a:solidFill>
                  <a:srgbClr val="FFFFFF"/>
                </a:solidFill>
                <a:latin typeface="Montserrat"/>
              </a:rPr>
              <a:t>ЕКОНОМІЧНА ТЕОРІЯ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>
                <a:solidFill>
                  <a:srgbClr val="FFFFFF"/>
                </a:solidFill>
                <a:latin typeface="Montserrat"/>
              </a:rPr>
              <a:t>Тема 6. Ринки капіталу і землі. Позичковий процент і економічна рента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1078992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6.1. Капітал як фактор виробництва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2295144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6.2. Ринок капіталу і позичковий процент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3511296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6.3. Земля як фактор виробництва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4727448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6.4. Ринок земельних ресурсів і економічна  рента</a:t>
            </a:r>
          </a:p>
        </p:txBody>
      </p:sp>
      <p:sp>
        <p:nvSpPr>
          <p:cNvPr id="8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2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6.1. Капітал як фактор виробництва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Капітал </a:t>
            </a: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(капітальні блага)</a:t>
            </a:r>
            <a:r>
              <a:rPr lang="uk-UA" sz="1900" b="0" i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це створений виробничий ресурс тривалого користування, що використовується для виробництва  інших благ. Капітал часто асоціюється з </a:t>
            </a: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здатністю приносити доход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Під капіталом зазвичай розуміють   </a:t>
            </a: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засоби виробництва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Проте капітал може існувати і у </a:t>
            </a: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грошовій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формі.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Основний капітал 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матеріалізований у будівлях, спорудах, верстатах, устаткуванні, функціонує у процесі виробництва декілька років, обслуговуючи декілька виробничих циклів.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Оборотний капітал 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вміщує в себе сировину, матеріали, енергетичні ресурси, і повністю втілюється у новоствореній продукції  за один виробничий цикл.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процесі функціонування основний капітал спрацьовується, піддається фізичному і моральному зношенню.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Фізичне зношення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процес, у результаті якого елементи основного капіталу стають фізично непридатними для майбутнього використання у виробництві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Моральне зношення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процес знецінення основного капіталу внаслідок появи більш дешевого, або більш сучасного устаткування.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Відшкодування фізично зношеного і морально застарілого устаткування відбувається за рахунок </a:t>
            </a: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амортизаційних відрахувань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частини капіталу, що щорічно передає свою вартість у новостворену продукцію.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Норма амортизації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відношення суми амортизаційних відрахувань до вартості основного капіталу, що виражене у процентах.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Користування капіталом (послугами капіталу) у виробництві товарів і послуг є потоковою величиною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(потоком</a:t>
            </a:r>
            <a:r>
              <a:rPr lang="uk-UA" sz="2200" b="0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), що вимірюється в одиницях капітальних благ , що використані впродовж певного проміжку часу.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Запаси капітальних благ фірми в певний момент часу створюють її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капітальні запаси (фонди).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Збільшення капітальних запасів відбувається завдяки інвестиціям.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Інвестиції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 -  процес створення нового капіталу, що вимагає  фінансових витрат і має наслідком зміни у запасах капіталу.  Джерелом інвестицій є заощадження домогосподарств.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Гроші, що позичені на інвестиції, мають повернутися вкладнику  з прибутком. 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Процент</a:t>
            </a:r>
            <a:r>
              <a:rPr lang="uk-UA" sz="22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(відсоток) 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чистий доход власника капіталу, створений впродовж тривалості  його використання.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6.2. Ринок капіталу і позичковий процент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Ринок капіталу 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це сукупність взаємопов'язаних ринків, що відображають  рух різних функціональних форм </a:t>
            </a: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капіталу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Виокремлюють три </a:t>
            </a: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види ринку капіталу: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ринок капітальних активів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(фізичного капіталу);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ринок фінансового капіталу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;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ринок послуг капіталу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(орендний ринок).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Сучасна фірма використовує </a:t>
            </a: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три основні джерела фінансування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довготривалих інвестиційних проектів: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власні грошові кошти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(нерозподілений прибуток);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залучені кошти 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(випуск акцій);</a:t>
            </a:r>
          </a:p>
          <a:p>
            <a:pPr marL="314960" indent="-31496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позичені кошти </a:t>
            </a:r>
            <a:r>
              <a:rPr lang="uk-UA" sz="16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(облігації, банківський кредит)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Ринок фінансового капіталу і позичковий процент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Фінансовий капітал – це </a:t>
            </a: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грошові ресурси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що скеровуються на розвиток виробництва.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Попит на капітал – це передусім попит на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позичкові кошти </a:t>
            </a: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(позичковий капітал), 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 </a:t>
            </a:r>
            <a:r>
              <a:rPr lang="uk-UA" sz="1900" b="1" i="1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просто на гроші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P.S.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Попит на гроші як гроші і попит на інвестиційний капітал – не одне й теж саме. Хоча реально інвестиційний попит може існувати у формі певної суми грошей, слід пам'ятати, що витрати цих грошових коштів </a:t>
            </a: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мають чітко окреслену мету — </a:t>
            </a:r>
            <a:r>
              <a:rPr lang="uk-UA" sz="1900" b="1" i="1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придбання фізичного капіталу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 не товарів споживання.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ринковій економіці суб'єктами </a:t>
            </a: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пропозиції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капіталу є домогосподарства, а суб'єктами </a:t>
            </a: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попиту 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фірми (бізнес). Підприємці потребують інвестицій, у вигляді машин, устаткування, виробничих приміщень.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" name="Малюнок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05385"/>
            <a:ext cx="4552117" cy="3910068"/>
          </a:xfrm>
          <a:prstGeom prst="rect">
            <a:avLst/>
          </a:prstGeom>
        </p:spPr>
      </p:pic>
      <p:pic>
        <p:nvPicPr>
          <p:cNvPr id="4" name="Малюнок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237" y="1405385"/>
            <a:ext cx="5947938" cy="3910068"/>
          </a:xfrm>
          <a:prstGeom prst="rect">
            <a:avLst/>
          </a:prstGeom>
        </p:spPr>
      </p:pic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Графік попиту 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позичкового капіталу (1) ілюструє залежність продуктивності капіталу від зростання інвестицій. Вона є обернено пропорційною: зі збільшенням капіталу як фактору зменшується його граничний продукт </a:t>
            </a: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(MR). 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Це явище обумовлено дією </a:t>
            </a: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закону спадної доходності.</a:t>
            </a:r>
          </a:p>
          <a:p>
            <a:pPr marL="413385" indent="-41338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Графік пропозиції </a:t>
            </a:r>
            <a:r>
              <a:rPr lang="uk-UA" sz="21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позичкового капіталу (2) ілюструє величину втрачених можливостей його альтернативного застосування. Домогосподарства пропонують тимчасово вільні кошти як позику для придбання капітальних благ, відмовляючи собі  у можливості їх застосування у власному бізнесі, придбанні споживчих товарів, платній освіті та інших можливих альтернативах. Чим більшою є сума позичкового капіталу, тим більшими є граничні витрати втрачених можливостей </a:t>
            </a:r>
            <a:r>
              <a:rPr lang="uk-UA" sz="21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(MOC).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Процент як рівновага на ринку позичкового капіталу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45920"/>
            <a:ext cx="5905634" cy="43891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Отже, якщо одержувачі доходів не споживають їх повністю, а частково заощаджують, то ці заощадження можна використовувати як позичкові кошти для інвестування у виробництво, і вони внаслідок цього стають товаром на ринку факторів виробництва, а їх ціною виступає 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процент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плата за право користуватися позиченими коштами.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Ставкою (нормою) проценту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є відношення розміру доходу з капіталу, наданого у позику, до величини цього капіталу, що виражене у процентах.</a:t>
            </a:r>
          </a:p>
        </p:txBody>
      </p:sp>
      <p:pic>
        <p:nvPicPr>
          <p:cNvPr id="5" name="Малюнок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2531847"/>
            <a:ext cx="4365821" cy="2617265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"/>
              <p:cNvSpPr txBox="1"/>
              <p:nvPr/>
            </p:nvSpPr>
            <p:spPr>
              <a:xfrm>
                <a:off x="822960" y="731520"/>
                <a:ext cx="10545775" cy="525780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0" indent="0" algn="r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uk-UA" sz="1900" b="0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«Процент  - це ціна, яку люди сплачують за те, щоб отримати ресурс сьогодні, замість того, щоб чекати до того часу коли вони зароблять гроші, на які ці ресурси можна придбати»</a:t>
                </a:r>
              </a:p>
              <a:p>
                <a:pPr marL="0" indent="0" algn="r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uk-UA" sz="19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Пол Хейне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Номінальна ставка проценту </a:t>
                </a:r>
                <a:r>
                  <a:rPr lang="uk-UA" sz="19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це поточна ринкова ставка, що не враховує рівень інфляції.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Реальна ставка відсотку </a:t>
                </a:r>
                <a:r>
                  <a:rPr lang="uk-UA" sz="19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це номінальна ставка за вирахуванням очікуваних темпів інфляції</a:t>
                </a: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19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Ефект Фішера</a:t>
                </a:r>
                <a:r>
                  <a:rPr lang="uk-UA" sz="19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: номінальна ставка відсотку змінюється так, щоб реальна ставка залишалася незмінною.</a:t>
                </a:r>
              </a:p>
              <a:p>
                <a:pPr marL="0" indent="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𝑖</m:t>
                      </m:r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𝑟</m:t>
                      </m:r>
                      <m:r>
                        <a:rPr lang="en-US" sz="1900" b="1" i="1">
                          <a:solidFill>
                            <a:srgbClr val="B8432B"/>
                          </a:solidFill>
                          <a:latin typeface="Cambria Math"/>
                        </a:rPr>
                        <m:t>+ </m:t>
                      </m:r>
                      <m:sSup>
                        <m:sSupPr>
                          <m:ctrlPr>
                            <a:rPr lang="el-GR" sz="1900" b="1" i="1">
                              <a:solidFill>
                                <a:srgbClr val="B8432B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l-GR" sz="1900" b="1" i="1">
                              <a:solidFill>
                                <a:srgbClr val="B8432B"/>
                              </a:solidFill>
                              <a:latin typeface="Cambria Math"/>
                            </a:rPr>
                            <m:t>𝜋</m:t>
                          </m:r>
                        </m:e>
                        <m:sup>
                          <m:r>
                            <a:rPr lang="en-US" sz="1900" b="1" i="1">
                              <a:solidFill>
                                <a:srgbClr val="B8432B"/>
                              </a:solidFill>
                              <a:latin typeface="Cambria Math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900" b="1" i="1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  <a:p>
                <a:pPr marL="374015" indent="-374015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14:m>
                  <m:oMath xmlns:m="http://schemas.openxmlformats.org/officeDocument/2006/math">
                    <m:r>
                      <a:rPr lang="en-US" sz="1900" b="1" i="1">
                        <a:solidFill>
                          <a:srgbClr val="B8432B"/>
                        </a:solidFill>
                        <a:latin typeface="Cambria Math"/>
                      </a:rPr>
                      <m:t>𝑖</m:t>
                    </m:r>
                  </m:oMath>
                </a14:m>
                <a:r>
                  <a:rPr lang="en-US" sz="19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en-US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номінальна ставка процента, </a:t>
                </a:r>
                <a14:m>
                  <m:oMath xmlns:m="http://schemas.openxmlformats.org/officeDocument/2006/math">
                    <m:r>
                      <a:rPr lang="en-US" sz="1900" b="1" i="1">
                        <a:solidFill>
                          <a:srgbClr val="B8432B"/>
                        </a:solidFill>
                        <a:latin typeface="Cambria Math"/>
                      </a:rPr>
                      <m:t>𝑟</m:t>
                    </m:r>
                  </m:oMath>
                </a14:m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реальна ставка процента,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19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l-GR" sz="19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sz="19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𝑒</m:t>
                        </m:r>
                      </m:sup>
                    </m:sSup>
                  </m:oMath>
                </a14:m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- очікуваний темп інфляції у відсотках</a:t>
                </a:r>
                <a:endParaRPr lang="en-US" sz="1900">
                  <a:solidFill>
                    <a:srgbClr val="1F2A3D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Choice>
        <mc:Fallback xmlns="">
          <p:sp>
            <p:nvSpPr>
              <p:cNvPr id="3" name="Текст"/>
              <p:cNvSpPr txBox="1"/>
              <p:nvPr/>
            </p:nvSpPr>
            <p:spPr>
              <a:xfrm>
                <a:off x="822960" y="731520"/>
                <a:ext cx="10545775" cy="5257800"/>
              </a:xfrm>
              <a:prstGeom prst="rect">
                <a:avLst/>
              </a:prstGeom>
              <a:noFill/>
            </p:spPr>
            <p:txBody>
              <a:bodyPr wrap="square" lIns="45720" rIns="45720" tIns="18288" bIns="18288" anchor="t">
                <a:noAutofit/>
              </a:bodyPr>
              <a:lstStyle/>
              <a:p>
                <a:pPr algn="r" marL="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sz="1900" b="0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«Процент  - це ціна, яку люди сплачують за те, щоб отримати ресурс сьогодні, замість того, щоб чекати до того часу коли вони зароблять гроші, на які ці ресурси можна придбати»</a:t>
                </a:r>
              </a:p>
              <a:p>
                <a:pPr algn="r" marL="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sz="19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/>
                </a:r>
                <a:r>
                  <a:rPr sz="19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Пол </a:t>
                </a:r>
                <a:r>
                  <a:rPr sz="19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Хейне</a:t>
                </a:r>
              </a:p>
              <a:p>
                <a:pPr algn="l" marL="374015" indent="-37401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9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Номінальна ставка проценту </a:t>
                </a:r>
                <a:r>
                  <a:rPr sz="19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це поточна ринкова </a:t>
                </a:r>
                <a:r>
                  <a:rPr sz="19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ставка, що не враховує рівень інфляції.</a:t>
                </a:r>
              </a:p>
              <a:p>
                <a:pPr algn="l" marL="374015" indent="-37401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9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Реальна ставка відсотку </a:t>
                </a:r>
                <a:r>
                  <a:rPr sz="19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це номінальна ставка за вирахуванням очікуваних темпів інфляції</a:t>
                </a:r>
              </a:p>
              <a:p>
                <a:pPr algn="l" marL="374015" indent="-37401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19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Ефект Фішера</a:t>
                </a:r>
                <a:r>
                  <a:rPr sz="19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: номінальна ставка відсотку змінюється так, щоб реальна ставка залишалася незмінною.</a:t>
                </a:r>
              </a:p>
              <a:p>
                <a:pPr algn="l" marL="0" indent="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b="1" i="1" sz="1900">
                    <a:solidFill>
                      <a:srgbClr val="B8432B"/>
                    </a:solidFill>
                    <a:latin typeface="Cambria Math"/>
                  </a:rPr>
                  <a:t>𝑖=𝑟+ 𝜋𝑒</a:t>
                </a:r>
                <a:endParaRPr lang="en-US" i="1" sz="1900" b="1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  <a:p>
                <a:pPr algn="l" marL="374015" indent="-374015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en-US" i="1" sz="1900" b="1">
                    <a:solidFill>
                      <a:srgbClr val="B8432B"/>
                    </a:solidFill>
                    <a:latin typeface="Cambria Math"/>
                  </a:rPr>
                  <a:t>𝑖</a:t>
                </a:r>
                <a:r>
                  <a:rPr lang="en-US" i="1" sz="19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r>
                  <a:rPr lang="en-US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– 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номінальна ставка 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процента, </a:t>
                </a:r>
                <a:r>
                  <a:rPr lang="en-US" i="1" sz="1900" b="1">
                    <a:solidFill>
                      <a:srgbClr val="B8432B"/>
                    </a:solidFill>
                    <a:latin typeface="Cambria Math"/>
                  </a:rPr>
                  <a:t>𝑟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– реальна ставка процента, </a:t>
                </a:r>
                <a:r>
                  <a:rPr lang="el-GR" i="1" sz="1900" b="1">
                    <a:solidFill>
                      <a:srgbClr val="B8432B"/>
                    </a:solidFill>
                    <a:latin typeface="Cambria Math"/>
                  </a:rPr>
                  <a:t>𝜋𝑒</a:t>
                </a:r>
                <a:r>
                  <a:rPr lang="uk-UA" sz="19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- очікуваний темп інфляції у відсотках</a:t>
                </a:r>
                <a:endParaRPr lang="en-US" sz="1900">
                  <a:solidFill>
                    <a:srgbClr val="1F2A3D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Fallback>
      </mc:AlternateContent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6.3. Земля як фактор виробництва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Найважливішою характеристикою землі є її обмежена площа. Саме 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обмеження пропозиції землі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є причиною виникнення земельної ренти.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Такої обмеженості не спостерігається при формуванні пропозиції капіталу чи праці, оскільки названі фактори мають здатність до вільного відтворення.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Властивості землі можуть бути 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природними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або створеними 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штучно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Проте саме місце розташування ділянки, кліматичні умови  придають особливу вагу власності на землю і визначають її специфіку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Землеволодіння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визнання права даної особи (фізичної чи юридичної) на певну земельну ділянку на історичній підставі. Під ним розуміють право власності на землю.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Землекористування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користування землею у встановлений законом чи звичаєм спосіб.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6.4. Ринок земельних ресурсів і економічна рента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Текст"/>
              <p:cNvSpPr txBox="1"/>
              <p:nvPr/>
            </p:nvSpPr>
            <p:spPr>
              <a:xfrm>
                <a:off x="822960" y="1645920"/>
                <a:ext cx="5905634" cy="4389120"/>
              </a:xfrm>
              <a:prstGeom prst="rect">
                <a:avLst/>
              </a:prstGeom>
              <a:noFill/>
            </p:spPr>
            <p:txBody>
              <a:bodyPr wrap="square" lIns="45720" tIns="18288" rIns="45720" bIns="18288" anchor="t">
                <a:noAutofit/>
              </a:bodyPr>
              <a:lstStyle/>
              <a:p>
                <a:pPr marL="393700" indent="-39370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0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Рівновага на ринку земельних ресурсів</a:t>
                </a:r>
              </a:p>
              <a:p>
                <a:pPr marL="393700" indent="-39370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000" b="1" i="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Пропозиція землі </a:t>
                </a:r>
                <a:r>
                  <a:rPr lang="uk-UA" sz="20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(S)</a:t>
                </a:r>
                <a:r>
                  <a:rPr lang="uk-UA" sz="2000" b="0" i="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більш менш стабільна. Можливості розширення сільськогосподарських площ незначні.</a:t>
                </a:r>
              </a:p>
              <a:p>
                <a:pPr marL="393700" indent="-393700" algn="l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sz="20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Попит на землю </a:t>
                </a:r>
                <a:r>
                  <a:rPr lang="uk-UA" sz="20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:r>
                  <a:rPr lang="en-US" sz="20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D</a:t>
                </a:r>
                <a:r>
                  <a:rPr lang="uk-UA" sz="20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20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 неоднорідний. Він вміщує два елементи: попит на сільськогосподарські угіддя і попит на землі несільськогосподарського призначення. </a:t>
                </a:r>
                <a:r>
                  <a:rPr lang="en-US" sz="20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D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uk-UA" sz="20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сг</m:t>
                        </m:r>
                      </m:sub>
                    </m:sSub>
                  </m:oMath>
                </a14:m>
                <a:r>
                  <a:rPr lang="uk-UA" sz="20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uk-UA" sz="2000" b="1" i="1">
                            <a:solidFill>
                              <a:srgbClr val="B8432B"/>
                            </a:solidFill>
                            <a:latin typeface="Cambria Math"/>
                          </a:rPr>
                          <m:t>нсг</m:t>
                        </m:r>
                      </m:sub>
                    </m:sSub>
                  </m:oMath>
                </a14:m>
                <a:r>
                  <a:rPr lang="en-US" sz="2000" b="1" i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endParaRPr lang="uk-UA" sz="2000" b="1" i="1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Choice>
        <mc:Fallback xmlns="">
          <p:sp>
            <p:nvSpPr>
              <p:cNvPr id="4" name="Текст"/>
              <p:cNvSpPr txBox="1"/>
              <p:nvPr/>
            </p:nvSpPr>
            <p:spPr>
              <a:xfrm>
                <a:off x="822960" y="1645920"/>
                <a:ext cx="5905634" cy="4389120"/>
              </a:xfrm>
              <a:prstGeom prst="rect">
                <a:avLst/>
              </a:prstGeom>
              <a:noFill/>
            </p:spPr>
            <p:txBody>
              <a:bodyPr wrap="square" lIns="45720" rIns="45720" tIns="18288" bIns="18288" anchor="t">
                <a:noAutofit/>
              </a:bodyPr>
              <a:lstStyle/>
              <a:p>
                <a:pPr algn="l" marL="393700" indent="-39370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20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Рівновага на ринку земельних ресурсів</a:t>
                </a:r>
              </a:p>
              <a:p>
                <a:pPr algn="l" marL="393700" indent="-39370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sz="2000" b="1" i="0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Пропозиція землі </a:t>
                </a:r>
                <a:r>
                  <a:rPr sz="20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:r>
                  <a:rPr sz="20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S</a:t>
                </a:r>
                <a:r>
                  <a:rPr sz="2000" b="1" i="1" lang="uk-UA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sz="2000" b="0" i="0" lang="uk-UA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більш менш стабільна. Можливості розширення сільськогосподарських площ незначні.</a:t>
                </a:r>
              </a:p>
              <a:p>
                <a:pPr algn="l" marL="393700" indent="-393700">
                  <a:lnSpc>
                    <a:spcPct val="112000"/>
                  </a:lnSpc>
                  <a:spcBef>
                    <a:spcPts val="0"/>
                  </a:spcBef>
                  <a:spcAft>
                    <a:spcPts val="1000"/>
                  </a:spcAft>
                  <a:buClr>
                    <a:srgbClr val="0E7C86"/>
                  </a:buClr>
                  <a:buFont typeface="Arial"/>
                  <a:buChar char="•"/>
                </a:pPr>
                <a:r>
                  <a:rPr lang="uk-UA" b="1" sz="2000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Попит на землю </a:t>
                </a:r>
                <a:r>
                  <a:rPr lang="uk-UA" i="1" sz="20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(</a:t>
                </a:r>
                <a:r>
                  <a:rPr lang="en-US" i="1" sz="20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D</a:t>
                </a:r>
                <a:r>
                  <a:rPr lang="uk-UA" i="1" sz="20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)</a:t>
                </a:r>
                <a:r>
                  <a:rPr lang="uk-UA" sz="2000">
                    <a:solidFill>
                      <a:srgbClr val="1F2A3D"/>
                    </a:solidFill>
                    <a:latin typeface="Montserrat"/>
                    <a:ea typeface="Montserrat"/>
                    <a:cs typeface="Montserrat"/>
                  </a:rPr>
                  <a:t>  неоднорідний. Він вміщує два елементи: попит на сільськогосподарські угіддя і попит на землі несільськогосподарського призначення. </a:t>
                </a:r>
                <a:r>
                  <a:rPr lang="en-US" i="1" sz="20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D = </a:t>
                </a:r>
                <a:r>
                  <a:rPr lang="en-US" i="1" sz="2000" b="1">
                    <a:solidFill>
                      <a:srgbClr val="B8432B"/>
                    </a:solidFill>
                    <a:latin typeface="Cambria Math"/>
                  </a:rPr>
                  <a:t>𝐷сг</a:t>
                </a:r>
                <a:r>
                  <a:rPr lang="uk-UA" i="1" sz="20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+ </a:t>
                </a:r>
                <a:r>
                  <a:rPr lang="uk-UA" i="1" sz="2000" b="1">
                    <a:solidFill>
                      <a:srgbClr val="B8432B"/>
                    </a:solidFill>
                    <a:latin typeface="Cambria Math"/>
                  </a:rPr>
                  <a:t>𝐷нсг</a:t>
                </a:r>
                <a:r>
                  <a:rPr lang="en-US" i="1" sz="2000" b="1">
                    <a:solidFill>
                      <a:srgbClr val="B8432B"/>
                    </a:solidFill>
                    <a:latin typeface="Montserrat"/>
                    <a:ea typeface="Montserrat"/>
                    <a:cs typeface="Montserrat"/>
                  </a:rPr>
                  <a:t> </a:t>
                </a:r>
                <a:endParaRPr lang="uk-UA" i="1" sz="2000" b="1">
                  <a:solidFill>
                    <a:srgbClr val="B8432B"/>
                  </a:solidFill>
                  <a:latin typeface="Montserrat"/>
                  <a:ea typeface="Montserrat"/>
                  <a:cs typeface="Montserrat"/>
                </a:endParaRPr>
              </a:p>
            </p:txBody>
          </p:sp>
        </mc:Fallback>
      </mc:AlternateContent>
      <p:pic>
        <p:nvPicPr>
          <p:cNvPr id="5" name="Малюнок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914" y="2222475"/>
            <a:ext cx="4365821" cy="3236008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Диференційна земельна рента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4" name="Текст"/>
          <p:cNvSpPr txBox="1"/>
          <p:nvPr/>
        </p:nvSpPr>
        <p:spPr>
          <a:xfrm>
            <a:off x="822959" y="1645920"/>
            <a:ext cx="10635977" cy="1745462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Чиста (абсолютна) економічна рента 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 доход, що отриманий власником ресурсу, який характеризується </a:t>
            </a:r>
            <a:r>
              <a:rPr lang="uk-UA" sz="18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абсолютно нееластичною за ціною пропозицією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Диференційна рента 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доход, що отриманий власником </a:t>
            </a:r>
            <a:r>
              <a:rPr lang="uk-UA" sz="18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більш продуктивного 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ресурсу; різниця у величині плати за ресурс, що пояснюється різною продуктивністю.</a:t>
            </a:r>
          </a:p>
        </p:txBody>
      </p:sp>
      <p:pic>
        <p:nvPicPr>
          <p:cNvPr id="5" name="Малюнок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13178" y="3150570"/>
            <a:ext cx="6444932" cy="2961701"/>
          </a:xfrm>
          <a:prstGeom prst="rect">
            <a:avLst/>
          </a:prstGeom>
        </p:spPr>
      </p:pic>
      <p:sp>
        <p:nvSpPr>
          <p:cNvPr id="6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5A9D09-AA5D-290D-7120-39059C766793}"/>
              </a:ext>
            </a:extLst>
          </p:cNvPr>
          <p:cNvSpPr txBox="1"/>
          <p:nvPr/>
        </p:nvSpPr>
        <p:spPr>
          <a:xfrm>
            <a:off x="740781" y="3725318"/>
            <a:ext cx="3796496" cy="2007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Ділянки з різною родючістю ґрунтів: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а) найбільша родючість; 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б) середня родючість; </a:t>
            </a: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в) найменша родючість.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>
                <a:solidFill>
                  <a:srgbClr val="FFFFFF"/>
                </a:solidFill>
                <a:latin typeface="Montserrat"/>
              </a:rPr>
              <a:t>Тема 7. Економічна теорія фірми. Підприємництво і прибуток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777240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7.1. Теорія фірми: технологічний підхід.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1870862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7.2. Теорія фірми: інституційний підхід.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2964484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7.3. Фірма і трансакційні витрати.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4058107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7.4. Специфічність активів. Види контрактів.</a:t>
            </a:r>
          </a:p>
        </p:txBody>
      </p:sp>
      <p:sp>
        <p:nvSpPr>
          <p:cNvPr id="8" name="Пункт плану"/>
          <p:cNvSpPr/>
          <p:nvPr/>
        </p:nvSpPr>
        <p:spPr>
          <a:xfrm>
            <a:off x="5669280" y="5151729"/>
            <a:ext cx="5852160" cy="92903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7.5. Підприємництво і прибуток.</a:t>
            </a:r>
          </a:p>
        </p:txBody>
      </p:sp>
      <p:sp>
        <p:nvSpPr>
          <p:cNvPr id="9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15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7.1. Теорія фірми: технологічний підхід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Закономірності функціонування ринків досконалої та недосконалої конкуренції визначають </a:t>
            </a:r>
            <a:r>
              <a:rPr lang="uk-UA" sz="23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пошук фірмою оптимального становища</a:t>
            </a: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для максимізації прибутку. Наявні два основних підходи до розуміння природи фірми: </a:t>
            </a: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технологічний 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інституційний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3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Технологічний 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(функціональний) підхід  передбачає можливість визначити </a:t>
            </a:r>
            <a:r>
              <a:rPr lang="uk-UA" sz="23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виробничу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3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функцію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що показує </a:t>
            </a:r>
            <a:r>
              <a:rPr lang="uk-UA" sz="23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оптимальний</a:t>
            </a:r>
            <a:r>
              <a:rPr lang="uk-UA" sz="23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обсяг випуску при наявному розвитку техніки і технологій, за усіх можливих комбінацій факторів виробництва.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Центральною для технологічного підходу є </a:t>
            </a:r>
            <a:r>
              <a:rPr lang="uk-UA" sz="22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проблема оптимального розміру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або межі фірми.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Ґрунтуючись на ефекті економії на масштабі виробництва або зростаючій віддачі від масштабу,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оптимальним розміром фірми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є той, при досягненні якого </a:t>
            </a:r>
            <a:r>
              <a:rPr lang="uk-UA" sz="2200" b="1" i="1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відбувається різкого зростання змінних витрат фірми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: позитивний ефект від економії на масштабі виробництва використовується повністю.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Неокласичну фірму порівнюють з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«чорною шухлядою»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:  вона є заданою, а згодом до цієї «шухляди» вміщують порції ресурсів,а потім із неї через певний проміжок часу дістають вироблені блага.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Технологічний підхід не дозволяє з'ясувати, звідки взялась ця «шухляда» і що відбувається у неї всередині?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7.2. Теорія фірми: інституційний підхід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Інституційний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підхід  передбачає пояснення феномена виникнення фірми, закономірностей її розвитку та зникнення.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Для пояснення внутрішньої структури фірми використовують такі поняття як : </a:t>
            </a:r>
            <a:r>
              <a:rPr lang="uk-UA" sz="2200" b="0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інституція, трансакційні витрати, опортуністична поведінка, асиметричність інформації, специфіка  ресурсів та контракт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Причини виникнення фірми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  Якщо індивід діє самостійно, поза рамками певної структури,  він у стосунках з іншими економічними агентами має захистити власні інтереси шляхом укладання </a:t>
            </a: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контракту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(договору). Навіщо тоді фірма?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даній моделі всі суб'єкти господарювання, що виготовляють блага, мають домовлятися в індивідуальному поряду щодо постачання сировини, матеріалів, устаткування, реалізації кінцевої продукції. Отже, </a:t>
            </a:r>
            <a:r>
              <a:rPr lang="uk-UA" sz="20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левову частку часу буде потрачено на перемовини і домовленості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Величина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трансакційних витрат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 таких обставин буде значною, а ринковий механізм достатньо дорогим способом координації господарської діяльності.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Створюючи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фірми,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індивіди намагаються віднайти альтернативні способи координації  своєї діяльності щоб скоротити свої витрати.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Фірма </a:t>
            </a: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суб'єкт ринку, що має внутрішню ієрархічну структуру.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«Фірма… є системою відношень, коли скерування ресурсів починає залежати від підприємця»</a:t>
            </a:r>
          </a:p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Рональд </a:t>
            </a:r>
            <a:r>
              <a:rPr lang="uk-UA" sz="2000" b="0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Коуз</a:t>
            </a:r>
            <a:r>
              <a:rPr lang="uk-UA" sz="20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«Фірма, ринок, право»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19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Фірма – альтернативний до ринка спосіб економічної організації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Підприємець приймає адміністративне рішення: який спосіб є дешевшим для здійснення </a:t>
            </a: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трансакцій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(угод): ринкова координація чи створення фірми.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Приклад: Власник підприємства зіштовхнувся з недобросовісністю свого контрагента. Яка з альтернатив вирішення проблеми буде оптимальною: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укласти договір з юридичною фірмою (ринкова угода);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запросити юриста на постійну роботу в свою компанію (ієрархічну структуру) ?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Очевидно, що його вибір буде залежати від величини </a:t>
            </a: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трансакційних витрат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від ймовірності таких випадків у майбутньому.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7.3. Фірма і трансакційні витрати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Фірма </a:t>
            </a:r>
            <a:r>
              <a:rPr lang="uk-UA" sz="22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 знищує трансакційні витрати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повністю, інакше суспільне виробництво було б організоване як велика фірма (чим не соціалістична утопія?)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Всередині фірми </a:t>
            </a:r>
            <a:r>
              <a:rPr lang="uk-UA" sz="22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наявні трансакційні витрати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адміністративного (бюрократичного)  управління; витрати на вимірювання виконаних робіт; витрати на захист від опортуністичної поведінки.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Асиметричність інформації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ускладнює при укладанні контракту адекватну якісну оцінку підприємцем здібностей і вмінь працівника.  З'ясування такої інформації також пов'язане з </a:t>
            </a:r>
            <a:r>
              <a:rPr lang="uk-UA" sz="22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трансакційними витратами всередині фірми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8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Проблема «принципал-агент»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Принципал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власник ресурсів; натомість,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агент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суб'єкт, що отримує від принципала право користування ресурсами.  Принципал делегує певні повноваження агенту, який за певну плату має представляти його інтереси.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Агент володіє більшою кількістю інформації, ніж принципал, а тому не може через таку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асиметричність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контролювати агента. Отже, агент має можливість використовувати ситуацію в своїх інтересах, тобто є підстава для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опортуністичної поведінки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через роз'єднання функції власника і функції  управлінця.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ФІРМА</a:t>
            </a:r>
            <a:r>
              <a:rPr lang="uk-UA" sz="1800" b="0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– це структурна діяльність, що скерована на пошук найвигіднішого способу виробництва в умовах невизначеності.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Невизначеність і асиметрична інформація спонукає індивідів до пошуку спасіння від високого рівня трансакційних витрат в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ієрархічних структурах фірм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7.4. Специфічність активів. Види контрактів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Принцип повної раціональності 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передбачає наявність у всіх учасників ринку повної і неспотвореної інформації.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Натомість у реальному економічному житті ми спостерігаємо наявність </a:t>
            </a:r>
            <a:r>
              <a:rPr lang="uk-UA" sz="18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обмеженої раціональності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Фірма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виникає як реакція на опортуністичну поведінку економічних агентів, від якої не позбавлений ринковий механізм.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Прагнучи мінімізувати трансакційні витрати, економічні агенти об'єднують свої активи у межах фірми.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8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Актив </a:t>
            </a:r>
            <a:r>
              <a:rPr lang="uk-UA" sz="18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об'єкт власності, що має грошову оцінку. Активи можуть бути фізичними (машини, устаткування); фінансовими (акції, облігації); нематеріальними (авторські права, «людський капітал», тобто нагромаджені професійні знання і навички).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Види активів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Виокремлюють такі види активів: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Загальні.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Альтернативна вартість активу є однаковою, що в середині фірми, що поза нею. Бензин стандартної марки для нафтопереробної фірми.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Специфічні.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Альтернативна вартість специфічного активу є вищою всередині фірми, ніж поза нею. Навики програміста, що досконально знає  спеціально створене для даної фірми програмне забезпечення.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Інтерспецифічні.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Унікальні, взаємозамінні тільки в межах даної фірми активи.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Усі стосунки власників активів з приводу їхнього обміну чи використання регулюються </a:t>
            </a: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контрактами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Контракт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Контракт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– це угода щодо обміну між економічними агентами,що специфікує права і обов'язки сторін.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основу класифікації контрактів покладено такі характеристики: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Стійкість економічних зв'язків між сторонами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(одноразові, періодичні чи неперервні угоди);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Рівень невизначеності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(низький, високий);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Види активів, або ресурсів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(загальні, специфічні, інтерспецифічні);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Наявність (або відсутність) гарантій виконання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сторонами своїх обов'язків.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Види контрактів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562582"/>
            <a:ext cx="10545775" cy="4701058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Класичний контракт 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(ринкове управління). Угоди між агентами мають одноразовий характер і через низький рівень невизначеності усі аспекти відносин можуть бути занесені до контракту. Предметом є загальні активи. Захист через судову систему держави. Наявність </a:t>
            </a:r>
            <a:r>
              <a:rPr lang="uk-UA" sz="1600" b="0" i="1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повної раціональності 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(О. </a:t>
            </a:r>
            <a:r>
              <a:rPr lang="uk-UA" sz="1600" b="0" i="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Вільямсон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)</a:t>
            </a: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Неокласичний контракт</a:t>
            </a:r>
            <a:r>
              <a:rPr lang="uk-UA" sz="16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(трьохстороннє управління). Високий рівень невизначеності і обмежена раціональність. Регулює тільки деякі із можливих варіантів стосунків між сторонами. Предметом є загальні і специфічні активи. Характеризується регулярністю стосунків. Допускає розгляд спірних питань не тільки у судовому порядку, але й через третейський арбітраж.</a:t>
            </a: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6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Імпліцитний контракт 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</a:t>
            </a:r>
            <a:r>
              <a:rPr lang="uk-UA" sz="1600" b="0" i="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двохстороннє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управління). Довготривалі зв'язки в умовах високого рівня невизначеності. Характеризується домінуванням неформальних домовленостей над формальними та </a:t>
            </a:r>
            <a:r>
              <a:rPr lang="uk-UA" sz="1600" b="0" i="0" dirty="0" err="1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інтерспецифічністю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активів.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6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ФІРМА </a:t>
            </a:r>
            <a:r>
              <a:rPr lang="uk-UA" sz="16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</a:t>
            </a:r>
            <a:r>
              <a:rPr lang="uk-UA" sz="16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мережа довгострокових імпліцитних контрактів між власниками </a:t>
            </a:r>
            <a:r>
              <a:rPr lang="uk-UA" sz="1600" b="0" i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інтерспецифічних</a:t>
            </a:r>
            <a:r>
              <a:rPr lang="uk-UA" sz="16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активів з метою мінімізації трансакційних витрат в умовах невизначеності та опортуністичної поведінки агентів.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7.5. Підприємництво і прибуток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Специфіка підприємництва</a:t>
            </a: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: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підприємництво, на відміну від капіталу чи землі, не можна осягнути (виміряти);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прибуток неможливо пояснити як ціну рівноваги </a:t>
            </a:r>
            <a:r>
              <a:rPr lang="uk-UA" sz="19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Функції підприємництва: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поєднання інших ресурсів: праці, капіталу, землі  для виробництва товарів і послуг;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прийняття основних рішень у діяльності фірми;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здійснення нововведень у виробництві та реалізації продукції;</a:t>
            </a:r>
          </a:p>
          <a:p>
            <a:pPr marL="374015" indent="-37401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9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відповідальність за ризики.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Бухгалтерський і економічний прибуток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Бухгалтерські витрати: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Економічні витрати: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зараховують витрати на фактори виробництва, що придбані на ринку і за які заплачені гроші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+ витрати на власні ресурси (капітал, земля), які мають цінність з точки зору альтернативності використання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+ </a:t>
            </a: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нормальний прибуток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ЕКОНОМІЧНИЙ ПРИБУТОК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коли загальний дохід перевищує усі витрати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Зараховують витрати на фактори виробництва, що придбані на ринку і за які заплачені гроші</a:t>
            </a:r>
          </a:p>
          <a:p>
            <a:pPr marL="334645" indent="-33464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7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БУХГАЛТЕРСЬКИЙ ПРИБУТОК </a:t>
            </a:r>
            <a:r>
              <a:rPr lang="uk-UA" sz="17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різниця між доходом і бухгалтерськими витратами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Джерела економічного прибутку</a:t>
            </a:r>
          </a:p>
        </p:txBody>
      </p:sp>
      <p:sp>
        <p:nvSpPr>
          <p:cNvPr id="3" name="Блок схеми"/>
          <p:cNvSpPr/>
          <p:nvPr/>
        </p:nvSpPr>
        <p:spPr>
          <a:xfrm>
            <a:off x="425851" y="2356605"/>
            <a:ext cx="11277294" cy="80328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/>
          </a:p>
        </p:txBody>
      </p:sp>
      <p:sp>
        <p:nvSpPr>
          <p:cNvPr id="4" name="Текст блоку"/>
          <p:cNvSpPr txBox="1"/>
          <p:nvPr/>
        </p:nvSpPr>
        <p:spPr>
          <a:xfrm>
            <a:off x="425333" y="2356605"/>
            <a:ext cx="10571494" cy="80328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240029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Створення нового, або поліпшення якості вже наявного, блага</a:t>
            </a:r>
          </a:p>
        </p:txBody>
      </p:sp>
      <p:sp>
        <p:nvSpPr>
          <p:cNvPr id="5" name="Блок схеми"/>
          <p:cNvSpPr/>
          <p:nvPr/>
        </p:nvSpPr>
        <p:spPr>
          <a:xfrm>
            <a:off x="425335" y="3294155"/>
            <a:ext cx="11277809" cy="80328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6" name="Текст блоку"/>
          <p:cNvSpPr txBox="1"/>
          <p:nvPr/>
        </p:nvSpPr>
        <p:spPr>
          <a:xfrm>
            <a:off x="425853" y="3294155"/>
            <a:ext cx="10570936" cy="80328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240029" indent="0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Впровадження нового методу виробництва</a:t>
            </a:r>
          </a:p>
        </p:txBody>
      </p:sp>
      <p:sp>
        <p:nvSpPr>
          <p:cNvPr id="7" name="Блок схеми"/>
          <p:cNvSpPr/>
          <p:nvPr/>
        </p:nvSpPr>
        <p:spPr>
          <a:xfrm>
            <a:off x="425853" y="1442205"/>
            <a:ext cx="11277294" cy="80328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800"/>
          </a:p>
        </p:txBody>
      </p:sp>
      <p:sp>
        <p:nvSpPr>
          <p:cNvPr id="8" name="Текст блоку"/>
          <p:cNvSpPr txBox="1"/>
          <p:nvPr/>
        </p:nvSpPr>
        <p:spPr>
          <a:xfrm>
            <a:off x="425335" y="1442205"/>
            <a:ext cx="10571494" cy="80328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240029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Освоєння нового ринку збуту</a:t>
            </a:r>
          </a:p>
        </p:txBody>
      </p:sp>
      <p:sp>
        <p:nvSpPr>
          <p:cNvPr id="13" name="Блок схеми"/>
          <p:cNvSpPr/>
          <p:nvPr/>
        </p:nvSpPr>
        <p:spPr>
          <a:xfrm>
            <a:off x="425852" y="4196979"/>
            <a:ext cx="11277293" cy="80328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sz="2400"/>
          </a:p>
        </p:txBody>
      </p:sp>
      <p:sp>
        <p:nvSpPr>
          <p:cNvPr id="14" name="Текст блоку"/>
          <p:cNvSpPr txBox="1"/>
          <p:nvPr/>
        </p:nvSpPr>
        <p:spPr>
          <a:xfrm>
            <a:off x="425852" y="4196979"/>
            <a:ext cx="10851963" cy="80328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240029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Отримання нового джерела сировини чи напівфабрикатів</a:t>
            </a:r>
          </a:p>
        </p:txBody>
      </p:sp>
      <p:sp>
        <p:nvSpPr>
          <p:cNvPr id="15" name="Блок схеми"/>
          <p:cNvSpPr/>
          <p:nvPr/>
        </p:nvSpPr>
        <p:spPr>
          <a:xfrm>
            <a:off x="425336" y="5099804"/>
            <a:ext cx="11277809" cy="803284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Текст блоку"/>
          <p:cNvSpPr txBox="1"/>
          <p:nvPr/>
        </p:nvSpPr>
        <p:spPr>
          <a:xfrm>
            <a:off x="425852" y="5099804"/>
            <a:ext cx="11140134" cy="803284"/>
          </a:xfrm>
          <a:prstGeom prst="rect">
            <a:avLst/>
          </a:prstGeom>
          <a:noFill/>
        </p:spPr>
        <p:txBody>
          <a:bodyPr wrap="square" lIns="45720" tIns="36576" rIns="45720" bIns="36576" anchor="ctr">
            <a:noAutofit/>
          </a:bodyPr>
          <a:lstStyle/>
          <a:p>
            <a:pPr marL="240029" indent="0"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600" b="1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Реорганізація ринкової структури</a:t>
            </a:r>
          </a:p>
        </p:txBody>
      </p:sp>
      <p:sp>
        <p:nvSpPr>
          <p:cNvPr id="23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29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екор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Заголовок"/>
          <p:cNvSpPr txBox="1"/>
          <p:nvPr/>
        </p:nvSpPr>
        <p:spPr>
          <a:xfrm>
            <a:off x="640080" y="914400"/>
            <a:ext cx="4480560" cy="4114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lang="uk-UA" sz="3200" b="1">
                <a:solidFill>
                  <a:srgbClr val="FFFFFF"/>
                </a:solidFill>
                <a:latin typeface="Montserrat"/>
              </a:rPr>
              <a:t>Тема 8. Інституційні аспекти ринкової економіки</a:t>
            </a:r>
          </a:p>
        </p:txBody>
      </p:sp>
      <p:sp>
        <p:nvSpPr>
          <p:cNvPr id="4" name="Пункт плану"/>
          <p:cNvSpPr/>
          <p:nvPr/>
        </p:nvSpPr>
        <p:spPr>
          <a:xfrm>
            <a:off x="5669280" y="1078992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8.1. Ринок як інституційна угода</a:t>
            </a:r>
          </a:p>
        </p:txBody>
      </p:sp>
      <p:sp>
        <p:nvSpPr>
          <p:cNvPr id="5" name="Пункт плану"/>
          <p:cNvSpPr/>
          <p:nvPr/>
        </p:nvSpPr>
        <p:spPr>
          <a:xfrm>
            <a:off x="5669280" y="2295144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8.2. Права власності та їх специфікація</a:t>
            </a:r>
          </a:p>
        </p:txBody>
      </p:sp>
      <p:sp>
        <p:nvSpPr>
          <p:cNvPr id="6" name="Пункт плану"/>
          <p:cNvSpPr/>
          <p:nvPr/>
        </p:nvSpPr>
        <p:spPr>
          <a:xfrm>
            <a:off x="5669280" y="3511296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8.3. Теорема Р. Коуза. Зовнішні ефекти та їх класифікація</a:t>
            </a:r>
          </a:p>
        </p:txBody>
      </p:sp>
      <p:sp>
        <p:nvSpPr>
          <p:cNvPr id="7" name="Пункт плану"/>
          <p:cNvSpPr/>
          <p:nvPr/>
        </p:nvSpPr>
        <p:spPr>
          <a:xfrm>
            <a:off x="5669280" y="4727448"/>
            <a:ext cx="5852160" cy="1051560"/>
          </a:xfrm>
          <a:prstGeom prst="roundRect">
            <a:avLst>
              <a:gd name="adj" fmla="val 12000"/>
            </a:avLst>
          </a:prstGeom>
          <a:solidFill>
            <a:srgbClr val="1F3C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28600" rtlCol="0" anchor="ctr"/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0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8.4. Інституційна структура економіки та суспільства</a:t>
            </a:r>
          </a:p>
        </p:txBody>
      </p:sp>
      <p:sp>
        <p:nvSpPr>
          <p:cNvPr id="8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14284B"/>
                </a:solidFill>
                <a:latin typeface="Montserrat"/>
              </a:rPr>
              <a:t>30</a:t>
            </a:fld>
            <a:endParaRPr lang="uk-UA" sz="1000" b="1">
              <a:solidFill>
                <a:srgbClr val="14284B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8.1. Ринок як інституційна угода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Ринковий механізм  управління контрактами передбачає здійснення обміну незалежними контрагентами, гарантією проти опортунізму яких, є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легкість розторгнення угоди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і звернення постраждалої сторони до суду.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Ринок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велика кількість симетричних вибіркових обмінів, пропорції у яких регулюються механізмом цін.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До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витрат ринкового обміну 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належать: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витрати на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пошук інформації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щодо партнера та його товару;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витрати на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створення механізму обмеження опортуністичної поведінки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контрагента.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Основна форма опортуністичної поведінки – постачання неякісних товарів та послуг та несвоєчасне відшкодування витрат на їхнє виробництво.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Інституції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структурують відносини контрагентів, встановлюючи для них систему обмежень, відповідну  до характеру обміну.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Ринок </a:t>
            </a:r>
            <a:r>
              <a:rPr lang="uk-UA" sz="2000" b="0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– сукупність інституцій, що структурують відносини обміну шляхом створення системи обмежень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 умовах невизначеності і відсутності додаткових гарантій контрагенти децентралізованого і деперсоніфікованого ринкового обміну вимушені зараховувати до вартості товару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премію за ризик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величина якої залежить від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опортуністичної поведінки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93700" indent="-39370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Високий рівень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розподілу праці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підвищує значення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стабільності та несуперечливості інституцій 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lang="uk-UA" sz="20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організацій,</a:t>
            </a:r>
            <a:r>
              <a:rPr lang="uk-UA" sz="20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що полегшують укладання індивідами  контрактів, мінімізуючи витрати невизначеності, пов'язані з об'єктами обміну та виконанням умов угоди.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32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Персоніфіковані та деперсоніфіковані ринки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Персоніфікований ринок 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характеризується регулярністю, гомогенністю (наявність спільних цінностей), та </a:t>
            </a:r>
            <a:r>
              <a:rPr lang="uk-UA" sz="1800" b="1" i="1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відсутністю необхідності контролю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 боку третіх осіб.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Деперсоніфікований ринок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характеризується зниженням значимості репутації та спільних цінностей та потребою у </a:t>
            </a:r>
            <a:r>
              <a:rPr lang="uk-UA" sz="1800" b="1" i="1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створенні системи контролю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з боку третіх осіб.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Важливою  умовою  ефективної  реалізації  прав  власності  є  їх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«специфікація»,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тобто чітке визначення та забезпечення їхнього надійного захисту.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Тільки один економічний агент в умовах деперсоніфікованого обміну спроможний здійснювати покарання за недотримання умов контракту. Діяльність на децентралізованих ринках контролюється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правовою системою держави.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33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8.2 Права власності та їх специфікація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Основне завдання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теорії прав власності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аналіз взаємодії між економічними та правовими системами,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які завжди реалізуються через індивідуальну поведінку </a:t>
            </a:r>
            <a:r>
              <a:rPr lang="uk-UA" sz="18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економічних агентів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Послідовність аргументації: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права власності визначають, які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витрати та винагороди 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можуть очікувати агенти за свої дії;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нова структура прав власності супроводжується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зрушеннями у системі економічних стимулів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;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Montserrat"/>
              <a:buAutoNum type="alphaLcParenR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реакцією на ці зрушення буде нова, змінена, </a:t>
            </a:r>
            <a:r>
              <a:rPr lang="uk-UA" sz="18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поведінка економічних агентів.</a:t>
            </a:r>
          </a:p>
          <a:p>
            <a:pPr marL="354330" indent="-35433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Послідовна логіка - від структури прав через систему стимулів до наслідків у поведінці  - чітко втілена у </a:t>
            </a:r>
            <a:r>
              <a:rPr lang="uk-UA" sz="1800" b="1" i="0" u="sng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процесах специфікації (розмивання) прав власності</a:t>
            </a:r>
            <a:r>
              <a:rPr lang="uk-UA" sz="18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34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3820160" y="904240"/>
            <a:ext cx="7548575" cy="5085079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Система прав власності 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- вся сукупність закріплених законами, розпорядженнями, традиціями,  моральними  й  релігійними  настановами відносин  між людьми щодо 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володіння, розпорядження, використання та захисту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рідкісних благ.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понятті прав власності інституціоналізму важливим є не відношення людини до </a:t>
            </a:r>
            <a:r>
              <a:rPr lang="uk-UA" sz="24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даної конкретної речі</a:t>
            </a:r>
            <a:r>
              <a:rPr lang="uk-UA" sz="24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а  насамперед  відносини  </a:t>
            </a:r>
            <a:r>
              <a:rPr lang="uk-UA" sz="24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між  економічними  індивідами</a:t>
            </a:r>
            <a:r>
              <a:rPr lang="uk-UA" sz="2400" b="0" i="1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lang="uk-UA" sz="24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 приводу  об’єкта  власності.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35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75A94-FD01-67E6-F082-536744AA2349}"/>
              </a:ext>
            </a:extLst>
          </p:cNvPr>
          <p:cNvSpPr txBox="1"/>
          <p:nvPr/>
        </p:nvSpPr>
        <p:spPr>
          <a:xfrm>
            <a:off x="743674" y="1261722"/>
            <a:ext cx="2477046" cy="3992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Коуз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Алчіан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,</a:t>
            </a: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Л. де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Алесі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Г.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Демсец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Й.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Барцель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Вільямсон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Норт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Пейович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295275" indent="-295275" algn="l">
              <a:lnSpc>
                <a:spcPct val="112000"/>
              </a:lnSpc>
              <a:spcBef>
                <a:spcPts val="0"/>
              </a:spcBef>
              <a:spcAft>
                <a:spcPts val="8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Р.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Познер</a:t>
            </a:r>
            <a:endParaRPr lang="uk-UA" sz="2000" b="1" i="0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 dirty="0">
                <a:solidFill>
                  <a:srgbClr val="14284B"/>
                </a:solidFill>
                <a:latin typeface="Montserrat"/>
              </a:rPr>
              <a:t>Узагальнене визначення прав власності </a:t>
            </a:r>
            <a:br>
              <a:rPr lang="uk-UA" sz="2600" b="1" dirty="0">
                <a:solidFill>
                  <a:srgbClr val="14284B"/>
                </a:solidFill>
                <a:latin typeface="Montserrat"/>
              </a:rPr>
            </a:br>
            <a:r>
              <a:rPr lang="uk-UA" sz="2600" b="1" dirty="0">
                <a:solidFill>
                  <a:srgbClr val="14284B"/>
                </a:solidFill>
                <a:latin typeface="Montserrat"/>
              </a:rPr>
              <a:t>(А. </a:t>
            </a:r>
            <a:r>
              <a:rPr lang="uk-UA" sz="2600" b="1" dirty="0" err="1">
                <a:solidFill>
                  <a:srgbClr val="14284B"/>
                </a:solidFill>
                <a:latin typeface="Montserrat"/>
              </a:rPr>
              <a:t>Алчіан</a:t>
            </a:r>
            <a:r>
              <a:rPr lang="uk-UA" sz="2600" b="1" dirty="0">
                <a:solidFill>
                  <a:srgbClr val="14284B"/>
                </a:solidFill>
                <a:latin typeface="Montserrat"/>
              </a:rPr>
              <a:t>, Т. </a:t>
            </a:r>
            <a:r>
              <a:rPr lang="uk-UA" sz="2600" b="1" dirty="0" err="1">
                <a:solidFill>
                  <a:srgbClr val="14284B"/>
                </a:solidFill>
                <a:latin typeface="Montserrat"/>
              </a:rPr>
              <a:t>Еггертсон</a:t>
            </a:r>
            <a:r>
              <a:rPr lang="uk-UA" sz="2600" b="1" dirty="0">
                <a:solidFill>
                  <a:srgbClr val="14284B"/>
                </a:solidFill>
                <a:latin typeface="Montserrat"/>
              </a:rPr>
              <a:t>, </a:t>
            </a:r>
            <a:r>
              <a:rPr lang="uk-UA" sz="2600" b="1" dirty="0" err="1">
                <a:solidFill>
                  <a:srgbClr val="14284B"/>
                </a:solidFill>
                <a:latin typeface="Montserrat"/>
              </a:rPr>
              <a:t>С.Пейович</a:t>
            </a:r>
            <a:r>
              <a:rPr lang="uk-UA" sz="2600" b="1" dirty="0">
                <a:solidFill>
                  <a:srgbClr val="14284B"/>
                </a:solidFill>
                <a:latin typeface="Montserrat"/>
              </a:rPr>
              <a:t>)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Право користування;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Право на отримання доходу;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Право передавати свої  повноваження іншій особі.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Важливою  умовою  ефективної  реалізації  прав  власності  є  їх </a:t>
            </a:r>
            <a:r>
              <a:rPr lang="uk-UA" sz="2200" b="1" i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«специфікація»,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тобто чітке визначення та забезпечення їхнього надійного захисту.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«Специфікація» прав власності </a:t>
            </a:r>
            <a:r>
              <a:rPr lang="uk-UA" sz="22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здійснюється в процесі їх купівлі та продажу. У  процесі  обміну права  власності  перетікають  до  тих суб’єктів, для кого вони становлять найбільшу цінність.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36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2600" b="1">
                <a:solidFill>
                  <a:srgbClr val="14284B"/>
                </a:solidFill>
                <a:latin typeface="Montserrat"/>
              </a:rPr>
              <a:t>8.3. Теорема Р. Коуза. Зовнішні ефекти та їх класифікація.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Обмін «пучками прав» власності в сучасній економіці відбувається за допомогою 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контракту - </a:t>
            </a:r>
            <a:r>
              <a:rPr lang="uk-UA" sz="2000" b="0" i="1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письмової угоди, у якій відображена сукупність правил, що фіксують у просторі й часі, який саме спектр повноважень і на яких умовах підлягає передачі від одних економічних агентів до інших</a:t>
            </a:r>
          </a:p>
          <a:p>
            <a:pPr marL="452755" indent="-452755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Теорема </a:t>
            </a:r>
            <a:r>
              <a:rPr lang="uk-UA" sz="20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Коуза</a:t>
            </a:r>
            <a:r>
              <a:rPr lang="uk-UA" sz="20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: </a:t>
            </a:r>
            <a:r>
              <a:rPr lang="uk-UA" sz="20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Коли права власності чітко окреслені і трансакційні витрати дорівнюють нулю, то розміщення ресурсів (структура виробництва) буде залишатися незмінною та ефективною незалежно від змін у розподілі прав власності.</a:t>
            </a:r>
          </a:p>
          <a:p>
            <a:pPr marL="452755" indent="-452755">
              <a:lnSpc>
                <a:spcPct val="112000"/>
              </a:lnSpc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0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Зовнішні ефекти </a:t>
            </a:r>
            <a:r>
              <a:rPr lang="uk-UA" sz="200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величина корисності чи витрат, що не відображені (неспецифіковані) в умовах контракту.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37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Порівняльний аналіз зовнішніх ефектів щодо контракту</a:t>
            </a:r>
          </a:p>
        </p:txBody>
      </p:sp>
      <p:graphicFrame>
        <p:nvGraphicFramePr>
          <p:cNvPr id="3" name="Таблиц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091996"/>
              </p:ext>
            </p:extLst>
          </p:nvPr>
        </p:nvGraphicFramePr>
        <p:xfrm>
          <a:off x="457200" y="1417320"/>
          <a:ext cx="11277295" cy="48006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46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31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21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Вид ефекту (екстерналії)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00" b="1" i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Характеристика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142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718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1. Споживча екстерналія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5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Зовнішній ефект, що виникає на основі невід'ємних одна від</a:t>
                      </a:r>
                      <a:r>
                        <a:rPr lang="uk-UA" sz="1450" b="0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 одної прямої функціональної залежності корисності від кількості вжитого блага для однієї людини і зворотної (прямої) функціональної залежності для іншої людини </a:t>
                      </a:r>
                      <a:r>
                        <a:rPr lang="uk-UA" sz="145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.</a:t>
                      </a:r>
                    </a:p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50" b="0" i="1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Приклад:</a:t>
                      </a:r>
                      <a:r>
                        <a:rPr lang="uk-UA" sz="145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високий</a:t>
                      </a:r>
                      <a:r>
                        <a:rPr lang="uk-UA" sz="1450" b="0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рівень шуму </a:t>
                      </a:r>
                      <a:r>
                        <a:rPr lang="uk-UA" sz="145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для людей, що мешкають поблизу аеропорту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9464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2. Технологічний  ефект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5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Екстерналія, що виникає на основі </a:t>
                      </a:r>
                      <a:r>
                        <a:rPr lang="uk-UA" sz="1450" b="0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наявної технологічної залежності випуску одного економічного агента від обсягів обсягу вироблених товарів і послуг другого економічного агента</a:t>
                      </a:r>
                      <a:r>
                        <a:rPr lang="uk-UA" sz="145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.</a:t>
                      </a:r>
                    </a:p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50" b="0" i="1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Приклад: </a:t>
                      </a:r>
                      <a:r>
                        <a:rPr lang="uk-UA" sz="1450" b="0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опилення бджолами  чужого саду (позитивний ефект) і потрава посівів (негативний</a:t>
                      </a:r>
                      <a:r>
                        <a:rPr lang="uk-UA" sz="1450" b="0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ефект)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6F9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1743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00" b="1" i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3. Грошовий</a:t>
                      </a:r>
                      <a:r>
                        <a:rPr lang="uk-UA" sz="1400" b="1" i="0" baseline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ефект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E3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50" b="0" i="0" baseline="0" dirty="0" err="1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Екстерналія</a:t>
                      </a:r>
                      <a:r>
                        <a:rPr lang="uk-UA" sz="1450" b="0" i="0" baseline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, що виникає внаслідок впливу на величину доходу чи витрат одного економічного агента  обсягів випуску, цінової політики, реклами та інших способів конкуренції  другого економічного агента</a:t>
                      </a:r>
                      <a:r>
                        <a:rPr lang="uk-UA" sz="145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.</a:t>
                      </a:r>
                    </a:p>
                    <a:p>
                      <a:pPr marL="0" indent="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uk-UA" sz="1450" b="0" i="1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Приклад:</a:t>
                      </a:r>
                      <a:r>
                        <a:rPr lang="uk-UA" sz="145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 ситуація на конкурентному</a:t>
                      </a:r>
                      <a:r>
                        <a:rPr lang="uk-UA" sz="1450" b="0" i="0" baseline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ринку</a:t>
                      </a:r>
                      <a:r>
                        <a:rPr lang="uk-UA" sz="1450" b="0" i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, коли поведінка однієї фірми негативно впливає на рівень</a:t>
                      </a:r>
                      <a:r>
                        <a:rPr lang="uk-UA" sz="1450" b="0" i="0" baseline="0" dirty="0">
                          <a:solidFill>
                            <a:srgbClr val="1F2A3D"/>
                          </a:solidFill>
                          <a:latin typeface="Montserrat"/>
                          <a:ea typeface="Montserrat"/>
                          <a:cs typeface="Montserrat"/>
                        </a:rPr>
                        <a:t> середнього доходу та економічний прибуток другої фірми</a:t>
                      </a:r>
                    </a:p>
                  </a:txBody>
                  <a:tcPr marL="109728" marR="10972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C9D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6D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38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>
                <a:solidFill>
                  <a:srgbClr val="14284B"/>
                </a:solidFill>
                <a:latin typeface="Montserrat"/>
              </a:rPr>
              <a:t>8.4. Інституційна структура економіки та суспільства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«Інституції – це структури, </a:t>
            </a:r>
            <a:r>
              <a:rPr lang="uk-UA" sz="19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з якими індивіди як зіштовхуються, так і дають їм початок. Відповідно, інституції є одночасно і 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об’єктивні «зовнішні» структури, і суб’єктивні</a:t>
            </a:r>
            <a:r>
              <a:rPr lang="uk-UA" sz="19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, «з голови людини», продукти людської поведінки. Усі ми народжені у світі з вже існуючими раніше інституціями, якими нагородила нас історія</a:t>
            </a:r>
            <a:r>
              <a:rPr lang="uk-UA" sz="1900" b="1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»</a:t>
            </a:r>
          </a:p>
          <a:p>
            <a:pPr algn="r">
              <a:lnSpc>
                <a:spcPct val="112000"/>
              </a:lnSpc>
              <a:spcAft>
                <a:spcPts val="1000"/>
              </a:spcAft>
            </a:pPr>
            <a:r>
              <a:rPr lang="uk-UA" sz="19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Дж</a:t>
            </a:r>
            <a:r>
              <a:rPr lang="uk-UA" sz="19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. </a:t>
            </a:r>
            <a:r>
              <a:rPr lang="uk-UA" sz="19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Ходжсон</a:t>
            </a:r>
            <a:endParaRPr lang="uk-UA" sz="1900" b="1" i="1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У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структурі інституцій Д. </a:t>
            </a:r>
            <a:r>
              <a:rPr lang="uk-UA" sz="1900" b="1" i="0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Норт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виокремлює три основні складові: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1)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неформальні обмеження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 (традиції, звичаї, соціальні перестороги);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2)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формальні правила 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(конституції, закони, судові прецеденти, адміністративні акти);</a:t>
            </a:r>
          </a:p>
          <a:p>
            <a:pPr marL="0" indent="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3) </a:t>
            </a:r>
            <a:r>
              <a:rPr lang="uk-UA" sz="19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механізми примусу</a:t>
            </a:r>
            <a:r>
              <a:rPr lang="uk-UA" sz="19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, які забезпечують дотримання правил (суди, поліція тощо).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39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ртка"/>
          <p:cNvSpPr/>
          <p:nvPr/>
        </p:nvSpPr>
        <p:spPr>
          <a:xfrm>
            <a:off x="457200" y="457200"/>
            <a:ext cx="11277295" cy="580644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Текст"/>
          <p:cNvSpPr txBox="1"/>
          <p:nvPr/>
        </p:nvSpPr>
        <p:spPr>
          <a:xfrm>
            <a:off x="822960" y="731520"/>
            <a:ext cx="10545775" cy="525780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0" indent="0" algn="r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Інституційна структура  - </a:t>
            </a:r>
            <a:r>
              <a:rPr lang="uk-UA" sz="2200" b="0" i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«це основні політичні, соціальні і правові норми, що є базою для виробництва, обміну і споживання»</a:t>
            </a:r>
          </a:p>
          <a:p>
            <a:pPr algn="r">
              <a:lnSpc>
                <a:spcPct val="112000"/>
              </a:lnSpc>
              <a:spcAft>
                <a:spcPts val="1000"/>
              </a:spcAft>
            </a:pPr>
            <a:r>
              <a:rPr lang="uk-UA" sz="2200" b="1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О. </a:t>
            </a:r>
            <a:r>
              <a:rPr lang="uk-UA" sz="2200" b="1" dirty="0" err="1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Вільямсон</a:t>
            </a:r>
            <a:endParaRPr lang="uk-UA" sz="2200" b="0" i="1" dirty="0">
              <a:solidFill>
                <a:srgbClr val="B8432B"/>
              </a:solidFill>
              <a:latin typeface="Montserrat"/>
              <a:ea typeface="Montserrat"/>
              <a:cs typeface="Montserrat"/>
            </a:endParaRP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Конкретна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інституційна структура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є сплетіння </a:t>
            </a: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формальних правил і неформальних обмежень,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специфічних для кожної культури,  розділити які досить складно.</a:t>
            </a:r>
          </a:p>
          <a:p>
            <a:pPr marL="433070" indent="-433070"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  <a:buClr>
                <a:srgbClr val="0E7C86"/>
              </a:buClr>
              <a:buFont typeface="Arial"/>
              <a:buChar char="▪"/>
            </a:pPr>
            <a:r>
              <a:rPr lang="uk-UA" sz="2200" b="1" i="0" dirty="0">
                <a:solidFill>
                  <a:srgbClr val="B8432B"/>
                </a:solidFill>
                <a:latin typeface="Montserrat"/>
                <a:ea typeface="Montserrat"/>
                <a:cs typeface="Montserrat"/>
              </a:rPr>
              <a:t>Інституційна структура економіки </a:t>
            </a:r>
            <a:r>
              <a:rPr lang="uk-UA" sz="2200" b="0" i="1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– це система інституцій, яка через впорядкування повсякденного господарського життя зменшує невизначеність взаємодії індивідів. </a:t>
            </a:r>
            <a:r>
              <a:rPr lang="uk-UA" sz="2200" b="0" i="0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Вона є результатом тривалого еволюційного відбору, в якому адаптація до умов зовнішнього середовища </a:t>
            </a:r>
            <a:r>
              <a:rPr lang="uk-UA" sz="2200" b="0" i="1" dirty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оптимізується самою структурою.</a:t>
            </a:r>
          </a:p>
        </p:txBody>
      </p:sp>
      <p:sp>
        <p:nvSpPr>
          <p:cNvPr id="4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40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548640" y="365760"/>
            <a:ext cx="11094415" cy="91440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uk-UA" sz="3000" b="1" dirty="0">
                <a:solidFill>
                  <a:srgbClr val="14284B"/>
                </a:solidFill>
                <a:latin typeface="Montserrat"/>
              </a:rPr>
              <a:t>Література</a:t>
            </a:r>
          </a:p>
        </p:txBody>
      </p:sp>
      <p:sp>
        <p:nvSpPr>
          <p:cNvPr id="3" name="Картка"/>
          <p:cNvSpPr/>
          <p:nvPr/>
        </p:nvSpPr>
        <p:spPr>
          <a:xfrm>
            <a:off x="457200" y="1417320"/>
            <a:ext cx="11277295" cy="484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>
            <a:noFill/>
          </a:ln>
          <a:effectLst>
            <a:outerShdw blurRad="190500" dist="38100" dir="5400000" algn="t" rotWithShape="0">
              <a:srgbClr val="14284B">
                <a:alpha val="1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Текст"/>
          <p:cNvSpPr txBox="1"/>
          <p:nvPr/>
        </p:nvSpPr>
        <p:spPr>
          <a:xfrm>
            <a:off x="822960" y="1691640"/>
            <a:ext cx="10545775" cy="4297680"/>
          </a:xfrm>
          <a:prstGeom prst="rect">
            <a:avLst/>
          </a:prstGeom>
          <a:noFill/>
        </p:spPr>
        <p:txBody>
          <a:bodyPr wrap="square" lIns="45720" tIns="18288" rIns="45720" bIns="18288" anchor="t">
            <a:noAutofit/>
          </a:bodyPr>
          <a:lstStyle/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політекономія: підручник / за ред. В. Д. Базилевича; Київ. нац. ун-т ім. Т. Шевченка. 9-е вид., доповн. Київ: Знання, 2014.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73–88; 271–291; 294–318; 327–338.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політична економія: навчальний посібник / за заг. ред. М. І. Звєрякова. Одеса: Атлант, 2014.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138–142; 166–181; 200–225.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Романюк М. Д., Івасишин О. І., Репела Н. П., Татунчак Я. І. Економічна теорія: навчальний посібник. Івано-Франківськ: Нова Зоря, 2011.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79–98; 180–240.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Баула О. В. та ін. Економікс. Частина 1: Вступ до економікса. Мікроекономіка: навчальний посібник. Луцьк: Гадяк Ж. В., 2021.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С. 59–62; 207–227; 280–292.</a:t>
            </a:r>
          </a:p>
          <a:p>
            <a:pPr marL="285750" indent="-285750"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Clr>
                <a:srgbClr val="0E7C86"/>
              </a:buClr>
              <a:buFont typeface="Arial"/>
              <a:buChar char="•"/>
            </a:pPr>
            <a:r>
              <a:rPr lang="uk-UA" sz="1500" b="0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Економічна теорія: підручник / за ред. В. М. Тарасевича. Київ: Центр навчальної літератури, 2009. </a:t>
            </a:r>
            <a:r>
              <a:rPr lang="uk-UA" sz="1500" b="1" i="0">
                <a:solidFill>
                  <a:srgbClr val="1F2A3D"/>
                </a:solidFill>
                <a:latin typeface="Montserrat"/>
                <a:ea typeface="Montserrat"/>
                <a:cs typeface="Montserrat"/>
              </a:rPr>
              <a:t>— Гл. 3, 9, 11.</a:t>
            </a:r>
          </a:p>
        </p:txBody>
      </p:sp>
      <p:sp>
        <p:nvSpPr>
          <p:cNvPr id="5" name="Номер слайда"/>
          <p:cNvSpPr/>
          <p:nvPr/>
        </p:nvSpPr>
        <p:spPr>
          <a:xfrm>
            <a:off x="11277295" y="6382512"/>
            <a:ext cx="365760" cy="36576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B6F15528-21DE-4FAA-801E-634DDDAF4B2B}" type="slidenum">
              <a:rPr lang="uk-UA" sz="1000" b="1">
                <a:solidFill>
                  <a:srgbClr val="FFFFFF"/>
                </a:solidFill>
                <a:latin typeface="Montserrat"/>
              </a:rPr>
              <a:t>41</a:t>
            </a:fld>
            <a:endParaRPr lang="uk-UA" sz="1000" b="1">
              <a:solidFill>
                <a:srgbClr val="FFFFF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3638</Words>
  <Application>Microsoft Office PowerPoint</Application>
  <PresentationFormat>Широкий екран</PresentationFormat>
  <Paragraphs>266</Paragraphs>
  <Slides>41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41</vt:i4>
      </vt:variant>
    </vt:vector>
  </HeadingPairs>
  <TitlesOfParts>
    <vt:vector size="46" baseType="lpstr">
      <vt:lpstr>Arial</vt:lpstr>
      <vt:lpstr>Calibri</vt:lpstr>
      <vt:lpstr>Cambria Math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Yana Hladyshchuk</cp:lastModifiedBy>
  <cp:revision>1</cp:revision>
  <dcterms:created xsi:type="dcterms:W3CDTF">2013-01-27T09:14:16Z</dcterms:created>
  <dcterms:modified xsi:type="dcterms:W3CDTF">2026-10-21T17:08:11Z</dcterms:modified>
  <cp:category/>
</cp:coreProperties>
</file>