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charts/chart2.xml" ContentType="application/vnd.openxmlformats-officedocument.drawingml.chart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E293B"/>
                </a:solidFill>
                <a:latin typeface="Arial"/>
              </a:defRPr>
            </a:pPr>
            <a:r>
              <a:rPr sz="1400" b="0" i="0" u="none" strike="noStrike">
                <a:solidFill>
                  <a:srgbClr val="1E293B"/>
                </a:solidFill>
                <a:latin typeface="Arial"/>
              </a:rPr>
              <a:t>Мандати на момент конститутивної сесії (липень 2024 р.)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Мандати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EPP</c:v>
                  </c:pt>
                  <c:pt idx="1">
                    <c:v>S&amp;D</c:v>
                  </c:pt>
                  <c:pt idx="2">
                    <c:v>PfE</c:v>
                  </c:pt>
                  <c:pt idx="3">
                    <c:v>ECR</c:v>
                  </c:pt>
                  <c:pt idx="4">
                    <c:v>Renew</c:v>
                  </c:pt>
                  <c:pt idx="5">
                    <c:v>Greens/EFA</c:v>
                  </c:pt>
                  <c:pt idx="6">
                    <c:v>The Left</c:v>
                  </c:pt>
                  <c:pt idx="7">
                    <c:v>ESN</c:v>
                  </c:pt>
                  <c:pt idx="8">
                    <c:v>NI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188</c:v>
                </c:pt>
                <c:pt idx="1">
                  <c:v>136</c:v>
                </c:pt>
                <c:pt idx="2">
                  <c:v>84</c:v>
                </c:pt>
                <c:pt idx="3">
                  <c:v>78</c:v>
                </c:pt>
                <c:pt idx="4">
                  <c:v>77</c:v>
                </c:pt>
                <c:pt idx="5">
                  <c:v>53</c:v>
                </c:pt>
                <c:pt idx="6">
                  <c:v>46</c:v>
                </c:pt>
                <c:pt idx="7">
                  <c:v>25</c:v>
                </c:pt>
                <c:pt idx="8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3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E293B"/>
                </a:solidFill>
                <a:latin typeface="Arial"/>
              </a:defRPr>
            </a:pPr>
            <a:r>
              <a:rPr sz="1300" b="0" i="0" u="none" strike="noStrike">
                <a:solidFill>
                  <a:srgbClr val="1E293B"/>
                </a:solidFill>
                <a:latin typeface="Arial"/>
              </a:rPr>
              <a:t>Обсяги фінансування, млрд € (мінімальні оцінки: «понад» / «майже»)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млрд €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F2B705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Енергомережі та накопичення</c:v>
                  </c:pt>
                  <c:pt idx="1">
                    <c:v>EIB Global (поза ЄС)</c:v>
                  </c:pt>
                  <c:pt idx="2">
                    <c:v>Сільське господарство і біоекономіка</c:v>
                  </c:pt>
                  <c:pt idx="3">
                    <c:v>Житло</c:v>
                  </c:pt>
                  <c:pt idx="4">
                    <c:v>Безпека і оборона</c:v>
                  </c:pt>
                  <c:pt idx="5">
                    <c:v>Україна (кумулятивно з 2022 р.)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11.6</c:v>
                </c:pt>
                <c:pt idx="1">
                  <c:v>9</c:v>
                </c:pt>
                <c:pt idx="2">
                  <c:v>8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3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Персональний склад і показники — станом на вересень 2026 р. Компетентності: ЗК5, СК1, РН4, РН6.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Ст. 13(2) ДЄС: кожна інституція діє в межах наданих повноважень і практикує взаємну щиру співпрацю (інституційна рівновага).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Метод Співтовариства: ініціатива Комісії → ухвалення Парламентом і Радою (переважно КБ) → судовий контроль Суду ЄС.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Джерело: European Commission, College of Commissioners (станом на вересень 2026 р.).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Над таблицею — функції: ініціатива, виконання, контроль (ст. 258 ДФЄС), представництво, програмування.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СРС (12 год.): порівняльна характеристика Комісії, Парламенту і Ради; роль ЄІБ у фінансуванні розвитку.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491472" y="14904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2915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877286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0916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877286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2915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491472" y="46908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913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05658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8912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05658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6913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732520" y="233172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731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ЗМІСТОВИЙ МОДУЛЬ 1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1325880"/>
            <a:ext cx="7498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Основні інституції Європейського Союзу та їх роль у формуванні політик ЄС</a:t>
            </a:r>
            <a:endParaRPr lang="en-US" sz="38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0690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«Європейські інституції та грантово-проєктна політика ЄС»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577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Освітній ступінь «магістр» · С1 «Економіка та міжнародні економічні відносини» · С1.02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Кафедра міжнародних економічних відносин і політичного менеджменту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розгляду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Рада — стратегічне політичне керівництво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Комісія: функції, повноваження, роль у програмах ЄС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Європейський Парламент: представництво і контроль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4837176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764024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ЄС: узгодження позицій держав-членів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324448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448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055968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 ЄС і забезпечення дотримання права ЄС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324448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24448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7055968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Європейський центральний банк і валютно-фінансова політика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324448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24448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055968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Консультативні та спеціалізовані органи: ЄЕСК, Комітет регіонів, ЄІБ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 · ст. 13 ДЄС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Інституційна рамка ЄС: інституції та ключові органи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55448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7556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1883664"/>
            <a:ext cx="310896" cy="31089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" y="242316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Рада</a:t>
            </a:r>
            <a:endParaRPr lang="en-US" sz="155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310896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Брюссель · ст. 15 ДЄС. Стратегічне керівництво.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3390824" y="155448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619424" y="17556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440" y="1883664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619424" y="242316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Рада ЄС</a:t>
            </a:r>
            <a:endParaRPr lang="en-US" sz="1550" dirty="0"/>
          </a:p>
        </p:txBody>
      </p:sp>
      <p:sp>
        <p:nvSpPr>
          <p:cNvPr id="17" name="Text 12"/>
          <p:cNvSpPr txBox="1"/>
          <p:nvPr/>
        </p:nvSpPr>
        <p:spPr>
          <a:xfrm>
            <a:off x="3619424" y="310896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Брюссель / Люксембург · ст. 16 ДЄС. Уряди держав-членів.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6233008" y="155448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461608" y="17556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624" y="1883664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461608" y="242316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Комісія</a:t>
            </a:r>
            <a:endParaRPr lang="en-US" sz="1550" dirty="0"/>
          </a:p>
        </p:txBody>
      </p:sp>
      <p:sp>
        <p:nvSpPr>
          <p:cNvPr id="22" name="Text 16"/>
          <p:cNvSpPr txBox="1"/>
          <p:nvPr/>
        </p:nvSpPr>
        <p:spPr>
          <a:xfrm>
            <a:off x="6461608" y="310896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Брюссель · ст. 17 ДЄС. Загальний інтерес ЄС.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9075191" y="155448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9303791" y="17556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807" y="1883664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303791" y="242316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Парламент</a:t>
            </a:r>
            <a:endParaRPr lang="en-US" sz="1550" dirty="0"/>
          </a:p>
        </p:txBody>
      </p:sp>
      <p:sp>
        <p:nvSpPr>
          <p:cNvPr id="27" name="Text 20"/>
          <p:cNvSpPr txBox="1"/>
          <p:nvPr/>
        </p:nvSpPr>
        <p:spPr>
          <a:xfrm>
            <a:off x="9303791" y="310896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Страсбург / Брюссель · ст. 14 ДЄС. Громадяни ЄС.</a:t>
            </a:r>
            <a:endParaRPr lang="en-US" sz="1300" dirty="0"/>
          </a:p>
        </p:txBody>
      </p:sp>
      <p:sp>
        <p:nvSpPr>
          <p:cNvPr id="28" name="Shape 21"/>
          <p:cNvSpPr/>
          <p:nvPr/>
        </p:nvSpPr>
        <p:spPr>
          <a:xfrm>
            <a:off x="548640" y="402336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777240" y="4224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56" y="4352544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77240" y="4892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Суд ЄС</a:t>
            </a:r>
            <a:endParaRPr lang="en-US" sz="1550" dirty="0"/>
          </a:p>
        </p:txBody>
      </p:sp>
      <p:sp>
        <p:nvSpPr>
          <p:cNvPr id="32" name="Text 24"/>
          <p:cNvSpPr txBox="1"/>
          <p:nvPr/>
        </p:nvSpPr>
        <p:spPr>
          <a:xfrm>
            <a:off x="777240" y="557784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Люксембург · ст. 19 ДЄС. Правопорядок ЄС.</a:t>
            </a:r>
            <a:endParaRPr lang="en-US" sz="1300" dirty="0"/>
          </a:p>
        </p:txBody>
      </p:sp>
      <p:sp>
        <p:nvSpPr>
          <p:cNvPr id="33" name="Shape 25"/>
          <p:cNvSpPr/>
          <p:nvPr/>
        </p:nvSpPr>
        <p:spPr>
          <a:xfrm>
            <a:off x="3390824" y="402336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3619424" y="4224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7440" y="4352544"/>
            <a:ext cx="310896" cy="310896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3619424" y="4892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ЄЦБ</a:t>
            </a:r>
            <a:endParaRPr lang="en-US" sz="1550" dirty="0"/>
          </a:p>
        </p:txBody>
      </p:sp>
      <p:sp>
        <p:nvSpPr>
          <p:cNvPr id="37" name="Text 28"/>
          <p:cNvSpPr txBox="1"/>
          <p:nvPr/>
        </p:nvSpPr>
        <p:spPr>
          <a:xfrm>
            <a:off x="3619424" y="557784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Франкфурт-на-Майні · ст. 282–284 ДФЄС. Цінова стабільність.</a:t>
            </a:r>
            <a:endParaRPr lang="en-US" sz="1300" dirty="0"/>
          </a:p>
        </p:txBody>
      </p:sp>
      <p:sp>
        <p:nvSpPr>
          <p:cNvPr id="38" name="Shape 29"/>
          <p:cNvSpPr/>
          <p:nvPr/>
        </p:nvSpPr>
        <p:spPr>
          <a:xfrm>
            <a:off x="6233008" y="402336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6461608" y="4224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4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624" y="4352544"/>
            <a:ext cx="310896" cy="310896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6461608" y="4892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Рахункова палата</a:t>
            </a:r>
            <a:endParaRPr lang="en-US" sz="1550" dirty="0"/>
          </a:p>
        </p:txBody>
      </p:sp>
      <p:sp>
        <p:nvSpPr>
          <p:cNvPr id="42" name="Text 32"/>
          <p:cNvSpPr txBox="1"/>
          <p:nvPr/>
        </p:nvSpPr>
        <p:spPr>
          <a:xfrm>
            <a:off x="6461608" y="557784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Люксембург · ст. 285–287 ДФЄС. Зовнішній аудит.</a:t>
            </a:r>
            <a:endParaRPr lang="en-US" sz="1300" dirty="0"/>
          </a:p>
        </p:txBody>
      </p:sp>
      <p:sp>
        <p:nvSpPr>
          <p:cNvPr id="43" name="Shape 33"/>
          <p:cNvSpPr/>
          <p:nvPr/>
        </p:nvSpPr>
        <p:spPr>
          <a:xfrm>
            <a:off x="9075191" y="4023360"/>
            <a:ext cx="2567864" cy="2194560"/>
          </a:xfrm>
          <a:prstGeom prst="roundRect">
            <a:avLst>
              <a:gd name="adj" fmla="val 416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9303791" y="4224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4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1807" y="4352544"/>
            <a:ext cx="310896" cy="310896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9303791" y="4892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ЄЕСК · Комітет регіонів · ЄІБ</a:t>
            </a:r>
            <a:endParaRPr lang="en-US" sz="1550" dirty="0"/>
          </a:p>
        </p:txBody>
      </p:sp>
      <p:sp>
        <p:nvSpPr>
          <p:cNvPr id="47" name="Text 36"/>
          <p:cNvSpPr txBox="1"/>
          <p:nvPr/>
        </p:nvSpPr>
        <p:spPr>
          <a:xfrm>
            <a:off x="9303791" y="5577840"/>
            <a:ext cx="2110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Консультативні органи і фінансова установа ЄС.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Інституційний трикутник і метод Співтовариства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2331720" y="1600200"/>
            <a:ext cx="2651760" cy="868680"/>
          </a:xfrm>
          <a:prstGeom prst="roundRect">
            <a:avLst>
              <a:gd name="adj" fmla="val 12632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331720" y="1600200"/>
            <a:ext cx="2651760" cy="86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Рада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стратегічні імпульси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2331720" y="2880360"/>
            <a:ext cx="2651760" cy="868680"/>
          </a:xfrm>
          <a:prstGeom prst="roundRect">
            <a:avLst>
              <a:gd name="adj" fmla="val 12632"/>
            </a:avLst>
          </a:prstGeom>
          <a:solidFill>
            <a:srgbClr val="E6EEF8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331720" y="2880360"/>
            <a:ext cx="2651760" cy="86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Комісія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інтерес ЄС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548640" y="4754880"/>
            <a:ext cx="2468880" cy="868680"/>
          </a:xfrm>
          <a:prstGeom prst="roundRect">
            <a:avLst>
              <a:gd name="adj" fmla="val 12632"/>
            </a:avLst>
          </a:prstGeom>
          <a:solidFill>
            <a:srgbClr val="E6EEF8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4754880"/>
            <a:ext cx="2468880" cy="86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Парламент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громадяни ЄС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297680" y="4754880"/>
            <a:ext cx="2468880" cy="868680"/>
          </a:xfrm>
          <a:prstGeom prst="roundRect">
            <a:avLst>
              <a:gd name="adj" fmla="val 12632"/>
            </a:avLst>
          </a:prstGeom>
          <a:solidFill>
            <a:srgbClr val="E6EEF8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297680" y="4754880"/>
            <a:ext cx="2468880" cy="86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Рада ЄС</a:t>
            </a:r>
            <a:endParaRPr lang="en-US" sz="17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уряди держав-членів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3657600" y="2468880"/>
            <a:ext cx="0" cy="411480"/>
          </a:xfrm>
          <a:prstGeom prst="line">
            <a:avLst/>
          </a:prstGeom>
          <a:noFill/>
          <a:ln w="31750">
            <a:solidFill>
              <a:srgbClr val="F2B705"/>
            </a:solidFill>
            <a:prstDash val="solid"/>
            <a:tailEnd type="triangle"/>
          </a:ln>
        </p:spPr>
      </p:sp>
      <p:sp>
        <p:nvSpPr>
          <p:cNvPr id="17" name="Text 14"/>
          <p:cNvSpPr txBox="1"/>
          <p:nvPr/>
        </p:nvSpPr>
        <p:spPr>
          <a:xfrm>
            <a:off x="3794760" y="245059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пріоритети, висновки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 flipH="1">
            <a:off x="2011680" y="3749040"/>
            <a:ext cx="1097280" cy="1005840"/>
          </a:xfrm>
          <a:prstGeom prst="line">
            <a:avLst/>
          </a:prstGeom>
          <a:noFill/>
          <a:ln w="25400">
            <a:solidFill>
              <a:srgbClr val="0B2A5B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320040" y="3886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законодавча пропозиція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206240" y="3749040"/>
            <a:ext cx="1097280" cy="1005840"/>
          </a:xfrm>
          <a:prstGeom prst="line">
            <a:avLst/>
          </a:prstGeom>
          <a:noFill/>
          <a:ln w="25400">
            <a:solidFill>
              <a:srgbClr val="0B2A5B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5257800" y="3886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законодавча пропозиція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3017520" y="5184648"/>
            <a:ext cx="12801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  <a:headEnd type="triangle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2103120" y="56692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співзаконодавство і бюджет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7315200" y="1737360"/>
            <a:ext cx="432511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Комісія: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монополія законодавчої ініціативи, виконання бюджету, управління програмами.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 і Рада: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спільно ухвалюють законодавство та бюджет.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 → Комісія: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обрання Голови, згода на колегію, вотум недовіри.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 ЄС: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судовий контроль законності актів.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Рада: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стоїть «над» трикутником, але не законодавствує.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Рада як інституція стратегічного політичного керівництва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15 ДЄС · ст. 235–236 ДФЄС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Рада: статус, склад, ухвалення рішень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Інституція з 1.12.2009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(Лісабонський договір); саміти — з 1974 р.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глави держав/урядів 27 держав, Голова Європейської Ради, Голова Комісії; бере участь Високий представник.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Голова: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обирається КБ на 2,5 року (одноразове переобрання). З 1.12.2024 — Антоніу Кошта.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консенсус (ст. 15(4) ДЄС); у визначених випадках — КБ або одностайність.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здійснює законодавчих функцій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(ст. 15(1) ДЄС).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Приклад: 18–19 червня 2026 р.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привітано відкриття першого переговорного кластера з Україною;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заклик швидко ухвалити 21-й пакет санкцій;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очікування першого надходження за позикою Україні 90 млрд € на 2026–2027 рр.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Висновки не є юридично обов’язковими, але задають рамку для законодавчих і бюджетних рішень.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Функції Європейської Ради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Стратегічна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Стратегічний порядок денний 2024–2029 (27.06.2024); висновки самітів.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Номінаційна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Кандидатура Голови Комісії (ст. 17(7) ДЄС); Високий представник; Виконавча рада ЄЦБ (напр., Б. Вуйчич — віцепрезидент ЄЦБ з 1.06.2026).</a:t>
            </a:r>
            <a:endParaRPr lang="en-US" sz="145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Конституційна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Перегляд Договорів (ст. 48 ДЄС), «перехідні положення» (passerelle).</a:t>
            </a:r>
            <a:endParaRPr lang="en-US" sz="1450" dirty="0"/>
          </a:p>
        </p:txBody>
      </p:sp>
      <p:sp>
        <p:nvSpPr>
          <p:cNvPr id="22" name="Shape 17"/>
          <p:cNvSpPr/>
          <p:nvPr/>
        </p:nvSpPr>
        <p:spPr>
          <a:xfrm>
            <a:off x="548640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" y="423824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481328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Кризове управління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підтримка України, санкції, безпекові рішення.</a:t>
            </a:r>
            <a:endParaRPr lang="en-US" sz="1450" dirty="0"/>
          </a:p>
        </p:txBody>
      </p:sp>
      <p:sp>
        <p:nvSpPr>
          <p:cNvPr id="27" name="Shape 21"/>
          <p:cNvSpPr/>
          <p:nvPr/>
        </p:nvSpPr>
        <p:spPr>
          <a:xfrm>
            <a:off x="4338218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56681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834" y="423824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270906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Розширення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4566818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Умови прийнятності (ст. 49 ДЄС); статус кандидата і відкриття переговорів (Україна: 23.06.2022; 14.12.2023).</a:t>
            </a:r>
            <a:endParaRPr lang="en-US" sz="1450" dirty="0"/>
          </a:p>
        </p:txBody>
      </p:sp>
      <p:sp>
        <p:nvSpPr>
          <p:cNvPr id="32" name="Shape 25"/>
          <p:cNvSpPr/>
          <p:nvPr/>
        </p:nvSpPr>
        <p:spPr>
          <a:xfrm>
            <a:off x="8127797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8356397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413" y="4238244"/>
            <a:ext cx="310896" cy="31089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060485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Цінності і членство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8356397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7(2) ДЄС — констатація порушення цінностей; ст. 50 ДЄС — настанови щодо виходу.</a:t>
            </a:r>
            <a:endParaRPr lang="en-US" sz="1450" dirty="0"/>
          </a:p>
        </p:txBody>
      </p:sp>
      <p:sp>
        <p:nvSpPr>
          <p:cNvPr id="37" name="Text 29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грантово-проєктної політики: політичний компроміс щодо БФР досягається саме на рівні Європейської Ради.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Комісія: функції, повноваження та роль у програмах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17 ДЄС · ст. 244–250 ДФЄС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Формування Комісії (ст. 17(7) ДЄС): 27 членів, 5 років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6671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26671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Пропозиція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76656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Рада (КБ) пропонує кандидатуру Голови з урахуванням виборів до Парламенту.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570013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26045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4412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54412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935773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Обрання Голови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2954061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 обирає більшістю від загального складу (У. фон дер Ляєн — 18.07.2024).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84741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0344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82152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82152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21317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Список членів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23146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ЄС за згодою з Головою ухвалює список на основі пропозицій держав.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712482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80854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9893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09893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7490582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Слухання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7508870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Кандидати проходять слухання у профільних комітетах Парламенту.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940222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65825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76337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10376337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976798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Згода і призначення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978627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 голосує за колегію; Європейська Рада призначає. Початок роботи — 1.12.2024.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Колективна відповідальність перед Парламентом: вотум недовіри — 2/3 поданих голосів, що становлять більшість від загального складу (ст. 234 ДФЄС).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Колегія 2024–2029: портфелі, найважливіші для курсу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2377440"/>
                <a:gridCol w="3657600"/>
                <a:gridCol w="2404872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Посада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Особа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Портфель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Релевантність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Урсула фон дер Ляєн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Загальне керівництво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Політичні настанови 2024–2029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ВВП / Висока представниця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Кая Каллас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Закордонні справи і безпека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Сусідство, СЗБП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Виконавчий віцепрезидент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Раффаеле Фітто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Згуртованість і реформи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Interreg, RRF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Виконавча віцепрезидентка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Генна Вірккунен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Технологічний суверенітет, безпека, демократія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Europe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Виконавча віцепрезидентка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Роксана Мінзату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Соціальні права і навички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Союз навичок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Єврокомісарка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Марта Кос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Розширення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Переговори з Україною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Єврокомісар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Петр Серафін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Бюджет, боротьба з шахрайством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БФР 2028–2034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Єврокомісарка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Екатеріна Захарієва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Стартапи, дослідження, інновації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Єврокомісар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Гленн Мікаллеф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Молодь, культура, спорт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Erasmus+, Creative Europe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Єврокомісарка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Джессіка Росвалл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Довкілля, циркулярна економіка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Функції Комісії та виконавчі агенції у циклі програм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91672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2511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Агенція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Основні програми / компоненти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EACEA — освіта і культура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 (централізовані дії: CBHE, Jean Monnet), Creative Europe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 — дослідження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Europe: MSCA, Widening, частина кластерів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ERCEA — Європейська дослідницька рада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Гранти ERC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CINEA — клімат, інфраструктура, довкілля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LIFE, Connecting Europe Facility, кластер 5 Horizon Europe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HaDEA — охорона здоров’я і цифрові технології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EU4Health, частина Digital Europe, кластери 1 і 4 Horizon Europe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EISMEA — інновації та МСП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European Innovation Council, Single Market Programme (МСП)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548640" y="1600200"/>
            <a:ext cx="2036003" cy="548640"/>
          </a:xfrm>
          <a:prstGeom prst="roundRect">
            <a:avLst>
              <a:gd name="adj" fmla="val 13333"/>
            </a:avLst>
          </a:prstGeom>
          <a:solidFill>
            <a:srgbClr val="0B2A5B"/>
          </a:solidFill>
          <a:ln w="9525">
            <a:solidFill>
              <a:srgbClr val="0B2A5B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48640" y="1600200"/>
            <a:ext cx="20360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Ініціатива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2813243" y="1600200"/>
            <a:ext cx="2036003" cy="548640"/>
          </a:xfrm>
          <a:prstGeom prst="roundRect">
            <a:avLst>
              <a:gd name="adj" fmla="val 13333"/>
            </a:avLst>
          </a:prstGeom>
          <a:solidFill>
            <a:srgbClr val="E6EEF8"/>
          </a:solidFill>
          <a:ln w="9525">
            <a:solidFill>
              <a:srgbClr val="0B2A5B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2813243" y="1600200"/>
            <a:ext cx="20360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 бюджету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5077846" y="1600200"/>
            <a:ext cx="2036003" cy="548640"/>
          </a:xfrm>
          <a:prstGeom prst="roundRect">
            <a:avLst>
              <a:gd name="adj" fmla="val 13333"/>
            </a:avLst>
          </a:prstGeom>
          <a:solidFill>
            <a:srgbClr val="E6EEF8"/>
          </a:solidFill>
          <a:ln w="9525">
            <a:solidFill>
              <a:srgbClr val="0B2A5B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5077846" y="1600200"/>
            <a:ext cx="20360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«Охоронниця Договорів»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7342449" y="1600200"/>
            <a:ext cx="2036003" cy="548640"/>
          </a:xfrm>
          <a:prstGeom prst="roundRect">
            <a:avLst>
              <a:gd name="adj" fmla="val 13333"/>
            </a:avLst>
          </a:prstGeom>
          <a:solidFill>
            <a:srgbClr val="E6EEF8"/>
          </a:solidFill>
          <a:ln w="9525">
            <a:solidFill>
              <a:srgbClr val="0B2A5B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7342449" y="1600200"/>
            <a:ext cx="20360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Зовнішнє представництво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9607052" y="1600200"/>
            <a:ext cx="2036003" cy="548640"/>
          </a:xfrm>
          <a:prstGeom prst="roundRect">
            <a:avLst>
              <a:gd name="adj" fmla="val 13333"/>
            </a:avLst>
          </a:prstGeom>
          <a:solidFill>
            <a:srgbClr val="E6EEF8"/>
          </a:solidFill>
          <a:ln w="9525">
            <a:solidFill>
              <a:srgbClr val="0B2A5B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9607052" y="1600200"/>
            <a:ext cx="203600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Програмування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Парламент у системі демократичного представництва та контролю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14 ДЄС · ст. 223–234 ДФЄС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Скликання 2024–2029: 720 депутатів, 8 політичних груп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03504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6949440" y="1783080"/>
            <a:ext cx="469361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Прямі вибори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1979 р.; вибори 6–9 червня 2024 р.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Дегресивна пропорційність: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6 (Кіпр, Люксембург, Мальта) до 96 (Німеччина) мандатів.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Голова: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Роберта Мецола (переобрана 16.07.2024); вибори на другу половину скликання — січень 2027 р.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Групи формуються за політичною, а не національною ознакою;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чисельність змінюється протягом скликання.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EPRS (2024).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Повноваження Європейського Парламенту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Законодавчі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Співзаконодавець у звичайній процедурі (ст. 294 ДФЄС): освіта, дослідження, згуртованість, довкілля. Запит на законодавчу ініціативу (ст. 225 ДФЄС).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6233008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165696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Бюджетні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6461608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Щорічний бюджет разом із Радою (ст. 314); згода на регламент БФР (ст. 312); звільнення Комісії від відповідальності (ст. 319 ДФЄС).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548640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42382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1481328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Контрольні</a:t>
            </a:r>
            <a:endParaRPr lang="en-US" sz="1900" dirty="0"/>
          </a:p>
        </p:txBody>
      </p:sp>
      <p:sp>
        <p:nvSpPr>
          <p:cNvPr id="21" name="Text 16"/>
          <p:cNvSpPr txBox="1"/>
          <p:nvPr/>
        </p:nvSpPr>
        <p:spPr>
          <a:xfrm>
            <a:off x="777240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Обрання Голови Комісії, вотум недовіри (ст. 234); запитання; слідчі комітети; петиції; обрання Омбудсмана.</a:t>
            </a:r>
            <a:endParaRPr lang="en-US" sz="1650" dirty="0"/>
          </a:p>
        </p:txBody>
      </p:sp>
      <p:sp>
        <p:nvSpPr>
          <p:cNvPr id="22" name="Shape 17"/>
          <p:cNvSpPr/>
          <p:nvPr/>
        </p:nvSpPr>
        <p:spPr>
          <a:xfrm>
            <a:off x="6233008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646160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624" y="423824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165696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Зовнішньополітичні</a:t>
            </a:r>
            <a:endParaRPr lang="en-US" sz="1900" dirty="0"/>
          </a:p>
        </p:txBody>
      </p:sp>
      <p:sp>
        <p:nvSpPr>
          <p:cNvPr id="26" name="Text 20"/>
          <p:cNvSpPr txBox="1"/>
          <p:nvPr/>
        </p:nvSpPr>
        <p:spPr>
          <a:xfrm>
            <a:off x="6461608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Згода на угоди про асоціацію та ключові міжнародні угоди (ст. 218(6)); згода на вступ нових держав (ст. 49 ДЄС).</a:t>
            </a:r>
            <a:endParaRPr lang="en-US" sz="165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комітети для курсу: BUDG, CONT, ITRE, CULT, REGI, AFET, INTA, ENVI; Парламентський комітет асоціації Україна — ЄС.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Рада Європейського Союзу як інституція узгодження позицій держав-членів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16 ДЄС · ст. 237–243 ДФЄС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Рада ЄС: склад, конфігурації, головування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міністри держав-членів, уповноважені зобов’язувати свої уряди.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конфігурацій: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загальні справи; закордонні справи; ECOFIN; юстиція і внутрішні справи; зайнятість і соцполітика; конкурентоспроможність; транспорт, телеком, енергетика; сільське господарство; довкілля; освіта, молодь, культура і спорт.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Головування: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місяців; тріо на 18 місяців. Липень–грудень 2026 р. — Ірландія; далі Литва і Греція (2027).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COREPER I і II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понад 150 робочих груп готують рішення.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 плутати!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ЄС (Council of the EU) — інституція ЄС, міністри.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Рада (European Council) — глави держав і урядів.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Європи (Council of Europe) — окрема міжнародна організація у Страсбурзі (46 держав, у т.ч. Україна).</a:t>
            </a:r>
            <a:endParaRPr lang="en-US" sz="1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Правила голосування в Раді ЄС</a:t>
            </a:r>
            <a:endParaRPr lang="en-US" sz="28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480560"/>
                <a:gridCol w="3867912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Умови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 застосування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Кваліфікована більшість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 55 % держав (15 з 27) і ≥ 65 % населення ЄС; блокувальна меншість — щонайменше 4 держави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Близько 80 % законодавства, зокрема регламенти програм ЄС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Посилена КБ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72 % держав (20 з 27) і 65 % населення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не за пропозицією Комісії / Високого представника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Одностайність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Згода всіх держав (утримання не перешкоджає)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СЗБП, податки, вступ і кожен етап переговорів, регламент БФР, власні ресурси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Проста більшість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держав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Процедурні питання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Утримання при голосуванні КБ зараховується як голос «проти». Засідання щодо законодавчих актів — публічні (ст. 16(8) ДЄС).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Порівняння «інституційного трикутника»</a:t>
            </a:r>
            <a:endParaRPr lang="en-US" sz="2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926080"/>
                <a:gridCol w="2926080"/>
                <a:gridCol w="295351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Європейська Комісія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Європейський Парламент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Рада ЄС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Представляє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Загальний інтерес ЄС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Громадян ЄС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Уряди держав-членів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Склад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 членів колегії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720 депутатів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Міністри 27 держав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Формування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Номінація Європейською Радою, обрання / згода Парламенту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Прямі вибори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Делегування урядами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Законодавча роль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Монополія ініціативи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Співзаконодавець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Співзаконодавець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Бюджетна роль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Пропонує і виконує бюджет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Ухвалює бюджет; згода на БФР; discharge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Ухвалює бюджет; одностайно — БФР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Ухвалення рішень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Колегіально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Більшість поданих голосів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Переважно КБ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Підзвітність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Перед Парламентом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Перед виборцями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Перед національними парламентами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Суд Європейського Союзу та забезпечення дотримання права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19 ДЄС · ст. 251–281 ДФЄС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Суду ЄС і його «конституційна» роль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 справедливості: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суддів і 11 генеральних адвокатів; Голова — Коен Ленартс (до жовтня 2027 р.).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суд: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 судді (по два від держави).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Строк повноважень: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років з можливістю повторного призначення.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Реформа 2024 р.: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1.10.2024 Загальний суд розглядає преюдиційні запити у 6 сферах (ПДВ, акцизи, Митний кодекс, тарифна класифікація, права авіапасажирів, СТВ).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Знакові справи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Cassis de Dijon (120/78, 1979) — взаємне визнання;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ERTA (22/70, 1971) — неявні зовнішні повноваження;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Les Verts (294/83, 1986) — Договори як «конституційна хартія»;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C-64/16 (2018) — незалежність суддів;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C-156/21, C-157/21 (2022) — законність режиму обумовленості бюджету.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Основні види проваджень у Суді ЄС</a:t>
            </a:r>
            <a:endParaRPr lang="en-US" sz="2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1554480"/>
                <a:gridCol w="4023360"/>
                <a:gridCol w="2679192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Провадження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ДФЄС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Сутність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Ініціатори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Порушення зобов’язань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258–260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Невиконання державою права ЄС; можливі санкції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Комісія, держава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Анулювання актів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263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Перевірка законності актів інституцій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Держави, інституції, особи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Бездіяльність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265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Неправомірна бездіяльність інституції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Держави, інституції, особи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Преюдиційне провадження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267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Тлумачення / чинність права ЄС на запит національних судів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Національні суди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Відшкодування шкоди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268, 340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Позадоговірна відповідальність ЄС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Фізичні та юридичні особи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Арбітражні застереження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272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Спори за договорами ЄС, зокрема грантовими угодами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Сторони договору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учасників проєктів: спори щодо грантових угод з арбітражним застереженням розглядає Загальний суд.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центральний банк та валютно-фінансова політика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127–133, 282–284 ДФЄС · Протокол № 4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ЄЦБ: мандат, незалежність, поточні рішення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2,25 %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депозитна ставка (рішення від 23.07.2026; MRO — 2,40 %, MLF — 2,65 %)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2 %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симетрична середньострокова ціль інфляції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держава в Євросистемі з 1.01.2026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років</a:t>
            </a:r>
            <a:endParaRPr lang="en-US" sz="34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строк Виконавчої ради без повторного призначення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 (ст. 127(1) ДФЄС):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цінова стабільність; незалежність (ст. 130); заборона монетарного фінансування (ст. 123).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Керівництво: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Президентка — Крістін Лагард (з 1.11.2019, строк — до 31.10.2027); віцепрезидент — Борис Вуйчич (з 1.06.2026).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ЄСЦБ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(ЄЦБ + НЦБ 27 держав) · Євросистема (ЄЦБ + НЦБ 21 держави) · Єдиний механізм нагляду (з 2014 р.).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ECB (2026); Council of the EU.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Органи управління ЄЦБ</a:t>
            </a:r>
            <a:endParaRPr lang="en-US" sz="28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4480560"/>
                <a:gridCol w="3776472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Склад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Функції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Рада керуючих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членів Виконавчої ради + 21 керуючий НЦБ зони євро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щодо монетарної політики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Виконавча рада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Президент, віцепрезидент, 4 члени (призначає Європейська Рада, КБ)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Реалізація монетарної політики, поточне управління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Генеральна рада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Президент і віцепрезидент ЄЦБ + керуючі НЦБ усіх 27 держав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Зв’язок із державами поза зоною євро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Наглядова рада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Голова, заступник, представники ЄЦБ і національних наглядових органів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Банківський нагляд (Єдиний механізм нагляду)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на МЕВ: курс євро, вартість запозичень і фінансування проєктів, ціни в тісно пов’язаних економіках, зокрема в Україні.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Консультативні та спеціалізовані органи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ЄЕСК · Європейський комітет регіонів · Європейський інвестиційний банк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Консультативні органи і фінансова установа ЄС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448056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ЄЕСК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301–304 ДФЄС. 329 членів; групи: роботодавці, працівники, організації громадянського суспільства. Президент — Шеймус Боланд (з 10.2025). Сторона ЄС у Платформі громадянського суспільства Україна — ЄС.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448056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Комітет регіонів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305–307 ДФЄС. 329 представників регіональної і місцевої влади. Президентка — Ката Тюттьо. Право позову щодо субсидіарності. Європейський альянс міст і регіонів для відбудови України (2022).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448056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ЄІБ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308–309 ДФЄС; Протокол № 5. Акціонери — 27 держав; Група ЄІБ = ЄІБ + ЄІФ; EIB Global. Президентка — Надя Кальвіньо (з 1.01.2024). Партнер InvestEU та Інвестиційної рамки для України.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Група ЄІБ у 2025 р.: рекордні 100 млрд € фінансування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76656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7680960" y="1783080"/>
            <a:ext cx="396209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Майже 60 %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фінансування — «зелені» проєкти.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Blending: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поєднання позик ЄІБ із грантами ЄС.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українських громад: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довгострокове фінансування відбудови критичної інфраструктури з грантовими компонентами.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European Investment Bank (2026). Показники «понад»/«майже» наведено за нижньою межею.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Інші органи, важливі для грантово-проєктної політики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Рахункова палата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Зовнішній аудит; щорічна Декларація про достовірність; рівень помилок у видатках програм.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OLAF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Адміністративні розслідування шахрайства з коштами ЄС.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прокуратура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Кримінальне переслідування злочинів проти фінансових інтересів ЄС.</a:t>
            </a:r>
            <a:endParaRPr lang="en-US" sz="1800" dirty="0"/>
          </a:p>
        </p:txBody>
      </p:sp>
      <p:sp>
        <p:nvSpPr>
          <p:cNvPr id="22" name="Shape 17"/>
          <p:cNvSpPr/>
          <p:nvPr/>
        </p:nvSpPr>
        <p:spPr>
          <a:xfrm>
            <a:off x="548640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" y="444398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481328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омбудсман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Скарги на неналежне адміністрування, зокрема в грантових конкурсах.</a:t>
            </a:r>
            <a:endParaRPr lang="en-US" sz="1800" dirty="0"/>
          </a:p>
        </p:txBody>
      </p:sp>
      <p:sp>
        <p:nvSpPr>
          <p:cNvPr id="27" name="Shape 21"/>
          <p:cNvSpPr/>
          <p:nvPr/>
        </p:nvSpPr>
        <p:spPr>
          <a:xfrm>
            <a:off x="4338218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566818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834" y="444398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270906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ЄСЗД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4566818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Дипломатична служба ЄС (ст. 27(3) ДЄС), зокрема Представництво ЄС в Україні.</a:t>
            </a:r>
            <a:endParaRPr lang="en-US" sz="1800" dirty="0"/>
          </a:p>
        </p:txBody>
      </p:sp>
      <p:sp>
        <p:nvSpPr>
          <p:cNvPr id="32" name="Shape 25"/>
          <p:cNvSpPr/>
          <p:nvPr/>
        </p:nvSpPr>
        <p:spPr>
          <a:xfrm>
            <a:off x="8127797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8356397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413" y="4443984"/>
            <a:ext cx="310896" cy="31089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060485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Агенції ЄС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8356397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Понад 40 децентралізованих і виконавчих агенцій (EACEA, REA, CINEA тощо).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54512" y="3474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831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50459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117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50459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831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54512" y="12618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7259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58565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973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58565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259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5029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161848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Інституційна система ЄС (ст. 13 ДЄС) поєднує наднаціональні (Комісія, Парламент, Суд, ЄЦБ) і міжурядові (Європейська Рада, Рада ЄС) інституції.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44144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Рада визначає стратегічні пріоритети, здійснює призначення і політичні рішення щодо розширення, але не законодавствує.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26440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Комісія — центральна ланка розроблення, програмування та управління програмами ЄС (монополія ініціативи, виконавчі агенції).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08736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 і Рада як співзаконодавці визначають правову основу і фінансові параметри програм; Рада — переважно КБ, у чутливих сферах — одностайно.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892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91032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 ЄС гарантує єдність правопорядку; ЄЦБ — цінову стабільність зони євро.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715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573328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ЄЕСК і Комітет регіонів забезпечують участь суспільства і громад; ЄІБ доповнює грантові інструменти інвестиційним фінансуванням.</a:t>
            </a:r>
            <a:endParaRPr 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Самоконтроль і самостійна робота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інституції визначено у ст. 13 ДЄС?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Що таке «інституційний трикутник» і метод Співтовариства?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Чому Європейська Рада не здійснює законодавчих функцій?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формується Європейська Комісія?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Яка роль виконавчих агенцій у програмах 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Які повноваження має Європейський Парламент?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24448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Чим Рада ЄС відрізняється від Європейської Ради та Ради Європи?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Як розраховується кваліфікована більшість?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Які види проваджень розглядає Суд 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Розмежуйте ЄСЦБ, Євросистему і Єдиний механізм нагляду.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Яка роль ЄЕСК і Комітету регіонів у відносинах з Україною?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Як ЄІБ підтримує Україну?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2. Основні інституції ЄС та їх роль у формуванні політик ЄС</dc:title>
  <dc:subject>PptxGenJS Presentation</dc:subject>
  <dc:creator>Державний університет «Житомирська політехніка»</dc:creator>
  <cp:lastModifiedBy>Державний університет «Житомирська політехніка»</cp:lastModifiedBy>
  <cp:revision>1</cp:revision>
  <dcterms:created xsi:type="dcterms:W3CDTF">2026-09-11T16:19:19Z</dcterms:created>
  <dcterms:modified xsi:type="dcterms:W3CDTF">2026-09-11T16:19:19Z</dcterms:modified>
</cp:coreProperties>
</file>