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58" r:id="rId3"/>
    <p:sldId id="260" r:id="rId4"/>
    <p:sldId id="282" r:id="rId5"/>
    <p:sldId id="283" r:id="rId6"/>
    <p:sldId id="273" r:id="rId7"/>
    <p:sldId id="262" r:id="rId8"/>
    <p:sldId id="278" r:id="rId9"/>
    <p:sldId id="275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D16FAB-7987-43D3-9926-39FC609CCAE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F69BB7-AB56-4CF6-936D-316C85908CDE}">
      <dgm:prSet/>
      <dgm:spPr/>
      <dgm:t>
        <a:bodyPr/>
        <a:lstStyle/>
        <a:p>
          <a:r>
            <a:rPr lang="uk-UA" b="1" dirty="0"/>
            <a:t>Європейська</a:t>
          </a:r>
          <a:r>
            <a:rPr lang="uk-UA" b="1" baseline="0" dirty="0"/>
            <a:t> стратегія зайнятості</a:t>
          </a:r>
          <a:endParaRPr lang="ru-RU" b="1" dirty="0"/>
        </a:p>
      </dgm:t>
    </dgm:pt>
    <dgm:pt modelId="{70415B6E-58CF-4698-94FD-4B0F3D33BEDB}" type="parTrans" cxnId="{C45B5E04-A775-42E1-A3FF-A18277512A31}">
      <dgm:prSet/>
      <dgm:spPr/>
      <dgm:t>
        <a:bodyPr/>
        <a:lstStyle/>
        <a:p>
          <a:endParaRPr lang="ru-RU"/>
        </a:p>
      </dgm:t>
    </dgm:pt>
    <dgm:pt modelId="{CA029581-E447-47BF-999A-A0678ACF0B2B}" type="sibTrans" cxnId="{C45B5E04-A775-42E1-A3FF-A18277512A31}">
      <dgm:prSet/>
      <dgm:spPr/>
      <dgm:t>
        <a:bodyPr/>
        <a:lstStyle/>
        <a:p>
          <a:endParaRPr lang="ru-RU"/>
        </a:p>
      </dgm:t>
    </dgm:pt>
    <dgm:pt modelId="{6FF8D22D-8E7D-470B-8E2C-905B0A55E558}">
      <dgm:prSet phldrT="[Текст]" custT="1"/>
      <dgm:spPr/>
      <dgm:t>
        <a:bodyPr/>
        <a:lstStyle/>
        <a:p>
          <a:r>
            <a:rPr lang="uk-UA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Рекомендації</a:t>
          </a:r>
          <a:r>
            <a:rPr lang="uk-UA" sz="18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у сфері зайнятості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FDFDBF-36E6-43CA-AB9E-BBD99D692F9C}" type="parTrans" cxnId="{DF6B7524-79F9-4E51-8A4B-C166E74D5D4F}">
      <dgm:prSet/>
      <dgm:spPr/>
      <dgm:t>
        <a:bodyPr/>
        <a:lstStyle/>
        <a:p>
          <a:endParaRPr lang="ru-RU"/>
        </a:p>
      </dgm:t>
    </dgm:pt>
    <dgm:pt modelId="{5570F6A0-0DDB-4DC0-8A33-AFFBDEAEBE62}" type="sibTrans" cxnId="{DF6B7524-79F9-4E51-8A4B-C166E74D5D4F}">
      <dgm:prSet/>
      <dgm:spPr/>
      <dgm:t>
        <a:bodyPr/>
        <a:lstStyle/>
        <a:p>
          <a:endParaRPr lang="ru-RU"/>
        </a:p>
      </dgm:t>
    </dgm:pt>
    <dgm:pt modelId="{A211CC2B-CCE1-47FF-896D-7E2EC0FB76E8}">
      <dgm:prSet phldrT="[Текст]" custT="1"/>
      <dgm:spPr/>
      <dgm:t>
        <a:bodyPr/>
        <a:lstStyle/>
        <a:p>
          <a:r>
            <a:rPr lang="uk-UA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Спільний</a:t>
          </a:r>
          <a:r>
            <a:rPr lang="uk-UA" sz="18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звіт про зайнятість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A0D2E2-5C9E-43CE-A372-C8D09158F165}" type="parTrans" cxnId="{F32490A0-1806-489E-89D7-90EC3FD82D35}">
      <dgm:prSet/>
      <dgm:spPr/>
      <dgm:t>
        <a:bodyPr/>
        <a:lstStyle/>
        <a:p>
          <a:endParaRPr lang="ru-RU"/>
        </a:p>
      </dgm:t>
    </dgm:pt>
    <dgm:pt modelId="{6F8B8E71-1EE5-4A45-94F6-C0BB58327E5D}" type="sibTrans" cxnId="{F32490A0-1806-489E-89D7-90EC3FD82D35}">
      <dgm:prSet/>
      <dgm:spPr/>
      <dgm:t>
        <a:bodyPr/>
        <a:lstStyle/>
        <a:p>
          <a:endParaRPr lang="ru-RU"/>
        </a:p>
      </dgm:t>
    </dgm:pt>
    <dgm:pt modelId="{426F08AD-86BA-4E83-BD06-4C3E3BA6E987}">
      <dgm:prSet custT="1"/>
      <dgm:spPr/>
      <dgm:t>
        <a:bodyPr/>
        <a:lstStyle/>
        <a:p>
          <a:r>
            <a:rPr lang="uk-UA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</a:t>
          </a:r>
          <a:r>
            <a:rPr lang="uk-UA" sz="18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програми реформ зайнятості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60D45D-FA09-40A9-BC6F-B3181F4C2D37}" type="parTrans" cxnId="{01D08B46-345D-4142-847E-9DEF6D633E62}">
      <dgm:prSet/>
      <dgm:spPr/>
      <dgm:t>
        <a:bodyPr/>
        <a:lstStyle/>
        <a:p>
          <a:endParaRPr lang="ru-RU"/>
        </a:p>
      </dgm:t>
    </dgm:pt>
    <dgm:pt modelId="{B490F932-E148-48B9-A0B2-8385C00E380D}" type="sibTrans" cxnId="{01D08B46-345D-4142-847E-9DEF6D633E62}">
      <dgm:prSet/>
      <dgm:spPr/>
      <dgm:t>
        <a:bodyPr/>
        <a:lstStyle/>
        <a:p>
          <a:endParaRPr lang="ru-RU"/>
        </a:p>
      </dgm:t>
    </dgm:pt>
    <dgm:pt modelId="{FDE2D819-D2ED-4549-8D1E-63D995B2F4CE}">
      <dgm:prSet custT="1"/>
      <dgm:spPr/>
      <dgm:t>
        <a:bodyPr/>
        <a:lstStyle/>
        <a:p>
          <a:r>
            <a:rPr lang="uk-UA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Рекомендації</a:t>
          </a:r>
          <a:r>
            <a:rPr lang="uk-UA" sz="18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для країн ЄС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D5AAF8-E947-48C0-B5B7-13844EC9B241}" type="parTrans" cxnId="{B421692D-C583-4678-8FFB-3EDB97A040C1}">
      <dgm:prSet/>
      <dgm:spPr/>
      <dgm:t>
        <a:bodyPr/>
        <a:lstStyle/>
        <a:p>
          <a:endParaRPr lang="ru-RU"/>
        </a:p>
      </dgm:t>
    </dgm:pt>
    <dgm:pt modelId="{045D3C61-402C-4D1F-B890-D9499A9C9C04}" type="sibTrans" cxnId="{B421692D-C583-4678-8FFB-3EDB97A040C1}">
      <dgm:prSet/>
      <dgm:spPr/>
      <dgm:t>
        <a:bodyPr/>
        <a:lstStyle/>
        <a:p>
          <a:endParaRPr lang="ru-RU"/>
        </a:p>
      </dgm:t>
    </dgm:pt>
    <dgm:pt modelId="{2238743B-F33E-408C-8C8A-417EF0405114}" type="pres">
      <dgm:prSet presAssocID="{94D16FAB-7987-43D3-9926-39FC609CCAE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0F585B-6047-406A-9533-772232BE1721}" type="pres">
      <dgm:prSet presAssocID="{7DF69BB7-AB56-4CF6-936D-316C85908CDE}" presName="root" presStyleCnt="0"/>
      <dgm:spPr/>
    </dgm:pt>
    <dgm:pt modelId="{8F4714E0-8353-4FA0-A61E-656BBD13BCBC}" type="pres">
      <dgm:prSet presAssocID="{7DF69BB7-AB56-4CF6-936D-316C85908CDE}" presName="rootComposite" presStyleCnt="0"/>
      <dgm:spPr/>
    </dgm:pt>
    <dgm:pt modelId="{785CEFC2-DE12-4CCC-82AB-F1B18A0EE7C8}" type="pres">
      <dgm:prSet presAssocID="{7DF69BB7-AB56-4CF6-936D-316C85908CDE}" presName="rootText" presStyleLbl="node1" presStyleIdx="0" presStyleCnt="1" custScaleX="827355"/>
      <dgm:spPr/>
    </dgm:pt>
    <dgm:pt modelId="{59BA7FAF-913B-42EF-AAC4-6A1957912002}" type="pres">
      <dgm:prSet presAssocID="{7DF69BB7-AB56-4CF6-936D-316C85908CDE}" presName="rootConnector" presStyleLbl="node1" presStyleIdx="0" presStyleCnt="1"/>
      <dgm:spPr/>
    </dgm:pt>
    <dgm:pt modelId="{D3D86545-F9C8-458D-830E-86328EB5F90F}" type="pres">
      <dgm:prSet presAssocID="{7DF69BB7-AB56-4CF6-936D-316C85908CDE}" presName="childShape" presStyleCnt="0"/>
      <dgm:spPr/>
    </dgm:pt>
    <dgm:pt modelId="{E641EC4F-6F4D-4A9D-BFBA-91AA98453490}" type="pres">
      <dgm:prSet presAssocID="{F9FDFDBF-36E6-43CA-AB9E-BBD99D692F9C}" presName="Name13" presStyleLbl="parChTrans1D2" presStyleIdx="0" presStyleCnt="4"/>
      <dgm:spPr/>
    </dgm:pt>
    <dgm:pt modelId="{2706C5E2-A02B-4C32-95B4-4414FFEDA5FD}" type="pres">
      <dgm:prSet presAssocID="{6FF8D22D-8E7D-470B-8E2C-905B0A55E558}" presName="childText" presStyleLbl="bgAcc1" presStyleIdx="0" presStyleCnt="4" custScaleX="907995" custScaleY="158564" custLinFactNeighborX="-13403" custLinFactNeighborY="25677">
        <dgm:presLayoutVars>
          <dgm:bulletEnabled val="1"/>
        </dgm:presLayoutVars>
      </dgm:prSet>
      <dgm:spPr/>
    </dgm:pt>
    <dgm:pt modelId="{07A5EFFE-46FC-4BFF-82CF-BEE9A0422942}" type="pres">
      <dgm:prSet presAssocID="{AEA0D2E2-5C9E-43CE-A372-C8D09158F165}" presName="Name13" presStyleLbl="parChTrans1D2" presStyleIdx="1" presStyleCnt="4"/>
      <dgm:spPr/>
    </dgm:pt>
    <dgm:pt modelId="{636F9EB3-F872-4898-A5CB-AC6BE13CAB57}" type="pres">
      <dgm:prSet presAssocID="{A211CC2B-CCE1-47FF-896D-7E2EC0FB76E8}" presName="childText" presStyleLbl="bgAcc1" presStyleIdx="1" presStyleCnt="4" custScaleX="907995" custScaleY="158564" custLinFactNeighborX="5972" custLinFactNeighborY="41835">
        <dgm:presLayoutVars>
          <dgm:bulletEnabled val="1"/>
        </dgm:presLayoutVars>
      </dgm:prSet>
      <dgm:spPr/>
    </dgm:pt>
    <dgm:pt modelId="{06327C85-B168-4083-A5A8-0E8F96089BCD}" type="pres">
      <dgm:prSet presAssocID="{5860D45D-FA09-40A9-BC6F-B3181F4C2D37}" presName="Name13" presStyleLbl="parChTrans1D2" presStyleIdx="2" presStyleCnt="4"/>
      <dgm:spPr/>
    </dgm:pt>
    <dgm:pt modelId="{F96BE3AC-F618-4E52-A23F-B71F58F88F9F}" type="pres">
      <dgm:prSet presAssocID="{426F08AD-86BA-4E83-BD06-4C3E3BA6E987}" presName="childText" presStyleLbl="bgAcc1" presStyleIdx="2" presStyleCnt="4" custScaleX="907995" custScaleY="158564" custLinFactNeighborX="-3716" custLinFactNeighborY="77055">
        <dgm:presLayoutVars>
          <dgm:bulletEnabled val="1"/>
        </dgm:presLayoutVars>
      </dgm:prSet>
      <dgm:spPr/>
    </dgm:pt>
    <dgm:pt modelId="{9B5049C1-C719-4471-9492-A767110FEDA2}" type="pres">
      <dgm:prSet presAssocID="{03D5AAF8-E947-48C0-B5B7-13844EC9B241}" presName="Name13" presStyleLbl="parChTrans1D2" presStyleIdx="3" presStyleCnt="4"/>
      <dgm:spPr/>
    </dgm:pt>
    <dgm:pt modelId="{F099D75B-A629-4E46-90B6-E77FEA7339C0}" type="pres">
      <dgm:prSet presAssocID="{FDE2D819-D2ED-4549-8D1E-63D995B2F4CE}" presName="childText" presStyleLbl="bgAcc1" presStyleIdx="3" presStyleCnt="4" custScaleX="907995" custScaleY="158564" custLinFactNeighborX="5972" custLinFactNeighborY="79493">
        <dgm:presLayoutVars>
          <dgm:bulletEnabled val="1"/>
        </dgm:presLayoutVars>
      </dgm:prSet>
      <dgm:spPr/>
    </dgm:pt>
  </dgm:ptLst>
  <dgm:cxnLst>
    <dgm:cxn modelId="{C45B5E04-A775-42E1-A3FF-A18277512A31}" srcId="{94D16FAB-7987-43D3-9926-39FC609CCAE9}" destId="{7DF69BB7-AB56-4CF6-936D-316C85908CDE}" srcOrd="0" destOrd="0" parTransId="{70415B6E-58CF-4698-94FD-4B0F3D33BEDB}" sibTransId="{CA029581-E447-47BF-999A-A0678ACF0B2B}"/>
    <dgm:cxn modelId="{3F68A10C-8F0C-4A40-A9EA-D6F5C7E7960E}" type="presOf" srcId="{F9FDFDBF-36E6-43CA-AB9E-BBD99D692F9C}" destId="{E641EC4F-6F4D-4A9D-BFBA-91AA98453490}" srcOrd="0" destOrd="0" presId="urn:microsoft.com/office/officeart/2005/8/layout/hierarchy3"/>
    <dgm:cxn modelId="{5C54F422-3271-428B-A162-42A4A82339AE}" type="presOf" srcId="{94D16FAB-7987-43D3-9926-39FC609CCAE9}" destId="{2238743B-F33E-408C-8C8A-417EF0405114}" srcOrd="0" destOrd="0" presId="urn:microsoft.com/office/officeart/2005/8/layout/hierarchy3"/>
    <dgm:cxn modelId="{DF6B7524-79F9-4E51-8A4B-C166E74D5D4F}" srcId="{7DF69BB7-AB56-4CF6-936D-316C85908CDE}" destId="{6FF8D22D-8E7D-470B-8E2C-905B0A55E558}" srcOrd="0" destOrd="0" parTransId="{F9FDFDBF-36E6-43CA-AB9E-BBD99D692F9C}" sibTransId="{5570F6A0-0DDB-4DC0-8A33-AFFBDEAEBE62}"/>
    <dgm:cxn modelId="{402F8F2B-529E-4660-A542-8DAC38E927B7}" type="presOf" srcId="{7DF69BB7-AB56-4CF6-936D-316C85908CDE}" destId="{59BA7FAF-913B-42EF-AAC4-6A1957912002}" srcOrd="1" destOrd="0" presId="urn:microsoft.com/office/officeart/2005/8/layout/hierarchy3"/>
    <dgm:cxn modelId="{B421692D-C583-4678-8FFB-3EDB97A040C1}" srcId="{7DF69BB7-AB56-4CF6-936D-316C85908CDE}" destId="{FDE2D819-D2ED-4549-8D1E-63D995B2F4CE}" srcOrd="3" destOrd="0" parTransId="{03D5AAF8-E947-48C0-B5B7-13844EC9B241}" sibTransId="{045D3C61-402C-4D1F-B890-D9499A9C9C04}"/>
    <dgm:cxn modelId="{A1514D35-D72E-44A2-A040-30A7E8C98CE8}" type="presOf" srcId="{7DF69BB7-AB56-4CF6-936D-316C85908CDE}" destId="{785CEFC2-DE12-4CCC-82AB-F1B18A0EE7C8}" srcOrd="0" destOrd="0" presId="urn:microsoft.com/office/officeart/2005/8/layout/hierarchy3"/>
    <dgm:cxn modelId="{5A572961-8369-495B-9D63-F94C024FCF19}" type="presOf" srcId="{426F08AD-86BA-4E83-BD06-4C3E3BA6E987}" destId="{F96BE3AC-F618-4E52-A23F-B71F58F88F9F}" srcOrd="0" destOrd="0" presId="urn:microsoft.com/office/officeart/2005/8/layout/hierarchy3"/>
    <dgm:cxn modelId="{01D08B46-345D-4142-847E-9DEF6D633E62}" srcId="{7DF69BB7-AB56-4CF6-936D-316C85908CDE}" destId="{426F08AD-86BA-4E83-BD06-4C3E3BA6E987}" srcOrd="2" destOrd="0" parTransId="{5860D45D-FA09-40A9-BC6F-B3181F4C2D37}" sibTransId="{B490F932-E148-48B9-A0B2-8385C00E380D}"/>
    <dgm:cxn modelId="{B9989784-434E-4C31-BECC-171CEFE801F2}" type="presOf" srcId="{FDE2D819-D2ED-4549-8D1E-63D995B2F4CE}" destId="{F099D75B-A629-4E46-90B6-E77FEA7339C0}" srcOrd="0" destOrd="0" presId="urn:microsoft.com/office/officeart/2005/8/layout/hierarchy3"/>
    <dgm:cxn modelId="{855BE086-D7C7-4764-9F9F-F195E9D997FC}" type="presOf" srcId="{5860D45D-FA09-40A9-BC6F-B3181F4C2D37}" destId="{06327C85-B168-4083-A5A8-0E8F96089BCD}" srcOrd="0" destOrd="0" presId="urn:microsoft.com/office/officeart/2005/8/layout/hierarchy3"/>
    <dgm:cxn modelId="{9507E58B-1406-4C26-BFA5-4EFAE5E3BFBF}" type="presOf" srcId="{6FF8D22D-8E7D-470B-8E2C-905B0A55E558}" destId="{2706C5E2-A02B-4C32-95B4-4414FFEDA5FD}" srcOrd="0" destOrd="0" presId="urn:microsoft.com/office/officeart/2005/8/layout/hierarchy3"/>
    <dgm:cxn modelId="{77349A8C-06D2-45D7-834E-8EDBEC3E702B}" type="presOf" srcId="{03D5AAF8-E947-48C0-B5B7-13844EC9B241}" destId="{9B5049C1-C719-4471-9492-A767110FEDA2}" srcOrd="0" destOrd="0" presId="urn:microsoft.com/office/officeart/2005/8/layout/hierarchy3"/>
    <dgm:cxn modelId="{F163EC9C-730E-448E-AE4E-FE5DE63164EF}" type="presOf" srcId="{A211CC2B-CCE1-47FF-896D-7E2EC0FB76E8}" destId="{636F9EB3-F872-4898-A5CB-AC6BE13CAB57}" srcOrd="0" destOrd="0" presId="urn:microsoft.com/office/officeart/2005/8/layout/hierarchy3"/>
    <dgm:cxn modelId="{F32490A0-1806-489E-89D7-90EC3FD82D35}" srcId="{7DF69BB7-AB56-4CF6-936D-316C85908CDE}" destId="{A211CC2B-CCE1-47FF-896D-7E2EC0FB76E8}" srcOrd="1" destOrd="0" parTransId="{AEA0D2E2-5C9E-43CE-A372-C8D09158F165}" sibTransId="{6F8B8E71-1EE5-4A45-94F6-C0BB58327E5D}"/>
    <dgm:cxn modelId="{6A866FA8-32DA-48DF-B0F5-493CC5604A64}" type="presOf" srcId="{AEA0D2E2-5C9E-43CE-A372-C8D09158F165}" destId="{07A5EFFE-46FC-4BFF-82CF-BEE9A0422942}" srcOrd="0" destOrd="0" presId="urn:microsoft.com/office/officeart/2005/8/layout/hierarchy3"/>
    <dgm:cxn modelId="{9257DFC4-C283-4B3C-8EC5-2CDEC7A459B3}" type="presParOf" srcId="{2238743B-F33E-408C-8C8A-417EF0405114}" destId="{3B0F585B-6047-406A-9533-772232BE1721}" srcOrd="0" destOrd="0" presId="urn:microsoft.com/office/officeart/2005/8/layout/hierarchy3"/>
    <dgm:cxn modelId="{57D8F2C3-07D4-4965-927C-14E0858CCC12}" type="presParOf" srcId="{3B0F585B-6047-406A-9533-772232BE1721}" destId="{8F4714E0-8353-4FA0-A61E-656BBD13BCBC}" srcOrd="0" destOrd="0" presId="urn:microsoft.com/office/officeart/2005/8/layout/hierarchy3"/>
    <dgm:cxn modelId="{25B9889E-830A-48C6-A96A-7BFAA0F141B1}" type="presParOf" srcId="{8F4714E0-8353-4FA0-A61E-656BBD13BCBC}" destId="{785CEFC2-DE12-4CCC-82AB-F1B18A0EE7C8}" srcOrd="0" destOrd="0" presId="urn:microsoft.com/office/officeart/2005/8/layout/hierarchy3"/>
    <dgm:cxn modelId="{DA34EF50-202E-4999-9B45-4011B10F4B81}" type="presParOf" srcId="{8F4714E0-8353-4FA0-A61E-656BBD13BCBC}" destId="{59BA7FAF-913B-42EF-AAC4-6A1957912002}" srcOrd="1" destOrd="0" presId="urn:microsoft.com/office/officeart/2005/8/layout/hierarchy3"/>
    <dgm:cxn modelId="{9FDC6E01-41D6-4CC4-AC98-4B343923A28F}" type="presParOf" srcId="{3B0F585B-6047-406A-9533-772232BE1721}" destId="{D3D86545-F9C8-458D-830E-86328EB5F90F}" srcOrd="1" destOrd="0" presId="urn:microsoft.com/office/officeart/2005/8/layout/hierarchy3"/>
    <dgm:cxn modelId="{9B986F6F-2E2B-4157-8AB9-E8C77068D4DA}" type="presParOf" srcId="{D3D86545-F9C8-458D-830E-86328EB5F90F}" destId="{E641EC4F-6F4D-4A9D-BFBA-91AA98453490}" srcOrd="0" destOrd="0" presId="urn:microsoft.com/office/officeart/2005/8/layout/hierarchy3"/>
    <dgm:cxn modelId="{E917D126-CDBE-4A41-B3EF-A07DFCD16711}" type="presParOf" srcId="{D3D86545-F9C8-458D-830E-86328EB5F90F}" destId="{2706C5E2-A02B-4C32-95B4-4414FFEDA5FD}" srcOrd="1" destOrd="0" presId="urn:microsoft.com/office/officeart/2005/8/layout/hierarchy3"/>
    <dgm:cxn modelId="{C9A90792-242D-4148-96D0-6C30A121F1A2}" type="presParOf" srcId="{D3D86545-F9C8-458D-830E-86328EB5F90F}" destId="{07A5EFFE-46FC-4BFF-82CF-BEE9A0422942}" srcOrd="2" destOrd="0" presId="urn:microsoft.com/office/officeart/2005/8/layout/hierarchy3"/>
    <dgm:cxn modelId="{620310E9-87A2-406C-A012-7FC79411FD4D}" type="presParOf" srcId="{D3D86545-F9C8-458D-830E-86328EB5F90F}" destId="{636F9EB3-F872-4898-A5CB-AC6BE13CAB57}" srcOrd="3" destOrd="0" presId="urn:microsoft.com/office/officeart/2005/8/layout/hierarchy3"/>
    <dgm:cxn modelId="{1D36D5CE-4771-4CD6-B80C-9C0798FD749B}" type="presParOf" srcId="{D3D86545-F9C8-458D-830E-86328EB5F90F}" destId="{06327C85-B168-4083-A5A8-0E8F96089BCD}" srcOrd="4" destOrd="0" presId="urn:microsoft.com/office/officeart/2005/8/layout/hierarchy3"/>
    <dgm:cxn modelId="{77EF3979-8D4D-46B5-B356-072BF04B4457}" type="presParOf" srcId="{D3D86545-F9C8-458D-830E-86328EB5F90F}" destId="{F96BE3AC-F618-4E52-A23F-B71F58F88F9F}" srcOrd="5" destOrd="0" presId="urn:microsoft.com/office/officeart/2005/8/layout/hierarchy3"/>
    <dgm:cxn modelId="{D584661D-72B9-4DD5-A573-A5E772FE374A}" type="presParOf" srcId="{D3D86545-F9C8-458D-830E-86328EB5F90F}" destId="{9B5049C1-C719-4471-9492-A767110FEDA2}" srcOrd="6" destOrd="0" presId="urn:microsoft.com/office/officeart/2005/8/layout/hierarchy3"/>
    <dgm:cxn modelId="{A3383B08-67D8-4EFE-B921-0EFCA9A55903}" type="presParOf" srcId="{D3D86545-F9C8-458D-830E-86328EB5F90F}" destId="{F099D75B-A629-4E46-90B6-E77FEA7339C0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48833-5285-48F4-B284-4C3ADF62498E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EA4028-CE2A-4779-9849-8115CFF94ADC}">
      <dgm:prSet phldrT="[Текст]"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у спортивній діяльності в спортивному секторі (наприклад, професійні спортсмени, професійні тренери фітнес-центрів)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ED9AFD-9D29-41B1-956D-4F2022A97C02}" type="parTrans" cxnId="{AAD3C100-64E8-40C4-85ED-BD19787EE5BC}">
      <dgm:prSet/>
      <dgm:spPr/>
      <dgm:t>
        <a:bodyPr/>
        <a:lstStyle/>
        <a:p>
          <a:endParaRPr lang="ru-RU"/>
        </a:p>
      </dgm:t>
    </dgm:pt>
    <dgm:pt modelId="{BE24EC92-68C8-44F3-A548-61BDA483A5F6}" type="sibTrans" cxnId="{AAD3C100-64E8-40C4-85ED-BD19787EE5BC}">
      <dgm:prSet/>
      <dgm:spPr/>
      <dgm:t>
        <a:bodyPr/>
        <a:lstStyle/>
        <a:p>
          <a:endParaRPr lang="ru-RU"/>
        </a:p>
      </dgm:t>
    </dgm:pt>
    <dgm:pt modelId="{48D0547D-9DD8-40E2-8C31-202D1BCFBC34}">
      <dgm:prSet phldrT="[Текст]"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діяльність не пов'язана безпосередньо зі спортом в спортивному секторі (наприклад, адміністратори фітнес-центрів);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F3BDD1-294A-41D2-952A-65E27B557072}" type="parTrans" cxnId="{FDD5025B-2AEF-48F4-9CF4-80F4441847ED}">
      <dgm:prSet/>
      <dgm:spPr/>
      <dgm:t>
        <a:bodyPr/>
        <a:lstStyle/>
        <a:p>
          <a:endParaRPr lang="ru-RU"/>
        </a:p>
      </dgm:t>
    </dgm:pt>
    <dgm:pt modelId="{DECFC5B1-8305-4500-978B-4DC5BFCE47F9}" type="sibTrans" cxnId="{FDD5025B-2AEF-48F4-9CF4-80F4441847ED}">
      <dgm:prSet/>
      <dgm:spPr/>
      <dgm:t>
        <a:bodyPr/>
        <a:lstStyle/>
        <a:p>
          <a:endParaRPr lang="ru-RU"/>
        </a:p>
      </dgm:t>
    </dgm:pt>
    <dgm:pt modelId="{74E40AE3-B3DD-4AF5-8CEE-07CE70D2097C}">
      <dgm:prSet phldrT="[Текст]" custT="1"/>
      <dgm:spPr/>
      <dgm:t>
        <a:bodyPr/>
        <a:lstStyle/>
        <a:p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робота, якого пов'язана зі спортом (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ISCO 342</a:t>
          </a:r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) поза межами спортивного сектору (наприклад шкільні спортивні інструктори).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BD0C3-9A3C-4513-AA5A-8840298CE9F4}" type="parTrans" cxnId="{465FB383-1407-458E-A8AA-4EE52B848539}">
      <dgm:prSet/>
      <dgm:spPr/>
      <dgm:t>
        <a:bodyPr/>
        <a:lstStyle/>
        <a:p>
          <a:endParaRPr lang="ru-RU"/>
        </a:p>
      </dgm:t>
    </dgm:pt>
    <dgm:pt modelId="{DB7DB1BD-8AE9-405F-A4F9-35481F809046}" type="sibTrans" cxnId="{465FB383-1407-458E-A8AA-4EE52B848539}">
      <dgm:prSet/>
      <dgm:spPr/>
      <dgm:t>
        <a:bodyPr/>
        <a:lstStyle/>
        <a:p>
          <a:endParaRPr lang="ru-RU"/>
        </a:p>
      </dgm:t>
    </dgm:pt>
    <dgm:pt modelId="{49ED5746-44F6-4CA4-AF32-39D93D8D6FBD}" type="pres">
      <dgm:prSet presAssocID="{94048833-5285-48F4-B284-4C3ADF62498E}" presName="linear" presStyleCnt="0">
        <dgm:presLayoutVars>
          <dgm:dir/>
          <dgm:animLvl val="lvl"/>
          <dgm:resizeHandles val="exact"/>
        </dgm:presLayoutVars>
      </dgm:prSet>
      <dgm:spPr/>
    </dgm:pt>
    <dgm:pt modelId="{B131EEB9-02F7-40B7-8BFB-35156E3EDEDA}" type="pres">
      <dgm:prSet presAssocID="{9CEA4028-CE2A-4779-9849-8115CFF94ADC}" presName="parentLin" presStyleCnt="0"/>
      <dgm:spPr/>
    </dgm:pt>
    <dgm:pt modelId="{5359E3D3-7BE3-458F-9B20-AB11079B9DA4}" type="pres">
      <dgm:prSet presAssocID="{9CEA4028-CE2A-4779-9849-8115CFF94ADC}" presName="parentLeftMargin" presStyleLbl="node1" presStyleIdx="0" presStyleCnt="3"/>
      <dgm:spPr/>
    </dgm:pt>
    <dgm:pt modelId="{841FD027-0940-4DF2-AA4D-40634C393AFF}" type="pres">
      <dgm:prSet presAssocID="{9CEA4028-CE2A-4779-9849-8115CFF94AD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49B4CC5-C9BB-4894-9551-37BED221F2CB}" type="pres">
      <dgm:prSet presAssocID="{9CEA4028-CE2A-4779-9849-8115CFF94ADC}" presName="negativeSpace" presStyleCnt="0"/>
      <dgm:spPr/>
    </dgm:pt>
    <dgm:pt modelId="{09162CF0-5084-497A-B9E7-99F105113C97}" type="pres">
      <dgm:prSet presAssocID="{9CEA4028-CE2A-4779-9849-8115CFF94ADC}" presName="childText" presStyleLbl="conFgAcc1" presStyleIdx="0" presStyleCnt="3">
        <dgm:presLayoutVars>
          <dgm:bulletEnabled val="1"/>
        </dgm:presLayoutVars>
      </dgm:prSet>
      <dgm:spPr/>
    </dgm:pt>
    <dgm:pt modelId="{509372C4-B6CE-4599-AB37-86063610B684}" type="pres">
      <dgm:prSet presAssocID="{BE24EC92-68C8-44F3-A548-61BDA483A5F6}" presName="spaceBetweenRectangles" presStyleCnt="0"/>
      <dgm:spPr/>
    </dgm:pt>
    <dgm:pt modelId="{1EBBA285-9E49-455E-82C2-4465E03F7E9B}" type="pres">
      <dgm:prSet presAssocID="{48D0547D-9DD8-40E2-8C31-202D1BCFBC34}" presName="parentLin" presStyleCnt="0"/>
      <dgm:spPr/>
    </dgm:pt>
    <dgm:pt modelId="{F50FEA1C-132F-4FC6-BC3D-B2F1F110A2DC}" type="pres">
      <dgm:prSet presAssocID="{48D0547D-9DD8-40E2-8C31-202D1BCFBC34}" presName="parentLeftMargin" presStyleLbl="node1" presStyleIdx="0" presStyleCnt="3"/>
      <dgm:spPr/>
    </dgm:pt>
    <dgm:pt modelId="{683E2437-787C-47DF-B19F-D03B6B0E09EE}" type="pres">
      <dgm:prSet presAssocID="{48D0547D-9DD8-40E2-8C31-202D1BCFBC3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9401BF8-5AB6-460A-A692-9CE7892D593F}" type="pres">
      <dgm:prSet presAssocID="{48D0547D-9DD8-40E2-8C31-202D1BCFBC34}" presName="negativeSpace" presStyleCnt="0"/>
      <dgm:spPr/>
    </dgm:pt>
    <dgm:pt modelId="{D98C0800-A30C-4CC3-8068-F928188788F7}" type="pres">
      <dgm:prSet presAssocID="{48D0547D-9DD8-40E2-8C31-202D1BCFBC34}" presName="childText" presStyleLbl="conFgAcc1" presStyleIdx="1" presStyleCnt="3">
        <dgm:presLayoutVars>
          <dgm:bulletEnabled val="1"/>
        </dgm:presLayoutVars>
      </dgm:prSet>
      <dgm:spPr/>
    </dgm:pt>
    <dgm:pt modelId="{6DDAF982-2D30-4E0D-B098-D99DE4976007}" type="pres">
      <dgm:prSet presAssocID="{DECFC5B1-8305-4500-978B-4DC5BFCE47F9}" presName="spaceBetweenRectangles" presStyleCnt="0"/>
      <dgm:spPr/>
    </dgm:pt>
    <dgm:pt modelId="{79E46C0A-EBB9-4691-A0AA-8EA40A0F3EB6}" type="pres">
      <dgm:prSet presAssocID="{74E40AE3-B3DD-4AF5-8CEE-07CE70D2097C}" presName="parentLin" presStyleCnt="0"/>
      <dgm:spPr/>
    </dgm:pt>
    <dgm:pt modelId="{E857094C-6AC2-4478-9C90-03FD6E21F47F}" type="pres">
      <dgm:prSet presAssocID="{74E40AE3-B3DD-4AF5-8CEE-07CE70D2097C}" presName="parentLeftMargin" presStyleLbl="node1" presStyleIdx="1" presStyleCnt="3"/>
      <dgm:spPr/>
    </dgm:pt>
    <dgm:pt modelId="{E3076A7C-D8A1-4B19-B5FA-7979C6F0461A}" type="pres">
      <dgm:prSet presAssocID="{74E40AE3-B3DD-4AF5-8CEE-07CE70D2097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F642C66-6885-408D-9B47-AD0A90EC13FB}" type="pres">
      <dgm:prSet presAssocID="{74E40AE3-B3DD-4AF5-8CEE-07CE70D2097C}" presName="negativeSpace" presStyleCnt="0"/>
      <dgm:spPr/>
    </dgm:pt>
    <dgm:pt modelId="{6AC36D28-314D-455A-BBCE-9DBC42911A60}" type="pres">
      <dgm:prSet presAssocID="{74E40AE3-B3DD-4AF5-8CEE-07CE70D2097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AD3C100-64E8-40C4-85ED-BD19787EE5BC}" srcId="{94048833-5285-48F4-B284-4C3ADF62498E}" destId="{9CEA4028-CE2A-4779-9849-8115CFF94ADC}" srcOrd="0" destOrd="0" parTransId="{8CED9AFD-9D29-41B1-956D-4F2022A97C02}" sibTransId="{BE24EC92-68C8-44F3-A548-61BDA483A5F6}"/>
    <dgm:cxn modelId="{C2F11918-5A83-474F-88B1-D933502CF47D}" type="presOf" srcId="{9CEA4028-CE2A-4779-9849-8115CFF94ADC}" destId="{5359E3D3-7BE3-458F-9B20-AB11079B9DA4}" srcOrd="0" destOrd="0" presId="urn:microsoft.com/office/officeart/2005/8/layout/list1"/>
    <dgm:cxn modelId="{FDD5025B-2AEF-48F4-9CF4-80F4441847ED}" srcId="{94048833-5285-48F4-B284-4C3ADF62498E}" destId="{48D0547D-9DD8-40E2-8C31-202D1BCFBC34}" srcOrd="1" destOrd="0" parTransId="{56F3BDD1-294A-41D2-952A-65E27B557072}" sibTransId="{DECFC5B1-8305-4500-978B-4DC5BFCE47F9}"/>
    <dgm:cxn modelId="{E280967C-7E9B-428D-9486-1DE903C1A5E9}" type="presOf" srcId="{9CEA4028-CE2A-4779-9849-8115CFF94ADC}" destId="{841FD027-0940-4DF2-AA4D-40634C393AFF}" srcOrd="1" destOrd="0" presId="urn:microsoft.com/office/officeart/2005/8/layout/list1"/>
    <dgm:cxn modelId="{465FB383-1407-458E-A8AA-4EE52B848539}" srcId="{94048833-5285-48F4-B284-4C3ADF62498E}" destId="{74E40AE3-B3DD-4AF5-8CEE-07CE70D2097C}" srcOrd="2" destOrd="0" parTransId="{DADBD0C3-9A3C-4513-AA5A-8840298CE9F4}" sibTransId="{DB7DB1BD-8AE9-405F-A4F9-35481F809046}"/>
    <dgm:cxn modelId="{1215278C-B799-49C5-A3EC-DD9397D32C90}" type="presOf" srcId="{94048833-5285-48F4-B284-4C3ADF62498E}" destId="{49ED5746-44F6-4CA4-AF32-39D93D8D6FBD}" srcOrd="0" destOrd="0" presId="urn:microsoft.com/office/officeart/2005/8/layout/list1"/>
    <dgm:cxn modelId="{4D1409B8-9626-4E30-92D4-37C902539B9C}" type="presOf" srcId="{48D0547D-9DD8-40E2-8C31-202D1BCFBC34}" destId="{683E2437-787C-47DF-B19F-D03B6B0E09EE}" srcOrd="1" destOrd="0" presId="urn:microsoft.com/office/officeart/2005/8/layout/list1"/>
    <dgm:cxn modelId="{1EF871BE-547F-4AA0-9640-E7574B2967EF}" type="presOf" srcId="{48D0547D-9DD8-40E2-8C31-202D1BCFBC34}" destId="{F50FEA1C-132F-4FC6-BC3D-B2F1F110A2DC}" srcOrd="0" destOrd="0" presId="urn:microsoft.com/office/officeart/2005/8/layout/list1"/>
    <dgm:cxn modelId="{0AB04AC4-1B8C-4408-9C69-206C0761D41F}" type="presOf" srcId="{74E40AE3-B3DD-4AF5-8CEE-07CE70D2097C}" destId="{E3076A7C-D8A1-4B19-B5FA-7979C6F0461A}" srcOrd="1" destOrd="0" presId="urn:microsoft.com/office/officeart/2005/8/layout/list1"/>
    <dgm:cxn modelId="{BD2302D7-07D5-41AD-B55B-07537E30024F}" type="presOf" srcId="{74E40AE3-B3DD-4AF5-8CEE-07CE70D2097C}" destId="{E857094C-6AC2-4478-9C90-03FD6E21F47F}" srcOrd="0" destOrd="0" presId="urn:microsoft.com/office/officeart/2005/8/layout/list1"/>
    <dgm:cxn modelId="{983CD2DD-5F6D-42F6-BE78-DF3DCF977838}" type="presParOf" srcId="{49ED5746-44F6-4CA4-AF32-39D93D8D6FBD}" destId="{B131EEB9-02F7-40B7-8BFB-35156E3EDEDA}" srcOrd="0" destOrd="0" presId="urn:microsoft.com/office/officeart/2005/8/layout/list1"/>
    <dgm:cxn modelId="{49865C7E-3BD2-49D4-935B-D2C7119A3CE0}" type="presParOf" srcId="{B131EEB9-02F7-40B7-8BFB-35156E3EDEDA}" destId="{5359E3D3-7BE3-458F-9B20-AB11079B9DA4}" srcOrd="0" destOrd="0" presId="urn:microsoft.com/office/officeart/2005/8/layout/list1"/>
    <dgm:cxn modelId="{3574C534-0F93-42CA-A96B-94530A683466}" type="presParOf" srcId="{B131EEB9-02F7-40B7-8BFB-35156E3EDEDA}" destId="{841FD027-0940-4DF2-AA4D-40634C393AFF}" srcOrd="1" destOrd="0" presId="urn:microsoft.com/office/officeart/2005/8/layout/list1"/>
    <dgm:cxn modelId="{1B9A23C6-8485-4209-A56B-4411651ADC1F}" type="presParOf" srcId="{49ED5746-44F6-4CA4-AF32-39D93D8D6FBD}" destId="{D49B4CC5-C9BB-4894-9551-37BED221F2CB}" srcOrd="1" destOrd="0" presId="urn:microsoft.com/office/officeart/2005/8/layout/list1"/>
    <dgm:cxn modelId="{6369B546-A237-4BF2-8080-83B178E37E50}" type="presParOf" srcId="{49ED5746-44F6-4CA4-AF32-39D93D8D6FBD}" destId="{09162CF0-5084-497A-B9E7-99F105113C97}" srcOrd="2" destOrd="0" presId="urn:microsoft.com/office/officeart/2005/8/layout/list1"/>
    <dgm:cxn modelId="{68C8FA3E-81FC-4A85-BD00-7B2DA0075832}" type="presParOf" srcId="{49ED5746-44F6-4CA4-AF32-39D93D8D6FBD}" destId="{509372C4-B6CE-4599-AB37-86063610B684}" srcOrd="3" destOrd="0" presId="urn:microsoft.com/office/officeart/2005/8/layout/list1"/>
    <dgm:cxn modelId="{56C3BA18-D1C2-41A7-9916-E581142A2F9D}" type="presParOf" srcId="{49ED5746-44F6-4CA4-AF32-39D93D8D6FBD}" destId="{1EBBA285-9E49-455E-82C2-4465E03F7E9B}" srcOrd="4" destOrd="0" presId="urn:microsoft.com/office/officeart/2005/8/layout/list1"/>
    <dgm:cxn modelId="{3AA2D42B-02E1-4AAB-A8E6-7F71544FE24E}" type="presParOf" srcId="{1EBBA285-9E49-455E-82C2-4465E03F7E9B}" destId="{F50FEA1C-132F-4FC6-BC3D-B2F1F110A2DC}" srcOrd="0" destOrd="0" presId="urn:microsoft.com/office/officeart/2005/8/layout/list1"/>
    <dgm:cxn modelId="{BE934F12-6E52-4128-B4C2-8C5F598E0474}" type="presParOf" srcId="{1EBBA285-9E49-455E-82C2-4465E03F7E9B}" destId="{683E2437-787C-47DF-B19F-D03B6B0E09EE}" srcOrd="1" destOrd="0" presId="urn:microsoft.com/office/officeart/2005/8/layout/list1"/>
    <dgm:cxn modelId="{328C7BB5-06CF-4683-8A30-1C2A15932DF8}" type="presParOf" srcId="{49ED5746-44F6-4CA4-AF32-39D93D8D6FBD}" destId="{A9401BF8-5AB6-460A-A692-9CE7892D593F}" srcOrd="5" destOrd="0" presId="urn:microsoft.com/office/officeart/2005/8/layout/list1"/>
    <dgm:cxn modelId="{4B3CBF13-B17C-4AE4-9CDA-594D4B02292A}" type="presParOf" srcId="{49ED5746-44F6-4CA4-AF32-39D93D8D6FBD}" destId="{D98C0800-A30C-4CC3-8068-F928188788F7}" srcOrd="6" destOrd="0" presId="urn:microsoft.com/office/officeart/2005/8/layout/list1"/>
    <dgm:cxn modelId="{036E1F01-1D07-4BEC-B019-D9AE3EEBA7E3}" type="presParOf" srcId="{49ED5746-44F6-4CA4-AF32-39D93D8D6FBD}" destId="{6DDAF982-2D30-4E0D-B098-D99DE4976007}" srcOrd="7" destOrd="0" presId="urn:microsoft.com/office/officeart/2005/8/layout/list1"/>
    <dgm:cxn modelId="{014BCFFB-4AA0-4C83-B0C2-68EFFD291E62}" type="presParOf" srcId="{49ED5746-44F6-4CA4-AF32-39D93D8D6FBD}" destId="{79E46C0A-EBB9-4691-A0AA-8EA40A0F3EB6}" srcOrd="8" destOrd="0" presId="urn:microsoft.com/office/officeart/2005/8/layout/list1"/>
    <dgm:cxn modelId="{D17F4650-84D6-4AF7-BAAF-459516B3288A}" type="presParOf" srcId="{79E46C0A-EBB9-4691-A0AA-8EA40A0F3EB6}" destId="{E857094C-6AC2-4478-9C90-03FD6E21F47F}" srcOrd="0" destOrd="0" presId="urn:microsoft.com/office/officeart/2005/8/layout/list1"/>
    <dgm:cxn modelId="{7C90A299-66A4-4842-96D8-0FE295A883CC}" type="presParOf" srcId="{79E46C0A-EBB9-4691-A0AA-8EA40A0F3EB6}" destId="{E3076A7C-D8A1-4B19-B5FA-7979C6F0461A}" srcOrd="1" destOrd="0" presId="urn:microsoft.com/office/officeart/2005/8/layout/list1"/>
    <dgm:cxn modelId="{2F3E11FB-693D-4AB9-ACE9-5C21D9DF0DB2}" type="presParOf" srcId="{49ED5746-44F6-4CA4-AF32-39D93D8D6FBD}" destId="{5F642C66-6885-408D-9B47-AD0A90EC13FB}" srcOrd="9" destOrd="0" presId="urn:microsoft.com/office/officeart/2005/8/layout/list1"/>
    <dgm:cxn modelId="{3E2B33A8-5E01-4E77-8689-AC01C4B657F5}" type="presParOf" srcId="{49ED5746-44F6-4CA4-AF32-39D93D8D6FBD}" destId="{6AC36D28-314D-455A-BBCE-9DBC42911A6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CEFC2-DE12-4CCC-82AB-F1B18A0EE7C8}">
      <dsp:nvSpPr>
        <dsp:cNvPr id="0" name=""/>
        <dsp:cNvSpPr/>
      </dsp:nvSpPr>
      <dsp:spPr>
        <a:xfrm>
          <a:off x="2358" y="1432866"/>
          <a:ext cx="7687150" cy="464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b="1" kern="1200" dirty="0"/>
            <a:t>Європейська</a:t>
          </a:r>
          <a:r>
            <a:rPr lang="uk-UA" sz="2600" b="1" kern="1200" baseline="0" dirty="0"/>
            <a:t> стратегія зайнятості</a:t>
          </a:r>
          <a:endParaRPr lang="ru-RU" sz="2600" b="1" kern="1200" dirty="0"/>
        </a:p>
      </dsp:txBody>
      <dsp:txXfrm>
        <a:off x="15965" y="1446473"/>
        <a:ext cx="7659936" cy="437347"/>
      </dsp:txXfrm>
    </dsp:sp>
    <dsp:sp modelId="{E641EC4F-6F4D-4A9D-BFBA-91AA98453490}">
      <dsp:nvSpPr>
        <dsp:cNvPr id="0" name=""/>
        <dsp:cNvSpPr/>
      </dsp:nvSpPr>
      <dsp:spPr>
        <a:xfrm>
          <a:off x="771073" y="1897428"/>
          <a:ext cx="669090" cy="6037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3739"/>
              </a:lnTo>
              <a:lnTo>
                <a:pt x="669090" y="603739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6C5E2-A02B-4C32-95B4-4414FFEDA5FD}">
      <dsp:nvSpPr>
        <dsp:cNvPr id="0" name=""/>
        <dsp:cNvSpPr/>
      </dsp:nvSpPr>
      <dsp:spPr>
        <a:xfrm>
          <a:off x="1440164" y="2132854"/>
          <a:ext cx="6749116" cy="7366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Рекомендації</a:t>
          </a:r>
          <a:r>
            <a:rPr lang="uk-UA" sz="18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у сфері зайнятості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1739" y="2154429"/>
        <a:ext cx="6705966" cy="693477"/>
      </dsp:txXfrm>
    </dsp:sp>
    <dsp:sp modelId="{07A5EFFE-46FC-4BFF-82CF-BEE9A0422942}">
      <dsp:nvSpPr>
        <dsp:cNvPr id="0" name=""/>
        <dsp:cNvSpPr/>
      </dsp:nvSpPr>
      <dsp:spPr>
        <a:xfrm>
          <a:off x="771073" y="1897428"/>
          <a:ext cx="771073" cy="15315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1571"/>
              </a:lnTo>
              <a:lnTo>
                <a:pt x="771073" y="1531571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F9EB3-F872-4898-A5CB-AC6BE13CAB57}">
      <dsp:nvSpPr>
        <dsp:cNvPr id="0" name=""/>
        <dsp:cNvSpPr/>
      </dsp:nvSpPr>
      <dsp:spPr>
        <a:xfrm>
          <a:off x="1542147" y="3060686"/>
          <a:ext cx="6749116" cy="7366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Спільний</a:t>
          </a:r>
          <a:r>
            <a:rPr lang="uk-UA" sz="18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звіт про зайнятість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63722" y="3082261"/>
        <a:ext cx="6705966" cy="693477"/>
      </dsp:txXfrm>
    </dsp:sp>
    <dsp:sp modelId="{06327C85-B168-4083-A5A8-0E8F96089BCD}">
      <dsp:nvSpPr>
        <dsp:cNvPr id="0" name=""/>
        <dsp:cNvSpPr/>
      </dsp:nvSpPr>
      <dsp:spPr>
        <a:xfrm>
          <a:off x="771073" y="1897428"/>
          <a:ext cx="741094" cy="2547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7958"/>
              </a:lnTo>
              <a:lnTo>
                <a:pt x="741094" y="2547958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BE3AC-F618-4E52-A23F-B71F58F88F9F}">
      <dsp:nvSpPr>
        <dsp:cNvPr id="0" name=""/>
        <dsp:cNvSpPr/>
      </dsp:nvSpPr>
      <dsp:spPr>
        <a:xfrm>
          <a:off x="1512167" y="4077073"/>
          <a:ext cx="6749116" cy="7366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Національні</a:t>
          </a:r>
          <a:r>
            <a:rPr lang="uk-UA" sz="18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програми реформ зайнятості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3742" y="4098648"/>
        <a:ext cx="6705966" cy="693477"/>
      </dsp:txXfrm>
    </dsp:sp>
    <dsp:sp modelId="{9B5049C1-C719-4471-9492-A767110FEDA2}">
      <dsp:nvSpPr>
        <dsp:cNvPr id="0" name=""/>
        <dsp:cNvSpPr/>
      </dsp:nvSpPr>
      <dsp:spPr>
        <a:xfrm>
          <a:off x="771073" y="1897428"/>
          <a:ext cx="771073" cy="34120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2053"/>
              </a:lnTo>
              <a:lnTo>
                <a:pt x="771073" y="341205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9D75B-A629-4E46-90B6-E77FEA7339C0}">
      <dsp:nvSpPr>
        <dsp:cNvPr id="0" name=""/>
        <dsp:cNvSpPr/>
      </dsp:nvSpPr>
      <dsp:spPr>
        <a:xfrm>
          <a:off x="1542147" y="4941167"/>
          <a:ext cx="6749116" cy="7366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Рекомендації</a:t>
          </a:r>
          <a:r>
            <a:rPr lang="uk-UA" sz="18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для країн ЄС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63722" y="4962742"/>
        <a:ext cx="6705966" cy="693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62CF0-5084-497A-B9E7-99F105113C97}">
      <dsp:nvSpPr>
        <dsp:cNvPr id="0" name=""/>
        <dsp:cNvSpPr/>
      </dsp:nvSpPr>
      <dsp:spPr>
        <a:xfrm>
          <a:off x="0" y="591388"/>
          <a:ext cx="763284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FD027-0940-4DF2-AA4D-40634C393AFF}">
      <dsp:nvSpPr>
        <dsp:cNvPr id="0" name=""/>
        <dsp:cNvSpPr/>
      </dsp:nvSpPr>
      <dsp:spPr>
        <a:xfrm>
          <a:off x="381642" y="60027"/>
          <a:ext cx="5342993" cy="1062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 спортивній діяльності в спортивному секторі (наприклад, професійні спортсмени, професійні тренери фітнес-центрів)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520" y="111905"/>
        <a:ext cx="5239237" cy="958964"/>
      </dsp:txXfrm>
    </dsp:sp>
    <dsp:sp modelId="{D98C0800-A30C-4CC3-8068-F928188788F7}">
      <dsp:nvSpPr>
        <dsp:cNvPr id="0" name=""/>
        <dsp:cNvSpPr/>
      </dsp:nvSpPr>
      <dsp:spPr>
        <a:xfrm>
          <a:off x="0" y="2224348"/>
          <a:ext cx="763284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E2437-787C-47DF-B19F-D03B6B0E09EE}">
      <dsp:nvSpPr>
        <dsp:cNvPr id="0" name=""/>
        <dsp:cNvSpPr/>
      </dsp:nvSpPr>
      <dsp:spPr>
        <a:xfrm>
          <a:off x="381642" y="1692988"/>
          <a:ext cx="5342993" cy="1062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діяльність не пов'язана безпосередньо зі спортом в спортивному секторі (наприклад, адміністратори фітнес-центрів);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520" y="1744866"/>
        <a:ext cx="5239237" cy="958964"/>
      </dsp:txXfrm>
    </dsp:sp>
    <dsp:sp modelId="{6AC36D28-314D-455A-BBCE-9DBC42911A60}">
      <dsp:nvSpPr>
        <dsp:cNvPr id="0" name=""/>
        <dsp:cNvSpPr/>
      </dsp:nvSpPr>
      <dsp:spPr>
        <a:xfrm>
          <a:off x="0" y="3857308"/>
          <a:ext cx="7632848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76A7C-D8A1-4B19-B5FA-7979C6F0461A}">
      <dsp:nvSpPr>
        <dsp:cNvPr id="0" name=""/>
        <dsp:cNvSpPr/>
      </dsp:nvSpPr>
      <dsp:spPr>
        <a:xfrm>
          <a:off x="381642" y="3325948"/>
          <a:ext cx="5342993" cy="1062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52" tIns="0" rIns="2019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робота, якого пов'язана зі спортом (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ISCO 342</a:t>
          </a: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поза межами спортивного сектору (наприклад шкільні спортивні інструктори).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520" y="3377826"/>
        <a:ext cx="5239237" cy="958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050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37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85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35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53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09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9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78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74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17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339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3508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478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5806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551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87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5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8934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764703"/>
            <a:ext cx="7020271" cy="1171575"/>
          </a:xfrm>
        </p:spPr>
        <p:txBody>
          <a:bodyPr>
            <a:normAutofit/>
          </a:bodyPr>
          <a:lstStyle/>
          <a:p>
            <a:pPr algn="r"/>
            <a:r>
              <a:rPr 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11560" y="1975148"/>
            <a:ext cx="8280920" cy="4622204"/>
          </a:xfrm>
        </p:spPr>
        <p:txBody>
          <a:bodyPr>
            <a:norm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ТЕОРЕТИКО-МЕТОДОЛОГІЧН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ЗАСАДИ УДОСКОНАЛЕННЯ СИСТЕМИ ЗАЙНЯТОСТІ У СФЕРІ ФІЗИЧНОЇ КУЛЬТУРИ І СПОРТУ В УКРАЇНІ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sz="1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9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4"/>
          </p:nvPr>
        </p:nvSpPr>
        <p:spPr>
          <a:xfrm>
            <a:off x="539552" y="260648"/>
            <a:ext cx="8352928" cy="6245125"/>
          </a:xfrm>
        </p:spPr>
        <p:txBody>
          <a:bodyPr>
            <a:normAutofit fontScale="92500"/>
          </a:bodyPr>
          <a:lstStyle/>
          <a:p>
            <a:pPr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Напрями досліджень окремих питань кадрового забезпечення сфери фізичної культури і спорту: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 професій у сфері фізичної культури і спорту (М.В. Дутчак, 2010-2020);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підвищення кваліфікацій тренерів збірних команд України з олімпійських видів спорту (М.В. Дутчак, Ю.М. 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Шкребтій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В.В. Томашевський , 2010);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організаційні засади кадрового забезпечення сучасної фітнес-індустрії (М.В. Дутчак, 2010 -2020; Л.Я. Чеховська, 2018-2020)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професійна підготовка майбутніх фахівців сфери фізичної культури і спорту</a:t>
            </a:r>
            <a:r>
              <a:rPr lang="uk-UA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(Л.П.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Сущенко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2003-2020; О.Ю.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Ажиппо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2012-2018; М.М. Василенко, 2013-2018; Є.О. Павлюк, 2017; М.В. Данилевич, 2018)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організаційно-управлінські основи фізичної культури і спорту з питань регулювання кадрового ресурсу (І.І. Приходько, 2000-2010; О.В. Горбенко, 2002; О.М. Жданова, 2009-2017; Ю.П.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Мічуда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2007-2013; І.Л.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Гасюк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2015.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81929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Географія.Тема:&amp;quot;Зайнятість населення в Україні та світі.&amp;quot; | Авторська О.А.  Захаренка загальноосвітня середня школа с.Сахнів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431610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FBBC8FA-0571-48B6-A08A-15B6F6EB472D}"/>
              </a:ext>
            </a:extLst>
          </p:cNvPr>
          <p:cNvSpPr txBox="1"/>
          <p:nvPr/>
        </p:nvSpPr>
        <p:spPr>
          <a:xfrm>
            <a:off x="683568" y="2852935"/>
            <a:ext cx="806489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Зайнятість населення як соціально-економічна категорія – це залучення до трудової діяльності громадян згідно з їх фактичними та майновими можливостями, яка складається під впливом попиту і пропозиції на ринку праці та приносить матеріальну вигоду, здатну задовольнити відповідний життєвий рівень працівників та їх сімей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4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Географія.Тема:&amp;quot;Зайнятість населення в Україні та світі.&amp;quot; | Авторська О.А.  Захаренка загальноосвітня середня школа с.Сахнів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431610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FBBC8FA-0571-48B6-A08A-15B6F6EB472D}"/>
              </a:ext>
            </a:extLst>
          </p:cNvPr>
          <p:cNvSpPr txBox="1"/>
          <p:nvPr/>
        </p:nvSpPr>
        <p:spPr>
          <a:xfrm>
            <a:off x="683568" y="2852935"/>
            <a:ext cx="8064896" cy="336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780" indent="449580" algn="just">
              <a:lnSpc>
                <a:spcPct val="150000"/>
              </a:lnSpc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Основними </a:t>
            </a:r>
            <a:r>
              <a:rPr lang="uk-U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напрямки</a:t>
            </a: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регулювання політики зайнятості в ЄС є: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Здоров’я і безпека праці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Інформування робітників про умови праці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Організація робочого часу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Неповна зайнятість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Дистанційна робота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Гендерна рівність на ринку праці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uk-UA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Баланс між роботою і життям для батьків та піклувальників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58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395536" y="0"/>
          <a:ext cx="8291264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2363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844824"/>
          </a:xfrm>
        </p:spPr>
        <p:txBody>
          <a:bodyPr>
            <a:noAutofit/>
          </a:bodyPr>
          <a:lstStyle/>
          <a:p>
            <a:pPr algn="just"/>
            <a:r>
              <a:rPr lang="uk-UA" sz="2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Методологія</a:t>
            </a:r>
            <a:r>
              <a:rPr lang="uk-UA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збору даних щодо кількості осіб, зайнятих в спорті, має орієнтир на професії, вимірюється з використанням центрального статистичного визначення спорту, яке охоплює основні види діяльності, закодовані в класі 93.1 Класифікації видів економічної діяльності ЄС.</a:t>
            </a:r>
            <a:endParaRPr lang="ru-RU" sz="2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827584" y="1700808"/>
          <a:ext cx="763284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310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uk-UA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КОДИ ТА НАЗВИ ПРОФЕСІЙ У СЕКТОРІ СПОРТУ ТА АКТИВНОГО ВІДПОЧИНКУ</a:t>
            </a:r>
            <a:endParaRPr lang="ru-RU" sz="1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1" y="1484783"/>
            <a:ext cx="8507288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uk-U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 93.1 </a:t>
            </a:r>
            <a:r>
              <a:rPr lang="pl-PL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NACE </a:t>
            </a:r>
            <a:r>
              <a:rPr lang="pl-PL" sz="1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uk-U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.2</a:t>
            </a:r>
            <a:r>
              <a:rPr lang="uk-UA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включає: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іяльність спортивних команд чи клубів, основною діяльністю яких є участь у спортивних заходах у прямому ефірі перед платною аудиторією;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незалежні спортсмени, які беруть участь у спортивних змаганнях чи перегонах у прямому ефірі перед платною аудиторією;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власників транспортних засобів або тварин, які беруть участь у перегонах (наприклад, автомобілі, собаки чи коні), які в першу чергу беруть участь у їхній участі у перегонах чи інших видовищних спортивних заходах;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спортивних тренери, які надають спеціалізовані послуги для підтримки учасників спортивних заходів чи змагань;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операторів арен та стадіонів;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інші види діяльності з організації, просування чи управління спортивними заходами, не включеними до інших категорій.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800"/>
              </a:spcAft>
            </a:pPr>
            <a:r>
              <a:rPr lang="pl-PL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r>
              <a:rPr lang="pl-PL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342 ISCO-08</a:t>
            </a:r>
            <a:r>
              <a:rPr lang="pl-PL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працівників спорту та фітнесу (спортсменів, гравців, тренерів, інструкторів та офіційних осіб, інструкторів з фітнесу та відпочинку, а також керівників програм).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s://yt3.ggpht.com/ytc/AKedOLRUVs3BkuALf_81v3-h4vexDW4PugyeREsXDzvh4A=s88-c-k-c0x00ffffff-no-r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592" y="1001997"/>
            <a:ext cx="838200" cy="8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Цілі сталого розвитку | ПРООН в Україні">
            <a:extLst>
              <a:ext uri="{FF2B5EF4-FFF2-40B4-BE49-F238E27FC236}">
                <a16:creationId xmlns:a16="http://schemas.microsoft.com/office/drawing/2014/main" id="{7CDB9A0B-08A7-DAA9-E54A-ACC32EB77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61206"/>
            <a:ext cx="1143099" cy="11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675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D4AD5-FD9D-2AA2-9EA9-6B25E700B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D21E2-C146-F861-D55D-299482628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8579296" cy="6120680"/>
          </a:xfrm>
        </p:spPr>
        <p:txBody>
          <a:bodyPr>
            <a:normAutofit/>
          </a:bodyPr>
          <a:lstStyle/>
          <a:p>
            <a:pPr algn="ctr"/>
            <a:endParaRPr lang="ru-RU" sz="2000" b="1" cap="none" dirty="0"/>
          </a:p>
        </p:txBody>
      </p:sp>
      <p:pic>
        <p:nvPicPr>
          <p:cNvPr id="11" name="Рисунок 10" descr="Таблиця, що показує зайнятість у спорті на основі соціально-демографічних характеристик у кількості осіб та відсотках у ЄС за 2024 рік. Для отримання додаткової інформації скористайтеся посиланням на вихідний код набору даних під зображенням.">
            <a:extLst>
              <a:ext uri="{FF2B5EF4-FFF2-40B4-BE49-F238E27FC236}">
                <a16:creationId xmlns:a16="http://schemas.microsoft.com/office/drawing/2014/main" id="{528AEBBF-62C2-1F85-9782-51F8BB05E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8"/>
            <a:ext cx="7704856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667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579296" cy="61206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деструктивн</a:t>
            </a:r>
            <a:r>
              <a:rPr lang="uk-UA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чинники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ринку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r>
              <a:rPr lang="pl-PL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Дисбаланс</a:t>
            </a:r>
            <a:r>
              <a:rPr lang="uk-UA" sz="2000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попиту</a:t>
            </a:r>
            <a:r>
              <a:rPr lang="uk-UA" sz="2000" cap="none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  <a:r>
              <a:rPr lang="uk-UA" sz="2000" cap="none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пропозиції</a:t>
            </a:r>
            <a:r>
              <a:rPr lang="uk-UA" sz="2000" cap="none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робочої</a:t>
            </a:r>
            <a:r>
              <a:rPr lang="uk-UA" sz="2000" cap="none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сили,</a:t>
            </a:r>
            <a:r>
              <a:rPr lang="uk-UA" sz="2000" cap="none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uk-UA" sz="2000" cap="non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тому</a:t>
            </a:r>
            <a:r>
              <a:rPr lang="uk-UA" sz="2000" cap="none" spc="-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числі</a:t>
            </a:r>
            <a:r>
              <a:rPr lang="uk-UA" sz="2000" cap="none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через</a:t>
            </a:r>
            <a:r>
              <a:rPr lang="uk-UA" sz="2000" cap="non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невідповідність</a:t>
            </a:r>
            <a:r>
              <a:rPr lang="uk-UA" sz="2000" cap="none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отриманої</a:t>
            </a:r>
            <a:r>
              <a:rPr lang="uk-UA" sz="2000" cap="none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освіти кваліфікаційним вимогам посад, особливо у молодіжному середовищі,</a:t>
            </a:r>
            <a:r>
              <a:rPr lang="uk-UA" sz="2000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недосконалі освітні практики і, як наслідок, відтік молоді до інших країн з</a:t>
            </a:r>
            <a:r>
              <a:rPr lang="uk-UA" sz="2000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подальшим навчанням та працевлаштуванням; 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uk-UA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cap="none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Виникнення</a:t>
            </a:r>
            <a:r>
              <a:rPr lang="pl-PL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cap="none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додаткових</a:t>
            </a:r>
            <a:r>
              <a:rPr lang="pl-PL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cap="none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</a:t>
            </a:r>
            <a:r>
              <a:rPr lang="pl-PL" sz="2000" cap="none" spc="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cap="none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ризику</a:t>
            </a:r>
            <a: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uk-UA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Недостатня</a:t>
            </a:r>
            <a:r>
              <a:rPr lang="uk-UA" sz="18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uk-UA" sz="18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неконкурентоспроможних</a:t>
            </a:r>
            <a:r>
              <a:rPr lang="uk-UA" sz="1800" b="1" cap="none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громадян</a:t>
            </a:r>
            <a:r>
              <a:rPr lang="uk-UA" sz="1800" b="1" cap="non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uk-UA" sz="1800" b="1" cap="none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uk-UA" sz="1800" b="1" cap="none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uk-UA" sz="1800" b="1" cap="none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uk-UA" sz="1800" b="1" cap="none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uk-UA" sz="1800" b="1" cap="none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uk-UA" sz="1800" b="1" cap="none" spc="-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uk-UA" sz="1800" b="1" cap="none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ринку</a:t>
            </a:r>
            <a:r>
              <a:rPr lang="uk-UA" sz="1800" b="1" cap="none" spc="-3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праці;</a:t>
            </a:r>
            <a:br>
              <a:rPr lang="uk-UA" sz="18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Низька</a:t>
            </a:r>
            <a:r>
              <a:rPr lang="uk-UA" sz="20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відповідальність</a:t>
            </a:r>
            <a:r>
              <a:rPr lang="uk-UA" sz="20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</a:t>
            </a:r>
            <a:r>
              <a:rPr lang="uk-UA" sz="20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недотримання</a:t>
            </a:r>
            <a:r>
              <a:rPr lang="uk-UA" sz="20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вимог</a:t>
            </a:r>
            <a:r>
              <a:rPr lang="uk-UA" sz="2000" b="1" cap="none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законодавчих</a:t>
            </a:r>
            <a:r>
              <a:rPr lang="uk-UA" sz="2000" b="1" cap="none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000" b="1" cap="none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нормативно-правових</a:t>
            </a:r>
            <a:r>
              <a:rPr lang="uk-UA" sz="2000" b="1" cap="none" spc="-8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актів</a:t>
            </a:r>
            <a:r>
              <a:rPr lang="uk-UA" sz="2000" b="1" cap="none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щодо</a:t>
            </a:r>
            <a:r>
              <a:rPr lang="uk-UA" sz="2000" b="1" cap="none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зайнятості</a:t>
            </a:r>
            <a:r>
              <a:rPr lang="uk-UA" sz="2000" b="1" cap="none" spc="-7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населення</a:t>
            </a:r>
            <a:r>
              <a:rPr lang="uk-UA" sz="2000" b="1" cap="none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тощо.</a:t>
            </a:r>
            <a:br>
              <a:rPr lang="ru-RU" sz="2000" b="1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b="1" cap="none" dirty="0"/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155114" y="862340"/>
            <a:ext cx="978408" cy="4846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145241" y="2648455"/>
            <a:ext cx="978408" cy="4846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409" y="751072"/>
            <a:ext cx="631190" cy="6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22" y="2545782"/>
            <a:ext cx="631190" cy="6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Выгнутая влево стрелка 7"/>
          <p:cNvSpPr/>
          <p:nvPr/>
        </p:nvSpPr>
        <p:spPr>
          <a:xfrm>
            <a:off x="155114" y="3549826"/>
            <a:ext cx="978408" cy="4846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907" y="3487088"/>
            <a:ext cx="631190" cy="6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Выгнутая влево стрелка 7">
            <a:extLst>
              <a:ext uri="{FF2B5EF4-FFF2-40B4-BE49-F238E27FC236}">
                <a16:creationId xmlns:a16="http://schemas.microsoft.com/office/drawing/2014/main" id="{1975784D-7AAE-3DF0-F7D5-9234787B6CB9}"/>
              </a:ext>
            </a:extLst>
          </p:cNvPr>
          <p:cNvSpPr/>
          <p:nvPr/>
        </p:nvSpPr>
        <p:spPr>
          <a:xfrm>
            <a:off x="256499" y="4685898"/>
            <a:ext cx="978408" cy="48463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92AE7BD2-5E5E-F541-1A1A-8BDC6C08B74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02" y="4612619"/>
            <a:ext cx="631190" cy="63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52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35E0F9-D107-8246-266A-DBBC83B3F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8784976" cy="6525344"/>
          </a:xfrm>
        </p:spPr>
        <p:txBody>
          <a:bodyPr>
            <a:normAutofit fontScale="90000"/>
          </a:bodyPr>
          <a:lstStyle/>
          <a:p>
            <a:pPr indent="449580">
              <a:lnSpc>
                <a:spcPct val="150000"/>
              </a:lnSpc>
              <a:spcAft>
                <a:spcPts val="0"/>
              </a:spcAft>
            </a:pP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Перспективні напрями досліджень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ефективної структурної та регіональної політики зайнятості у сфери фізичної культури і спорту.  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Розширення сфери соціального діалогу у формуванні сучасного ринку праці у сфері фізичної культури і спорту та охоплення ним більшості соціально-економічних проблем є ознакою сформованої моделі соціального партнерства.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Характеристика видів професійних назв робіт у сфері фізичної культури і спорту в </a:t>
            </a:r>
            <a:r>
              <a:rPr lang="uk-UA" sz="2000" cap="none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країні та обґрунтування методики розрахунку потреби у відповідних фахівцях. 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Аналіз показників ефективності використання трудового потенціалу в сфері фізичної культури і спорту.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Розробка технології визначення рівня зайнятості та визначення напрямів оптимізації працевлаштування у сфері фізичної культури і спорту в </a:t>
            </a:r>
            <a:r>
              <a:rPr lang="uk-UA" sz="2000" cap="none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країні.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Обґрунтування концепції та розробка прогностичної моделі регулювання системи зайнятості у сфері фізичної культури і спорту в </a:t>
            </a:r>
            <a:r>
              <a:rPr lang="uk-UA" sz="2000" cap="none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країні.</a:t>
            </a:r>
            <a:br>
              <a:rPr lang="ru-RU" sz="2000" cap="non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7636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379</TotalTime>
  <Words>801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Century Gothic</vt:lpstr>
      <vt:lpstr>Symbol</vt:lpstr>
      <vt:lpstr>Times New Roman</vt:lpstr>
      <vt:lpstr>Wingdings 3</vt:lpstr>
      <vt:lpstr>Сектор</vt:lpstr>
      <vt:lpstr>»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Методологія збору даних щодо кількості осіб, зайнятих в спорті, має орієнтир на професії, вимірюється з використанням центрального статистичного визначення спорту, яке охоплює основні види діяльності, закодовані в класі 93.1 Класифікації видів економічної діяльності ЄС.</vt:lpstr>
      <vt:lpstr>КОДИ ТА НАЗВИ ПРОФЕСІЙ У СЕКТОРІ СПОРТУ ТА АКТИВНОГО ВІДПОЧИНКУ</vt:lpstr>
      <vt:lpstr>Презентация PowerPoint</vt:lpstr>
      <vt:lpstr>деструктивнІ чинники на ринку праці     Дисбаланс попиту і пропозиції робочої сили, в тому числі через невідповідність отриманої освіти кваліфікаційним вимогам посад, особливо у молодіжному середовищі, недосконалі освітні практики і, як наслідок, відтік молоді до інших країн з подальшим навчанням та працевлаштуванням;    Виникнення додаткових груп ризику;    Недостатня підтримка неконкурентоспроможних громадян та осіб із додаткових груп ризику на ринку  праці;   Низька відповідальність за недотримання вимог законодавчих та нормативно-правових актів щодо зайнятості населення тощо. </vt:lpstr>
      <vt:lpstr> Перспективні напрями досліджень  1. Формування ефективної структурної та регіональної політики зайнятості у сфери фізичної культури і спорту.   2. Розширення сфери соціального діалогу у формуванні сучасного ринку праці у сфері фізичної культури і спорту та охоплення ним більшості соціально-економічних проблем є ознакою сформованої моделі соціального партнерства. 3. Характеристика видів професійних назв робіт у сфері фізичної культури і спорту в Україні та обґрунтування методики розрахунку потреби у відповідних фахівцях.  4. Аналіз показників ефективності використання трудового потенціалу в сфері фізичної культури і спорту. 5. Розробка технології визначення рівня зайнятості та визначення напрямів оптимізації працевлаштування у сфері фізичної культури і спорту в Україні. 6. Обґрунтування концепції та розробка прогностичної моделі регулювання системи зайнятості у сфері фізичної культури і спорту в Україні.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Галина</cp:lastModifiedBy>
  <cp:revision>28</cp:revision>
  <dcterms:created xsi:type="dcterms:W3CDTF">2021-11-27T09:18:12Z</dcterms:created>
  <dcterms:modified xsi:type="dcterms:W3CDTF">2026-11-01T17:42:28Z</dcterms:modified>
</cp:coreProperties>
</file>