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28" r:id="rId3"/>
    <p:sldId id="332" r:id="rId4"/>
    <p:sldId id="329" r:id="rId5"/>
    <p:sldId id="333" r:id="rId6"/>
    <p:sldId id="351" r:id="rId7"/>
    <p:sldId id="356" r:id="rId8"/>
    <p:sldId id="357" r:id="rId9"/>
    <p:sldId id="353" r:id="rId10"/>
    <p:sldId id="354" r:id="rId11"/>
    <p:sldId id="355" r:id="rId12"/>
    <p:sldId id="352" r:id="rId13"/>
    <p:sldId id="347" r:id="rId14"/>
    <p:sldId id="348" r:id="rId15"/>
    <p:sldId id="349" r:id="rId16"/>
    <p:sldId id="350" r:id="rId17"/>
    <p:sldId id="262" r:id="rId1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37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5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27.09.2024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kr.net/news/details/politics/100186376.html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1%D1%82%D0%BE%D0%BA%D0%B3%D0%BE%D0%BB%D1%8C%D0%BC%D1%81%D1%8C%D0%BA%D0%B8%D0%B9_%D1%96%D0%BD%D1%81%D1%82%D0%B8%D1%82%D1%83%D1%82_%D0%B4%D0%BE%D1%81%D0%BB%D1%96%D0%B4%D0%B6%D0%B5%D0%BD%D0%BD%D1%8F_%D0%BF%D1%80%D0%BE%D0%B1%D0%BB%D0%B5%D0%BC_%D0%BC%D0%B8%D1%80%D1%83" TargetMode="External"/><Relationship Id="rId2" Type="http://schemas.openxmlformats.org/officeDocument/2006/relationships/hyperlink" Target="https://analytics.intsecurity.or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9263" y="2032182"/>
            <a:ext cx="10609007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ЄВРОПЕЙСЬКИЙ ПОЛІТИЧНИЙ ПРОСТІР: </a:t>
            </a:r>
          </a:p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БЕЗПЕКОВИЙ ВИМІР</a:t>
            </a:r>
            <a:endParaRPr lang="uk-UA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826" y="2203073"/>
            <a:ext cx="10950890" cy="185764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887793" y="1129551"/>
            <a:ext cx="81312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Кандидати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члени </a:t>
            </a:r>
            <a:r>
              <a:rPr lang="ru-RU" sz="20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Європейського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Союзу та </a:t>
            </a:r>
            <a:r>
              <a:rPr lang="ru-RU" sz="20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суміжні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endParaRPr lang="uk-UA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415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4423" y="177181"/>
            <a:ext cx="76667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Країни-учасниці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Європейської асоціації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вільної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 (</a:t>
            </a:r>
            <a:r>
              <a:rPr lang="uk-UA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ЄАВТ)</a:t>
            </a:r>
            <a:endParaRPr lang="uk-UA" sz="20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721" y="686352"/>
            <a:ext cx="9450119" cy="80021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833597" y="1647709"/>
            <a:ext cx="30267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 європейські країни</a:t>
            </a:r>
            <a:endParaRPr lang="uk-UA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2721" y="2208964"/>
            <a:ext cx="9659698" cy="102884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967924" y="3398953"/>
            <a:ext cx="49660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Європейські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</a:t>
            </a:r>
            <a:endParaRPr lang="uk-UA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19072" y="4364094"/>
            <a:ext cx="40637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запрошені європейські країни</a:t>
            </a:r>
            <a:endParaRPr lang="uk-UA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7697" y="3839994"/>
            <a:ext cx="9269119" cy="37152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2963" y="4982327"/>
            <a:ext cx="9118588" cy="54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506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31100" y="542843"/>
            <a:ext cx="105230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нинішнього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загальноєвропейського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форуму є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відновленням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бренду початку 1950-х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716" y="942953"/>
            <a:ext cx="1044185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Початковий план створення Європейського політичного співтовариства виник у 1952 р. Тоді Асамблея Європейського об'єднання вугілля та сталі, що включала 6 держав Західної Європи, підготувала проект договору про створення нової повноформатної інтеграційної спільноти федеративного типу. До неї передбачалося включити країни Західної Європи, якщо ті висловлять готовність взяти участь у цьому утворенні.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1716" y="2574169"/>
            <a:ext cx="106286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Тогочасний проект ЄПС передбачав об'єднання вже існуючого Європейського об'єднання вугілля та сталі (ЄОУС) та передбачуваного Європейського оборонного співтовариства (ЄОС). У рамках ЄПС мали діяти парламент і підзвітна парламенту наднаціональна виконавча влада. Парламент ЄПС мав включати дві палати – Асамблею («Палату народів»), що могла обиратися прямим голосуванням виборців, та Сенат, членів якого мали призначати національні парламенти.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1716" y="4463571"/>
            <a:ext cx="1069749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1950-х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проект ЄПС не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пройшов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віднесені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основному до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НАТО і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меншою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Західноєвропейського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союзу, 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інтеграція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до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Європейського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співтовариства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яке з 1 листопада 1993 р.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трансформовано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Європейський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Союз.</a:t>
            </a:r>
            <a:endParaRPr lang="uk-UA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УВАГА! Конкурс 201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33" y="0"/>
            <a:ext cx="1000318" cy="1696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71716" y="96568"/>
            <a:ext cx="30676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ТРОХИ ІСТОРІЇ</a:t>
            </a:r>
            <a:endParaRPr lang="uk-UA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122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413" y="2138182"/>
            <a:ext cx="10193173" cy="258163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54931" y="1327044"/>
            <a:ext cx="4719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u="sng" dirty="0" smtClean="0">
                <a:hlinkClick r:id="rId3"/>
              </a:rPr>
              <a:t>Саміти </a:t>
            </a:r>
            <a:r>
              <a:rPr lang="uk-UA" u="sng" dirty="0">
                <a:hlinkClick r:id="rId3"/>
              </a:rPr>
              <a:t>Європейської політичної спільноти</a:t>
            </a:r>
          </a:p>
        </p:txBody>
      </p:sp>
    </p:spTree>
    <p:extLst>
      <p:ext uri="{BB962C8B-B14F-4D97-AF65-F5344CB8AC3E}">
        <p14:creationId xmlns:p14="http://schemas.microsoft.com/office/powerpoint/2010/main" val="3213554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20414" y="323306"/>
            <a:ext cx="78756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Основний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зустрічей</a:t>
            </a:r>
            <a:r>
              <a:rPr lang="ru-RU" dirty="0"/>
              <a:t> </a:t>
            </a:r>
            <a:r>
              <a:rPr lang="ru-RU" dirty="0" err="1"/>
              <a:t>європейських</a:t>
            </a:r>
            <a:r>
              <a:rPr lang="ru-RU" dirty="0"/>
              <a:t> </a:t>
            </a:r>
            <a:r>
              <a:rPr lang="ru-RU" dirty="0" err="1"/>
              <a:t>лідерів</a:t>
            </a:r>
            <a:r>
              <a:rPr lang="ru-RU" dirty="0"/>
              <a:t> 6–7 </a:t>
            </a:r>
            <a:r>
              <a:rPr lang="ru-RU" dirty="0" err="1"/>
              <a:t>жовтня</a:t>
            </a:r>
            <a:r>
              <a:rPr lang="ru-RU" dirty="0"/>
              <a:t> 2022 р.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16077" y="844922"/>
            <a:ext cx="104910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6 жовтня 2022 р. відбулось інавгураційне засідання «Європейської політичної спільноти» – нового формату зустрічей на вищому рівні європейських держав, як членів ЄС, так і тих, що не входять до об’єднання. Зустріч, у якій узяли участь 44 держави європейського континенту (окрім РФ та Білорусі), проходила в </a:t>
            </a:r>
            <a:r>
              <a:rPr lang="uk-UA" dirty="0" smtClean="0"/>
              <a:t>Чехії. </a:t>
            </a:r>
            <a:r>
              <a:rPr lang="uk-UA" dirty="0"/>
              <a:t>Серед запрошених – лідери всіх держав – членів Євросоюзу, представники України, Молдови, Грузії (країн – учасниць Асоційованого тріо), інших кандидатів у члени ЄС (зокрема країн Західних Балкан); Великої Британії, Туреччини, Норвегії, Вірменії, Азербайджану тощо.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6077" y="3209751"/>
            <a:ext cx="104910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ЄПС створено за ініціативи президента Франції Е. </a:t>
            </a:r>
            <a:r>
              <a:rPr lang="uk-UA" dirty="0" err="1"/>
              <a:t>Макрона</a:t>
            </a:r>
            <a:r>
              <a:rPr lang="uk-UA" dirty="0"/>
              <a:t>. Ця платформа певною мірою була його іміджевим </a:t>
            </a:r>
            <a:r>
              <a:rPr lang="uk-UA" dirty="0" err="1" smtClean="0"/>
              <a:t>проєктом</a:t>
            </a:r>
            <a:r>
              <a:rPr lang="uk-UA" dirty="0" smtClean="0"/>
              <a:t>. </a:t>
            </a:r>
            <a:r>
              <a:rPr lang="uk-UA" dirty="0"/>
              <a:t>Концепцію ЄПС було схвалено під час засідання Європейської Ради 23–24 червня 2022 р., де її визначили як «</a:t>
            </a:r>
            <a:r>
              <a:rPr lang="uk-UA" b="1" dirty="0"/>
              <a:t>платформу для політичної координації» європейських держав. </a:t>
            </a:r>
          </a:p>
        </p:txBody>
      </p:sp>
    </p:spTree>
    <p:extLst>
      <p:ext uri="{BB962C8B-B14F-4D97-AF65-F5344CB8AC3E}">
        <p14:creationId xmlns:p14="http://schemas.microsoft.com/office/powerpoint/2010/main" val="2765429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45574" y="338732"/>
            <a:ext cx="108253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Європейська політична спільнота має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меті: </a:t>
            </a:r>
            <a:endPara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 політичному діалогу та співпраці між державами щодо вирішення питань, які становлять спільний інтерес (мир і безпека, економіка та енергетика, зміни клімату й міграція населення тощо);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зміцнити безпеку, стабільність і процвітання європейського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континенту.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45574" y="3285865"/>
            <a:ext cx="108253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цьому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ЄПС не заміняє і не дублює наявні (зокрема </a:t>
            </a:r>
            <a:r>
              <a:rPr 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безпекові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формати співпраці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Платформу не пропонують як альтернативу наявним інтеграційним утворенням, що особливо важливо для держав – кандидатів на вступ до ЄС у контексті їхніх європейських прагнень. Судячи з основних меседжів, озвучених під час засідання ЄПС у Празі, це формат великого європейського форуму для обміну думками і баченням щодо поточних політичних та економічних проблем</a:t>
            </a:r>
          </a:p>
        </p:txBody>
      </p:sp>
    </p:spTree>
    <p:extLst>
      <p:ext uri="{BB962C8B-B14F-4D97-AF65-F5344CB8AC3E}">
        <p14:creationId xmlns:p14="http://schemas.microsoft.com/office/powerpoint/2010/main" val="1053307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27588" y="1142387"/>
            <a:ext cx="111399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Meeting of the European Political Community, 18 July </a:t>
            </a:r>
            <a:r>
              <a:rPr lang="en-US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uk-UA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https://www.consilium.europa.eu/en/meetings/international-summit/2024/07/18/</a:t>
            </a:r>
            <a:endParaRPr lang="en-US" sz="200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27588" y="2005469"/>
            <a:ext cx="111399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Аналітичний портал"/>
              </a:rPr>
              <a:t>Аналітичний </a:t>
            </a:r>
            <a:r>
              <a:rPr lang="uk-UA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Аналітичний портал"/>
              </a:rPr>
              <a:t>портал</a:t>
            </a:r>
            <a:r>
              <a:rPr lang="uk-UA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Зовнішня </a:t>
            </a:r>
            <a:r>
              <a:rPr lang="uk-UA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 </a:t>
            </a:r>
            <a:r>
              <a:rPr lang="uk-UA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України. Європа. </a:t>
            </a:r>
            <a:r>
              <a:rPr lang="en-US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https://analytics.intsecurity.org/category/europe/</a:t>
            </a:r>
            <a:endParaRPr lang="uk-UA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7588" y="3009665"/>
            <a:ext cx="60585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u="sng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Стокгольмський</a:t>
            </a:r>
            <a:r>
              <a:rPr lang="ru-RU" sz="2000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ru-RU" sz="2000" u="sng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інститут</a:t>
            </a:r>
            <a:r>
              <a:rPr lang="ru-RU" sz="2000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ru-RU" sz="2000" u="sng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дослідження</a:t>
            </a:r>
            <a:r>
              <a:rPr lang="ru-RU" sz="2000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проблем </a:t>
            </a:r>
            <a:r>
              <a:rPr lang="ru-RU" sz="2000" u="sng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миру.</a:t>
            </a:r>
          </a:p>
          <a:p>
            <a:r>
              <a:rPr lang="en-US" sz="2000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https://www.sipri.org/</a:t>
            </a:r>
            <a:endParaRPr lang="ru-RU" sz="2000" i="0" u="sng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7588" y="3882741"/>
            <a:ext cx="41420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Щорічник </a:t>
            </a:r>
            <a:r>
              <a:rPr lang="uk-UA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СІПРІ.</a:t>
            </a:r>
          </a:p>
          <a:p>
            <a:r>
              <a:rPr lang="en-US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https://razumkov.org.ua/vydannia/sipri</a:t>
            </a:r>
            <a:endParaRPr lang="uk-UA" sz="200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81833" y="277998"/>
            <a:ext cx="22638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 ресурси</a:t>
            </a:r>
            <a:endParaRPr lang="uk-U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284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0439" y="485149"/>
            <a:ext cx="1113994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Політичний простір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мережа політичних полів, що забезпечують політичне керівництво та врядування на всіх територіальних рівнях публічної влади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 суспільно-політичні інститути, що здійснюють владу, управління суспільством, завдяки яким реалізуються політико-владні відносини.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прояви необхідно розглядати у двох вимірах: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інституційний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вимір, сутністю якого є поділ політичного простору на політичні інститути (органи державної влади, органи муніципальної влади, партії, суспільно-політичні організації), усередині яких і між якими здійснюються політичні процеси;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регіональний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вимір, сутністю якого є поділ політичного простору на політичні регіони (союз країн, країна, область, місто). У такому контексті передбачається, що політичні інститути та політичні регіони співіснують в одному просторі/часі в режимі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взаємозв’язку.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898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5407" y="417389"/>
            <a:ext cx="108253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Політичний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простір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не лише реальні географічні межі певної держави, територія, де існує влада і громадяни, а ще й абстрактне поняття – середовище спілкування та контакти, що виникають у процесі діяльності особи політичної. Політичний простір не є монополією одного актора, він – зона конкуренції та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інституалізованого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конфлікту самостійних суб’єктів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55407" y="2220084"/>
            <a:ext cx="109531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простір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територіально-функціональна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5406" y="3319349"/>
            <a:ext cx="1095313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умовах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сьогодення відбувається зміна підходів до розуміння політичного простору. Якщо раніше головною політичною метою була просторова експансія, то на сучасному етапі на перше місце висувається прагнення гармонізації відносин в політичному просторі задля забезпечення сталого розвитку суспільств.</a:t>
            </a:r>
          </a:p>
        </p:txBody>
      </p:sp>
    </p:spTree>
    <p:extLst>
      <p:ext uri="{BB962C8B-B14F-4D97-AF65-F5344CB8AC3E}">
        <p14:creationId xmlns:p14="http://schemas.microsoft.com/office/powerpoint/2010/main" val="1757369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8258" y="503336"/>
            <a:ext cx="1081548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Особливість політичного простору ЄС полягає у тому, що історія європейської інтеграції – це постійна боротьба інтеграційних та дезінтеграційних тенденцій, але рухаючись у напрямку створення економічного та політичного союзу, протягом тривалого часу Європейському Союзу вдавалося знаходити баланс між інтересами громадян, національними інтересами країн-членів та спільними інтересами на рівні ЄС, відшукуючи все нові механізми узгодження цих інтересів на наднаціональному рівні.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8257" y="2819354"/>
            <a:ext cx="108154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пояснюється, зокрема, тим, що європейську інтеграцію необхідно розглядати як процес добровільного об’єднання країн на засадах спільних цінностей та цілей.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76748" y="3904266"/>
            <a:ext cx="1108095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усвідомлювати, що поняття «політичний простір» не співпадає з поняттям «географічний простір». Зокрема, політичний простір ЄС не обмежується тільки територією 27 країн, які є його повноправними членами. Він також розповсюджується на країни-кандидати, країни-сусіди, колишні члени ЄС та, певною мірою, на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країнипартнери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контексті цього, слід зазначити, що політичний простір ЄС є частиною складного глобального політичного простору</a:t>
            </a:r>
          </a:p>
        </p:txBody>
      </p:sp>
    </p:spTree>
    <p:extLst>
      <p:ext uri="{BB962C8B-B14F-4D97-AF65-F5344CB8AC3E}">
        <p14:creationId xmlns:p14="http://schemas.microsoft.com/office/powerpoint/2010/main" val="1632419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4902" y="704220"/>
            <a:ext cx="1061883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Аналізуючи особливості європейського політичного простору, слід відзначити наявність інституційної системи ЄС, яка включає в себе органи, установи, агенції тощо, діяльність яких спрямована на забезпечення виконання завдань відповідно до цілей Союзу, закріплених в установчих договорах. При цьому, рівень інституційної стабільності та складності в ЄС є набагато вищим, ніж в будь-яких інших міжнародних організаціях.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131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d/de/European_Political_Community_logo.svg/212px-European_Political_Community_logo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476" y="1480105"/>
            <a:ext cx="20193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7/73/Ilham_Aliyev_attended_inaugural_meeting_of_European_Political_Community_Summit_in_Prague_08.jpg/280px-Ilham_Aliyev_attended_inaugural_meeting_of_European_Political_Community_Summit_in_Prague_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36" y="2547219"/>
            <a:ext cx="4232685" cy="29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commons/thumb/4/48/Countries_Participating_in_EPC.sgv.png/300px-Countries_Participating_in_EPC.sgv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341" y="2717288"/>
            <a:ext cx="3438953" cy="2831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773684" y="1865868"/>
            <a:ext cx="4987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Країни Європейської політичної спільноти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35959" y="290131"/>
            <a:ext cx="109481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Європейська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спільнота</a:t>
            </a:r>
            <a:r>
              <a:rPr lang="ru-RU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Political Community)</a:t>
            </a:r>
            <a:r>
              <a:rPr lang="ru-RU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міжурядова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стратегічних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дискусій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майбутнє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Європи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428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9263" y="516560"/>
            <a:ext cx="109728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Європейська політична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спільнота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(ЄПС)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платформа для широкого політичного діалогу серед держав європейського континенту, яка не має інституційних засад та узгодженого механізму роботи, а також чіткої фіксації результату зустрічей такого рівня. Водночас вона наповнена символічним змістом, а саме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29263" y="1839999"/>
            <a:ext cx="1117927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ЄПС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підтверджує відданість держав-учасниць політиці мирного співіснування й гуртування довкола питань, що становлять для них спільний інтерес (попри низку системних протирічь, включно з територіальними спорами між деякими з них). Усе це відбувається через політичний діалог і пошук спільних точок дотику, яких в умовах широкомасштабної війни в Європі має бути більше, аніж розбіжностей.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Кардинальна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зміна стратегічного середовища безпеки на європейському континенті вимагає не просто єднання держав у рамках наявних регіональних об’єднань. Ідеться про більшу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інклюзивність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залучення до обговорення порядку денного країн, які безпосередньо впливають на безпеку і стабільність Європи (зокрема економічну й енергетичну) у широкому контексті. Саме тому серед запрошених – Велика Британія, Туреччина, Норвегія, учасниці Асоційованого тріо (Україна, Молдова, Грузія), Вірменія та Азербайджан, держави Західних Балкан.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579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6747" y="427222"/>
            <a:ext cx="1068766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ЄПС надсилає чіткі сигнали: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Росії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Білорусі – про їх міжнародну ізоляцію та відсутність намірів проводити з ними переговори;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Сполученим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Штатам – про здатність європейських лідерів самостійно вирішувати проблеми на континенті (відзначимо значний особистий внесок та амбіції французького лідера);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Великій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Британії – про важливість її залучення до справ континентальної Європи та перспективи оновлення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британсько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-французького діалогу на вищому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рівні;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Молдові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державам Західних Балкан – про важливість їхнього шляху до так званої демократичної зони (для Євросоюзу це принциповий момент від початку широкомасштабної війни на континенті).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Найголовніший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 для України – про беззаперечну підтримку її територіальної цілісності й надання всебічної допомоги в протидії російській збройній агресії.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Дискусії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ЄПС продемонстрували наявність комплексних викликів європейському середовищу держав, насамперед, потреби зберегти консолідованість і солідарність у питаннях швидкого реагування на російську загрозу й негативні наслідки, пов’язані з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нею.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067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9573" y="933012"/>
            <a:ext cx="7498415" cy="46423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554344" y="314321"/>
            <a:ext cx="44062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Країни-члени Європейського Союзу</a:t>
            </a:r>
            <a:endParaRPr lang="uk-UA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7805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4221</TotalTime>
  <Words>1373</Words>
  <Application>Microsoft Office PowerPoint</Application>
  <PresentationFormat>Широкоэкранный</PresentationFormat>
  <Paragraphs>60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Aptos</vt:lpstr>
      <vt:lpstr>Arial</vt:lpstr>
      <vt:lpstr>Montserrat</vt:lpstr>
      <vt:lpstr>Montserrat ExtraBold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116</cp:revision>
  <dcterms:created xsi:type="dcterms:W3CDTF">2023-01-12T09:20:21Z</dcterms:created>
  <dcterms:modified xsi:type="dcterms:W3CDTF">2024-09-27T09:30:02Z</dcterms:modified>
</cp:coreProperties>
</file>