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9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3102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Кульмінація модуля: усі попередні поняття — HRR, небезпечні фактори, вогнестійкість — сходяться в один кількісний критерій.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Розділи 3 і 5 безпосередньо готують практичні роботи 13 і 14, розділ 6 — ПР15.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Логіка: що більший потенційний масштаб пожежі й менш стійкі конструкції, то меншим має бути відсік.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Причина порушення зазвичай не недбалість, а конфлікт цілей — тому треба інженерне рішення, а не покладання на дисципліну.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Принцип зони той самий, що й у протипожежного розриву, лише всередині будівлі.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Типовий приклад того, як одна ціль досягається кількома засобами — і де відкривається простір для обґрунтованих рішень.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Та сама логіка, що й у лекції 4 про живучість: перевіряти не лише основний механізм, а й обхідні.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Катастрофічні фасадні пожежі останніх десятиліть призвели до суттєвого посилення вимог до фасадних систем.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Питання, яке студенти регулярно плутають на ПР13.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Вимога розосередженості — пряма аналогія вимоги незалежності бар'єрів з лекції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Саме так буде побудовано числовий приклад далі.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Рішення: системи контролю доступу з автоматичним розблокуванням за сигналом сигналізації.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Для маломобільних груп — зони безпеки: завдання не вивести з будівлі, а створити місце, де можна перечекати.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підтверджено дослідженнями поведінки людей при пожежах, а не є теоретичним припущенням.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У громадських будівлях перед-евакуаційний час часто перевищує час самого руху.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Орієнтовні значення для горизонтального шляху; сходами вниз швидкість приблизно вдвічі менша.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Результат суперечить інтуїції — варто наголосити.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дані варіанта 1 практичної роботи 14.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Максимальна інтенсивність у прорізі ≈1,8 ос/(м·с), сходами вниз ≈1,1 ос/(м·с).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Обґрунтування перед-евакуаційного часу — найвідповідальніша частина розрахунку.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Організаційний захід дає вчетверо більший виграш і коштує незрівнянно менше.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Перегукується з висновком лекції 4 про ризик-орієнтований підхід як інструмент пріоритезації.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Якщо аналітика дає 121 с, а модель 180, це означає, що модель врахувала щось, чого немає в аналітичній схемі.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Усі потрібні поняття для ASET уже введено на лекції 5: HRR, критичні значення НФП.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Розрахунок стає способом обґрунтувати відступ від припису при досягненні тієї самої цілі.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У цьому головна цінність — не в порівнянні двох чисел, а в спільній шкалі для різнорідних заходів.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Співвіднести кожну тезу з тим, що прозвучало на лекції.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ПР13 і ПР14 виконуються послідовно на матеріалі наскрізного об'єкта.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 algn="ctr"/>
            <a:r>
              <a:rPr sz="3200" b="1">
                <a:solidFill>
                  <a:srgbClr val="FFFFFF"/>
                </a:solidFill>
                <a:latin typeface="Montserrat ExtraBold"/>
              </a:rPr>
              <a:t>Системи надійності і безпеки будівель
та протипожежний інжиніринг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Montserrat ExtraBold"/>
              </a:rPr>
              <a:t>
Лекція 7</a:t>
            </a:r>
          </a:p>
          <a:p>
            <a:pPr algn="ctr"/>
            <a:r>
              <a:rPr sz="2300">
                <a:solidFill>
                  <a:srgbClr val="FFFFFF"/>
                </a:solidFill>
                <a:latin typeface="Montserrat"/>
              </a:rPr>
              <a:t>Об'ємно-планувальні рішення
та евакуація людей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План лекції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Протипожежні відсіки, перешкоди та розриви</a:t>
            </a:r>
          </a:p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Обмеження поширення фасадами і порожнинами</a:t>
            </a:r>
          </a:p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Шляхи евакуації та виходи. Сходові клітки</a:t>
            </a:r>
          </a:p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Поведінка людей під час пожежі</a:t>
            </a:r>
          </a:p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Рух людських потоків</a:t>
            </a:r>
          </a:p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Концепція ASET/RSET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Протипожежний відсік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9164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600" b="1">
                <a:solidFill>
                  <a:srgbClr val="224D83"/>
                </a:solidFill>
                <a:latin typeface="Montserrat ExtraBold"/>
              </a:rPr>
              <a:t>Відокремлений перешкодами по всьому периметру,
включно з перекриттями і покриттям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566160"/>
            <a:ext cx="1097280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>
                <a:solidFill>
                  <a:srgbClr val="4A5A6E"/>
                </a:solidFill>
                <a:latin typeface="Montserrat"/>
              </a:rPr>
              <a:t>Відсік, відокремлений лише стінами, відсіком не є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>
                <a:solidFill>
                  <a:srgbClr val="4A5A6E"/>
                </a:solidFill>
                <a:latin typeface="Montserrat"/>
              </a:rPr>
              <a:t>Гранична площа залежить від ступеня вогнестійкості, класу функціональної небезпеки, поверховості, категорії та наявності АУП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Де перешкода насправді не працює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Отвір для кабелю чи труби без сертифікованого протипожежного прохідника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Протипожежні двері, зафіксовані у відчиненому положенні клином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Заповнення прорізів із нижчою межею, ніж потрібно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84048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100" b="1">
                <a:solidFill>
                  <a:srgbClr val="224D83"/>
                </a:solidFill>
                <a:latin typeface="Montserrat ExtraBold"/>
              </a:rPr>
              <a:t>Коректне рішення для дверей, які мають бути відчиненими:
утримувачі з автоматичним звільненням за сигналом сигналізації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Тамбур-шлюз і протипожежна зона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2066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Тамбур-шлюз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Протипожежна зона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Приміщення між двома протипожежними дверима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Смуга будівлі з негорючих конструкцій, вільна від пожежного навантаження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Двоє дверей ніколи не відчинені одночасно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Застосовується там, де суцільна стіна технологічно неможлива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Входи у сходові клітки, приміщення категорій А і Б, паркінги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Вогню немає чим живитися на цій ділянці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Протипожежні розриви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9164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2100">
                <a:solidFill>
                  <a:srgbClr val="224D83"/>
                </a:solidFill>
                <a:latin typeface="Montserrat"/>
              </a:rPr>
              <a:t>Забезпечують, щоб теплове випромінювання від палаючої будівлі не спричинило займання сусідньої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37744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600" b="1">
                <a:solidFill>
                  <a:srgbClr val="224D83"/>
                </a:solidFill>
                <a:latin typeface="Montserrat ExtraBold"/>
              </a:rPr>
              <a:t>Критична густина теплового потоку ≈ 12,5 кВт/м²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931920"/>
            <a:ext cx="10972800" cy="1164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0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Розрив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єдиний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спосіб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виконати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вимогу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:</a:t>
            </a:r>
          </a:p>
          <a:p>
            <a:pPr marL="510500" indent="-190500" algn="l">
              <a:spcAft>
                <a:spcPts val="1000"/>
              </a:spcAft>
              <a:buFont typeface="Arial"/>
              <a:buChar char="•"/>
            </a:pPr>
            <a:r>
              <a:rPr sz="1700" dirty="0" err="1">
                <a:solidFill>
                  <a:srgbClr val="224D83"/>
                </a:solidFill>
                <a:latin typeface="Montserrat"/>
              </a:rPr>
              <a:t>протипожежна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стіна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без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прорізів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яка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екранує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випромінювання</a:t>
            </a:r>
            <a:endParaRPr sz="1700" dirty="0">
              <a:solidFill>
                <a:srgbClr val="224D83"/>
              </a:solidFill>
              <a:latin typeface="Montserrat"/>
            </a:endParaRPr>
          </a:p>
          <a:p>
            <a:pPr marL="510500" indent="-190500" algn="l">
              <a:spcAft>
                <a:spcPts val="1000"/>
              </a:spcAft>
              <a:buFont typeface="Arial"/>
              <a:buChar char="•"/>
            </a:pPr>
            <a:r>
              <a:rPr sz="1700" dirty="0" err="1">
                <a:solidFill>
                  <a:srgbClr val="224D83"/>
                </a:solidFill>
                <a:latin typeface="Montserrat"/>
              </a:rPr>
              <a:t>конструкції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фасаду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нормованою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вогнестійкістю</a:t>
            </a:r>
            <a:endParaRPr sz="1700" dirty="0">
              <a:solidFill>
                <a:srgbClr val="224D83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Чотири шляхи обходу перешкод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383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8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0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Шлях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Механізм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Протидія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Фасад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Полум'я з вікна піднімається вздовж фасаду у вікно наступного поверху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Негорючий утеплювач, розсічки, міжповерхові пояси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Порожнини конструкцій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Підвісні стелі, підлоги, облицювання утворюють безперервні канали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Розсічки, що ділять порожнину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Вертикальні шахти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Сходові клітки, ліфти, канали створюють тягу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Відокремлення, тамбур-шлюзи, підпір повітря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Вентиляція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Повітроводи переносять дим між поверхами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Вогнезатримувальні клапани, вимкнення вентиляції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Фасадне поширення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385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Полум'я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вікна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йде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вертикально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вгору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воно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притискається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до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фасаду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через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ефект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Коанди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Негорючий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суцільний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фасад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усе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обмежується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закопченням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Горючий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утеплювач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або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облицювання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пожежа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розвивається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фасаді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обганяючи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внутрішнє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поширення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Вентильований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прошарок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працює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як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димова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труба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створюючи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тягу</a:t>
            </a:r>
            <a:endParaRPr sz="19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977639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100" b="1">
                <a:solidFill>
                  <a:srgbClr val="224D83"/>
                </a:solidFill>
                <a:latin typeface="Montserrat ExtraBold"/>
              </a:rPr>
              <a:t>Будівля з бездоганними перекриттями може згоріти по всій висоті:
вогонь жодного перекриття не перетинав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Не кожен вихід є евакуаційним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9164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2100">
                <a:solidFill>
                  <a:srgbClr val="224D83"/>
                </a:solidFill>
                <a:latin typeface="Montserrat"/>
              </a:rPr>
              <a:t>Як правило, не враховуються: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286000"/>
            <a:ext cx="109728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Вихід у приміщення категорії А або Б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Вихід крізь приміщення, з якого немає власного евакуаційного виходу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Вихід через розсувні, підйомні або обертові двері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Вихід на покрівлю, крім випадків, прямо передбачених нормами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Нормовані параметри шляхів евакуації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783080"/>
          <a:ext cx="1097280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Параметр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Зміст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Кількість виходів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Як правило не менше двох; один — лише за обмеженої кількості людей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Розосередженість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Пожежа в одному місці не повинна заблокувати обидва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Ширина виходу і шляху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За розрахунковою кількістю людей, не менше мінімальних значень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Довжина шляху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Від найвіддаленішої точки до найближчого виходу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Тупикові ділянки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Обмежуються окремо і жорсткіше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Оздоблення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Обмеження класу пожежної небезпеки матеріалів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52628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Тупик не залишає альтернативи: якщо дим заблокував єдиний напрямок, людина змушена повертатися назустріч небезпеці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Ширина визначається найвужчим місцем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737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500" b="1">
                <a:solidFill>
                  <a:srgbClr val="224D83"/>
                </a:solidFill>
                <a:latin typeface="Montserrat ExtraBold"/>
              </a:rPr>
              <a:t>Коридор 3 м, що закінчується дверима 1 м,
має пропускну здатність, визначену дверима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566160"/>
            <a:ext cx="10972800" cy="1149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Перевірка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ведеться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послідовно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всіх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ділянках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а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середньою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шириною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Мінімальні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нормовані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значення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гарантують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фізичну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можливість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проходу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незалежно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від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розрахунку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для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людей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з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інвалідністю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з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ношами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у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зимовому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одязі</a:t>
            </a:r>
            <a:endParaRPr sz="19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Обладнання шляхів евакуації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208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Аварійне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освітлення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відмові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робочого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5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Евакуаційні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знаки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у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тому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числі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фотолюмінесцентні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видимі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без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живлення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Позначення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напрямку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підлозі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: у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задимленні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нижня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зона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довше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залишається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прозорою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Відчинення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дверей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без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ключа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боку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евакуації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735919"/>
            <a:ext cx="1033272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Замкнений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евакуаційний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вихід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2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одне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з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найтяжчих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
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за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наслідками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експлуатаційних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порушень</a:t>
            </a:r>
            <a:endParaRPr sz="22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Способи забезпечення незадимлюваності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752707"/>
              </p:ext>
            </p:extLst>
          </p:nvPr>
        </p:nvGraphicFramePr>
        <p:xfrm>
          <a:off x="594360" y="2103120"/>
          <a:ext cx="10972800" cy="2340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2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Спосіб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Характеристика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Вхід через зовнішню відкриту повітряну зону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Найнадійніший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: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не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залежить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від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енергопостачання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та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справності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обладнання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.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Недолік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дискомфорт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узимку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,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потреба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в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площі</a:t>
                      </a:r>
                      <a:endParaRPr sz="16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Підпір повітря у сходовій клітці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Компактніший, але потребує працездатної системи, резервного живлення, регулярних перевірок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Підпір повітря в тамбур-шлюзі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Проміжний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варіант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;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тамбур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додатково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обмежує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проникнення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диму</a:t>
                      </a:r>
                      <a:endParaRPr sz="16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572000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Сходова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клітка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ключовий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шлях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евакуації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і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водночас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найнебезпечніший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шлях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поширення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диму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: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тяга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переносить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його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вгору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всій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висоті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Паніка — міф. Реальна проблема — зволікання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 dirty="0" err="1">
                <a:solidFill>
                  <a:srgbClr val="224D83"/>
                </a:solidFill>
                <a:latin typeface="Montserrat"/>
              </a:rPr>
              <a:t>Сигнал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тлумачиться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як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навчання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або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хибне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спрацювання</a:t>
            </a:r>
            <a:endParaRPr sz="21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800"/>
              </a:spcAft>
              <a:buFont typeface="Arial"/>
              <a:buChar char="•"/>
            </a:pPr>
            <a:r>
              <a:rPr sz="2100" dirty="0" err="1">
                <a:solidFill>
                  <a:srgbClr val="224D83"/>
                </a:solidFill>
                <a:latin typeface="Montserrat"/>
              </a:rPr>
              <a:t>Соціальне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підтвердження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усі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поводяться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стримано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ніхто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починає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рух</a:t>
            </a:r>
            <a:endParaRPr sz="21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 dirty="0" err="1">
                <a:solidFill>
                  <a:srgbClr val="224D83"/>
                </a:solidFill>
                <a:latin typeface="Montserrat"/>
              </a:rPr>
              <a:t>Прив'язаність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до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звичного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шляху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люди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виходять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тим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шляхом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яким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увійшли</a:t>
            </a:r>
            <a:endParaRPr sz="21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84048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>
                <a:solidFill>
                  <a:srgbClr val="224D83"/>
                </a:solidFill>
                <a:latin typeface="Montserrat ExtraBold"/>
              </a:rPr>
              <a:t>У ТРЦ усі рухаються до головного входу,
тоді як бічні виходи залишаються порожніми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Перед-евакуаційний час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9164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2000">
                <a:solidFill>
                  <a:srgbClr val="224D83"/>
                </a:solidFill>
                <a:latin typeface="Montserrat"/>
              </a:rPr>
              <a:t>Від отримання сигналу до початку руху: розпізнавання, тлумачення, рішення, збір речей, пошук близьких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58255"/>
              </p:ext>
            </p:extLst>
          </p:nvPr>
        </p:nvGraphicFramePr>
        <p:xfrm>
          <a:off x="594360" y="2560320"/>
          <a:ext cx="10972800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Чинник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Вплив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Тип оповіщення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Мовне з інструкцією скорочує час у рази проти звукового сигналу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Стан людей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Сплячі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потребують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значно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більше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часу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критично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для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готелів</a:t>
                      </a:r>
                      <a:endParaRPr sz="15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Обізнаність із будівлею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Персонал евакуюється значно швидше за відвідувачів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Підготовлений персонал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Організований початок різко скорочує зволікання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Соціальні зв'язки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Люди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у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групах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чекають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одне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одного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;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батьки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шукають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дітей</a:t>
                      </a:r>
                      <a:endParaRPr sz="15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Рух потоків: три пов'язані величини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828800"/>
            <a:ext cx="10698480" cy="108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800" b="1" dirty="0">
                <a:solidFill>
                  <a:srgbClr val="224D83"/>
                </a:solidFill>
                <a:latin typeface="Montserrat"/>
              </a:rPr>
              <a:t>q = D · v,   </a:t>
            </a:r>
            <a:r>
              <a:rPr sz="2800" b="1" dirty="0" err="1">
                <a:solidFill>
                  <a:srgbClr val="224D83"/>
                </a:solidFill>
                <a:latin typeface="Montserrat"/>
              </a:rPr>
              <a:t>ос</a:t>
            </a:r>
            <a:r>
              <a:rPr sz="2800" b="1" dirty="0">
                <a:solidFill>
                  <a:srgbClr val="224D83"/>
                </a:solidFill>
                <a:latin typeface="Montserrat"/>
              </a:rPr>
              <a:t>/(</a:t>
            </a:r>
            <a:r>
              <a:rPr sz="2800" b="1" dirty="0" err="1">
                <a:solidFill>
                  <a:srgbClr val="224D83"/>
                </a:solidFill>
                <a:latin typeface="Montserrat"/>
              </a:rPr>
              <a:t>м·с</a:t>
            </a:r>
            <a:r>
              <a:rPr sz="2800" b="1" dirty="0">
                <a:solidFill>
                  <a:srgbClr val="224D83"/>
                </a:solidFill>
                <a:latin typeface="Montserrat"/>
              </a:rPr>
              <a:t>)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800" b="1" dirty="0">
                <a:solidFill>
                  <a:srgbClr val="224D83"/>
                </a:solidFill>
                <a:latin typeface="Montserrat"/>
              </a:rPr>
              <a:t>Q = q · b   </a:t>
            </a:r>
            <a:r>
              <a:rPr lang="uk-UA" sz="2800" b="1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2800" b="1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"/>
              </a:rPr>
              <a:t>пропускна</a:t>
            </a:r>
            <a:r>
              <a:rPr sz="2800" b="1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"/>
              </a:rPr>
              <a:t>здатність</a:t>
            </a:r>
            <a:r>
              <a:rPr sz="2800" b="1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"/>
              </a:rPr>
              <a:t>ділянки</a:t>
            </a:r>
            <a:endParaRPr sz="2800" b="1" dirty="0">
              <a:solidFill>
                <a:srgbClr val="224D83"/>
              </a:solidFill>
              <a:latin typeface="Montserra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3017520"/>
          <a:ext cx="10972800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D, ос/м²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0,5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1,0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2,0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3,0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4,0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v, м/с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1,25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1,10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0,85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0,60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0,35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q, ос/(м·с)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0,63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1,10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1,70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1,80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1,40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Інтенсивність має максимум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737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600" b="1">
                <a:solidFill>
                  <a:srgbClr val="224D83"/>
                </a:solidFill>
                <a:latin typeface="Montserrat ExtraBold"/>
              </a:rPr>
              <a:t>q зростає до D ≈ 3 ос/м², далі падає.
За D ≈ 5 ос/м² рух практично припиняється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383280"/>
            <a:ext cx="109728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4A5A6E"/>
                </a:solidFill>
                <a:latin typeface="Montserrat"/>
              </a:rPr>
              <a:t>Збільшення кількості людей на ділянці понад оптимальну щільність не прискорює, а сповільнює евакуацію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4A5A6E"/>
                </a:solidFill>
                <a:latin typeface="Montserrat"/>
              </a:rPr>
              <a:t>Тиснява фізично зменшує пропускну здатність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4A5A6E"/>
                </a:solidFill>
                <a:latin typeface="Montserrat"/>
              </a:rPr>
              <a:t>Саме цим пояснюються трагедії на виходах: люди гинуть не від вогню, а від здавлювання в нерухомому натовпі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Приклад: аудиторія на 120 осіб, 2-й поверх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188100"/>
              </p:ext>
            </p:extLst>
          </p:nvPr>
        </p:nvGraphicFramePr>
        <p:xfrm>
          <a:off x="594360" y="2194560"/>
          <a:ext cx="10972800" cy="1926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0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Ділянка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Параметри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Приміщення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solidFill>
                            <a:srgbClr val="224D83"/>
                          </a:solidFill>
                          <a:latin typeface="Montserrat"/>
                        </a:rPr>
                        <a:t>150 м², </a:t>
                      </a:r>
                      <a:r>
                        <a:rPr sz="18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довжина</a:t>
                      </a:r>
                      <a:r>
                        <a:rPr sz="18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8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шляху</a:t>
                      </a:r>
                      <a:r>
                        <a:rPr sz="1800" dirty="0">
                          <a:solidFill>
                            <a:srgbClr val="224D83"/>
                          </a:solidFill>
                          <a:latin typeface="Montserrat"/>
                        </a:rPr>
                        <a:t> 15 м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144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Двері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ширина</a:t>
                      </a:r>
                      <a:r>
                        <a:rPr sz="1800" dirty="0">
                          <a:solidFill>
                            <a:srgbClr val="224D83"/>
                          </a:solidFill>
                          <a:latin typeface="Montserrat"/>
                        </a:rPr>
                        <a:t> 1,2 м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Коридор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довжина</a:t>
                      </a:r>
                      <a:r>
                        <a:rPr sz="1800" dirty="0">
                          <a:solidFill>
                            <a:srgbClr val="224D83"/>
                          </a:solidFill>
                          <a:latin typeface="Montserrat"/>
                        </a:rPr>
                        <a:t> 30 м, </a:t>
                      </a:r>
                      <a:r>
                        <a:rPr sz="18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ширина</a:t>
                      </a:r>
                      <a:r>
                        <a:rPr sz="1800" dirty="0">
                          <a:solidFill>
                            <a:srgbClr val="224D83"/>
                          </a:solidFill>
                          <a:latin typeface="Montserrat"/>
                        </a:rPr>
                        <a:t> 2,0 м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Сходовий марш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ширина</a:t>
                      </a:r>
                      <a:r>
                        <a:rPr sz="1800" dirty="0">
                          <a:solidFill>
                            <a:srgbClr val="224D83"/>
                          </a:solidFill>
                          <a:latin typeface="Montserrat"/>
                        </a:rPr>
                        <a:t> 1,35 м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Розрахунок по ділянках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783080"/>
            <a:ext cx="106984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100" b="1">
                <a:solidFill>
                  <a:srgbClr val="224D83"/>
                </a:solidFill>
                <a:latin typeface="Montserrat"/>
              </a:rPr>
              <a:t>1. Приміщення:  D = 120/150 = 0,80  →  v = 1,16 м/с;  t₁ = 13 с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100" b="1">
                <a:solidFill>
                  <a:srgbClr val="224D83"/>
                </a:solidFill>
                <a:latin typeface="Montserrat"/>
              </a:rPr>
              <a:t>2. Двері:  Q = 1,8 · 1,2 = 2,16 ос/с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100" b="1">
                <a:solidFill>
                  <a:srgbClr val="224D83"/>
                </a:solidFill>
                <a:latin typeface="Montserrat"/>
              </a:rPr>
              <a:t>3. Коридор:  q = 2,16/2,0 = 1,08  →  v = 1,10 м/с;  t₃ = 27 с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100" b="1">
                <a:solidFill>
                  <a:srgbClr val="224D83"/>
                </a:solidFill>
                <a:latin typeface="Montserrat"/>
              </a:rPr>
              <a:t>4. Сходи:  потрібна q = 2,16/1,35 = 1,60 &gt; 1,10  →  СКУПЧЕННЯ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100" b="1">
                <a:solidFill>
                  <a:srgbClr val="224D83"/>
                </a:solidFill>
                <a:latin typeface="Montserrat"/>
              </a:rPr>
              <a:t>    Q = 1,1 · 1,35 = 1,49 ос/с;   t₄ = 120/1,49 = 81 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84048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600" b="1">
                <a:solidFill>
                  <a:srgbClr val="224D83"/>
                </a:solidFill>
                <a:latin typeface="Montserrat ExtraBold"/>
              </a:rPr>
              <a:t>t_trav ≈ 13 + 27 + 81 = 121 с ≈ 2,0 хв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Підсумковий RSET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800" b="1">
                <a:solidFill>
                  <a:srgbClr val="224D83"/>
                </a:solidFill>
                <a:latin typeface="Montserrat"/>
              </a:rPr>
              <a:t>RSET = t_det + t_a + t_pre + t_trav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800" b="1">
                <a:solidFill>
                  <a:srgbClr val="224D83"/>
                </a:solidFill>
                <a:latin typeface="Montserrat"/>
              </a:rPr>
              <a:t>RSET = 60 + 30 + 60 + 121 = 271 с ≈ 4,5 хв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566160"/>
            <a:ext cx="10972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Прийнято: виявлення 60 с, оповіщення 30 с, перед-евакуаційний час 60 с (аудиторія, мовне оповіщення, присутній викладач, який організовує евакуацію)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Де вузьке місце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737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600" b="1">
                <a:solidFill>
                  <a:srgbClr val="224D83"/>
                </a:solidFill>
                <a:latin typeface="Montserrat ExtraBold"/>
              </a:rPr>
              <a:t>Не двері й не коридор, а сходовий марш:
він споживає дві третини всього часу руху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3291840"/>
          <a:ext cx="10972800" cy="1359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6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2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29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Захід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Зміна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Виграш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Розширення маршу з 1,35 до 1,80 м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81 → 61 с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20 с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Скорочення перед-евакуаційного часу зі 120 до 30 с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120 → 30 с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90 с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Головний практичний висновок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500" b="1">
                <a:solidFill>
                  <a:srgbClr val="224D83"/>
                </a:solidFill>
                <a:latin typeface="Montserrat ExtraBold"/>
              </a:rPr>
              <a:t>Мовне оповіщення, підготовка персоналу і тренування
скорочують саме ту складову, яка є найбільшою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749039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900">
                <a:solidFill>
                  <a:srgbClr val="4A5A6E"/>
                </a:solidFill>
                <a:latin typeface="Montserrat"/>
              </a:rPr>
              <a:t>Здатність кількісно порівнювати різнорідні заходи між собою і є головною практичною цінністю розрахункового підходу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Обмеження аналітичного методу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Не враховує неоднорідності складу людей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Не враховує індивідуального вибору маршруту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Не враховує ефектів взаємодії в натовпі та відмови частини людей рухатися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553039"/>
            <a:ext cx="1033272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Розбіжність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з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імітаційною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моделлю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2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нормальне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явище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,
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яке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потребує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пояснення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, а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не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приховування</a:t>
            </a:r>
            <a:endParaRPr sz="22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Концепція ASET/RSET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3000" b="1">
                <a:solidFill>
                  <a:srgbClr val="224D83"/>
                </a:solidFill>
                <a:latin typeface="Montserrat"/>
              </a:rPr>
              <a:t>RSET = t_det + t_a + t_pre + t_trav</a:t>
            </a:r>
          </a:p>
          <a:p>
            <a:pPr marL="0" indent="0" algn="ctr">
              <a:spcAft>
                <a:spcPts val="1000"/>
              </a:spcAft>
              <a:buNone/>
            </a:pPr>
            <a:endParaRPr sz="3000" b="1">
              <a:solidFill>
                <a:srgbClr val="224D83"/>
              </a:solidFill>
              <a:latin typeface="Montserrat"/>
            </a:endParaRPr>
          </a:p>
          <a:p>
            <a:pPr marL="0" indent="0" algn="ctr">
              <a:spcAft>
                <a:spcPts val="1000"/>
              </a:spcAft>
              <a:buNone/>
            </a:pPr>
            <a:r>
              <a:rPr sz="3000" b="1">
                <a:solidFill>
                  <a:srgbClr val="224D83"/>
                </a:solidFill>
                <a:latin typeface="Montserrat"/>
              </a:rPr>
              <a:t>ASET &gt; RSET + запас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931920"/>
            <a:ext cx="1097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200"/>
              </a:spcAft>
              <a:buFont typeface="Arial"/>
              <a:buChar char="•"/>
            </a:pPr>
            <a:r>
              <a:rPr sz="1900" dirty="0">
                <a:solidFill>
                  <a:srgbClr val="4A5A6E"/>
                </a:solidFill>
                <a:latin typeface="Montserrat"/>
              </a:rPr>
              <a:t>ASET </a:t>
            </a:r>
            <a:r>
              <a:rPr lang="uk-UA" dirty="0"/>
              <a:t>–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час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до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досягнення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критичного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значення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будь-яким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небезпечним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фактором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>
              <a:spcAft>
                <a:spcPts val="1200"/>
              </a:spcAft>
              <a:buFont typeface="Arial"/>
              <a:buChar char="•"/>
            </a:pPr>
            <a:r>
              <a:rPr sz="1900" dirty="0">
                <a:solidFill>
                  <a:srgbClr val="4A5A6E"/>
                </a:solidFill>
                <a:latin typeface="Montserrat"/>
              </a:rPr>
              <a:t>RSET </a:t>
            </a:r>
            <a:r>
              <a:rPr lang="uk-UA" dirty="0"/>
              <a:t>–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час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потрібний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людям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щоб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покинути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шлях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евакуації</a:t>
            </a:r>
            <a:endParaRPr sz="19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Коли потрібен розрахунок, а коли достатньо приписів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2273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Приписові вимоги достатньо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Потрібен розрахунок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Типові будівлі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Атріуми і великі об'єми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Вимоги калібрувалися так, щоб критерій виконувався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Транспортні термінали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Та сама логіка, що й у часткових коефіцієнтів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Реконструкція пам'яток без можливості додаткових виходів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Об'єкти з нестандартною технологією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На що впливати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920240"/>
          <a:ext cx="10972800" cy="250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Складова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Засоби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Ефективність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t_det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АПС, правильний тип і розстановка сповіщувачів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Висока: зсуває весь процес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t_pre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Мовне оповіщення, персонал, тренування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Дуже висока: найбільший і найдешевший резерв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t_trav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Ширина і кількість виходів, довжина шляхів, зони безпеки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Помірна; часто найдорожчий шлях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ASET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АУП, димовидалення, обмеження навантаження і горючості оздоблення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Висока: спринклери обмежують HRR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663440"/>
            <a:ext cx="1097280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 dirty="0" err="1">
                <a:solidFill>
                  <a:srgbClr val="4A5A6E"/>
                </a:solidFill>
                <a:latin typeface="Montserrat"/>
              </a:rPr>
              <a:t>Концепція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дає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спільну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шкалу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: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протидимна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вентиляція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ширина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сходів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тип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оповіщення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клас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оздоблення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lang="en-US" dirty="0"/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усе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у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виграних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або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втрачених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секундах</a:t>
            </a:r>
            <a:endParaRPr sz="17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Висновки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023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700" dirty="0" err="1">
                <a:solidFill>
                  <a:srgbClr val="224D83"/>
                </a:solidFill>
                <a:latin typeface="Montserrat"/>
              </a:rPr>
              <a:t>Відсік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відокремлюється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по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всьому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периметру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включно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перекриттями</a:t>
            </a:r>
            <a:endParaRPr sz="17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900"/>
              </a:spcAft>
              <a:buFont typeface="Arial"/>
              <a:buChar char="•"/>
            </a:pPr>
            <a:r>
              <a:rPr sz="1700" dirty="0" err="1">
                <a:solidFill>
                  <a:srgbClr val="224D83"/>
                </a:solidFill>
                <a:latin typeface="Montserrat"/>
              </a:rPr>
              <a:t>Найслабша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ланка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заповнення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прорізів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неущільнені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отвори</a:t>
            </a:r>
            <a:endParaRPr sz="17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700" dirty="0" err="1">
                <a:solidFill>
                  <a:srgbClr val="224D83"/>
                </a:solidFill>
                <a:latin typeface="Montserrat"/>
              </a:rPr>
              <a:t>Чотири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шляхи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обходу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фасад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порожнини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шахти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вентиляція</a:t>
            </a:r>
            <a:endParaRPr sz="17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7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кожен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вихід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евакуаційний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;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тупики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нормуються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жорсткіше</a:t>
            </a:r>
            <a:endParaRPr sz="17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900"/>
              </a:spcAft>
              <a:buFont typeface="Arial"/>
              <a:buChar char="•"/>
            </a:pPr>
            <a:r>
              <a:rPr sz="1700" dirty="0" err="1">
                <a:solidFill>
                  <a:srgbClr val="224D83"/>
                </a:solidFill>
                <a:latin typeface="Montserrat"/>
              </a:rPr>
              <a:t>Типова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реакція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людей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зволікання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, а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паніка</a:t>
            </a:r>
            <a:endParaRPr sz="17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700" dirty="0" err="1">
                <a:solidFill>
                  <a:srgbClr val="224D83"/>
                </a:solidFill>
                <a:latin typeface="Montserrat"/>
              </a:rPr>
              <a:t>Інтенсивність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потоку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має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максимум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тиснява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зменшує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пропускну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здатність</a:t>
            </a:r>
            <a:endParaRPr sz="17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900"/>
              </a:spcAft>
              <a:buFont typeface="Arial"/>
              <a:buChar char="•"/>
            </a:pPr>
            <a:r>
              <a:rPr sz="1700" dirty="0" err="1">
                <a:solidFill>
                  <a:srgbClr val="224D83"/>
                </a:solidFill>
                <a:latin typeface="Montserrat"/>
              </a:rPr>
              <a:t>Вузьке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місце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зазвичай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сходовий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марш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, а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двері</a:t>
            </a:r>
            <a:endParaRPr sz="17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700" dirty="0" err="1">
                <a:solidFill>
                  <a:srgbClr val="224D83"/>
                </a:solidFill>
                <a:latin typeface="Montserrat"/>
              </a:rPr>
              <a:t>Організаційні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заходи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дають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більший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виграш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17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224D83"/>
                </a:solidFill>
                <a:latin typeface="Montserrat"/>
              </a:rPr>
              <a:t>конструктивні</a:t>
            </a:r>
            <a:endParaRPr sz="1700" dirty="0">
              <a:solidFill>
                <a:srgbClr val="224D83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Завдання на самостійну роботу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Опрацювати ДБН В.1.1-7 щодо перешкод, відсіків і шляхів евакуації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Ознайомитися з вимогами до незадимлюваних сходових кліток і зон безпеки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Нанести на план свого об'єкта шляхи евакуації, виміряти найдовший шлях і тупики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Підготуватися до ПР13: критерії перевірки з нормативними посиланнями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Підготуватися до ПР14: табличний розрахунок руху потоку в Excel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1981</Words>
  <Application>Microsoft Office PowerPoint</Application>
  <PresentationFormat>Широкий екран</PresentationFormat>
  <Paragraphs>260</Paragraphs>
  <Slides>29</Slides>
  <Notes>28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29</vt:i4>
      </vt:variant>
    </vt:vector>
  </HeadingPairs>
  <TitlesOfParts>
    <vt:vector size="33" baseType="lpstr">
      <vt:lpstr>Arial</vt:lpstr>
      <vt:lpstr>Montserrat</vt:lpstr>
      <vt:lpstr>Montserrat ExtraBold</vt:lpstr>
      <vt:lpstr>Тема Office</vt:lpstr>
      <vt:lpstr>Системи надійності і безпеки будівель
та протипожежний інжиніринг 
Лекція 7 Об'ємно-планувальні рішення
та евакуація людей</vt:lpstr>
      <vt:lpstr>План лекції</vt:lpstr>
      <vt:lpstr>Протипожежний відсік</vt:lpstr>
      <vt:lpstr>Де перешкода насправді не працює</vt:lpstr>
      <vt:lpstr>Тамбур-шлюз і протипожежна зона</vt:lpstr>
      <vt:lpstr>Протипожежні розриви</vt:lpstr>
      <vt:lpstr>Чотири шляхи обходу перешкод</vt:lpstr>
      <vt:lpstr>Фасадне поширення</vt:lpstr>
      <vt:lpstr>Не кожен вихід є евакуаційним</vt:lpstr>
      <vt:lpstr>Нормовані параметри шляхів евакуації</vt:lpstr>
      <vt:lpstr>Ширина визначається найвужчим місцем</vt:lpstr>
      <vt:lpstr>Обладнання шляхів евакуації</vt:lpstr>
      <vt:lpstr>Способи забезпечення незадимлюваності</vt:lpstr>
      <vt:lpstr>Паніка — міф. Реальна проблема — зволікання</vt:lpstr>
      <vt:lpstr>Перед-евакуаційний час</vt:lpstr>
      <vt:lpstr>Рух потоків: три пов'язані величини</vt:lpstr>
      <vt:lpstr>Інтенсивність має максимум</vt:lpstr>
      <vt:lpstr>Приклад: аудиторія на 120 осіб, 2-й поверх</vt:lpstr>
      <vt:lpstr>Розрахунок по ділянках</vt:lpstr>
      <vt:lpstr>Підсумковий RSET</vt:lpstr>
      <vt:lpstr>Де вузьке місце</vt:lpstr>
      <vt:lpstr>Головний практичний висновок</vt:lpstr>
      <vt:lpstr>Обмеження аналітичного методу</vt:lpstr>
      <vt:lpstr>Концепція ASET/RSET</vt:lpstr>
      <vt:lpstr>Коли потрібен розрахунок, а коли достатньо приписів</vt:lpstr>
      <vt:lpstr>На що впливати</vt:lpstr>
      <vt:lpstr>Висновки</vt:lpstr>
      <vt:lpstr>Завдання на самостійну роботу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Vadim M</cp:lastModifiedBy>
  <cp:revision>9</cp:revision>
  <dcterms:created xsi:type="dcterms:W3CDTF">2023-01-12T09:20:21Z</dcterms:created>
  <dcterms:modified xsi:type="dcterms:W3CDTF">2026-10-02T11:54:19Z</dcterms:modified>
</cp:coreProperties>
</file>