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7" r:id="rId2"/>
    <p:sldId id="26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72" r:id="rId15"/>
    <p:sldId id="266" r:id="rId16"/>
    <p:sldId id="267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кутник 3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7"/>
          </p:nvPr>
        </p:nvSpPr>
        <p:spPr>
          <a:xfrm>
            <a:off x="3884400" y="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move the slide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notes format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 idx="8"/>
          </p:nvPr>
        </p:nvSpPr>
        <p:spPr>
          <a:xfrm>
            <a:off x="-36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 idx="9"/>
          </p:nvPr>
        </p:nvSpPr>
        <p:spPr>
          <a:xfrm>
            <a:off x="3884400" y="8685360"/>
            <a:ext cx="297180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E1239B-C1C0-4FC5-B24C-4932EAC91186}" type="slidenum"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‹№›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5"/>
          <p:cNvSpPr/>
          <p:nvPr/>
        </p:nvSpPr>
        <p:spPr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7" name="Прямая соединительная линия 6"/>
          <p:cNvSpPr/>
          <p:nvPr/>
        </p:nvSpPr>
        <p:spPr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" name="Прямая соединительная линия 8"/>
          <p:cNvSpPr/>
          <p:nvPr/>
        </p:nvSpPr>
        <p:spPr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" name="Прямоугольник 9"/>
          <p:cNvSpPr/>
          <p:nvPr/>
        </p:nvSpPr>
        <p:spPr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4" name="Прямая соединительная линия 10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6" name="Прямоугольник 9"/>
          <p:cNvSpPr/>
          <p:nvPr/>
        </p:nvSpPr>
        <p:spPr>
          <a:xfrm>
            <a:off x="380880" y="0"/>
            <a:ext cx="609840" cy="6858000"/>
          </a:xfrm>
          <a:prstGeom prst="rect">
            <a:avLst/>
          </a:prstGeom>
          <a:solidFill>
            <a:srgbClr val="FEC3AE">
              <a:alpha val="54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7" name="Прямоугольник 11"/>
          <p:cNvSpPr/>
          <p:nvPr/>
        </p:nvSpPr>
        <p:spPr>
          <a:xfrm>
            <a:off x="276120" y="0"/>
            <a:ext cx="104760" cy="6858000"/>
          </a:xfrm>
          <a:prstGeom prst="rect">
            <a:avLst/>
          </a:prstGeom>
          <a:solidFill>
            <a:srgbClr val="FFD9CE">
              <a:alpha val="36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8" name="Прямоугольник 13"/>
          <p:cNvSpPr/>
          <p:nvPr/>
        </p:nvSpPr>
        <p:spPr>
          <a:xfrm>
            <a:off x="990720" y="0"/>
            <a:ext cx="182520" cy="6858000"/>
          </a:xfrm>
          <a:prstGeom prst="rect">
            <a:avLst/>
          </a:prstGeom>
          <a:solidFill>
            <a:srgbClr val="FFD9CE">
              <a:alpha val="70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9" name="Прямоугольник 18"/>
          <p:cNvSpPr/>
          <p:nvPr/>
        </p:nvSpPr>
        <p:spPr>
          <a:xfrm>
            <a:off x="1141560" y="0"/>
            <a:ext cx="230040" cy="6858000"/>
          </a:xfrm>
          <a:prstGeom prst="rect">
            <a:avLst/>
          </a:prstGeom>
          <a:solidFill>
            <a:srgbClr val="FFEDE8">
              <a:alpha val="71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0" name="Прямая соединительная линия 10"/>
          <p:cNvSpPr/>
          <p:nvPr/>
        </p:nvSpPr>
        <p:spPr>
          <a:xfrm>
            <a:off x="106200" y="0"/>
            <a:ext cx="0" cy="6858000"/>
          </a:xfrm>
          <a:prstGeom prst="line">
            <a:avLst/>
          </a:prstGeom>
          <a:ln w="57240">
            <a:solidFill>
              <a:srgbClr val="FEC3AE">
                <a:alpha val="7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1" name="Прямая соединительная линия 17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ln w="57240">
            <a:solidFill>
              <a:srgbClr val="FFEDE8">
                <a:alpha val="8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2" name="Прямая соединительная линия 19"/>
          <p:cNvSpPr/>
          <p:nvPr/>
        </p:nvSpPr>
        <p:spPr>
          <a:xfrm>
            <a:off x="8539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3" name="Прямая соединительная линия 15"/>
          <p:cNvSpPr/>
          <p:nvPr/>
        </p:nvSpPr>
        <p:spPr>
          <a:xfrm>
            <a:off x="1727280" y="0"/>
            <a:ext cx="0" cy="6858000"/>
          </a:xfrm>
          <a:prstGeom prst="line">
            <a:avLst/>
          </a:prstGeom>
          <a:ln w="28440">
            <a:solidFill>
              <a:srgbClr val="FEC3AE">
                <a:alpha val="82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4" name="Прямая соединительная линия 14"/>
          <p:cNvSpPr/>
          <p:nvPr/>
        </p:nvSpPr>
        <p:spPr>
          <a:xfrm>
            <a:off x="1066680" y="0"/>
            <a:ext cx="0" cy="6858000"/>
          </a:xfrm>
          <a:prstGeom prst="line">
            <a:avLst/>
          </a:prstGeom>
          <a:ln w="936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5" name="Прямая соединительная линия 21"/>
          <p:cNvSpPr/>
          <p:nvPr/>
        </p:nvSpPr>
        <p:spPr>
          <a:xfrm>
            <a:off x="911376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6" name="Прямоугольник 26"/>
          <p:cNvSpPr/>
          <p:nvPr/>
        </p:nvSpPr>
        <p:spPr>
          <a:xfrm>
            <a:off x="1219320" y="0"/>
            <a:ext cx="75960" cy="6858000"/>
          </a:xfrm>
          <a:prstGeom prst="rect">
            <a:avLst/>
          </a:prstGeom>
          <a:solidFill>
            <a:srgbClr val="FEC3AE">
              <a:alpha val="51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7" name="Овал 20"/>
          <p:cNvSpPr/>
          <p:nvPr/>
        </p:nvSpPr>
        <p:spPr>
          <a:xfrm>
            <a:off x="609480" y="3429000"/>
            <a:ext cx="1295640" cy="129528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8" name="Овал 22"/>
          <p:cNvSpPr/>
          <p:nvPr/>
        </p:nvSpPr>
        <p:spPr>
          <a:xfrm>
            <a:off x="1309680" y="4867200"/>
            <a:ext cx="641520" cy="64152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19" name="Овал 23"/>
          <p:cNvSpPr/>
          <p:nvPr/>
        </p:nvSpPr>
        <p:spPr>
          <a:xfrm>
            <a:off x="1090440" y="5500800"/>
            <a:ext cx="138240" cy="13644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0" name="Овал 25"/>
          <p:cNvSpPr/>
          <p:nvPr/>
        </p:nvSpPr>
        <p:spPr>
          <a:xfrm>
            <a:off x="1663560" y="5788080"/>
            <a:ext cx="274680" cy="27468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1" name="Овал 24"/>
          <p:cNvSpPr/>
          <p:nvPr/>
        </p:nvSpPr>
        <p:spPr>
          <a:xfrm>
            <a:off x="1905120" y="4495680"/>
            <a:ext cx="365040" cy="365400"/>
          </a:xfrm>
          <a:prstGeom prst="ellipse">
            <a:avLst/>
          </a:prstGeom>
          <a:solidFill>
            <a:srgbClr val="FE863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6840" y="274320"/>
            <a:ext cx="746748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edit the title text format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6840" y="1600200"/>
            <a:ext cx="7467480" cy="4873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72880" indent="-272880">
              <a:spcBef>
                <a:spcPts val="601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Click to edit the outline text format</a:t>
            </a:r>
          </a:p>
          <a:p>
            <a:pPr marL="639720" lvl="1" indent="-272880">
              <a:spcBef>
                <a:spcPts val="601"/>
              </a:spcBef>
              <a:buClr>
                <a:srgbClr val="FE8637"/>
              </a:buClr>
              <a:buSzPct val="80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Second Outline Level</a:t>
            </a:r>
          </a:p>
          <a:p>
            <a:pPr marL="914400" lvl="2" indent="-182520">
              <a:spcBef>
                <a:spcPts val="601"/>
              </a:spcBef>
              <a:buClr>
                <a:srgbClr val="E0752F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601"/>
              </a:spcBef>
              <a:buClr>
                <a:srgbClr val="FEC3AE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601"/>
              </a:spcBef>
              <a:buClr>
                <a:srgbClr val="BDCAE9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Seventh Outline Level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dt" idx="1"/>
          </p:nvPr>
        </p:nvSpPr>
        <p:spPr>
          <a:xfrm rot="5400000">
            <a:off x="7764480" y="1174680"/>
            <a:ext cx="2286000" cy="3808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2"/>
          </p:nvPr>
        </p:nvSpPr>
        <p:spPr>
          <a:xfrm rot="5400000">
            <a:off x="7076880" y="4181400"/>
            <a:ext cx="3657600" cy="3841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3"/>
          </p:nvPr>
        </p:nvSpPr>
        <p:spPr>
          <a:xfrm>
            <a:off x="1325160" y="4929120"/>
            <a:ext cx="609480" cy="517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4F61B0-3CFE-4518-ABA2-1CF46D8693A9}" type="slidenum"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‹№›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ая соединительная линия 15"/>
          <p:cNvSpPr/>
          <p:nvPr/>
        </p:nvSpPr>
        <p:spPr>
          <a:xfrm>
            <a:off x="8763120" y="0"/>
            <a:ext cx="0" cy="6858000"/>
          </a:xfrm>
          <a:prstGeom prst="line">
            <a:avLst/>
          </a:prstGeom>
          <a:ln w="38160">
            <a:solidFill>
              <a:srgbClr val="FEC3AE">
                <a:alpha val="93000"/>
              </a:srgb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8" name="Прямая соединительная линия 6"/>
          <p:cNvSpPr/>
          <p:nvPr/>
        </p:nvSpPr>
        <p:spPr>
          <a:xfrm>
            <a:off x="76320" y="0"/>
            <a:ext cx="0" cy="6858000"/>
          </a:xfrm>
          <a:prstGeom prst="line">
            <a:avLst/>
          </a:prstGeom>
          <a:ln w="57240">
            <a:solidFill>
              <a:srgbClr val="FEC3A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29" name="Прямая соединительная линия 8"/>
          <p:cNvSpPr/>
          <p:nvPr/>
        </p:nvSpPr>
        <p:spPr>
          <a:xfrm>
            <a:off x="8991720" y="0"/>
            <a:ext cx="0" cy="6858000"/>
          </a:xfrm>
          <a:prstGeom prst="line">
            <a:avLst/>
          </a:prstGeom>
          <a:ln w="1908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0" name="Прямоугольник 9"/>
          <p:cNvSpPr/>
          <p:nvPr/>
        </p:nvSpPr>
        <p:spPr>
          <a:xfrm>
            <a:off x="8839080" y="0"/>
            <a:ext cx="304920" cy="6858000"/>
          </a:xfrm>
          <a:prstGeom prst="rect">
            <a:avLst/>
          </a:prstGeom>
          <a:solidFill>
            <a:srgbClr val="FEC3AE">
              <a:alpha val="87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1" name="Прямая соединительная линия 10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360">
            <a:solidFill>
              <a:srgbClr val="FE8637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6840" y="274320"/>
            <a:ext cx="746748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 b="0" u="none" strike="noStrike">
                <a:solidFill>
                  <a:srgbClr val="575F6D"/>
                </a:solidFill>
                <a:effectLst/>
                <a:uFillTx/>
                <a:latin typeface="Century Schoolbook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6840" y="1600200"/>
            <a:ext cx="7467480" cy="48736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272880" indent="-272880">
              <a:spcBef>
                <a:spcPts val="601"/>
              </a:spcBef>
              <a:buClr>
                <a:srgbClr val="FE8637"/>
              </a:buClr>
              <a:buSzPct val="7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Click to edit the outline text format</a:t>
            </a:r>
          </a:p>
          <a:p>
            <a:pPr marL="639720" lvl="1" indent="-272880">
              <a:spcBef>
                <a:spcPts val="601"/>
              </a:spcBef>
              <a:buClr>
                <a:srgbClr val="FE8637"/>
              </a:buClr>
              <a:buSzPct val="80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Second Outline Level</a:t>
            </a:r>
          </a:p>
          <a:p>
            <a:pPr marL="914400" lvl="2" indent="-182520">
              <a:spcBef>
                <a:spcPts val="601"/>
              </a:spcBef>
              <a:buClr>
                <a:srgbClr val="E0752F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Third Outline Level</a:t>
            </a:r>
          </a:p>
          <a:p>
            <a:pPr marL="1187280" lvl="3" indent="-182520">
              <a:spcBef>
                <a:spcPts val="601"/>
              </a:spcBef>
              <a:buClr>
                <a:srgbClr val="FEC3AE"/>
              </a:buClr>
              <a:buSzPct val="60000"/>
              <a:buFont typeface="Wingdings" charset="2"/>
              <a:buChar char="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Fourth Outline Level</a:t>
            </a:r>
          </a:p>
          <a:p>
            <a:pPr marL="1461960" lvl="4" indent="-182520">
              <a:spcBef>
                <a:spcPts val="601"/>
              </a:spcBef>
              <a:buClr>
                <a:srgbClr val="BDCAE9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Fifth Outline Level</a:t>
            </a:r>
          </a:p>
          <a:p>
            <a:pPr marL="1461960" lvl="5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Sixth Outline Level</a:t>
            </a:r>
          </a:p>
          <a:p>
            <a:pPr marL="1461960" lvl="6" indent="-182520">
              <a:spcBef>
                <a:spcPts val="601"/>
              </a:spcBef>
              <a:buClr>
                <a:srgbClr val="000000"/>
              </a:buClr>
              <a:buSzPct val="68000"/>
              <a:buFont typeface="Wingdings 2" charset="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Century Schoolbook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dt" idx="4"/>
          </p:nvPr>
        </p:nvSpPr>
        <p:spPr>
          <a:xfrm rot="5400000">
            <a:off x="7589160" y="1081440"/>
            <a:ext cx="2011320" cy="3841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575F6D"/>
                </a:solidFill>
                <a:effectLst/>
                <a:uFillTx/>
                <a:latin typeface="Times New Roman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sldNum" idx="5"/>
          </p:nvPr>
        </p:nvSpPr>
        <p:spPr>
          <a:xfrm>
            <a:off x="8129520" y="5734080"/>
            <a:ext cx="609840" cy="520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DBD54B7-E26C-4889-A209-F3A0FA9BE46A}" type="slidenum"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‹№›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6"/>
          </p:nvPr>
        </p:nvSpPr>
        <p:spPr>
          <a:xfrm rot="5400000">
            <a:off x="6989760" y="3737160"/>
            <a:ext cx="3200400" cy="365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Century Schoolboo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22" y="1447338"/>
            <a:ext cx="7467480" cy="1143000"/>
          </a:xfrm>
        </p:spPr>
        <p:txBody>
          <a:bodyPr lIns="0" tIns="0" rIns="0" bIns="0"/>
          <a:lstStyle/>
          <a:p>
            <a:pPr lvl="0">
              <a:lnSpc>
                <a:spcPct val="110000"/>
              </a:lnSpc>
            </a:pPr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ТЕМА </a:t>
            </a:r>
            <a:r>
              <a:rPr lang="ru-RU" sz="2500" b="1" dirty="0" smtClean="0">
                <a:solidFill>
                  <a:srgbClr val="575F6D"/>
                </a:solidFill>
                <a:latin typeface="Century Schoolbook"/>
              </a:rPr>
              <a:t>6</a:t>
            </a:r>
            <a:r>
              <a:rPr lang="ru-RU" sz="2500" b="1" dirty="0">
                <a:solidFill>
                  <a:srgbClr val="575F6D"/>
                </a:solidFill>
                <a:latin typeface="Century Schoolbook"/>
              </a:rPr>
              <a:t>. </a:t>
            </a:r>
            <a:r>
              <a:rPr lang="ru-RU" sz="2500" b="1" dirty="0" smtClean="0">
                <a:solidFill>
                  <a:srgbClr val="575F6D"/>
                </a:solidFill>
                <a:latin typeface="Century Schoolbook"/>
              </a:rPr>
              <a:t>АНАЛІЗ ОПЕРАЦІЙНИХ ПРОЦЕСІВ НА ПІДПРИЄМСТВІ </a:t>
            </a:r>
            <a:endParaRPr sz="3000" b="0" dirty="0">
              <a:solidFill>
                <a:srgbClr val="575F6D"/>
              </a:solidFill>
              <a:latin typeface="Century School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3000" b="0" dirty="0">
                <a:solidFill>
                  <a:srgbClr val="575F6D"/>
                </a:solidFill>
                <a:latin typeface="Century Schoolbook"/>
              </a:rPr>
              <a:t>ПЛАН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657466"/>
            <a:ext cx="7315200" cy="9797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6213" indent="-176213">
              <a:lnSpc>
                <a:spcPct val="100000"/>
              </a:lnSpc>
              <a:spcAft>
                <a:spcPts val="40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</a:t>
            </a: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 матеріально-технічного </a:t>
            </a: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endParaRPr lang="uk-UA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lnSpc>
                <a:spcPct val="100000"/>
              </a:lnSpc>
              <a:spcAft>
                <a:spcPts val="400"/>
              </a:spcAft>
            </a:pPr>
            <a:r>
              <a:rPr lang="uk-UA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Аналіз процесів виробництва та реалізації продукції </a:t>
            </a:r>
            <a:endParaRPr lang="uk-UA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176213">
              <a:lnSpc>
                <a:spcPct val="100000"/>
              </a:lnSpc>
              <a:spcAft>
                <a:spcPts val="400"/>
              </a:spcAft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Аналіз операційних процесів торгівельного підприємства</a:t>
            </a:r>
            <a:endParaRPr lang="uk-UA" sz="19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907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ru-RU" sz="2900" dirty="0">
                <a:solidFill>
                  <a:srgbClr val="575F6D"/>
                </a:solidFill>
                <a:latin typeface="Century Schoolbook"/>
              </a:rPr>
              <a:t>МЕТА ТА ЗАВДАННЯ АНАЛІЗУ ОПЕРАЦІЙНИХ </a:t>
            </a:r>
            <a:r>
              <a:rPr lang="ru-RU" sz="2900" dirty="0" smtClean="0">
                <a:solidFill>
                  <a:srgbClr val="575F6D"/>
                </a:solidFill>
                <a:latin typeface="Century Schoolbook"/>
              </a:rPr>
              <a:t>ПРОЦЕСІВ</a:t>
            </a: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38993"/>
            <a:ext cx="7315200" cy="30085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373A3D"/>
                </a:solidFill>
                <a:latin typeface="Arial"/>
              </a:defRPr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 результативність та ефективність операційних процесів і визначити напрями їх поліпшення.</a:t>
            </a:r>
          </a:p>
          <a:p>
            <a:pPr>
              <a:spcAft>
                <a:spcPts val="900"/>
              </a:spcAft>
              <a:defRPr sz="1600" b="0">
                <a:solidFill>
                  <a:srgbClr val="373A3D"/>
                </a:solidFill>
                <a:latin typeface="Arial"/>
              </a:defRPr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</a:t>
            </a:r>
          </a:p>
          <a:p>
            <a:pPr>
              <a:spcAft>
                <a:spcPts val="500"/>
              </a:spcAft>
              <a:defRPr sz="1400">
                <a:solidFill>
                  <a:srgbClr val="373A3D"/>
                </a:solidFill>
                <a:latin typeface="Arial"/>
              </a:defRPr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оцінити виконання планів і договірних зобов’язань;</a:t>
            </a:r>
          </a:p>
          <a:p>
            <a:pPr>
              <a:spcAft>
                <a:spcPts val="500"/>
              </a:spcAft>
              <a:defRPr sz="1400">
                <a:solidFill>
                  <a:srgbClr val="373A3D"/>
                </a:solidFill>
                <a:latin typeface="Arial"/>
              </a:defRPr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виявити відхилення та причини їх виникнення;</a:t>
            </a:r>
          </a:p>
          <a:p>
            <a:pPr>
              <a:spcAft>
                <a:spcPts val="500"/>
              </a:spcAft>
              <a:defRPr sz="1400">
                <a:solidFill>
                  <a:srgbClr val="373A3D"/>
                </a:solidFill>
                <a:latin typeface="Arial"/>
              </a:defRPr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визначити вплив основних факторів;</a:t>
            </a:r>
          </a:p>
          <a:p>
            <a:pPr>
              <a:spcAft>
                <a:spcPts val="500"/>
              </a:spcAft>
              <a:defRPr sz="1400">
                <a:solidFill>
                  <a:srgbClr val="373A3D"/>
                </a:solidFill>
                <a:latin typeface="Arial"/>
              </a:defRPr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розробити заходи щодо підвищення результативності та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ефективності.</a:t>
            </a:r>
            <a:endParaRPr lang="uk-UA" sz="17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840" y="468283"/>
            <a:ext cx="7467480" cy="1143000"/>
          </a:xfrm>
        </p:spPr>
        <p:txBody>
          <a:bodyPr lIns="0" tIns="0" rIns="0" bIns="0"/>
          <a:lstStyle/>
          <a:p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ОБ</a:t>
            </a:r>
            <a:r>
              <a:rPr lang="en-US" sz="2900" dirty="0" smtClean="0">
                <a:solidFill>
                  <a:srgbClr val="575F6D"/>
                </a:solidFill>
                <a:latin typeface="Century Schoolbook"/>
              </a:rPr>
              <a:t>’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ЄКТИ </a:t>
            </a:r>
            <a:r>
              <a:rPr lang="uk-UA" sz="2900" dirty="0">
                <a:solidFill>
                  <a:srgbClr val="575F6D"/>
                </a:solidFill>
                <a:latin typeface="Century Schoolbook"/>
              </a:rPr>
              <a:t>ТА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ІНФОРМАЦІЙНА </a:t>
            </a:r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БАЗА АНАЛІЗУ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МАТЕРІАЛЬНО-ТЕХНІЧНОГО ЗАБЕЗПЕЧЕННЯ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120" y="2073102"/>
            <a:ext cx="7315200" cy="27135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Об’єкти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аналізу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процеси надходження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сировини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, матеріалів, комплектуючих, палива, тари, запасних частин та інших ресурсів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Інформаційна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база: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фінансова звітність;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дані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бухгалтерського обліку;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нормативно-технічні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документи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sz="17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АНАЛІЗ ЗАБЕЗПЕЧЕНОСТІ МАТЕРІАЛЬНИМИ РЕСУРСАМИ</a:t>
            </a:r>
            <a:br>
              <a:rPr lang="uk-UA" sz="2900" dirty="0">
                <a:solidFill>
                  <a:srgbClr val="575F6D"/>
                </a:solidFill>
                <a:latin typeface="Century Schoolbook"/>
              </a:rPr>
            </a:b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840" y="1029391"/>
            <a:ext cx="7315200" cy="5160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sz="2400" dirty="0" smtClean="0">
                <a:solidFill>
                  <a:srgbClr val="D2611C"/>
                </a:solidFill>
                <a:latin typeface="Times New Roman"/>
              </a:rPr>
              <a:t> </a:t>
            </a:r>
            <a:r>
              <a:rPr lang="uk-UA" sz="2400" dirty="0" smtClean="0">
                <a:latin typeface="Times New Roman"/>
              </a:rPr>
              <a:t>1.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Потреба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uk-UA" dirty="0" smtClean="0">
                <a:solidFill>
                  <a:srgbClr val="000000"/>
                </a:solidFill>
                <a:latin typeface="Times New Roman"/>
              </a:rPr>
              <a:t>визначається з урахуванням планового обсягу виробництва, норм витрат матеріалів та необхідного запасу  за формулою: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uk-UA" sz="2000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2. Фактичні ресурси порівнюють із потребою за кожною номенклатурною позицією.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3. Виявляють дефіцит або надлишок ресурсів, встановлюють причини відхилень.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4. Формують заходи щодо усунення проблем у забезпеченні матеріальними ресурсами.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40" y="1417320"/>
            <a:ext cx="7125173" cy="2748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АНАЛІЗ ДОГОВОРІВ ПОСТАЧАННЯ</a:t>
            </a:r>
            <a:br>
              <a:rPr lang="uk-UA" sz="2900" dirty="0">
                <a:solidFill>
                  <a:srgbClr val="575F6D"/>
                </a:solidFill>
                <a:latin typeface="Century Schoolbook"/>
              </a:rPr>
            </a:b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840" y="1417320"/>
            <a:ext cx="7315200" cy="29649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Оцінювання виконання договорів здійснюють за: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обсягом та асортиментом поставок;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якістю матеріалів;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строками поставок.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Методика оцінювання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за номенклатурними позиціями – «спосіб меншого числа».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Результат –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визначення причин відхилень та розроблення заходів щодо їх усунення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uk-UA" sz="24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ОБОРОТНІСТЬ МАТЕРІАЛЬНИХ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РЕСУРСІВ</a:t>
            </a: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565102"/>
            <a:ext cx="7315200" cy="4339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Потреба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у матеріальних ресурсах і 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ступінь забезпеченості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ними підприємства істотно залежать від часу їх перебування на кожній стадії кругообігу</a:t>
            </a:r>
            <a:r>
              <a:rPr lang="uk-UA" sz="2400" dirty="0">
                <a:solidFill>
                  <a:srgbClr val="000000"/>
                </a:solidFill>
                <a:latin typeface="Times New Roman"/>
              </a:rPr>
              <a:t>: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ГК – МЗ – П – ДЗ –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ГК*</a:t>
            </a:r>
            <a:endParaRPr lang="uk-UA" sz="20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де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ГК – грошові кошти; МЗ – матеріальні запаси; П – вироблена продукція; ДЗ – дебіторська заборгованість (кошти у розрахунках); ГК* – грошові кошти із добавленою вартістю.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Основними показниками для аналізу оборотності є:</a:t>
            </a:r>
            <a:endParaRPr lang="uk-UA" sz="24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коефіцієнт обороту матеріальних запасів;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тривалість обороту;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коефіцієнт закріплення;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вивільнення (–) або додаткова потреба (+) запасів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ЕФЕКТИВНІСТЬ ВИКОРИСТАННЯ МАТЕРІАЛЬНИХ РЕСУРСІВ</a:t>
            </a:r>
            <a:br>
              <a:rPr lang="uk-UA" sz="2900" dirty="0">
                <a:solidFill>
                  <a:srgbClr val="575F6D"/>
                </a:solidFill>
                <a:latin typeface="Century Schoolbook"/>
              </a:rPr>
            </a:b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731357"/>
            <a:ext cx="7315200" cy="37794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Оцінюють ефективність авансованих і виробничо спожитих ресурсів.</a:t>
            </a:r>
          </a:p>
          <a:p>
            <a:pPr marL="342900" indent="-342900" algn="just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першої групи показників належать: віддача матеріальних ресурсів за валовою продукцією, чистим доходом,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валовим прибутком. </a:t>
            </a:r>
            <a:endParaRPr lang="uk-UA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 другої групи показників відносять: матеріаловіддача за валовою продукцією, чистим доходом,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валовим прибутком</a:t>
            </a:r>
            <a:r>
              <a:rPr lang="uk-UA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• Порівнюють фактичні дані з плановими, з даними минулого/базисного періоду.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• Для визначення впливу факторів застосовують детермінований факторний аналіз.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АНАЛІЗ ПРОЦЕСУ ВИРОБНИЦТВА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ПРОДУКЦІЇ</a:t>
            </a: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788" y="1694411"/>
            <a:ext cx="7315200" cy="24929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•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Мета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–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оцінити виконання плану та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дослідити динаміку 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виробництва, визначити вплив основних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чинників на процес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uk-UA" sz="24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uk-UA" sz="2400" dirty="0">
                <a:solidFill>
                  <a:srgbClr val="000000"/>
                </a:solidFill>
                <a:latin typeface="Times New Roman"/>
              </a:rPr>
              <a:t>• Основні </a:t>
            </a:r>
            <a:r>
              <a:rPr lang="uk-UA" sz="2400" dirty="0" smtClean="0">
                <a:solidFill>
                  <a:srgbClr val="000000"/>
                </a:solidFill>
                <a:latin typeface="Times New Roman"/>
              </a:rPr>
              <a:t>напрями аналізу:</a:t>
            </a:r>
            <a:endParaRPr lang="uk-UA" sz="240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0000"/>
              </a:lnSpc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аналіз обсягу виробництва;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аналіз асортименту;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аналіз ритмічності;</a:t>
            </a:r>
          </a:p>
          <a:p>
            <a:pPr>
              <a:lnSpc>
                <a:spcPct val="100000"/>
              </a:lnSpc>
            </a:pPr>
            <a:r>
              <a:rPr lang="uk-UA" sz="2000" dirty="0">
                <a:solidFill>
                  <a:srgbClr val="000000"/>
                </a:solidFill>
                <a:latin typeface="Times New Roman"/>
              </a:rPr>
              <a:t>– аналіз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</a:rPr>
              <a:t>динаміки</a:t>
            </a:r>
            <a:r>
              <a:rPr lang="uk-UA" sz="2000" dirty="0">
                <a:solidFill>
                  <a:srgbClr val="000000"/>
                </a:solidFill>
                <a:latin typeface="Times New Roman"/>
              </a:rPr>
              <a:t>.</a:t>
            </a:r>
            <a:r>
              <a:rPr lang="uk-UA" sz="1600" dirty="0" smtClean="0">
                <a:solidFill>
                  <a:srgbClr val="000000"/>
                </a:solidFill>
                <a:latin typeface="Times New Roman"/>
              </a:rPr>
              <a:t> </a:t>
            </a:r>
            <a:endParaRPr lang="uk-UA" sz="1600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АНАЛІЗ ВИКОНАННЯ ПЛАНУ ВИРОБНИЦТВА</a:t>
            </a:r>
            <a:br>
              <a:rPr lang="uk-UA" sz="2900" dirty="0">
                <a:solidFill>
                  <a:srgbClr val="575F6D"/>
                </a:solidFill>
                <a:latin typeface="Century Schoolbook"/>
              </a:rPr>
            </a:b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251065"/>
            <a:ext cx="7315200" cy="3416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dirty="0">
                <a:latin typeface="Times New Roman"/>
              </a:rPr>
              <a:t>• </a:t>
            </a:r>
            <a:r>
              <a:rPr lang="uk-UA" sz="2400" dirty="0" smtClean="0">
                <a:latin typeface="Times New Roman"/>
              </a:rPr>
              <a:t>Оцінюють виконання плану за обсягом та асортиментом.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400" dirty="0" smtClean="0">
                <a:latin typeface="Times New Roman"/>
              </a:rPr>
              <a:t>• Для однорідної продукції використовують натуральні показники; для різних видів продукції – вартісні.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400" dirty="0" smtClean="0">
                <a:latin typeface="Times New Roman"/>
              </a:rPr>
              <a:t>• За кожним видом продукції визначають відхилення, причини та заходи щодо їх усунення.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400" dirty="0" smtClean="0">
                <a:latin typeface="Times New Roman"/>
              </a:rPr>
              <a:t>• Виконання плану за асортиментом оцінюють за «способом меншого числа».</a:t>
            </a:r>
            <a:endParaRPr lang="uk-UA" sz="2400" dirty="0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АНАЛІЗ РИТМІЧНОСТІ ВИРОБНИЦТВА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32778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 Ритмічність характеризує рівномірність випуску продукції відповідно до планових завдань.</a:t>
            </a:r>
          </a:p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 Місячний випуск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продукції аналізують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декадами, квартальний – за місяцями;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«спосіб меншого числа».</a:t>
            </a:r>
          </a:p>
          <a:p>
            <a:pPr algn="just">
              <a:spcAft>
                <a:spcPts val="12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 Після оцінювання ритмічності визначають причини порушень і заходи щодо їх нейтралізації.</a:t>
            </a:r>
          </a:p>
          <a:p>
            <a:pPr>
              <a:spcAft>
                <a:spcPts val="1200"/>
              </a:spcAft>
            </a:pP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21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АНАЛІЗ ДИНАМІКИ ВИРОБНИЦТВА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02048"/>
            <a:ext cx="7315200" cy="407803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 </a:t>
            </a: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Динаміку виробництва досліджують за попередні періоди (роки), переважно в натуральних показниках або незмінних цінах чи 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цінах поточного року з відповідними перерахунками показників за попередні </a:t>
            </a:r>
            <a:r>
              <a:rPr lang="uk-UA" sz="2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періоди (роки)</a:t>
            </a:r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200"/>
              </a:spcAft>
            </a:pP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Проаналізувавши загальні показники обсягу виробництва, визначають вплив основних чинників, які спричинили відповідну зміну результативних показників. Методика дослідження – прийом елімінування.</a:t>
            </a:r>
          </a:p>
          <a:p>
            <a:pPr algn="just">
              <a:spcAft>
                <a:spcPts val="1200"/>
              </a:spcAft>
            </a:pP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За результатами аналізу формують висновки та визначають резерви покращення процесу.</a:t>
            </a:r>
            <a:endParaRPr lang="uk-UA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ts val="1800"/>
              </a:lnSpc>
              <a:spcAft>
                <a:spcPts val="0"/>
              </a:spcAft>
            </a:pP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1500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88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АНАЛІЗ ПРОЦЕСУ РЕАЛІЗАЦІЇ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ПРОДУКЦІЇ</a:t>
            </a: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29700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Мета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 –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оцінити виконання контрактів і динаміку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реалізації, а також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визначити вплив основних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чинників на даний процес.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• Основні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напрями аналізу: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виконання контрактів за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обсягом та асортиментом;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оцінка ритмічності 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поставок;</a:t>
            </a:r>
          </a:p>
          <a:p>
            <a:pPr algn="just">
              <a:spcAft>
                <a:spcPts val="600"/>
              </a:spcAf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аналіз динаміки реалізації.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88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ru-RU" sz="2900" dirty="0">
                <a:solidFill>
                  <a:srgbClr val="575F6D"/>
                </a:solidFill>
                <a:latin typeface="Century Schoolbook"/>
              </a:rPr>
              <a:t>ВИКОНАННЯ КОНТРАКТІВ І РИТМІЧНІСТЬ ПОСТАВОК</a:t>
            </a:r>
            <a:br>
              <a:rPr lang="ru-RU" sz="2900" dirty="0">
                <a:solidFill>
                  <a:srgbClr val="575F6D"/>
                </a:solidFill>
                <a:latin typeface="Century Schoolbook"/>
              </a:rPr>
            </a:br>
            <a:endParaRPr lang="uk-UA"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980" y="1611284"/>
            <a:ext cx="7315200" cy="43704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Контракти оцінюють за обсягом, асортиментом і строками поставки.</a:t>
            </a:r>
          </a:p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Для однорідної продукції використовують натуральні показники, для різних видів продукції – вартісні показники.</a:t>
            </a:r>
          </a:p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Оцінку виконання контрактів за асортиментом здійснюють за «способом меншого числа».</a:t>
            </a:r>
          </a:p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Ритмічність поставок аналізують, як правило,  за місяць у розрізі декад.</a:t>
            </a:r>
          </a:p>
          <a:p>
            <a:pPr algn="just">
              <a:spcAft>
                <a:spcPts val="600"/>
              </a:spcAft>
            </a:pPr>
            <a:r>
              <a:rPr lang="uk-UA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• Встановлюють причини порушень і розробляють заходи щодо їх усунення.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06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uk-UA" sz="2900" dirty="0">
                <a:solidFill>
                  <a:srgbClr val="575F6D"/>
                </a:solidFill>
                <a:latin typeface="Century Schoolbook"/>
              </a:rPr>
              <a:t>ФАКТОРНИЙ АНАЛІЗ ОБСЯГУ </a:t>
            </a:r>
            <a:r>
              <a:rPr lang="uk-UA" sz="2900" dirty="0" smtClean="0">
                <a:solidFill>
                  <a:srgbClr val="575F6D"/>
                </a:solidFill>
                <a:latin typeface="Century Schoolbook"/>
              </a:rPr>
              <a:t>РЕАЛІЗАЦІЇ ПРОДУКЦІЇ</a:t>
            </a:r>
            <a:endParaRPr sz="2900" b="0" dirty="0">
              <a:solidFill>
                <a:srgbClr val="575F6D"/>
              </a:solidFill>
              <a:latin typeface="Century School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6180" y="1666702"/>
            <a:ext cx="7315200" cy="2339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Основні фактори: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обсяг виробництва продукції;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рівень товарності;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середній рівень цін за каналами реалізації.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 визначення впливу факторів </a:t>
            </a:r>
            <a:r>
              <a:rPr lang="uk-UA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uk-UA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прийом елімінування.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pPr algn="l"/>
            <a:r>
              <a:rPr sz="2900" b="0" dirty="0" smtClean="0">
                <a:solidFill>
                  <a:srgbClr val="575F6D"/>
                </a:solidFill>
                <a:latin typeface="Century Schoolbook"/>
              </a:rPr>
              <a:t>КОНТРОЛЬНІ </a:t>
            </a:r>
            <a:r>
              <a:rPr sz="2900" b="0" dirty="0">
                <a:solidFill>
                  <a:srgbClr val="575F6D"/>
                </a:solidFill>
                <a:latin typeface="Century Schoolbook"/>
              </a:rPr>
              <a:t>ЗАПИТАННЯ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840" y="1685174"/>
            <a:ext cx="7315200" cy="33855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725" indent="-377825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Як оцінюють забезпеченість підприємства матеріальними ресурсами?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 аналізують виконання договорів постачання матеріалів?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Які показники характеризують оборотність та ефективність використання ресурсів?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 оцінюють обсяг, асортимент і ритмічність виробництва?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Які фактори впливають на обсяг виробництва?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 аналізують виконання контрактів і ритмічність поставок?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Які фактори визначають обсяг реалізації?</a:t>
            </a:r>
          </a:p>
          <a:p>
            <a:pPr marL="720725" indent="-377825" algn="just">
              <a:spcAft>
                <a:spcPts val="0"/>
              </a:spcAft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Яка методика застосовується для визначення впливу факторів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обсяг реалізації?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1946</TotalTime>
  <Words>858</Words>
  <Application>Microsoft Office PowerPoint</Application>
  <PresentationFormat>Екран (4:3)</PresentationFormat>
  <Paragraphs>101</Paragraphs>
  <Slides>16</Slides>
  <Notes>0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Schoolbook</vt:lpstr>
      <vt:lpstr>DejaVu Sans</vt:lpstr>
      <vt:lpstr>Times New Roman</vt:lpstr>
      <vt:lpstr>Wingdings</vt:lpstr>
      <vt:lpstr>Wingdings 2</vt:lpstr>
      <vt:lpstr>Office</vt:lpstr>
      <vt:lpstr>Microsoft Equation 3.0</vt:lpstr>
      <vt:lpstr>ТЕМА 6. АНАЛІЗ ОПЕРАЦІЙНИХ ПРОЦЕСІВ НА ПІДПРИЄМСТВІ </vt:lpstr>
      <vt:lpstr>ПЛАН</vt:lpstr>
      <vt:lpstr>МЕТА ТА ЗАВДАННЯ АНАЛІЗУ ОПЕРАЦІЙНИХ ПРОЦЕСІВ</vt:lpstr>
      <vt:lpstr>ОБ’ЄКТИ ТА ІНФОРМАЦІЙНА БАЗА АНАЛІЗУ МАТЕРІАЛЬНО-ТЕХНІЧНОГО ЗАБЕЗПЕЧЕННЯ</vt:lpstr>
      <vt:lpstr>АНАЛІЗ ЗАБЕЗПЕЧЕНОСТІ МАТЕРІАЛЬНИМИ РЕСУРСАМИ </vt:lpstr>
      <vt:lpstr>АНАЛІЗ ДОГОВОРІВ ПОСТАЧАННЯ </vt:lpstr>
      <vt:lpstr>ОБОРОТНІСТЬ МАТЕРІАЛЬНИХ РЕСУРСІВ</vt:lpstr>
      <vt:lpstr>ЕФЕКТИВНІСТЬ ВИКОРИСТАННЯ МАТЕРІАЛЬНИХ РЕСУРСІВ </vt:lpstr>
      <vt:lpstr>АНАЛІЗ ПРОЦЕСУ ВИРОБНИЦТВА ПРОДУКЦІЇ</vt:lpstr>
      <vt:lpstr>АНАЛІЗ ВИКОНАННЯ ПЛАНУ ВИРОБНИЦТВА </vt:lpstr>
      <vt:lpstr>АНАЛІЗ РИТМІЧНОСТІ ВИРОБНИЦТВА</vt:lpstr>
      <vt:lpstr>АНАЛІЗ ДИНАМІКИ ВИРОБНИЦТВА</vt:lpstr>
      <vt:lpstr>АНАЛІЗ ПРОЦЕСУ РЕАЛІЗАЦІЇ ПРОДУКЦІЇ</vt:lpstr>
      <vt:lpstr>ВИКОНАННЯ КОНТРАКТІВ І РИТМІЧНІСТЬ ПОСТАВОК </vt:lpstr>
      <vt:lpstr>ФАКТОРНИЙ АНАЛІЗ ОБСЯГУ РЕАЛІЗАЦІЇ ПРОДУКЦІЇ</vt:lpstr>
      <vt:lpstr>КОНТРОЛЬНІ ЗАПИТАННЯ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Сутність та методичний інструментарій аналізу бізнес-процесів</dc:title>
  <dc:subject>Лекційна презентація</dc:subject>
  <dc:creator>Навчальний матеріал</dc:creator>
  <cp:lastModifiedBy>Світлишин Ігор Іванович</cp:lastModifiedBy>
  <cp:revision>51</cp:revision>
  <dcterms:modified xsi:type="dcterms:W3CDTF">2026-09-03T13:48:43Z</dcterms:modified>
</cp:coreProperties>
</file>