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notesMasterIdLst>
    <p:notesMasterId r:id="rId3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5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4206240" cy="4206240"/>
          </a:xfrm>
          <a:prstGeom prst="ellipse">
            <a:avLst/>
          </a:prstGeom>
          <a:solidFill>
            <a:srgbClr val="224A98">
              <a:alpha val="5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881360" y="4480560"/>
            <a:ext cx="2377440" cy="2377440"/>
          </a:xfrm>
          <a:prstGeom prst="ellipse">
            <a:avLst/>
          </a:prstGeom>
          <a:solidFill>
            <a:srgbClr val="224A98">
              <a:alpha val="7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14630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ЛЕКЦІЯ 2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965960"/>
            <a:ext cx="98755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Розробка бренд-стратегії: від дослідження до бренд-платформи та бренд-буку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425196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Методологія створення бренду: дослідження, платформа, нейминг і стандарти впровадження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22960" y="5074920"/>
            <a:ext cx="1280160" cy="0"/>
          </a:xfrm>
          <a:prstGeom prst="line">
            <a:avLst/>
          </a:prstGeom>
          <a:noFill/>
          <a:ln w="38100">
            <a:solidFill>
              <a:srgbClr val="EE781C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6126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Державний університет «Житомирська політехніка»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ЛЕКЦІЇ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82296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Чотири питання лекції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22960" y="1874520"/>
            <a:ext cx="5166360" cy="1965960"/>
          </a:xfrm>
          <a:prstGeom prst="roundRect">
            <a:avLst>
              <a:gd name="adj" fmla="val 5581"/>
            </a:avLst>
          </a:prstGeom>
          <a:solidFill>
            <a:srgbClr val="F3F5FA"/>
          </a:solidFill>
          <a:ln/>
          <a:effectLst>
            <a:outerShdw sx="100000" sy="100000" kx="0" ky="0" algn="bl" rotWithShape="0" blurRad="76200" dist="25400" dir="5400000">
              <a:srgbClr val="1B2A4A">
                <a:alpha val="12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1097280" y="210312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01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2834640"/>
            <a:ext cx="4617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Дослідницький етап розробки бренд-стратегії</a:t>
            </a:r>
            <a:endParaRPr lang="en-US" sz="145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3410712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Ринок, конкуренти, STP, дослідження споживача, brand audit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309360" y="1874520"/>
            <a:ext cx="5166360" cy="1965960"/>
          </a:xfrm>
          <a:prstGeom prst="roundRect">
            <a:avLst>
              <a:gd name="adj" fmla="val 5581"/>
            </a:avLst>
          </a:prstGeom>
          <a:solidFill>
            <a:srgbClr val="F3F5FA"/>
          </a:solidFill>
          <a:ln/>
          <a:effectLst>
            <a:outerShdw sx="100000" sy="100000" kx="0" ky="0" algn="bl" rotWithShape="0" blurRad="76200" dist="25400" dir="5400000">
              <a:srgbClr val="1B2A4A">
                <a:alpha val="1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6583680" y="210312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02</a:t>
            </a:r>
            <a:endParaRPr lang="en-US" sz="4000" dirty="0"/>
          </a:p>
        </p:txBody>
      </p:sp>
      <p:sp>
        <p:nvSpPr>
          <p:cNvPr id="10" name="Text 8"/>
          <p:cNvSpPr txBox="1"/>
          <p:nvPr/>
        </p:nvSpPr>
        <p:spPr>
          <a:xfrm>
            <a:off x="6583680" y="2834640"/>
            <a:ext cx="4617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Побудова бренд-платформи</a:t>
            </a:r>
            <a:endParaRPr lang="en-US" sz="1450" dirty="0"/>
          </a:p>
        </p:txBody>
      </p:sp>
      <p:sp>
        <p:nvSpPr>
          <p:cNvPr id="11" name="Text 9"/>
          <p:cNvSpPr txBox="1"/>
          <p:nvPr/>
        </p:nvSpPr>
        <p:spPr>
          <a:xfrm>
            <a:off x="6583680" y="3410712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Місія, візія, цінності, ціннісна пропозиція, особистість бренду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22960" y="4160520"/>
            <a:ext cx="5166360" cy="1965960"/>
          </a:xfrm>
          <a:prstGeom prst="roundRect">
            <a:avLst>
              <a:gd name="adj" fmla="val 5581"/>
            </a:avLst>
          </a:prstGeom>
          <a:solidFill>
            <a:srgbClr val="F3F5FA"/>
          </a:solidFill>
          <a:ln/>
          <a:effectLst>
            <a:outerShdw sx="100000" sy="100000" kx="0" ky="0" algn="bl" rotWithShape="0" blurRad="76200" dist="25400" dir="5400000">
              <a:srgbClr val="1B2A4A">
                <a:alpha val="1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1097280" y="438912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03</a:t>
            </a:r>
            <a:endParaRPr lang="en-US" sz="4000" dirty="0"/>
          </a:p>
        </p:txBody>
      </p:sp>
      <p:sp>
        <p:nvSpPr>
          <p:cNvPr id="14" name="Text 12"/>
          <p:cNvSpPr txBox="1"/>
          <p:nvPr/>
        </p:nvSpPr>
        <p:spPr>
          <a:xfrm>
            <a:off x="1097280" y="5120640"/>
            <a:ext cx="4617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Нейминг і вербалізація бренду</a:t>
            </a:r>
            <a:endParaRPr lang="en-US" sz="145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5696712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Етапи, критерії, типи назв, юридична перевірка, слоган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309360" y="4160520"/>
            <a:ext cx="5166360" cy="1965960"/>
          </a:xfrm>
          <a:prstGeom prst="roundRect">
            <a:avLst>
              <a:gd name="adj" fmla="val 5581"/>
            </a:avLst>
          </a:prstGeom>
          <a:solidFill>
            <a:srgbClr val="F3F5FA"/>
          </a:solidFill>
          <a:ln/>
          <a:effectLst>
            <a:outerShdw sx="100000" sy="100000" kx="0" ky="0" algn="bl" rotWithShape="0" blurRad="76200" dist="25400" dir="5400000">
              <a:srgbClr val="1B2A4A">
                <a:alpha val="1200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6583680" y="438912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04</a:t>
            </a:r>
            <a:endParaRPr lang="en-US" sz="4000" dirty="0"/>
          </a:p>
        </p:txBody>
      </p:sp>
      <p:sp>
        <p:nvSpPr>
          <p:cNvPr id="18" name="Text 16"/>
          <p:cNvSpPr txBox="1"/>
          <p:nvPr/>
        </p:nvSpPr>
        <p:spPr>
          <a:xfrm>
            <a:off x="6583680" y="5120640"/>
            <a:ext cx="4617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Бренд-бук: формалізація і впровадження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583680" y="5696712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Призначення, структура, впровадження та контроль стандартів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25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4206240" cy="4206240"/>
          </a:xfrm>
          <a:prstGeom prst="ellipse">
            <a:avLst/>
          </a:prstGeom>
          <a:solidFill>
            <a:srgbClr val="224A98">
              <a:alpha val="55000"/>
            </a:srgbClr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296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1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841248"/>
            <a:ext cx="9966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Дослідницький етап розробки бренд-стратегії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965960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Від аналізу ринку до глибокого розуміння споживача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22960" y="2514600"/>
            <a:ext cx="5166360" cy="1228344"/>
          </a:xfrm>
          <a:prstGeom prst="roundRect">
            <a:avLst>
              <a:gd name="adj" fmla="val 7444"/>
            </a:avLst>
          </a:prstGeom>
          <a:solidFill>
            <a:srgbClr val="16305F"/>
          </a:solidFill>
          <a:ln/>
        </p:spPr>
      </p:sp>
      <p:sp>
        <p:nvSpPr>
          <p:cNvPr id="7" name="Shape 5"/>
          <p:cNvSpPr/>
          <p:nvPr/>
        </p:nvSpPr>
        <p:spPr>
          <a:xfrm>
            <a:off x="1078992" y="2697480"/>
            <a:ext cx="100584" cy="10058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78992" y="2862072"/>
            <a:ext cx="46542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Аналіз ринку та категорії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078992" y="3191256"/>
            <a:ext cx="4654296" cy="405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Розмір, динаміка та ключові гравці категорії, у якій працює бренд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309360" y="2514600"/>
            <a:ext cx="5166360" cy="1228344"/>
          </a:xfrm>
          <a:prstGeom prst="roundRect">
            <a:avLst>
              <a:gd name="adj" fmla="val 7444"/>
            </a:avLst>
          </a:prstGeom>
          <a:solidFill>
            <a:srgbClr val="16305F"/>
          </a:solidFill>
          <a:ln/>
        </p:spPr>
      </p:sp>
      <p:sp>
        <p:nvSpPr>
          <p:cNvPr id="11" name="Shape 9"/>
          <p:cNvSpPr/>
          <p:nvPr/>
        </p:nvSpPr>
        <p:spPr>
          <a:xfrm>
            <a:off x="6565392" y="2697480"/>
            <a:ext cx="100584" cy="10058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565392" y="2862072"/>
            <a:ext cx="46542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Конкурентне середовище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6565392" y="3191256"/>
            <a:ext cx="4654296" cy="405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Хто конкуренти, як вони позиціонуються, де є вільна ніша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22960" y="3889248"/>
            <a:ext cx="5166360" cy="1228344"/>
          </a:xfrm>
          <a:prstGeom prst="roundRect">
            <a:avLst>
              <a:gd name="adj" fmla="val 7444"/>
            </a:avLst>
          </a:prstGeom>
          <a:solidFill>
            <a:srgbClr val="16305F"/>
          </a:solidFill>
          <a:ln/>
        </p:spPr>
      </p:sp>
      <p:sp>
        <p:nvSpPr>
          <p:cNvPr id="15" name="Shape 13"/>
          <p:cNvSpPr/>
          <p:nvPr/>
        </p:nvSpPr>
        <p:spPr>
          <a:xfrm>
            <a:off x="1078992" y="4072128"/>
            <a:ext cx="100584" cy="10058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78992" y="4236720"/>
            <a:ext cx="46542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STP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078992" y="4565904"/>
            <a:ext cx="4654296" cy="405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Сегментація, таргетування та позиціонування цільової аудиторії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309360" y="3889248"/>
            <a:ext cx="5166360" cy="1228344"/>
          </a:xfrm>
          <a:prstGeom prst="roundRect">
            <a:avLst>
              <a:gd name="adj" fmla="val 7444"/>
            </a:avLst>
          </a:prstGeom>
          <a:solidFill>
            <a:srgbClr val="16305F"/>
          </a:solidFill>
          <a:ln/>
        </p:spPr>
      </p:sp>
      <p:sp>
        <p:nvSpPr>
          <p:cNvPr id="19" name="Shape 17"/>
          <p:cNvSpPr/>
          <p:nvPr/>
        </p:nvSpPr>
        <p:spPr>
          <a:xfrm>
            <a:off x="6565392" y="4072128"/>
            <a:ext cx="100584" cy="10058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565392" y="4236720"/>
            <a:ext cx="46542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Дослідження споживача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6565392" y="4565904"/>
            <a:ext cx="4654296" cy="405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Кількісні й якісні методи, підхід Jobs-to-be-Done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822960" y="5263896"/>
            <a:ext cx="10652760" cy="1228344"/>
          </a:xfrm>
          <a:prstGeom prst="roundRect">
            <a:avLst>
              <a:gd name="adj" fmla="val 7444"/>
            </a:avLst>
          </a:prstGeom>
          <a:solidFill>
            <a:srgbClr val="16305F"/>
          </a:solidFill>
          <a:ln/>
        </p:spPr>
      </p:sp>
      <p:sp>
        <p:nvSpPr>
          <p:cNvPr id="23" name="Shape 21"/>
          <p:cNvSpPr/>
          <p:nvPr/>
        </p:nvSpPr>
        <p:spPr>
          <a:xfrm>
            <a:off x="1078992" y="5446776"/>
            <a:ext cx="100584" cy="10058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1078992" y="5611368"/>
            <a:ext cx="101406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Брендовий аудит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078992" y="5940552"/>
            <a:ext cx="10140696" cy="405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Оцінка поточного стану бренду перед розробкою стратегії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1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Аналіз ринку та категорії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1554480"/>
            <a:ext cx="10561320" cy="1051560"/>
          </a:xfrm>
          <a:prstGeom prst="roundRect">
            <a:avLst>
              <a:gd name="adj" fmla="val 8696"/>
            </a:avLst>
          </a:prstGeom>
          <a:solidFill>
            <a:srgbClr val="224A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673352"/>
            <a:ext cx="10012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АНАЛІЗ КАТЕГОРІЇ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1938528"/>
            <a:ext cx="10012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Дослідження меж, обсягу, динаміки та логіки товарної категорії, у якій діє чи планує діяти бренд, — основа для будь-якого стратегічного рішення.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822960" y="2834640"/>
            <a:ext cx="5166360" cy="1691640"/>
          </a:xfrm>
          <a:prstGeom prst="roundRect">
            <a:avLst>
              <a:gd name="adj" fmla="val 5405"/>
            </a:avLst>
          </a:prstGeom>
          <a:solidFill>
            <a:srgbClr val="F3F5FA"/>
          </a:solidFill>
          <a:ln/>
        </p:spPr>
      </p:sp>
      <p:sp>
        <p:nvSpPr>
          <p:cNvPr id="8" name="Shape 6"/>
          <p:cNvSpPr/>
          <p:nvPr/>
        </p:nvSpPr>
        <p:spPr>
          <a:xfrm>
            <a:off x="1024128" y="301752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4440" y="295351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Обсяг і динаміка ринку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3264408"/>
            <a:ext cx="452628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Поточний розмір категорії, темпи зростання чи скорочення, сезонність попиту.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309360" y="2834640"/>
            <a:ext cx="5166360" cy="1691640"/>
          </a:xfrm>
          <a:prstGeom prst="roundRect">
            <a:avLst>
              <a:gd name="adj" fmla="val 5405"/>
            </a:avLst>
          </a:prstGeom>
          <a:solidFill>
            <a:srgbClr val="F3F5FA"/>
          </a:solidFill>
          <a:ln/>
        </p:spPr>
      </p:sp>
      <p:sp>
        <p:nvSpPr>
          <p:cNvPr id="12" name="Shape 10"/>
          <p:cNvSpPr/>
          <p:nvPr/>
        </p:nvSpPr>
        <p:spPr>
          <a:xfrm>
            <a:off x="6510528" y="301752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720840" y="295351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Межі категорії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6720840" y="3264408"/>
            <a:ext cx="452628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Що споживач вважає прямою альтернативою продукту, а що — суміжною категорією.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22960" y="4754880"/>
            <a:ext cx="5166360" cy="1691640"/>
          </a:xfrm>
          <a:prstGeom prst="roundRect">
            <a:avLst>
              <a:gd name="adj" fmla="val 5405"/>
            </a:avLst>
          </a:prstGeom>
          <a:solidFill>
            <a:srgbClr val="F3F5FA"/>
          </a:solidFill>
          <a:ln/>
        </p:spPr>
      </p:sp>
      <p:sp>
        <p:nvSpPr>
          <p:cNvPr id="16" name="Shape 14"/>
          <p:cNvSpPr/>
          <p:nvPr/>
        </p:nvSpPr>
        <p:spPr>
          <a:xfrm>
            <a:off x="1024128" y="493776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234440" y="48737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Бар'єри входу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1234440" y="5184648"/>
            <a:ext cx="452628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Регуляторні, капітальні чи технологічні перешкоди для нових гравців на ринку.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309360" y="4754880"/>
            <a:ext cx="5166360" cy="1691640"/>
          </a:xfrm>
          <a:prstGeom prst="roundRect">
            <a:avLst>
              <a:gd name="adj" fmla="val 5405"/>
            </a:avLst>
          </a:prstGeom>
          <a:solidFill>
            <a:srgbClr val="F3F5FA"/>
          </a:solidFill>
          <a:ln/>
        </p:spPr>
      </p:sp>
      <p:sp>
        <p:nvSpPr>
          <p:cNvPr id="20" name="Shape 18"/>
          <p:cNvSpPr/>
          <p:nvPr/>
        </p:nvSpPr>
        <p:spPr>
          <a:xfrm>
            <a:off x="6510528" y="493776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720840" y="48737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Драйвери й ризики</a:t>
            </a:r>
            <a:endParaRPr lang="en-US" sz="1350" dirty="0"/>
          </a:p>
        </p:txBody>
      </p:sp>
      <p:sp>
        <p:nvSpPr>
          <p:cNvPr id="22" name="Text 20"/>
          <p:cNvSpPr txBox="1"/>
          <p:nvPr/>
        </p:nvSpPr>
        <p:spPr>
          <a:xfrm>
            <a:off x="6720840" y="5184648"/>
            <a:ext cx="452628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Фактори, що стимулюють або стримують розвиток категорії найближчими роками.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1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Конкурентне середовище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1554480"/>
            <a:ext cx="10561320" cy="1005840"/>
          </a:xfrm>
          <a:prstGeom prst="roundRect">
            <a:avLst>
              <a:gd name="adj" fmla="val 9091"/>
            </a:avLst>
          </a:prstGeom>
          <a:solidFill>
            <a:srgbClr val="224A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673352"/>
            <a:ext cx="10012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КОНКУРЕНТНИЙ АНАЛІЗ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1938528"/>
            <a:ext cx="10012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Систематичне вивчення прямих і непрямих конкурентів — їхніх пропозицій, позиціонування та комунікації — для пошуку вільного й захищеного місця для власного бренду.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822960" y="2743200"/>
            <a:ext cx="10561320" cy="1143000"/>
          </a:xfrm>
          <a:prstGeom prst="roundRect">
            <a:avLst>
              <a:gd name="adj" fmla="val 8000"/>
            </a:avLst>
          </a:prstGeom>
          <a:solidFill>
            <a:srgbClr val="F3F5FA"/>
          </a:solidFill>
          <a:ln/>
        </p:spPr>
      </p:sp>
      <p:sp>
        <p:nvSpPr>
          <p:cNvPr id="8" name="Shape 6"/>
          <p:cNvSpPr/>
          <p:nvPr/>
        </p:nvSpPr>
        <p:spPr>
          <a:xfrm>
            <a:off x="1024128" y="2926080"/>
            <a:ext cx="73152" cy="77724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4440" y="2862072"/>
            <a:ext cx="9921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Прямі конкуренти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3172968"/>
            <a:ext cx="99212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Бренди в тій самій категорії, що закривають ту саму потребу тим самим способом.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22960" y="4050792"/>
            <a:ext cx="10561320" cy="1143000"/>
          </a:xfrm>
          <a:prstGeom prst="roundRect">
            <a:avLst>
              <a:gd name="adj" fmla="val 8000"/>
            </a:avLst>
          </a:prstGeom>
          <a:solidFill>
            <a:srgbClr val="F3F5FA"/>
          </a:solidFill>
          <a:ln/>
        </p:spPr>
      </p:sp>
      <p:sp>
        <p:nvSpPr>
          <p:cNvPr id="12" name="Shape 10"/>
          <p:cNvSpPr/>
          <p:nvPr/>
        </p:nvSpPr>
        <p:spPr>
          <a:xfrm>
            <a:off x="1024128" y="4233672"/>
            <a:ext cx="73152" cy="77724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234440" y="4169664"/>
            <a:ext cx="9921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Непрямі конкуренти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1234440" y="4480560"/>
            <a:ext cx="99212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Бренди з інших категорій, які закривають ту саму потребу споживача іншим способом.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22960" y="5358384"/>
            <a:ext cx="10561320" cy="1143000"/>
          </a:xfrm>
          <a:prstGeom prst="roundRect">
            <a:avLst>
              <a:gd name="adj" fmla="val 8000"/>
            </a:avLst>
          </a:prstGeom>
          <a:solidFill>
            <a:srgbClr val="F3F5FA"/>
          </a:solidFill>
          <a:ln/>
        </p:spPr>
      </p:sp>
      <p:sp>
        <p:nvSpPr>
          <p:cNvPr id="16" name="Shape 14"/>
          <p:cNvSpPr/>
          <p:nvPr/>
        </p:nvSpPr>
        <p:spPr>
          <a:xfrm>
            <a:off x="1024128" y="5541264"/>
            <a:ext cx="73152" cy="77724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234440" y="5477256"/>
            <a:ext cx="9921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сприйняття (perceptual map)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1234440" y="5788152"/>
            <a:ext cx="99212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Візуалізація позицій конкурентів у координатах двох ключових для категорії атрибутів, яка допомагає побачити вільну нішу.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1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Модель STP: сегментація, таргетування, позиціонування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1691640"/>
            <a:ext cx="3364992" cy="4480560"/>
          </a:xfrm>
          <a:prstGeom prst="roundRect">
            <a:avLst>
              <a:gd name="adj" fmla="val 2717"/>
            </a:avLst>
          </a:prstGeom>
          <a:solidFill>
            <a:srgbClr val="F3F5FA"/>
          </a:solidFill>
          <a:ln/>
        </p:spPr>
      </p:sp>
      <p:sp>
        <p:nvSpPr>
          <p:cNvPr id="5" name="Shape 3"/>
          <p:cNvSpPr/>
          <p:nvPr/>
        </p:nvSpPr>
        <p:spPr>
          <a:xfrm>
            <a:off x="1078992" y="1947672"/>
            <a:ext cx="594360" cy="594360"/>
          </a:xfrm>
          <a:prstGeom prst="roundRect">
            <a:avLst>
              <a:gd name="adj" fmla="val 18462"/>
            </a:avLst>
          </a:prstGeom>
          <a:solidFill>
            <a:srgbClr val="224A9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78992" y="1947672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1078992" y="2697480"/>
            <a:ext cx="28529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Сегментація (Segmentation)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1078992" y="2651760"/>
            <a:ext cx="822960" cy="18288"/>
          </a:xfrm>
          <a:prstGeom prst="roundRect">
            <a:avLst/>
          </a:prstGeom>
          <a:solidFill>
            <a:srgbClr val="E1E6F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078992" y="3291840"/>
            <a:ext cx="2852928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Поділ загального ринку на групи споживачів зі схожими потребами, поведінкою чи характеристиками, які по-різному реагують на пропозицію бренду.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416552" y="1691640"/>
            <a:ext cx="3364992" cy="4480560"/>
          </a:xfrm>
          <a:prstGeom prst="roundRect">
            <a:avLst>
              <a:gd name="adj" fmla="val 2717"/>
            </a:avLst>
          </a:prstGeom>
          <a:solidFill>
            <a:srgbClr val="F3F5FA"/>
          </a:solidFill>
          <a:ln/>
        </p:spPr>
      </p:sp>
      <p:sp>
        <p:nvSpPr>
          <p:cNvPr id="11" name="Shape 9"/>
          <p:cNvSpPr/>
          <p:nvPr/>
        </p:nvSpPr>
        <p:spPr>
          <a:xfrm>
            <a:off x="4672584" y="1947672"/>
            <a:ext cx="594360" cy="594360"/>
          </a:xfrm>
          <a:prstGeom prst="roundRect">
            <a:avLst>
              <a:gd name="adj" fmla="val 18462"/>
            </a:avLst>
          </a:prstGeom>
          <a:solidFill>
            <a:srgbClr val="224A9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672584" y="1947672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4672584" y="2697480"/>
            <a:ext cx="28529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Таргетування (Targeting)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672584" y="2651760"/>
            <a:ext cx="822960" cy="18288"/>
          </a:xfrm>
          <a:prstGeom prst="roundRect">
            <a:avLst/>
          </a:prstGeom>
          <a:solidFill>
            <a:srgbClr val="E1E6F0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672584" y="3291840"/>
            <a:ext cx="2852928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Оцінка привабливості кожного сегмента та свідомий вибір одного або кількох сегментів, на які бренд спрямовує основні зусилля й ресурси.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8010144" y="1691640"/>
            <a:ext cx="3364992" cy="4480560"/>
          </a:xfrm>
          <a:prstGeom prst="roundRect">
            <a:avLst>
              <a:gd name="adj" fmla="val 2717"/>
            </a:avLst>
          </a:prstGeom>
          <a:solidFill>
            <a:srgbClr val="F3F5FA"/>
          </a:solidFill>
          <a:ln/>
        </p:spPr>
      </p:sp>
      <p:sp>
        <p:nvSpPr>
          <p:cNvPr id="17" name="Shape 15"/>
          <p:cNvSpPr/>
          <p:nvPr/>
        </p:nvSpPr>
        <p:spPr>
          <a:xfrm>
            <a:off x="8266176" y="1947672"/>
            <a:ext cx="594360" cy="594360"/>
          </a:xfrm>
          <a:prstGeom prst="roundRect">
            <a:avLst>
              <a:gd name="adj" fmla="val 18462"/>
            </a:avLst>
          </a:prstGeom>
          <a:solidFill>
            <a:srgbClr val="224A98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266176" y="1947672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8266176" y="2697480"/>
            <a:ext cx="28529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Позиціонування (Positioning)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8266176" y="2651760"/>
            <a:ext cx="822960" cy="18288"/>
          </a:xfrm>
          <a:prstGeom prst="roundRect">
            <a:avLst/>
          </a:prstGeom>
          <a:solidFill>
            <a:srgbClr val="E1E6F0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266176" y="3291840"/>
            <a:ext cx="2852928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Формування у свідомості цільового сегмента чіткого й вигідного порівняно з конкурентами образу бренду, яким він хоче бути сприйнятий.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1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Методи дослідження споживача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1600200"/>
            <a:ext cx="5166360" cy="4480560"/>
          </a:xfrm>
          <a:prstGeom prst="roundRect">
            <a:avLst>
              <a:gd name="adj" fmla="val 2041"/>
            </a:avLst>
          </a:prstGeom>
          <a:solidFill>
            <a:srgbClr val="F3F5FA"/>
          </a:solidFill>
          <a:ln/>
        </p:spPr>
      </p:sp>
      <p:sp>
        <p:nvSpPr>
          <p:cNvPr id="5" name="Shape 3"/>
          <p:cNvSpPr/>
          <p:nvPr/>
        </p:nvSpPr>
        <p:spPr>
          <a:xfrm>
            <a:off x="1078992" y="1828800"/>
            <a:ext cx="1417320" cy="329184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78992" y="1828800"/>
            <a:ext cx="1417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КІЛЬКІСНІ ДОСЛІДЖЕННЯ</a:t>
            </a:r>
            <a:endParaRPr lang="en-US" sz="1050" dirty="0"/>
          </a:p>
        </p:txBody>
      </p:sp>
      <p:sp>
        <p:nvSpPr>
          <p:cNvPr id="7" name="Text 5"/>
          <p:cNvSpPr txBox="1"/>
          <p:nvPr/>
        </p:nvSpPr>
        <p:spPr>
          <a:xfrm>
            <a:off x="1078992" y="2286000"/>
            <a:ext cx="46542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Quantitative research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078992" y="2697480"/>
            <a:ext cx="465429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Збір числових даних на великій вибірці для перевірки гіпотез і вимірювання показників зі статистичною достовірністю.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1078992" y="3813048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298448" y="3694176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Опитування (онлайн- та офлайн-анкети)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1078992" y="4288536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298448" y="4169664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Трекінгові дослідження впізнаваності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1078992" y="4764024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298448" y="4645152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A/B-тестування комунікацій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080760" y="1600200"/>
            <a:ext cx="5166360" cy="4480560"/>
          </a:xfrm>
          <a:prstGeom prst="roundRect">
            <a:avLst>
              <a:gd name="adj" fmla="val 2041"/>
            </a:avLst>
          </a:prstGeom>
          <a:solidFill>
            <a:srgbClr val="F3F5FA"/>
          </a:solidFill>
          <a:ln/>
        </p:spPr>
      </p:sp>
      <p:sp>
        <p:nvSpPr>
          <p:cNvPr id="16" name="Shape 14"/>
          <p:cNvSpPr/>
          <p:nvPr/>
        </p:nvSpPr>
        <p:spPr>
          <a:xfrm>
            <a:off x="6336792" y="1828800"/>
            <a:ext cx="1417320" cy="329184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336792" y="1828800"/>
            <a:ext cx="1417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ЯКІСНІ ДОСЛІДЖЕННЯ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6336792" y="2286000"/>
            <a:ext cx="46542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Qualitative research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6336792" y="2697480"/>
            <a:ext cx="465429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Глибинне вивчення мотивів, емоцій і поведінки невеликої групи респондентів для розуміння причин, а не лише фактів.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336792" y="3813048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556248" y="3694176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Глибинні інтерв'ю (in-depth interviews)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6336792" y="4288536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556248" y="4169664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Фокус-групи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6336792" y="4764024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556248" y="4645152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Етнографічні спостереження за поведінкою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1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Jobs-to-be-Done (JTBD)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1554480"/>
            <a:ext cx="10561320" cy="1188720"/>
          </a:xfrm>
          <a:prstGeom prst="roundRect">
            <a:avLst>
              <a:gd name="adj" fmla="val 7692"/>
            </a:avLst>
          </a:prstGeom>
          <a:solidFill>
            <a:srgbClr val="224A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673352"/>
            <a:ext cx="10012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JOBS-TO-BE-DONE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1938528"/>
            <a:ext cx="10012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Підхід, за якого споживача розглядають не як представника демографічного сегмента, а як людину, що «наймає» продукт для виконання конкретної «роботи» — функціональної, соціальної чи емоційної задачі.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822960" y="2971800"/>
            <a:ext cx="5166360" cy="1691640"/>
          </a:xfrm>
          <a:prstGeom prst="roundRect">
            <a:avLst>
              <a:gd name="adj" fmla="val 5405"/>
            </a:avLst>
          </a:prstGeom>
          <a:solidFill>
            <a:srgbClr val="F3F5FA"/>
          </a:solidFill>
          <a:ln/>
        </p:spPr>
      </p:sp>
      <p:sp>
        <p:nvSpPr>
          <p:cNvPr id="8" name="Shape 6"/>
          <p:cNvSpPr/>
          <p:nvPr/>
        </p:nvSpPr>
        <p:spPr>
          <a:xfrm>
            <a:off x="1024128" y="315468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4440" y="309067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Функціональна робота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3401568"/>
            <a:ext cx="452628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Практична задача, яку продукт вирішує безпосередньо — наприклад, дістатися з точки А в точку Б.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309360" y="2971800"/>
            <a:ext cx="5166360" cy="1691640"/>
          </a:xfrm>
          <a:prstGeom prst="roundRect">
            <a:avLst>
              <a:gd name="adj" fmla="val 5405"/>
            </a:avLst>
          </a:prstGeom>
          <a:solidFill>
            <a:srgbClr val="F3F5FA"/>
          </a:solidFill>
          <a:ln/>
        </p:spPr>
      </p:sp>
      <p:sp>
        <p:nvSpPr>
          <p:cNvPr id="12" name="Shape 10"/>
          <p:cNvSpPr/>
          <p:nvPr/>
        </p:nvSpPr>
        <p:spPr>
          <a:xfrm>
            <a:off x="6510528" y="315468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720840" y="309067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Соціальна робота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6720840" y="3401568"/>
            <a:ext cx="452628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як використання продукту впливає на сприйняття людини іншими.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22960" y="4892040"/>
            <a:ext cx="5166360" cy="1691640"/>
          </a:xfrm>
          <a:prstGeom prst="roundRect">
            <a:avLst>
              <a:gd name="adj" fmla="val 5405"/>
            </a:avLst>
          </a:prstGeom>
          <a:solidFill>
            <a:srgbClr val="F3F5FA"/>
          </a:solidFill>
          <a:ln/>
        </p:spPr>
      </p:sp>
      <p:sp>
        <p:nvSpPr>
          <p:cNvPr id="16" name="Shape 14"/>
          <p:cNvSpPr/>
          <p:nvPr/>
        </p:nvSpPr>
        <p:spPr>
          <a:xfrm>
            <a:off x="1024128" y="507492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234440" y="501091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Емоційна робота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1234440" y="5321808"/>
            <a:ext cx="452628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Почуття, які людина хоче відчути або яких хоче уникнути завдяки продукту.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309360" y="4892040"/>
            <a:ext cx="5166360" cy="1691640"/>
          </a:xfrm>
          <a:prstGeom prst="roundRect">
            <a:avLst>
              <a:gd name="adj" fmla="val 5405"/>
            </a:avLst>
          </a:prstGeom>
          <a:solidFill>
            <a:srgbClr val="F3F5FA"/>
          </a:solidFill>
          <a:ln/>
        </p:spPr>
      </p:sp>
      <p:sp>
        <p:nvSpPr>
          <p:cNvPr id="20" name="Shape 18"/>
          <p:cNvSpPr/>
          <p:nvPr/>
        </p:nvSpPr>
        <p:spPr>
          <a:xfrm>
            <a:off x="6510528" y="507492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720840" y="501091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JTBD</a:t>
            </a:r>
            <a:endParaRPr lang="en-US" sz="1350" dirty="0"/>
          </a:p>
        </p:txBody>
      </p:sp>
      <p:sp>
        <p:nvSpPr>
          <p:cNvPr id="22" name="Text 20"/>
          <p:cNvSpPr txBox="1"/>
          <p:nvPr/>
        </p:nvSpPr>
        <p:spPr>
          <a:xfrm>
            <a:off x="6720840" y="5321808"/>
            <a:ext cx="452628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 [ситуація], я хочу [мотивація], щоб [очікуваний результат] — базова структура формулювання «роботи» споживача.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1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Брендовий аудит (Brand Audit)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1554480"/>
            <a:ext cx="10561320" cy="1051560"/>
          </a:xfrm>
          <a:prstGeom prst="roundRect">
            <a:avLst>
              <a:gd name="adj" fmla="val 8696"/>
            </a:avLst>
          </a:prstGeom>
          <a:solidFill>
            <a:srgbClr val="224A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673352"/>
            <a:ext cx="10012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БРЕНДОВИЙ АУДИТ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1938528"/>
            <a:ext cx="10012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 оцінка поточного стану бренду — його сприйняття, комунікацій і показників — яка передує розробці чи оновленню бренд-стратегії.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822960" y="2834640"/>
            <a:ext cx="5166360" cy="2651760"/>
          </a:xfrm>
          <a:prstGeom prst="roundRect">
            <a:avLst>
              <a:gd name="adj" fmla="val 3448"/>
            </a:avLst>
          </a:prstGeom>
          <a:solidFill>
            <a:srgbClr val="F3F5F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97280" y="3063240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Внутрішній аудит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3474720"/>
            <a:ext cx="461772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18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Аналіз того, як компанія сама розуміє свій бренд: стратегічні документи, внутрішні комунікації, бачення керівництва та команди.</a:t>
            </a:r>
            <a:endParaRPr lang="en-US" sz="1180" dirty="0"/>
          </a:p>
        </p:txBody>
      </p:sp>
      <p:sp>
        <p:nvSpPr>
          <p:cNvPr id="10" name="Shape 8"/>
          <p:cNvSpPr/>
          <p:nvPr/>
        </p:nvSpPr>
        <p:spPr>
          <a:xfrm>
            <a:off x="6080760" y="2834640"/>
            <a:ext cx="5166360" cy="2651760"/>
          </a:xfrm>
          <a:prstGeom prst="roundRect">
            <a:avLst>
              <a:gd name="adj" fmla="val 3448"/>
            </a:avLst>
          </a:prstGeom>
          <a:solidFill>
            <a:srgbClr val="F3F5F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355080" y="3063240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Зовнішній аудит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355080" y="3474720"/>
            <a:ext cx="461772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18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Аналіз того, як бренд насправді сприймається зовні: думка споживачів, медіаприсутність, позиції конкурентів і ринкові показники.</a:t>
            </a:r>
            <a:endParaRPr lang="en-US" sz="1180" dirty="0"/>
          </a:p>
        </p:txBody>
      </p:sp>
      <p:sp>
        <p:nvSpPr>
          <p:cNvPr id="13" name="Text 11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25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4297680"/>
            <a:ext cx="4023360" cy="4023360"/>
          </a:xfrm>
          <a:prstGeom prst="ellipse">
            <a:avLst/>
          </a:prstGeom>
          <a:solidFill>
            <a:srgbClr val="224A98">
              <a:alpha val="55000"/>
            </a:srgbClr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2960" y="5943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ПІДСУМОК ПИТАННЯ 1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96012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Дослідження — фундамент бренд-стратегії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822960" y="210312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21031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508760" y="2057400"/>
            <a:ext cx="9509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Аналіз ринку та категорії задає межі й контекст, у яких існуватиме бренд.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822960" y="2935224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22960" y="293522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508760" y="2889504"/>
            <a:ext cx="9509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Конкурентний аналіз показує, де саме є вільне й захищене місце для позиціонування.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22960" y="3767328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22960" y="37673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508760" y="3721608"/>
            <a:ext cx="9509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STP переводить загальний ринок у конкретну, обрану цільову аудиторію.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22960" y="4599432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22960" y="45994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553712"/>
            <a:ext cx="9509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Кількісні й якісні методи та підхід JTBD дають глибоке розуміння мотивів споживача.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822960" y="5431536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22960" y="5431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1508760" y="5385816"/>
            <a:ext cx="9509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Брендовий аудит фіксує стартову точку — без нього неможливо виміряти прогрес.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822960" y="644652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Далі: побудова бренд-платформи →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25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4206240" cy="4206240"/>
          </a:xfrm>
          <a:prstGeom prst="ellipse">
            <a:avLst/>
          </a:prstGeom>
          <a:solidFill>
            <a:srgbClr val="224A98">
              <a:alpha val="55000"/>
            </a:srgbClr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296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2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841248"/>
            <a:ext cx="9966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Побудова бренд-платформи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965960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Фундаментальні елементи, що визначають характер і напрямок бренду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22960" y="2514600"/>
            <a:ext cx="5166360" cy="1228344"/>
          </a:xfrm>
          <a:prstGeom prst="roundRect">
            <a:avLst>
              <a:gd name="adj" fmla="val 7444"/>
            </a:avLst>
          </a:prstGeom>
          <a:solidFill>
            <a:srgbClr val="16305F"/>
          </a:solidFill>
          <a:ln/>
        </p:spPr>
      </p:sp>
      <p:sp>
        <p:nvSpPr>
          <p:cNvPr id="7" name="Shape 5"/>
          <p:cNvSpPr/>
          <p:nvPr/>
        </p:nvSpPr>
        <p:spPr>
          <a:xfrm>
            <a:off x="1078992" y="2697480"/>
            <a:ext cx="100584" cy="10058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78992" y="2862072"/>
            <a:ext cx="46542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Місія, візія, цінності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078992" y="3191256"/>
            <a:ext cx="4654296" cy="405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Навіщо існує бренд, куди він рухається і у що вірить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309360" y="2514600"/>
            <a:ext cx="5166360" cy="1228344"/>
          </a:xfrm>
          <a:prstGeom prst="roundRect">
            <a:avLst>
              <a:gd name="adj" fmla="val 7444"/>
            </a:avLst>
          </a:prstGeom>
          <a:solidFill>
            <a:srgbClr val="16305F"/>
          </a:solidFill>
          <a:ln/>
        </p:spPr>
      </p:sp>
      <p:sp>
        <p:nvSpPr>
          <p:cNvPr id="11" name="Shape 9"/>
          <p:cNvSpPr/>
          <p:nvPr/>
        </p:nvSpPr>
        <p:spPr>
          <a:xfrm>
            <a:off x="6565392" y="2697480"/>
            <a:ext cx="100584" cy="10058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565392" y="2862072"/>
            <a:ext cx="46542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Ціннісна пропозиція та УТП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6565392" y="3191256"/>
            <a:ext cx="4654296" cy="405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Що конкретно бренд обіцяє споживачу й чим відрізняється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22960" y="3889248"/>
            <a:ext cx="5166360" cy="1228344"/>
          </a:xfrm>
          <a:prstGeom prst="roundRect">
            <a:avLst>
              <a:gd name="adj" fmla="val 7444"/>
            </a:avLst>
          </a:prstGeom>
          <a:solidFill>
            <a:srgbClr val="16305F"/>
          </a:solidFill>
          <a:ln/>
        </p:spPr>
      </p:sp>
      <p:sp>
        <p:nvSpPr>
          <p:cNvPr id="15" name="Shape 13"/>
          <p:cNvSpPr/>
          <p:nvPr/>
        </p:nvSpPr>
        <p:spPr>
          <a:xfrm>
            <a:off x="1078992" y="4072128"/>
            <a:ext cx="100584" cy="10058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78992" y="4236720"/>
            <a:ext cx="46542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особистості Аакера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078992" y="4565904"/>
            <a:ext cx="4654296" cy="405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П'ять вимірів характеру бренду, як у людини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309360" y="3889248"/>
            <a:ext cx="5166360" cy="1228344"/>
          </a:xfrm>
          <a:prstGeom prst="roundRect">
            <a:avLst>
              <a:gd name="adj" fmla="val 7444"/>
            </a:avLst>
          </a:prstGeom>
          <a:solidFill>
            <a:srgbClr val="16305F"/>
          </a:solidFill>
          <a:ln/>
        </p:spPr>
      </p:sp>
      <p:sp>
        <p:nvSpPr>
          <p:cNvPr id="19" name="Shape 17"/>
          <p:cNvSpPr/>
          <p:nvPr/>
        </p:nvSpPr>
        <p:spPr>
          <a:xfrm>
            <a:off x="6565392" y="4072128"/>
            <a:ext cx="100584" cy="10058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565392" y="4236720"/>
            <a:ext cx="46542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Архетипи Юнга в брендингу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6565392" y="4565904"/>
            <a:ext cx="4654296" cy="405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Universal-образи, які роблять бренд психологічно впізнаваним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822960" y="5263896"/>
            <a:ext cx="10652760" cy="1228344"/>
          </a:xfrm>
          <a:prstGeom prst="roundRect">
            <a:avLst>
              <a:gd name="adj" fmla="val 7444"/>
            </a:avLst>
          </a:prstGeom>
          <a:solidFill>
            <a:srgbClr val="16305F"/>
          </a:solidFill>
          <a:ln/>
        </p:spPr>
      </p:sp>
      <p:sp>
        <p:nvSpPr>
          <p:cNvPr id="23" name="Shape 21"/>
          <p:cNvSpPr/>
          <p:nvPr/>
        </p:nvSpPr>
        <p:spPr>
          <a:xfrm>
            <a:off x="1078992" y="5446776"/>
            <a:ext cx="100584" cy="10058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1078992" y="5611368"/>
            <a:ext cx="101406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Сутність бренду (Brand Essence)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078992" y="5940552"/>
            <a:ext cx="10140696" cy="405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 «ДНК»-формула, що об'єднує всю платформу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2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Місія бренду (Brand Mission)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1600200"/>
            <a:ext cx="10561320" cy="1188720"/>
          </a:xfrm>
          <a:prstGeom prst="roundRect">
            <a:avLst>
              <a:gd name="adj" fmla="val 7692"/>
            </a:avLst>
          </a:prstGeom>
          <a:solidFill>
            <a:srgbClr val="224A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719072"/>
            <a:ext cx="10012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МІСІЯ БРЕНДУ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1984248"/>
            <a:ext cx="10012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Чітке формулювання того, навіщо бренд існує сьогодні: яку проблему він вирішує, для кого і яким чином — відповідь на питання «що ми робимо і для кого» тут і зараз.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822960" y="3063240"/>
            <a:ext cx="5166360" cy="1691640"/>
          </a:xfrm>
          <a:prstGeom prst="roundRect">
            <a:avLst>
              <a:gd name="adj" fmla="val 5405"/>
            </a:avLst>
          </a:prstGeom>
          <a:solidFill>
            <a:srgbClr val="F3F5FA"/>
          </a:solidFill>
          <a:ln/>
        </p:spPr>
      </p:sp>
      <p:sp>
        <p:nvSpPr>
          <p:cNvPr id="8" name="Shape 6"/>
          <p:cNvSpPr/>
          <p:nvPr/>
        </p:nvSpPr>
        <p:spPr>
          <a:xfrm>
            <a:off x="1024128" y="324612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4440" y="318211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Орієнтація на теперішнє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3493008"/>
            <a:ext cx="452628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Місія описує поточну діяльність компанії, а не майбутні амбіції.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309360" y="3063240"/>
            <a:ext cx="5166360" cy="1691640"/>
          </a:xfrm>
          <a:prstGeom prst="roundRect">
            <a:avLst>
              <a:gd name="adj" fmla="val 5405"/>
            </a:avLst>
          </a:prstGeom>
          <a:solidFill>
            <a:srgbClr val="F3F5FA"/>
          </a:solidFill>
          <a:ln/>
        </p:spPr>
      </p:sp>
      <p:sp>
        <p:nvSpPr>
          <p:cNvPr id="12" name="Shape 10"/>
          <p:cNvSpPr/>
          <p:nvPr/>
        </p:nvSpPr>
        <p:spPr>
          <a:xfrm>
            <a:off x="6510528" y="324612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720840" y="318211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на споживачі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6720840" y="3493008"/>
            <a:ext cx="452628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 місія завжди відповідає на питання, кому і як бренд приносить користь.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22960" y="4983480"/>
            <a:ext cx="5166360" cy="1691640"/>
          </a:xfrm>
          <a:prstGeom prst="roundRect">
            <a:avLst>
              <a:gd name="adj" fmla="val 5405"/>
            </a:avLst>
          </a:prstGeom>
          <a:solidFill>
            <a:srgbClr val="F3F5FA"/>
          </a:solidFill>
          <a:ln/>
        </p:spPr>
      </p:sp>
      <p:sp>
        <p:nvSpPr>
          <p:cNvPr id="16" name="Shape 14"/>
          <p:cNvSpPr/>
          <p:nvPr/>
        </p:nvSpPr>
        <p:spPr>
          <a:xfrm>
            <a:off x="1024128" y="516636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234440" y="51023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Практичність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1234440" y="5413248"/>
            <a:ext cx="452628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Місія має бути достатньо конкретною, щоб напрямляти щоденні рішення команди.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309360" y="4983480"/>
            <a:ext cx="5166360" cy="1691640"/>
          </a:xfrm>
          <a:prstGeom prst="roundRect">
            <a:avLst>
              <a:gd name="adj" fmla="val 5405"/>
            </a:avLst>
          </a:prstGeom>
          <a:solidFill>
            <a:srgbClr val="F3F5FA"/>
          </a:solidFill>
          <a:ln/>
        </p:spPr>
      </p:sp>
      <p:sp>
        <p:nvSpPr>
          <p:cNvPr id="20" name="Shape 18"/>
          <p:cNvSpPr/>
          <p:nvPr/>
        </p:nvSpPr>
        <p:spPr>
          <a:xfrm>
            <a:off x="6510528" y="516636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720840" y="51023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Стабільність</a:t>
            </a:r>
            <a:endParaRPr lang="en-US" sz="1350" dirty="0"/>
          </a:p>
        </p:txBody>
      </p:sp>
      <p:sp>
        <p:nvSpPr>
          <p:cNvPr id="22" name="Text 20"/>
          <p:cNvSpPr txBox="1"/>
          <p:nvPr/>
        </p:nvSpPr>
        <p:spPr>
          <a:xfrm>
            <a:off x="6720840" y="5413248"/>
            <a:ext cx="452628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відміну від стратегії чи тактик, місія рідко змінюється протягом життя бренду.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2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Візія бренду (Brand Vision)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1600200"/>
            <a:ext cx="10561320" cy="1051560"/>
          </a:xfrm>
          <a:prstGeom prst="roundRect">
            <a:avLst>
              <a:gd name="adj" fmla="val 8696"/>
            </a:avLst>
          </a:prstGeom>
          <a:solidFill>
            <a:srgbClr val="224A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719072"/>
            <a:ext cx="10012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ВІЗІЯ БРЕНДУ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1984248"/>
            <a:ext cx="10012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бажаного майбутнього, якого компанія прагне досягти в довгостроковій перспективі — відповідь на питання «яким ми хочемо бачити світ чи ринок завдяки нашій діяльності».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822960" y="2880360"/>
            <a:ext cx="5166360" cy="2606040"/>
          </a:xfrm>
          <a:prstGeom prst="roundRect">
            <a:avLst>
              <a:gd name="adj" fmla="val 3509"/>
            </a:avLst>
          </a:prstGeom>
          <a:solidFill>
            <a:srgbClr val="F3F5F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97280" y="3081528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Місія — це «зараз»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1097280" y="3630168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07592" y="3511296"/>
            <a:ext cx="44074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Описує поточну діяльність компанії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1097280" y="4114800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07592" y="3995928"/>
            <a:ext cx="44074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Відповідає на питання «що ми робимо»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1097280" y="4599432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307592" y="4480560"/>
            <a:ext cx="44074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Практична й операційна за характером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1097280" y="5084064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307592" y="4965192"/>
            <a:ext cx="44074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Рідко змінюється зі стратегією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080760" y="2880360"/>
            <a:ext cx="5166360" cy="2606040"/>
          </a:xfrm>
          <a:prstGeom prst="roundRect">
            <a:avLst>
              <a:gd name="adj" fmla="val 3509"/>
            </a:avLst>
          </a:prstGeom>
          <a:solidFill>
            <a:srgbClr val="0F2557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355080" y="3081528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Візія — це «майбутнє»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355080" y="3630168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565392" y="3511296"/>
            <a:ext cx="44074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Описує бажаний стан ринку чи світу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355080" y="4114800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6565392" y="3995928"/>
            <a:ext cx="44074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Відповідає на питання «куди ми йдемо»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355080" y="4599432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6565392" y="4480560"/>
            <a:ext cx="44074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Надихаюча й довгострокова за характером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6355080" y="5084064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565392" y="4965192"/>
            <a:ext cx="44074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 коригуватися з розвитком бренду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2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Цінності бренду (Core Values)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1600200"/>
            <a:ext cx="10561320" cy="1051560"/>
          </a:xfrm>
          <a:prstGeom prst="roundRect">
            <a:avLst>
              <a:gd name="adj" fmla="val 8696"/>
            </a:avLst>
          </a:prstGeom>
          <a:solidFill>
            <a:srgbClr val="224A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719072"/>
            <a:ext cx="10012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ЦІННОСТІ БРЕНДУ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1984248"/>
            <a:ext cx="10012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Набір фундаментальних принципів і переконань, якими компанія керується у прийнятті рішень і які визначають прийнятну та неприйнятну поведінку бренду.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822960" y="2880360"/>
            <a:ext cx="5166360" cy="1691640"/>
          </a:xfrm>
          <a:prstGeom prst="roundRect">
            <a:avLst>
              <a:gd name="adj" fmla="val 5405"/>
            </a:avLst>
          </a:prstGeom>
          <a:solidFill>
            <a:srgbClr val="F3F5FA"/>
          </a:solidFill>
          <a:ln/>
        </p:spPr>
      </p:sp>
      <p:sp>
        <p:nvSpPr>
          <p:cNvPr id="8" name="Shape 6"/>
          <p:cNvSpPr/>
          <p:nvPr/>
        </p:nvSpPr>
        <p:spPr>
          <a:xfrm>
            <a:off x="1024128" y="306324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4440" y="299923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Нечисленність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3310128"/>
            <a:ext cx="452628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Ефективні набори цінностей зазвичай включають 3–5 принципів, а не довгий перелік.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309360" y="2880360"/>
            <a:ext cx="5166360" cy="1691640"/>
          </a:xfrm>
          <a:prstGeom prst="roundRect">
            <a:avLst>
              <a:gd name="adj" fmla="val 5405"/>
            </a:avLst>
          </a:prstGeom>
          <a:solidFill>
            <a:srgbClr val="F3F5FA"/>
          </a:solidFill>
          <a:ln/>
        </p:spPr>
      </p:sp>
      <p:sp>
        <p:nvSpPr>
          <p:cNvPr id="12" name="Shape 10"/>
          <p:cNvSpPr/>
          <p:nvPr/>
        </p:nvSpPr>
        <p:spPr>
          <a:xfrm>
            <a:off x="6510528" y="306324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720840" y="299923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Дієвість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6720840" y="3310128"/>
            <a:ext cx="452628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Кожна цінність повинна впливати на реальні рішення, а не залишатися гаслом на стіні.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22960" y="4800600"/>
            <a:ext cx="5166360" cy="1691640"/>
          </a:xfrm>
          <a:prstGeom prst="roundRect">
            <a:avLst>
              <a:gd name="adj" fmla="val 5405"/>
            </a:avLst>
          </a:prstGeom>
          <a:solidFill>
            <a:srgbClr val="F3F5FA"/>
          </a:solidFill>
          <a:ln/>
        </p:spPr>
      </p:sp>
      <p:sp>
        <p:nvSpPr>
          <p:cNvPr id="16" name="Shape 14"/>
          <p:cNvSpPr/>
          <p:nvPr/>
        </p:nvSpPr>
        <p:spPr>
          <a:xfrm>
            <a:off x="1024128" y="498348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234440" y="491947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Впізнаваність у діях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1234440" y="5230368"/>
            <a:ext cx="452628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Цінності проявляються в тому, як компанія веде бізнес, а не лише в тому, що вона декларує.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309360" y="4800600"/>
            <a:ext cx="5166360" cy="1691640"/>
          </a:xfrm>
          <a:prstGeom prst="roundRect">
            <a:avLst>
              <a:gd name="adj" fmla="val 5405"/>
            </a:avLst>
          </a:prstGeom>
          <a:solidFill>
            <a:srgbClr val="F3F5FA"/>
          </a:solidFill>
          <a:ln/>
        </p:spPr>
      </p:sp>
      <p:sp>
        <p:nvSpPr>
          <p:cNvPr id="20" name="Shape 18"/>
          <p:cNvSpPr/>
          <p:nvPr/>
        </p:nvSpPr>
        <p:spPr>
          <a:xfrm>
            <a:off x="6510528" y="498348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720840" y="491947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корпоративної культури</a:t>
            </a:r>
            <a:endParaRPr lang="en-US" sz="1350" dirty="0"/>
          </a:p>
        </p:txBody>
      </p:sp>
      <p:sp>
        <p:nvSpPr>
          <p:cNvPr id="22" name="Text 20"/>
          <p:cNvSpPr txBox="1"/>
          <p:nvPr/>
        </p:nvSpPr>
        <p:spPr>
          <a:xfrm>
            <a:off x="6720840" y="5230368"/>
            <a:ext cx="452628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Цінності бренду одночасно формують внутрішню культуру компанії та її зовнішній образ.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2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Ціннісна пропозиція (Value Proposition)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1600200"/>
            <a:ext cx="10561320" cy="1234440"/>
          </a:xfrm>
          <a:prstGeom prst="roundRect">
            <a:avLst>
              <a:gd name="adj" fmla="val 7407"/>
            </a:avLst>
          </a:prstGeom>
          <a:solidFill>
            <a:srgbClr val="224A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719072"/>
            <a:ext cx="10012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ЦІННІСНА ПРОПОЗИЦІЯ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1984248"/>
            <a:ext cx="10012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Чітке формулювання того, яку конкретну цінність бренд створює для цільового споживача, як він вирішує його проблему та чому це краще за наявні альтернативи на ринку.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822960" y="3063240"/>
            <a:ext cx="5166360" cy="1463040"/>
          </a:xfrm>
          <a:prstGeom prst="roundRect">
            <a:avLst>
              <a:gd name="adj" fmla="val 6250"/>
            </a:avLst>
          </a:prstGeom>
          <a:solidFill>
            <a:srgbClr val="F3F5FA"/>
          </a:solidFill>
          <a:ln/>
        </p:spPr>
      </p:sp>
      <p:sp>
        <p:nvSpPr>
          <p:cNvPr id="8" name="Shape 6"/>
          <p:cNvSpPr/>
          <p:nvPr/>
        </p:nvSpPr>
        <p:spPr>
          <a:xfrm>
            <a:off x="1024128" y="3246120"/>
            <a:ext cx="73152" cy="10972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4440" y="318211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кого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3493008"/>
            <a:ext cx="452628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Чітко визначений цільовий сегмент, якому адресована пропозиція.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309360" y="3063240"/>
            <a:ext cx="5166360" cy="1463040"/>
          </a:xfrm>
          <a:prstGeom prst="roundRect">
            <a:avLst>
              <a:gd name="adj" fmla="val 6250"/>
            </a:avLst>
          </a:prstGeom>
          <a:solidFill>
            <a:srgbClr val="F3F5FA"/>
          </a:solidFill>
          <a:ln/>
        </p:spPr>
      </p:sp>
      <p:sp>
        <p:nvSpPr>
          <p:cNvPr id="12" name="Shape 10"/>
          <p:cNvSpPr/>
          <p:nvPr/>
        </p:nvSpPr>
        <p:spPr>
          <a:xfrm>
            <a:off x="6510528" y="3246120"/>
            <a:ext cx="73152" cy="10972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720840" y="318211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Яку проблему вирішує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6720840" y="3493008"/>
            <a:ext cx="452628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Конкретна потреба чи біль споживача, на яку відповідає продукт.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22960" y="4709160"/>
            <a:ext cx="5166360" cy="1463040"/>
          </a:xfrm>
          <a:prstGeom prst="roundRect">
            <a:avLst>
              <a:gd name="adj" fmla="val 6250"/>
            </a:avLst>
          </a:prstGeom>
          <a:solidFill>
            <a:srgbClr val="F3F5FA"/>
          </a:solidFill>
          <a:ln/>
        </p:spPr>
      </p:sp>
      <p:sp>
        <p:nvSpPr>
          <p:cNvPr id="16" name="Shape 14"/>
          <p:cNvSpPr/>
          <p:nvPr/>
        </p:nvSpPr>
        <p:spPr>
          <a:xfrm>
            <a:off x="1024128" y="4892040"/>
            <a:ext cx="73152" cy="10972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234440" y="482803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 саме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1234440" y="5138928"/>
            <a:ext cx="452628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Спосіб, у який продукт чи послуга закриває цю потребу.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309360" y="4709160"/>
            <a:ext cx="5166360" cy="1463040"/>
          </a:xfrm>
          <a:prstGeom prst="roundRect">
            <a:avLst>
              <a:gd name="adj" fmla="val 6250"/>
            </a:avLst>
          </a:prstGeom>
          <a:solidFill>
            <a:srgbClr val="F3F5FA"/>
          </a:solidFill>
          <a:ln/>
        </p:spPr>
      </p:sp>
      <p:sp>
        <p:nvSpPr>
          <p:cNvPr id="20" name="Shape 18"/>
          <p:cNvSpPr/>
          <p:nvPr/>
        </p:nvSpPr>
        <p:spPr>
          <a:xfrm>
            <a:off x="6510528" y="4892040"/>
            <a:ext cx="73152" cy="10972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720840" y="482803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Чому краще за альтернативи</a:t>
            </a:r>
            <a:endParaRPr lang="en-US" sz="1350" dirty="0"/>
          </a:p>
        </p:txBody>
      </p:sp>
      <p:sp>
        <p:nvSpPr>
          <p:cNvPr id="22" name="Text 20"/>
          <p:cNvSpPr txBox="1"/>
          <p:nvPr/>
        </p:nvSpPr>
        <p:spPr>
          <a:xfrm>
            <a:off x="6720840" y="5138928"/>
            <a:ext cx="452628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Ключова відмінність від конкурентних рішень на ринку.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2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УТП: унікальна торгова пропозиція (USP)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1600200"/>
            <a:ext cx="10561320" cy="1188720"/>
          </a:xfrm>
          <a:prstGeom prst="roundRect">
            <a:avLst>
              <a:gd name="adj" fmla="val 7692"/>
            </a:avLst>
          </a:prstGeom>
          <a:solidFill>
            <a:srgbClr val="224A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719072"/>
            <a:ext cx="10012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USP (UNIQUE SELLING PROPOSITION)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1984248"/>
            <a:ext cx="10012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Конкретна, вимірна перевага продукту чи бренду, якою не володіє жоден із конкурентів і яка стає головним аргументом на користь вибору саме цієї пропозиції.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822960" y="3017520"/>
            <a:ext cx="5166360" cy="2468880"/>
          </a:xfrm>
          <a:prstGeom prst="roundRect">
            <a:avLst>
              <a:gd name="adj" fmla="val 3704"/>
            </a:avLst>
          </a:prstGeom>
          <a:solidFill>
            <a:srgbClr val="F3F5F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97280" y="3246120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Value Proposition ширша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3675888"/>
            <a:ext cx="4617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18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Ціннісна пропозиція описує загальну цінність для споживача — функціональну, емоційну й соціальну користь від бренду в цілому.</a:t>
            </a:r>
            <a:endParaRPr lang="en-US" sz="1180" dirty="0"/>
          </a:p>
        </p:txBody>
      </p:sp>
      <p:sp>
        <p:nvSpPr>
          <p:cNvPr id="10" name="Shape 8"/>
          <p:cNvSpPr/>
          <p:nvPr/>
        </p:nvSpPr>
        <p:spPr>
          <a:xfrm>
            <a:off x="6080760" y="3017520"/>
            <a:ext cx="5166360" cy="2468880"/>
          </a:xfrm>
          <a:prstGeom prst="roundRect">
            <a:avLst>
              <a:gd name="adj" fmla="val 3704"/>
            </a:avLst>
          </a:prstGeom>
          <a:solidFill>
            <a:srgbClr val="0F2557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355080" y="3246120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USP вужча й конкретніша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355080" y="3675888"/>
            <a:ext cx="4617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УТП — це одна чітка, часто вимірна відмінність («перша», «єдина», «найшвидша»), яку легко сформулювати в одному рекламному повідомленні.</a:t>
            </a:r>
            <a:endParaRPr lang="en-US" sz="1180" dirty="0"/>
          </a:p>
        </p:txBody>
      </p:sp>
      <p:sp>
        <p:nvSpPr>
          <p:cNvPr id="13" name="Text 11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2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Особистість бренду: модель Девіда Аакера</a:t>
            </a:r>
            <a:endParaRPr lang="en-US" sz="2600" dirty="0"/>
          </a:p>
        </p:txBody>
      </p:sp>
      <p:pic>
        <p:nvPicPr>
          <p:cNvPr id="4" name="Image 0" descr="avatar_aak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600200"/>
            <a:ext cx="777240" cy="7772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783080" y="1600200"/>
            <a:ext cx="9601200" cy="914400"/>
          </a:xfrm>
          <a:prstGeom prst="roundRect">
            <a:avLst>
              <a:gd name="adj" fmla="val 10000"/>
            </a:avLst>
          </a:prstGeom>
          <a:solidFill>
            <a:srgbClr val="224A98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2057400" y="1719072"/>
            <a:ext cx="9052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BRAND PERSONALITY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2057400" y="1984248"/>
            <a:ext cx="9052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Набір людських рис характеру, які асоціюються з брендом і дозволяють споживачу сприймати його як особистість із власним характером.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822960" y="2743200"/>
            <a:ext cx="2002536" cy="3108960"/>
          </a:xfrm>
          <a:prstGeom prst="roundRect">
            <a:avLst>
              <a:gd name="adj" fmla="val 4566"/>
            </a:avLst>
          </a:prstGeom>
          <a:solidFill>
            <a:srgbClr val="0F2557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987552" y="2944368"/>
            <a:ext cx="16733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Щирість (Sincerity)</a:t>
            </a:r>
            <a:endParaRPr lang="en-US" sz="1150" dirty="0"/>
          </a:p>
        </p:txBody>
      </p:sp>
      <p:sp>
        <p:nvSpPr>
          <p:cNvPr id="10" name="Text 7"/>
          <p:cNvSpPr txBox="1"/>
          <p:nvPr/>
        </p:nvSpPr>
        <p:spPr>
          <a:xfrm>
            <a:off x="987552" y="3794760"/>
            <a:ext cx="1673352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Турботливість, чесність, доброзичливість, простота у спілкуванні з аудиторією.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2962656" y="2743200"/>
            <a:ext cx="2002536" cy="3108960"/>
          </a:xfrm>
          <a:prstGeom prst="roundRect">
            <a:avLst>
              <a:gd name="adj" fmla="val 4566"/>
            </a:avLst>
          </a:prstGeom>
          <a:solidFill>
            <a:srgbClr val="224A98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3127248" y="2944368"/>
            <a:ext cx="16733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Азарт (Excitement)</a:t>
            </a:r>
            <a:endParaRPr lang="en-US" sz="1150" dirty="0"/>
          </a:p>
        </p:txBody>
      </p:sp>
      <p:sp>
        <p:nvSpPr>
          <p:cNvPr id="13" name="Text 10"/>
          <p:cNvSpPr txBox="1"/>
          <p:nvPr/>
        </p:nvSpPr>
        <p:spPr>
          <a:xfrm>
            <a:off x="3127248" y="3794760"/>
            <a:ext cx="1673352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Сміливість, енергійність, уява, орієнтація на новизну й пригоди.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5102352" y="2743200"/>
            <a:ext cx="2002536" cy="3108960"/>
          </a:xfrm>
          <a:prstGeom prst="roundRect">
            <a:avLst>
              <a:gd name="adj" fmla="val 4566"/>
            </a:avLst>
          </a:prstGeom>
          <a:solidFill>
            <a:srgbClr val="0F2557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266944" y="2944368"/>
            <a:ext cx="16733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Компетентність (Competence)</a:t>
            </a:r>
            <a:endParaRPr lang="en-US" sz="1150" dirty="0"/>
          </a:p>
        </p:txBody>
      </p:sp>
      <p:sp>
        <p:nvSpPr>
          <p:cNvPr id="16" name="Text 13"/>
          <p:cNvSpPr txBox="1"/>
          <p:nvPr/>
        </p:nvSpPr>
        <p:spPr>
          <a:xfrm>
            <a:off x="5266944" y="3794760"/>
            <a:ext cx="1673352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Надійність, інтелект, професійний успіх у своїй сфері.</a:t>
            </a:r>
            <a:endParaRPr lang="en-US" sz="950" dirty="0"/>
          </a:p>
        </p:txBody>
      </p:sp>
      <p:sp>
        <p:nvSpPr>
          <p:cNvPr id="17" name="Shape 14"/>
          <p:cNvSpPr/>
          <p:nvPr/>
        </p:nvSpPr>
        <p:spPr>
          <a:xfrm>
            <a:off x="7242048" y="2743200"/>
            <a:ext cx="2002536" cy="3108960"/>
          </a:xfrm>
          <a:prstGeom prst="roundRect">
            <a:avLst>
              <a:gd name="adj" fmla="val 4566"/>
            </a:avLst>
          </a:prstGeom>
          <a:solidFill>
            <a:srgbClr val="224A98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7406640" y="2944368"/>
            <a:ext cx="16733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Витонченість (Sophistication)</a:t>
            </a:r>
            <a:endParaRPr lang="en-US" sz="1150" dirty="0"/>
          </a:p>
        </p:txBody>
      </p:sp>
      <p:sp>
        <p:nvSpPr>
          <p:cNvPr id="19" name="Text 16"/>
          <p:cNvSpPr txBox="1"/>
          <p:nvPr/>
        </p:nvSpPr>
        <p:spPr>
          <a:xfrm>
            <a:off x="7406640" y="3794760"/>
            <a:ext cx="1673352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Престижність, шарм, вищий клас подачі й естетики.</a:t>
            </a:r>
            <a:endParaRPr lang="en-US" sz="950" dirty="0"/>
          </a:p>
        </p:txBody>
      </p:sp>
      <p:sp>
        <p:nvSpPr>
          <p:cNvPr id="20" name="Shape 17"/>
          <p:cNvSpPr/>
          <p:nvPr/>
        </p:nvSpPr>
        <p:spPr>
          <a:xfrm>
            <a:off x="9381744" y="2743200"/>
            <a:ext cx="2002536" cy="3108960"/>
          </a:xfrm>
          <a:prstGeom prst="roundRect">
            <a:avLst>
              <a:gd name="adj" fmla="val 4566"/>
            </a:avLst>
          </a:prstGeom>
          <a:solidFill>
            <a:srgbClr val="0F2557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546336" y="2944368"/>
            <a:ext cx="16733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Міцність (Ruggedness)</a:t>
            </a:r>
            <a:endParaRPr lang="en-US" sz="1150" dirty="0"/>
          </a:p>
        </p:txBody>
      </p:sp>
      <p:sp>
        <p:nvSpPr>
          <p:cNvPr id="22" name="Text 19"/>
          <p:cNvSpPr txBox="1"/>
          <p:nvPr/>
        </p:nvSpPr>
        <p:spPr>
          <a:xfrm>
            <a:off x="9546336" y="3794760"/>
            <a:ext cx="1673352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Витривалість, сила, зв'язок із природою чи активним способом життя.</a:t>
            </a:r>
            <a:endParaRPr lang="en-US" sz="950" dirty="0"/>
          </a:p>
        </p:txBody>
      </p:sp>
      <p:sp>
        <p:nvSpPr>
          <p:cNvPr id="23" name="Text 20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2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Архетипи Юнга в брендингу (1/2)</a:t>
            </a:r>
            <a:endParaRPr lang="en-US" sz="2700" dirty="0"/>
          </a:p>
        </p:txBody>
      </p:sp>
      <p:pic>
        <p:nvPicPr>
          <p:cNvPr id="4" name="Image 0" descr="avatar_jun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554480"/>
            <a:ext cx="777240" cy="7772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783080" y="1554480"/>
            <a:ext cx="9601200" cy="960120"/>
          </a:xfrm>
          <a:prstGeom prst="roundRect">
            <a:avLst>
              <a:gd name="adj" fmla="val 9524"/>
            </a:avLst>
          </a:prstGeom>
          <a:solidFill>
            <a:srgbClr val="224A98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2057400" y="1673352"/>
            <a:ext cx="9052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АРХЕТИП БРЕНДУ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2057400" y="1938528"/>
            <a:ext cx="9052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Універсальний, психологічно впізнаваний образ-модель поведінки (за теорією Карла Юнга), який бренд свідомо втілює у своїй комунікації, щоб миттєво викликати у споживача підсвідомий емоційний відгук.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822960" y="2834640"/>
            <a:ext cx="3364992" cy="1417320"/>
          </a:xfrm>
          <a:prstGeom prst="roundRect">
            <a:avLst>
              <a:gd name="adj" fmla="val 6452"/>
            </a:avLst>
          </a:prstGeom>
          <a:solidFill>
            <a:srgbClr val="F3F5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051560" y="2999232"/>
            <a:ext cx="2907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Творець</a:t>
            </a:r>
            <a:endParaRPr lang="en-US" sz="1350" dirty="0"/>
          </a:p>
        </p:txBody>
      </p:sp>
      <p:sp>
        <p:nvSpPr>
          <p:cNvPr id="10" name="Text 7"/>
          <p:cNvSpPr txBox="1"/>
          <p:nvPr/>
        </p:nvSpPr>
        <p:spPr>
          <a:xfrm>
            <a:off x="1051560" y="3337560"/>
            <a:ext cx="29077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Прагне інновацій та самовираження через створення нового.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3984" y="2834640"/>
            <a:ext cx="3364992" cy="1417320"/>
          </a:xfrm>
          <a:prstGeom prst="roundRect">
            <a:avLst>
              <a:gd name="adj" fmla="val 6452"/>
            </a:avLst>
          </a:prstGeom>
          <a:solidFill>
            <a:srgbClr val="F3F5FA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672584" y="2999232"/>
            <a:ext cx="2907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Турботливий</a:t>
            </a:r>
            <a:endParaRPr lang="en-US" sz="1350" dirty="0"/>
          </a:p>
        </p:txBody>
      </p:sp>
      <p:sp>
        <p:nvSpPr>
          <p:cNvPr id="13" name="Text 10"/>
          <p:cNvSpPr txBox="1"/>
          <p:nvPr/>
        </p:nvSpPr>
        <p:spPr>
          <a:xfrm>
            <a:off x="4672584" y="3337560"/>
            <a:ext cx="29077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Дбає про інших, пропонує захист і підтримку.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8065008" y="2834640"/>
            <a:ext cx="3364992" cy="1417320"/>
          </a:xfrm>
          <a:prstGeom prst="roundRect">
            <a:avLst>
              <a:gd name="adj" fmla="val 6452"/>
            </a:avLst>
          </a:prstGeom>
          <a:solidFill>
            <a:srgbClr val="F3F5FA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8293608" y="2999232"/>
            <a:ext cx="2907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</a:t>
            </a:r>
            <a:endParaRPr lang="en-US" sz="1350" dirty="0"/>
          </a:p>
        </p:txBody>
      </p:sp>
      <p:sp>
        <p:nvSpPr>
          <p:cNvPr id="16" name="Text 13"/>
          <p:cNvSpPr txBox="1"/>
          <p:nvPr/>
        </p:nvSpPr>
        <p:spPr>
          <a:xfrm>
            <a:off x="8293608" y="3337560"/>
            <a:ext cx="29077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Прагне контролю, стабільності та лідерства на ринку.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822960" y="4453128"/>
            <a:ext cx="3364992" cy="1417320"/>
          </a:xfrm>
          <a:prstGeom prst="roundRect">
            <a:avLst>
              <a:gd name="adj" fmla="val 6452"/>
            </a:avLst>
          </a:prstGeom>
          <a:solidFill>
            <a:srgbClr val="F3F5FA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1051560" y="4617720"/>
            <a:ext cx="2907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Бунтар</a:t>
            </a:r>
            <a:endParaRPr lang="en-US" sz="1350" dirty="0"/>
          </a:p>
        </p:txBody>
      </p:sp>
      <p:sp>
        <p:nvSpPr>
          <p:cNvPr id="19" name="Text 16"/>
          <p:cNvSpPr txBox="1"/>
          <p:nvPr/>
        </p:nvSpPr>
        <p:spPr>
          <a:xfrm>
            <a:off x="1051560" y="4956048"/>
            <a:ext cx="29077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Кидає виклик статус-кво й усталеним правилам.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4443984" y="4453128"/>
            <a:ext cx="3364992" cy="1417320"/>
          </a:xfrm>
          <a:prstGeom prst="roundRect">
            <a:avLst>
              <a:gd name="adj" fmla="val 6452"/>
            </a:avLst>
          </a:prstGeom>
          <a:solidFill>
            <a:srgbClr val="F3F5FA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4672584" y="4617720"/>
            <a:ext cx="2907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</a:t>
            </a:r>
            <a:endParaRPr lang="en-US" sz="1350" dirty="0"/>
          </a:p>
        </p:txBody>
      </p:sp>
      <p:sp>
        <p:nvSpPr>
          <p:cNvPr id="22" name="Text 19"/>
          <p:cNvSpPr txBox="1"/>
          <p:nvPr/>
        </p:nvSpPr>
        <p:spPr>
          <a:xfrm>
            <a:off x="4672584" y="4956048"/>
            <a:ext cx="29077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Перетворює реальність, обіцяє трансформацію.</a:t>
            </a:r>
            <a:endParaRPr lang="en-US" sz="1050" dirty="0"/>
          </a:p>
        </p:txBody>
      </p:sp>
      <p:sp>
        <p:nvSpPr>
          <p:cNvPr id="23" name="Shape 20"/>
          <p:cNvSpPr/>
          <p:nvPr/>
        </p:nvSpPr>
        <p:spPr>
          <a:xfrm>
            <a:off x="8065008" y="4453128"/>
            <a:ext cx="3364992" cy="1417320"/>
          </a:xfrm>
          <a:prstGeom prst="roundRect">
            <a:avLst>
              <a:gd name="adj" fmla="val 6452"/>
            </a:avLst>
          </a:prstGeom>
          <a:solidFill>
            <a:srgbClr val="F3F5FA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8293608" y="4617720"/>
            <a:ext cx="2907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</a:t>
            </a:r>
            <a:endParaRPr lang="en-US" sz="1350" dirty="0"/>
          </a:p>
        </p:txBody>
      </p:sp>
      <p:sp>
        <p:nvSpPr>
          <p:cNvPr id="25" name="Text 22"/>
          <p:cNvSpPr txBox="1"/>
          <p:nvPr/>
        </p:nvSpPr>
        <p:spPr>
          <a:xfrm>
            <a:off x="8293608" y="4956048"/>
            <a:ext cx="29077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Долає перешкоди, демонструє силу волі й майстерність.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2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Архетипи Юнга в брендингу (2/2)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37160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 шість базових архетипів із моделі 12 образів бренду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822960" y="1965960"/>
            <a:ext cx="3364992" cy="1417320"/>
          </a:xfrm>
          <a:prstGeom prst="roundRect">
            <a:avLst>
              <a:gd name="adj" fmla="val 6452"/>
            </a:avLst>
          </a:prstGeom>
          <a:solidFill>
            <a:srgbClr val="F3F5F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51560" y="2130552"/>
            <a:ext cx="2907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Дослідник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1051560" y="2468880"/>
            <a:ext cx="29077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Прагне свободи, нових вражень і незалежності від умовностей.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443984" y="1965960"/>
            <a:ext cx="3364992" cy="1417320"/>
          </a:xfrm>
          <a:prstGeom prst="roundRect">
            <a:avLst>
              <a:gd name="adj" fmla="val 6452"/>
            </a:avLst>
          </a:prstGeom>
          <a:solidFill>
            <a:srgbClr val="F3F5F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672584" y="2130552"/>
            <a:ext cx="2907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Мудрець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4672584" y="2468880"/>
            <a:ext cx="29077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Шукає істину й ділиться знаннями та експертизою.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8065008" y="1965960"/>
            <a:ext cx="3364992" cy="1417320"/>
          </a:xfrm>
          <a:prstGeom prst="roundRect">
            <a:avLst>
              <a:gd name="adj" fmla="val 6452"/>
            </a:avLst>
          </a:prstGeom>
          <a:solidFill>
            <a:srgbClr val="F3F5F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293608" y="2130552"/>
            <a:ext cx="2907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Простодушний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8293608" y="2468880"/>
            <a:ext cx="29077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Цінує щастя, простоту й оптимістичний погляд на світ.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22960" y="3584448"/>
            <a:ext cx="3364992" cy="1417320"/>
          </a:xfrm>
          <a:prstGeom prst="roundRect">
            <a:avLst>
              <a:gd name="adj" fmla="val 6452"/>
            </a:avLst>
          </a:prstGeom>
          <a:solidFill>
            <a:srgbClr val="F3F5FA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1051560" y="3749040"/>
            <a:ext cx="2907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Славний малий</a:t>
            </a:r>
            <a:endParaRPr lang="en-US" sz="1350" dirty="0"/>
          </a:p>
        </p:txBody>
      </p:sp>
      <p:sp>
        <p:nvSpPr>
          <p:cNvPr id="16" name="Text 14"/>
          <p:cNvSpPr txBox="1"/>
          <p:nvPr/>
        </p:nvSpPr>
        <p:spPr>
          <a:xfrm>
            <a:off x="1051560" y="4087368"/>
            <a:ext cx="29077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Прагне належати, бути «своїм», доступним і чесним.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443984" y="3584448"/>
            <a:ext cx="3364992" cy="1417320"/>
          </a:xfrm>
          <a:prstGeom prst="roundRect">
            <a:avLst>
              <a:gd name="adj" fmla="val 6452"/>
            </a:avLst>
          </a:prstGeom>
          <a:solidFill>
            <a:srgbClr val="F3F5F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4672584" y="3749040"/>
            <a:ext cx="2907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Коханець</a:t>
            </a:r>
            <a:endParaRPr lang="en-US" sz="1350" dirty="0"/>
          </a:p>
        </p:txBody>
      </p:sp>
      <p:sp>
        <p:nvSpPr>
          <p:cNvPr id="19" name="Text 17"/>
          <p:cNvSpPr txBox="1"/>
          <p:nvPr/>
        </p:nvSpPr>
        <p:spPr>
          <a:xfrm>
            <a:off x="4672584" y="4087368"/>
            <a:ext cx="29077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Створює близькість, пристрасть і почуттєвий досвід.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8065008" y="3584448"/>
            <a:ext cx="3364992" cy="1417320"/>
          </a:xfrm>
          <a:prstGeom prst="roundRect">
            <a:avLst>
              <a:gd name="adj" fmla="val 6452"/>
            </a:avLst>
          </a:prstGeom>
          <a:solidFill>
            <a:srgbClr val="F3F5FA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293608" y="3749040"/>
            <a:ext cx="2907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Блазень</a:t>
            </a:r>
            <a:endParaRPr lang="en-US" sz="1350" dirty="0"/>
          </a:p>
        </p:txBody>
      </p:sp>
      <p:sp>
        <p:nvSpPr>
          <p:cNvPr id="22" name="Text 20"/>
          <p:cNvSpPr txBox="1"/>
          <p:nvPr/>
        </p:nvSpPr>
        <p:spPr>
          <a:xfrm>
            <a:off x="8293608" y="4087368"/>
            <a:ext cx="29077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Розважає, не боїться жартувати й порушувати серйозність.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822960" y="5257800"/>
            <a:ext cx="10561320" cy="1051560"/>
          </a:xfrm>
          <a:prstGeom prst="roundRect">
            <a:avLst>
              <a:gd name="adj" fmla="val 8696"/>
            </a:avLst>
          </a:prstGeom>
          <a:solidFill>
            <a:srgbClr val="224A98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1097280" y="5376672"/>
            <a:ext cx="10012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НАВІЩО ЦЕ ПОТРІБНО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1097280" y="5641848"/>
            <a:ext cx="10012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Обраний архетип визначає тон комунікації, візуальний стиль і навіть поведінку бренду в соцмережах — так само послідовно, як людина з певним характером поводиться в різних ситуаціях.</a:t>
            </a:r>
            <a:endParaRPr lang="en-US" sz="1250" dirty="0"/>
          </a:p>
        </p:txBody>
      </p:sp>
      <p:sp>
        <p:nvSpPr>
          <p:cNvPr id="26" name="Text 24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2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Сутність бренду (Brand Essence)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1600200"/>
            <a:ext cx="10561320" cy="1234440"/>
          </a:xfrm>
          <a:prstGeom prst="roundRect">
            <a:avLst>
              <a:gd name="adj" fmla="val 7407"/>
            </a:avLst>
          </a:prstGeom>
          <a:solidFill>
            <a:srgbClr val="224A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719072"/>
            <a:ext cx="10012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СУТНІСТЬ БРЕНДУ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1984248"/>
            <a:ext cx="10012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 стисле, зазвичай у 2–4 словах, формулювання «душі» бренду, яке об'єднує місію, цінності та особистість в одну легко запам'ятовувану ідею — своєрідну ДНК марки.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822960" y="3017520"/>
            <a:ext cx="5166360" cy="1371600"/>
          </a:xfrm>
          <a:prstGeom prst="roundRect">
            <a:avLst>
              <a:gd name="adj" fmla="val 6667"/>
            </a:avLst>
          </a:prstGeom>
          <a:solidFill>
            <a:srgbClr val="F3F5FA"/>
          </a:solidFill>
          <a:ln/>
        </p:spPr>
      </p:sp>
      <p:sp>
        <p:nvSpPr>
          <p:cNvPr id="8" name="Shape 6"/>
          <p:cNvSpPr/>
          <p:nvPr/>
        </p:nvSpPr>
        <p:spPr>
          <a:xfrm>
            <a:off x="1024128" y="3200400"/>
            <a:ext cx="73152" cy="100584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4440" y="313639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Гранична стислість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3447288"/>
            <a:ext cx="45262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Сутність бренду вміщується в кілька слів, а не в речення чи абзац.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309360" y="3017520"/>
            <a:ext cx="5166360" cy="1371600"/>
          </a:xfrm>
          <a:prstGeom prst="roundRect">
            <a:avLst>
              <a:gd name="adj" fmla="val 6667"/>
            </a:avLst>
          </a:prstGeom>
          <a:solidFill>
            <a:srgbClr val="F3F5FA"/>
          </a:solidFill>
          <a:ln/>
        </p:spPr>
      </p:sp>
      <p:sp>
        <p:nvSpPr>
          <p:cNvPr id="12" name="Shape 10"/>
          <p:cNvSpPr/>
          <p:nvPr/>
        </p:nvSpPr>
        <p:spPr>
          <a:xfrm>
            <a:off x="6510528" y="3200400"/>
            <a:ext cx="73152" cy="100584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720840" y="313639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Внутрішній орієнтир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6720840" y="3447288"/>
            <a:ext cx="45262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Використовується здебільшого всередині компанії як дороговказ для рішень, а не як рекламне гасло.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22960" y="4572000"/>
            <a:ext cx="5166360" cy="1371600"/>
          </a:xfrm>
          <a:prstGeom prst="roundRect">
            <a:avLst>
              <a:gd name="adj" fmla="val 6667"/>
            </a:avLst>
          </a:prstGeom>
          <a:solidFill>
            <a:srgbClr val="F3F5FA"/>
          </a:solidFill>
          <a:ln/>
        </p:spPr>
      </p:sp>
      <p:sp>
        <p:nvSpPr>
          <p:cNvPr id="16" name="Shape 14"/>
          <p:cNvSpPr/>
          <p:nvPr/>
        </p:nvSpPr>
        <p:spPr>
          <a:xfrm>
            <a:off x="1024128" y="4754880"/>
            <a:ext cx="73152" cy="100584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234440" y="469087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Емоційне ядро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1234440" y="5001768"/>
            <a:ext cx="45262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Передає не функцію продукту, а те емоційне враження, яке бренд хоче залишити.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309360" y="4572000"/>
            <a:ext cx="5166360" cy="1371600"/>
          </a:xfrm>
          <a:prstGeom prst="roundRect">
            <a:avLst>
              <a:gd name="adj" fmla="val 6667"/>
            </a:avLst>
          </a:prstGeom>
          <a:solidFill>
            <a:srgbClr val="F3F5FA"/>
          </a:solidFill>
          <a:ln/>
        </p:spPr>
      </p:sp>
      <p:sp>
        <p:nvSpPr>
          <p:cNvPr id="20" name="Shape 18"/>
          <p:cNvSpPr/>
          <p:nvPr/>
        </p:nvSpPr>
        <p:spPr>
          <a:xfrm>
            <a:off x="6510528" y="4754880"/>
            <a:ext cx="73152" cy="100584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720840" y="469087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Об'єднує платформу</a:t>
            </a:r>
            <a:endParaRPr lang="en-US" sz="1350" dirty="0"/>
          </a:p>
        </p:txBody>
      </p:sp>
      <p:sp>
        <p:nvSpPr>
          <p:cNvPr id="22" name="Text 20"/>
          <p:cNvSpPr txBox="1"/>
          <p:nvPr/>
        </p:nvSpPr>
        <p:spPr>
          <a:xfrm>
            <a:off x="6720840" y="5001768"/>
            <a:ext cx="45262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Синтезує місію, цінності й особистість бренду в єдину формулу.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F25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4297680"/>
            <a:ext cx="4023360" cy="4023360"/>
          </a:xfrm>
          <a:prstGeom prst="ellipse">
            <a:avLst/>
          </a:prstGeom>
          <a:solidFill>
            <a:srgbClr val="224A98">
              <a:alpha val="55000"/>
            </a:srgbClr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2960" y="5943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ПІДСУМОК ПИТАННЯ 2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96012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Бренд-платформа — характер бренду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822960" y="210312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21031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508760" y="2057400"/>
            <a:ext cx="9509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Місія й візія відповідають на питання «навіщо ми зараз» і «куди ми прямуємо».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822960" y="2935224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22960" y="293522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508760" y="2889504"/>
            <a:ext cx="9509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Цінності визначають межі прийнятної поведінки бренду в будь-якій ситуації.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22960" y="3767328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22960" y="37673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508760" y="3721608"/>
            <a:ext cx="9509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Value Proposition і USP переводять платформу в конкретний ринковий аргумент.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22960" y="4599432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22960" y="45994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553712"/>
            <a:ext cx="9509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Аакера та архетипи Юнга надають бренду впізнаваний людський характер.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822960" y="5431536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22960" y="5431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1508760" y="5385816"/>
            <a:ext cx="9509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Сутність бренду стискає всю платформу в одну формулу-орієнтир для команди.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822960" y="644652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Далі: нейминг і вербалізація бренду →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F25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4206240" cy="4206240"/>
          </a:xfrm>
          <a:prstGeom prst="ellipse">
            <a:avLst/>
          </a:prstGeom>
          <a:solidFill>
            <a:srgbClr val="224A98">
              <a:alpha val="55000"/>
            </a:srgbClr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296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3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841248"/>
            <a:ext cx="9966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Нейминг і вербалізація бренду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965960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 перевести бренд-платформу в слова, що працюють на ринку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22960" y="2514600"/>
            <a:ext cx="5166360" cy="1228344"/>
          </a:xfrm>
          <a:prstGeom prst="roundRect">
            <a:avLst>
              <a:gd name="adj" fmla="val 7444"/>
            </a:avLst>
          </a:prstGeom>
          <a:solidFill>
            <a:srgbClr val="16305F"/>
          </a:solidFill>
          <a:ln/>
        </p:spPr>
      </p:sp>
      <p:sp>
        <p:nvSpPr>
          <p:cNvPr id="7" name="Shape 5"/>
          <p:cNvSpPr/>
          <p:nvPr/>
        </p:nvSpPr>
        <p:spPr>
          <a:xfrm>
            <a:off x="1078992" y="2697480"/>
            <a:ext cx="100584" cy="10058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78992" y="2862072"/>
            <a:ext cx="46542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Етапи розробки назви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078992" y="3191256"/>
            <a:ext cx="4654296" cy="405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Від брифу й генерації варіантів до фінального вибору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309360" y="2514600"/>
            <a:ext cx="5166360" cy="1228344"/>
          </a:xfrm>
          <a:prstGeom prst="roundRect">
            <a:avLst>
              <a:gd name="adj" fmla="val 7444"/>
            </a:avLst>
          </a:prstGeom>
          <a:solidFill>
            <a:srgbClr val="16305F"/>
          </a:solidFill>
          <a:ln/>
        </p:spPr>
      </p:sp>
      <p:sp>
        <p:nvSpPr>
          <p:cNvPr id="11" name="Shape 9"/>
          <p:cNvSpPr/>
          <p:nvPr/>
        </p:nvSpPr>
        <p:spPr>
          <a:xfrm>
            <a:off x="6565392" y="2697480"/>
            <a:ext cx="100584" cy="10058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565392" y="2862072"/>
            <a:ext cx="46542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Критерії вдалого неймінгу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6565392" y="3191256"/>
            <a:ext cx="4654296" cy="405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Що робить назву сильною і зручною в використанні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22960" y="3889248"/>
            <a:ext cx="5166360" cy="1228344"/>
          </a:xfrm>
          <a:prstGeom prst="roundRect">
            <a:avLst>
              <a:gd name="adj" fmla="val 7444"/>
            </a:avLst>
          </a:prstGeom>
          <a:solidFill>
            <a:srgbClr val="16305F"/>
          </a:solidFill>
          <a:ln/>
        </p:spPr>
      </p:sp>
      <p:sp>
        <p:nvSpPr>
          <p:cNvPr id="15" name="Shape 13"/>
          <p:cNvSpPr/>
          <p:nvPr/>
        </p:nvSpPr>
        <p:spPr>
          <a:xfrm>
            <a:off x="1078992" y="4072128"/>
            <a:ext cx="100584" cy="10058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78992" y="4236720"/>
            <a:ext cx="46542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 назв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078992" y="4565904"/>
            <a:ext cx="4654296" cy="405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Описові, асоціативні, вигадані назви та абревіатури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309360" y="3889248"/>
            <a:ext cx="5166360" cy="1228344"/>
          </a:xfrm>
          <a:prstGeom prst="roundRect">
            <a:avLst>
              <a:gd name="adj" fmla="val 7444"/>
            </a:avLst>
          </a:prstGeom>
          <a:solidFill>
            <a:srgbClr val="16305F"/>
          </a:solidFill>
          <a:ln/>
        </p:spPr>
      </p:sp>
      <p:sp>
        <p:nvSpPr>
          <p:cNvPr id="19" name="Shape 17"/>
          <p:cNvSpPr/>
          <p:nvPr/>
        </p:nvSpPr>
        <p:spPr>
          <a:xfrm>
            <a:off x="6565392" y="4072128"/>
            <a:ext cx="100584" cy="10058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565392" y="4236720"/>
            <a:ext cx="46542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Юридична перевірка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6565392" y="4565904"/>
            <a:ext cx="4654296" cy="405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Trademark clearance — перевірка на охороноздатність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822960" y="5263896"/>
            <a:ext cx="10652760" cy="1228344"/>
          </a:xfrm>
          <a:prstGeom prst="roundRect">
            <a:avLst>
              <a:gd name="adj" fmla="val 7444"/>
            </a:avLst>
          </a:prstGeom>
          <a:solidFill>
            <a:srgbClr val="16305F"/>
          </a:solidFill>
          <a:ln/>
        </p:spPr>
      </p:sp>
      <p:sp>
        <p:nvSpPr>
          <p:cNvPr id="23" name="Shape 21"/>
          <p:cNvSpPr/>
          <p:nvPr/>
        </p:nvSpPr>
        <p:spPr>
          <a:xfrm>
            <a:off x="1078992" y="5446776"/>
            <a:ext cx="100584" cy="10058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1078992" y="5611368"/>
            <a:ext cx="101406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Слоган і tagline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078992" y="5940552"/>
            <a:ext cx="10140696" cy="405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 вербальна формула, що супроводжує назву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3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Етапи розробки назви бренду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1600200"/>
            <a:ext cx="10561320" cy="896112"/>
          </a:xfrm>
          <a:prstGeom prst="roundRect">
            <a:avLst>
              <a:gd name="adj" fmla="val 10204"/>
            </a:avLst>
          </a:prstGeom>
          <a:solidFill>
            <a:srgbClr val="F3F5FA"/>
          </a:solidFill>
          <a:ln/>
        </p:spPr>
      </p:sp>
      <p:sp>
        <p:nvSpPr>
          <p:cNvPr id="5" name="Shape 3"/>
          <p:cNvSpPr/>
          <p:nvPr/>
        </p:nvSpPr>
        <p:spPr>
          <a:xfrm>
            <a:off x="1024128" y="1783080"/>
            <a:ext cx="73152" cy="530352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234440" y="1719072"/>
            <a:ext cx="9921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Брифування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1234440" y="2029968"/>
            <a:ext cx="9921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Формулювання вимог до назви: цільова аудиторія, позиціонування, обмеження й асоціації, яких варто уникати.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822960" y="2624328"/>
            <a:ext cx="10561320" cy="896112"/>
          </a:xfrm>
          <a:prstGeom prst="roundRect">
            <a:avLst>
              <a:gd name="adj" fmla="val 10204"/>
            </a:avLst>
          </a:prstGeom>
          <a:solidFill>
            <a:srgbClr val="F3F5FA"/>
          </a:solidFill>
          <a:ln/>
        </p:spPr>
      </p:sp>
      <p:sp>
        <p:nvSpPr>
          <p:cNvPr id="9" name="Shape 7"/>
          <p:cNvSpPr/>
          <p:nvPr/>
        </p:nvSpPr>
        <p:spPr>
          <a:xfrm>
            <a:off x="1024128" y="2807208"/>
            <a:ext cx="73152" cy="530352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234440" y="2743200"/>
            <a:ext cx="9921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Генерація варіантів</a:t>
            </a:r>
            <a:endParaRPr lang="en-US" sz="1350" dirty="0"/>
          </a:p>
        </p:txBody>
      </p:sp>
      <p:sp>
        <p:nvSpPr>
          <p:cNvPr id="11" name="Text 9"/>
          <p:cNvSpPr txBox="1"/>
          <p:nvPr/>
        </p:nvSpPr>
        <p:spPr>
          <a:xfrm>
            <a:off x="1234440" y="3054096"/>
            <a:ext cx="9921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Створення великої кількості варіантів назв різними методами — мозковий штурм, лінгвістичні прийоми, залучення копірайтерів.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22960" y="3648456"/>
            <a:ext cx="10561320" cy="896112"/>
          </a:xfrm>
          <a:prstGeom prst="roundRect">
            <a:avLst>
              <a:gd name="adj" fmla="val 10204"/>
            </a:avLst>
          </a:prstGeom>
          <a:solidFill>
            <a:srgbClr val="F3F5FA"/>
          </a:solidFill>
          <a:ln/>
        </p:spPr>
      </p:sp>
      <p:sp>
        <p:nvSpPr>
          <p:cNvPr id="13" name="Shape 11"/>
          <p:cNvSpPr/>
          <p:nvPr/>
        </p:nvSpPr>
        <p:spPr>
          <a:xfrm>
            <a:off x="1024128" y="3831336"/>
            <a:ext cx="73152" cy="530352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234440" y="3767328"/>
            <a:ext cx="9921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Відбір і фільтрація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1234440" y="4078224"/>
            <a:ext cx="9921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Скорочення довгого списку за критеріями милозвучності, відповідності платформі бренду й простоти вимови.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822960" y="4672584"/>
            <a:ext cx="10561320" cy="896112"/>
          </a:xfrm>
          <a:prstGeom prst="roundRect">
            <a:avLst>
              <a:gd name="adj" fmla="val 10204"/>
            </a:avLst>
          </a:prstGeom>
          <a:solidFill>
            <a:srgbClr val="F3F5FA"/>
          </a:solidFill>
          <a:ln/>
        </p:spPr>
      </p:sp>
      <p:sp>
        <p:nvSpPr>
          <p:cNvPr id="17" name="Shape 15"/>
          <p:cNvSpPr/>
          <p:nvPr/>
        </p:nvSpPr>
        <p:spPr>
          <a:xfrm>
            <a:off x="1024128" y="4855464"/>
            <a:ext cx="73152" cy="530352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234440" y="4791456"/>
            <a:ext cx="9921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Тестування</a:t>
            </a:r>
            <a:endParaRPr lang="en-US" sz="1350" dirty="0"/>
          </a:p>
        </p:txBody>
      </p:sp>
      <p:sp>
        <p:nvSpPr>
          <p:cNvPr id="19" name="Text 17"/>
          <p:cNvSpPr txBox="1"/>
          <p:nvPr/>
        </p:nvSpPr>
        <p:spPr>
          <a:xfrm>
            <a:off x="1234440" y="5102352"/>
            <a:ext cx="9921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Перевірка фінальних варіантів на цільовій аудиторії — асоціації, запам'ятовуваність, відсутність небажаних конотацій.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822960" y="5696712"/>
            <a:ext cx="10561320" cy="896112"/>
          </a:xfrm>
          <a:prstGeom prst="roundRect">
            <a:avLst>
              <a:gd name="adj" fmla="val 10204"/>
            </a:avLst>
          </a:prstGeom>
          <a:solidFill>
            <a:srgbClr val="F3F5FA"/>
          </a:solidFill>
          <a:ln/>
        </p:spPr>
      </p:sp>
      <p:sp>
        <p:nvSpPr>
          <p:cNvPr id="21" name="Shape 19"/>
          <p:cNvSpPr/>
          <p:nvPr/>
        </p:nvSpPr>
        <p:spPr>
          <a:xfrm>
            <a:off x="1024128" y="5879592"/>
            <a:ext cx="73152" cy="530352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234440" y="5815584"/>
            <a:ext cx="9921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Юридична перевірка та фінальний вибір</a:t>
            </a:r>
            <a:endParaRPr lang="en-US" sz="1350" dirty="0"/>
          </a:p>
        </p:txBody>
      </p:sp>
      <p:sp>
        <p:nvSpPr>
          <p:cNvPr id="23" name="Text 21"/>
          <p:cNvSpPr txBox="1"/>
          <p:nvPr/>
        </p:nvSpPr>
        <p:spPr>
          <a:xfrm>
            <a:off x="1234440" y="6126480"/>
            <a:ext cx="9921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Перевірка на охороноздатність і затвердження остаточної назви.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3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Критерії вдалого неймінгу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1600200"/>
            <a:ext cx="3364992" cy="1783080"/>
          </a:xfrm>
          <a:prstGeom prst="roundRect">
            <a:avLst>
              <a:gd name="adj" fmla="val 5128"/>
            </a:avLst>
          </a:prstGeom>
          <a:solidFill>
            <a:srgbClr val="F3F5FA"/>
          </a:solidFill>
          <a:ln/>
        </p:spPr>
      </p:sp>
      <p:sp>
        <p:nvSpPr>
          <p:cNvPr id="5" name="Shape 3"/>
          <p:cNvSpPr/>
          <p:nvPr/>
        </p:nvSpPr>
        <p:spPr>
          <a:xfrm>
            <a:off x="1051560" y="1801368"/>
            <a:ext cx="100584" cy="10058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51560" y="1984248"/>
            <a:ext cx="2907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Милозвучність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051560" y="2350008"/>
            <a:ext cx="29077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 легко вимовляється й приємно звучить мовами ключових ринків бренду.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443984" y="1600200"/>
            <a:ext cx="3364992" cy="1783080"/>
          </a:xfrm>
          <a:prstGeom prst="roundRect">
            <a:avLst>
              <a:gd name="adj" fmla="val 5128"/>
            </a:avLst>
          </a:prstGeom>
          <a:solidFill>
            <a:srgbClr val="F3F5FA"/>
          </a:solidFill>
          <a:ln/>
        </p:spPr>
      </p:sp>
      <p:sp>
        <p:nvSpPr>
          <p:cNvPr id="9" name="Shape 7"/>
          <p:cNvSpPr/>
          <p:nvPr/>
        </p:nvSpPr>
        <p:spPr>
          <a:xfrm>
            <a:off x="4672584" y="1801368"/>
            <a:ext cx="100584" cy="10058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72584" y="1984248"/>
            <a:ext cx="2907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Запам'ятовуваність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4672584" y="2350008"/>
            <a:ext cx="29077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 й ритмічна назва швидше закріплюється в пам'яті споживача.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065008" y="1600200"/>
            <a:ext cx="3364992" cy="1783080"/>
          </a:xfrm>
          <a:prstGeom prst="roundRect">
            <a:avLst>
              <a:gd name="adj" fmla="val 5128"/>
            </a:avLst>
          </a:prstGeom>
          <a:solidFill>
            <a:srgbClr val="F3F5FA"/>
          </a:solidFill>
          <a:ln/>
        </p:spPr>
      </p:sp>
      <p:sp>
        <p:nvSpPr>
          <p:cNvPr id="13" name="Shape 11"/>
          <p:cNvSpPr/>
          <p:nvPr/>
        </p:nvSpPr>
        <p:spPr>
          <a:xfrm>
            <a:off x="8293608" y="1801368"/>
            <a:ext cx="100584" cy="10058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293608" y="1984248"/>
            <a:ext cx="2907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Унікальність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8293608" y="2350008"/>
            <a:ext cx="29077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 відрізняється від конкурентів і не губиться серед схожих найменувань категорії.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822960" y="3584448"/>
            <a:ext cx="3364992" cy="1783080"/>
          </a:xfrm>
          <a:prstGeom prst="roundRect">
            <a:avLst>
              <a:gd name="adj" fmla="val 5128"/>
            </a:avLst>
          </a:prstGeom>
          <a:solidFill>
            <a:srgbClr val="F3F5FA"/>
          </a:solidFill>
          <a:ln/>
        </p:spPr>
      </p:sp>
      <p:sp>
        <p:nvSpPr>
          <p:cNvPr id="17" name="Shape 15"/>
          <p:cNvSpPr/>
          <p:nvPr/>
        </p:nvSpPr>
        <p:spPr>
          <a:xfrm>
            <a:off x="1051560" y="3785616"/>
            <a:ext cx="100584" cy="10058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051560" y="3968496"/>
            <a:ext cx="2907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Відповідність позиціонуванню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051560" y="4334256"/>
            <a:ext cx="29077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Звучання й значення назви узгоджуються з характером і цінностями бренду.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443984" y="3584448"/>
            <a:ext cx="3364992" cy="1783080"/>
          </a:xfrm>
          <a:prstGeom prst="roundRect">
            <a:avLst>
              <a:gd name="adj" fmla="val 5128"/>
            </a:avLst>
          </a:prstGeom>
          <a:solidFill>
            <a:srgbClr val="F3F5FA"/>
          </a:solidFill>
          <a:ln/>
        </p:spPr>
      </p:sp>
      <p:sp>
        <p:nvSpPr>
          <p:cNvPr id="21" name="Shape 19"/>
          <p:cNvSpPr/>
          <p:nvPr/>
        </p:nvSpPr>
        <p:spPr>
          <a:xfrm>
            <a:off x="4672584" y="3785616"/>
            <a:ext cx="100584" cy="10058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4672584" y="3968496"/>
            <a:ext cx="2907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Масштабованість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4672584" y="4334256"/>
            <a:ext cx="29077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 не обмежує бренд однією вузькою категорією товару в разі майбутнього розширення.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8065008" y="3584448"/>
            <a:ext cx="3364992" cy="1783080"/>
          </a:xfrm>
          <a:prstGeom prst="roundRect">
            <a:avLst>
              <a:gd name="adj" fmla="val 5128"/>
            </a:avLst>
          </a:prstGeom>
          <a:solidFill>
            <a:srgbClr val="F3F5FA"/>
          </a:solidFill>
          <a:ln/>
        </p:spPr>
      </p:sp>
      <p:sp>
        <p:nvSpPr>
          <p:cNvPr id="25" name="Shape 23"/>
          <p:cNvSpPr/>
          <p:nvPr/>
        </p:nvSpPr>
        <p:spPr>
          <a:xfrm>
            <a:off x="8293608" y="3785616"/>
            <a:ext cx="100584" cy="10058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8293608" y="3968496"/>
            <a:ext cx="2907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Доступність домену й акаунтів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8293608" y="4334256"/>
            <a:ext cx="29077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Практична можливість зареєструвати відповідний домен і імена в соцмережах.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3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Типи назв бренду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1600200"/>
            <a:ext cx="5166360" cy="1920240"/>
          </a:xfrm>
          <a:prstGeom prst="roundRect">
            <a:avLst>
              <a:gd name="adj" fmla="val 4762"/>
            </a:avLst>
          </a:prstGeom>
          <a:solidFill>
            <a:srgbClr val="F3F5FA"/>
          </a:solidFill>
          <a:ln/>
        </p:spPr>
      </p:sp>
      <p:sp>
        <p:nvSpPr>
          <p:cNvPr id="5" name="Shape 3"/>
          <p:cNvSpPr/>
          <p:nvPr/>
        </p:nvSpPr>
        <p:spPr>
          <a:xfrm>
            <a:off x="1024128" y="1783080"/>
            <a:ext cx="73152" cy="15544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234440" y="171907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Описові назви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1234440" y="2029968"/>
            <a:ext cx="452628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 називають продукт, функцію чи галузь діяльності компанії, тому одразу зрозумілі споживачу, але їх складніше захистити юридично.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309360" y="1600200"/>
            <a:ext cx="5166360" cy="1920240"/>
          </a:xfrm>
          <a:prstGeom prst="roundRect">
            <a:avLst>
              <a:gd name="adj" fmla="val 4762"/>
            </a:avLst>
          </a:prstGeom>
          <a:solidFill>
            <a:srgbClr val="F3F5FA"/>
          </a:solidFill>
          <a:ln/>
        </p:spPr>
      </p:sp>
      <p:sp>
        <p:nvSpPr>
          <p:cNvPr id="9" name="Shape 7"/>
          <p:cNvSpPr/>
          <p:nvPr/>
        </p:nvSpPr>
        <p:spPr>
          <a:xfrm>
            <a:off x="6510528" y="1783080"/>
            <a:ext cx="73152" cy="15544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720840" y="171907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Асоціативні назви</a:t>
            </a:r>
            <a:endParaRPr lang="en-US" sz="1350" dirty="0"/>
          </a:p>
        </p:txBody>
      </p:sp>
      <p:sp>
        <p:nvSpPr>
          <p:cNvPr id="11" name="Text 9"/>
          <p:cNvSpPr txBox="1"/>
          <p:nvPr/>
        </p:nvSpPr>
        <p:spPr>
          <a:xfrm>
            <a:off x="6720840" y="2029968"/>
            <a:ext cx="452628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Використовують наявне слово з переносним значенням, що викликає потрібні асоціації, хоч прямо й не описує продукт.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22960" y="3749040"/>
            <a:ext cx="5166360" cy="1920240"/>
          </a:xfrm>
          <a:prstGeom prst="roundRect">
            <a:avLst>
              <a:gd name="adj" fmla="val 4762"/>
            </a:avLst>
          </a:prstGeom>
          <a:solidFill>
            <a:srgbClr val="F3F5FA"/>
          </a:solidFill>
          <a:ln/>
        </p:spPr>
      </p:sp>
      <p:sp>
        <p:nvSpPr>
          <p:cNvPr id="13" name="Shape 11"/>
          <p:cNvSpPr/>
          <p:nvPr/>
        </p:nvSpPr>
        <p:spPr>
          <a:xfrm>
            <a:off x="1024128" y="3931920"/>
            <a:ext cx="73152" cy="15544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234440" y="386791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Вигадані назви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1234440" y="4178808"/>
            <a:ext cx="452628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Штучно створені слова без попереднього значення в мові — легко захистити юридично, але потребують більше зусиль для впізнаваності.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309360" y="3749040"/>
            <a:ext cx="5166360" cy="1920240"/>
          </a:xfrm>
          <a:prstGeom prst="roundRect">
            <a:avLst>
              <a:gd name="adj" fmla="val 4762"/>
            </a:avLst>
          </a:prstGeom>
          <a:solidFill>
            <a:srgbClr val="F3F5FA"/>
          </a:solidFill>
          <a:ln/>
        </p:spPr>
      </p:sp>
      <p:sp>
        <p:nvSpPr>
          <p:cNvPr id="17" name="Shape 15"/>
          <p:cNvSpPr/>
          <p:nvPr/>
        </p:nvSpPr>
        <p:spPr>
          <a:xfrm>
            <a:off x="6510528" y="3931920"/>
            <a:ext cx="73152" cy="15544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20840" y="386791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Абревіатури</a:t>
            </a:r>
            <a:endParaRPr lang="en-US" sz="1350" dirty="0"/>
          </a:p>
        </p:txBody>
      </p:sp>
      <p:sp>
        <p:nvSpPr>
          <p:cNvPr id="19" name="Text 17"/>
          <p:cNvSpPr txBox="1"/>
          <p:nvPr/>
        </p:nvSpPr>
        <p:spPr>
          <a:xfrm>
            <a:off x="6720840" y="4178808"/>
            <a:ext cx="452628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Скорочення від довшої початкової назви компанії, зручні у вимові, але часто менш емоційні та важче запам'ятовуються без контексту.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3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Юридична перевірка назви (Trademark Clearance)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1600200"/>
            <a:ext cx="10561320" cy="1188720"/>
          </a:xfrm>
          <a:prstGeom prst="roundRect">
            <a:avLst>
              <a:gd name="adj" fmla="val 7692"/>
            </a:avLst>
          </a:prstGeom>
          <a:solidFill>
            <a:srgbClr val="224A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719072"/>
            <a:ext cx="10012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TRADEMARK CLEARANCE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1984248"/>
            <a:ext cx="10012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Перевірка обраної назви на охороноздатність — відсутність конфлікту з уже зареєстрованими торговими марками в потрібних класах товарів і на потрібних територіях перед офіційним запуском бренду.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822960" y="3017520"/>
            <a:ext cx="5166360" cy="1463040"/>
          </a:xfrm>
          <a:prstGeom prst="roundRect">
            <a:avLst>
              <a:gd name="adj" fmla="val 6250"/>
            </a:avLst>
          </a:prstGeom>
          <a:solidFill>
            <a:srgbClr val="F3F5FA"/>
          </a:solidFill>
          <a:ln/>
        </p:spPr>
      </p:sp>
      <p:sp>
        <p:nvSpPr>
          <p:cNvPr id="8" name="Shape 6"/>
          <p:cNvSpPr/>
          <p:nvPr/>
        </p:nvSpPr>
        <p:spPr>
          <a:xfrm>
            <a:off x="1024128" y="3200400"/>
            <a:ext cx="73152" cy="10972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4440" y="313639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Пошук у реєстрах торгових марок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3447288"/>
            <a:ext cx="452628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Перевірка бази даних на наявність тотожних чи схожих зареєстрованих знаків.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309360" y="3017520"/>
            <a:ext cx="5166360" cy="1463040"/>
          </a:xfrm>
          <a:prstGeom prst="roundRect">
            <a:avLst>
              <a:gd name="adj" fmla="val 6250"/>
            </a:avLst>
          </a:prstGeom>
          <a:solidFill>
            <a:srgbClr val="F3F5FA"/>
          </a:solidFill>
          <a:ln/>
        </p:spPr>
      </p:sp>
      <p:sp>
        <p:nvSpPr>
          <p:cNvPr id="12" name="Shape 10"/>
          <p:cNvSpPr/>
          <p:nvPr/>
        </p:nvSpPr>
        <p:spPr>
          <a:xfrm>
            <a:off x="6510528" y="3200400"/>
            <a:ext cx="73152" cy="10972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720840" y="313639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Перевірка за класами товарів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6720840" y="3447288"/>
            <a:ext cx="452628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Аналіз конфліктів саме в тій категорії товарів чи послуг, де працюватиме бренд.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22960" y="4663440"/>
            <a:ext cx="5166360" cy="1463040"/>
          </a:xfrm>
          <a:prstGeom prst="roundRect">
            <a:avLst>
              <a:gd name="adj" fmla="val 6250"/>
            </a:avLst>
          </a:prstGeom>
          <a:solidFill>
            <a:srgbClr val="F3F5FA"/>
          </a:solidFill>
          <a:ln/>
        </p:spPr>
      </p:sp>
      <p:sp>
        <p:nvSpPr>
          <p:cNvPr id="16" name="Shape 14"/>
          <p:cNvSpPr/>
          <p:nvPr/>
        </p:nvSpPr>
        <p:spPr>
          <a:xfrm>
            <a:off x="1024128" y="4846320"/>
            <a:ext cx="73152" cy="10972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234440" y="478231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Територіальна перевірка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1234440" y="5093208"/>
            <a:ext cx="452628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Врахування всіх ринків, на яких компанія планує використовувати назву.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309360" y="4663440"/>
            <a:ext cx="5166360" cy="1463040"/>
          </a:xfrm>
          <a:prstGeom prst="roundRect">
            <a:avLst>
              <a:gd name="adj" fmla="val 6250"/>
            </a:avLst>
          </a:prstGeom>
          <a:solidFill>
            <a:srgbClr val="F3F5FA"/>
          </a:solidFill>
          <a:ln/>
        </p:spPr>
      </p:sp>
      <p:sp>
        <p:nvSpPr>
          <p:cNvPr id="20" name="Shape 18"/>
          <p:cNvSpPr/>
          <p:nvPr/>
        </p:nvSpPr>
        <p:spPr>
          <a:xfrm>
            <a:off x="6510528" y="4846320"/>
            <a:ext cx="73152" cy="10972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720840" y="478231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Реєстрація торгової марки</a:t>
            </a:r>
            <a:endParaRPr lang="en-US" sz="1350" dirty="0"/>
          </a:p>
        </p:txBody>
      </p:sp>
      <p:sp>
        <p:nvSpPr>
          <p:cNvPr id="22" name="Text 20"/>
          <p:cNvSpPr txBox="1"/>
          <p:nvPr/>
        </p:nvSpPr>
        <p:spPr>
          <a:xfrm>
            <a:off x="6720840" y="5093208"/>
            <a:ext cx="452628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Офіційне закріплення прав на назву після успішного проходження перевірки.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3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Слоган і tagline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1691640"/>
            <a:ext cx="5166360" cy="2148840"/>
          </a:xfrm>
          <a:prstGeom prst="roundRect">
            <a:avLst>
              <a:gd name="adj" fmla="val 4255"/>
            </a:avLst>
          </a:prstGeom>
          <a:solidFill>
            <a:srgbClr val="F3F5FA"/>
          </a:solidFill>
          <a:ln/>
        </p:spPr>
      </p:sp>
      <p:sp>
        <p:nvSpPr>
          <p:cNvPr id="5" name="Shape 3"/>
          <p:cNvSpPr/>
          <p:nvPr/>
        </p:nvSpPr>
        <p:spPr>
          <a:xfrm>
            <a:off x="1078992" y="1911096"/>
            <a:ext cx="1051560" cy="329184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78992" y="1911096"/>
            <a:ext cx="1051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SLOGAN</a:t>
            </a:r>
            <a:endParaRPr lang="en-US" sz="1050" dirty="0"/>
          </a:p>
        </p:txBody>
      </p:sp>
      <p:sp>
        <p:nvSpPr>
          <p:cNvPr id="7" name="Text 5"/>
          <p:cNvSpPr txBox="1"/>
          <p:nvPr/>
        </p:nvSpPr>
        <p:spPr>
          <a:xfrm>
            <a:off x="1078992" y="2377440"/>
            <a:ext cx="46542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Слоган</a:t>
            </a:r>
            <a:endParaRPr lang="en-US" sz="1450" dirty="0"/>
          </a:p>
        </p:txBody>
      </p:sp>
      <p:sp>
        <p:nvSpPr>
          <p:cNvPr id="8" name="Text 6"/>
          <p:cNvSpPr txBox="1"/>
          <p:nvPr/>
        </p:nvSpPr>
        <p:spPr>
          <a:xfrm>
            <a:off x="1078992" y="2788920"/>
            <a:ext cx="465429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Рекламна фраза, що супроводжує конкретну кампанію чи продукт і може змінюватися залежно від маркетингових цілей.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80760" y="1691640"/>
            <a:ext cx="5166360" cy="2148840"/>
          </a:xfrm>
          <a:prstGeom prst="roundRect">
            <a:avLst>
              <a:gd name="adj" fmla="val 4255"/>
            </a:avLst>
          </a:prstGeom>
          <a:solidFill>
            <a:srgbClr val="F3F5FA"/>
          </a:solidFill>
          <a:ln/>
        </p:spPr>
      </p:sp>
      <p:sp>
        <p:nvSpPr>
          <p:cNvPr id="10" name="Shape 8"/>
          <p:cNvSpPr/>
          <p:nvPr/>
        </p:nvSpPr>
        <p:spPr>
          <a:xfrm>
            <a:off x="6336792" y="1911096"/>
            <a:ext cx="1051560" cy="329184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336792" y="1911096"/>
            <a:ext cx="1051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TAGLINE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6336792" y="2377440"/>
            <a:ext cx="46542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Tagline</a:t>
            </a:r>
            <a:endParaRPr lang="en-US" sz="1450" dirty="0"/>
          </a:p>
        </p:txBody>
      </p:sp>
      <p:sp>
        <p:nvSpPr>
          <p:cNvPr id="13" name="Text 11"/>
          <p:cNvSpPr txBox="1"/>
          <p:nvPr/>
        </p:nvSpPr>
        <p:spPr>
          <a:xfrm>
            <a:off x="6336792" y="2788920"/>
            <a:ext cx="465429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Постійна коротка фраза, нерозривно пов'язана із самим брендом, яка виражає його суть і зазвичай не змінюється роками.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22960" y="4023360"/>
            <a:ext cx="10561320" cy="1554480"/>
          </a:xfrm>
          <a:prstGeom prst="roundRect">
            <a:avLst>
              <a:gd name="adj" fmla="val 5882"/>
            </a:avLst>
          </a:prstGeom>
          <a:solidFill>
            <a:srgbClr val="0F2557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1097280" y="4142232"/>
            <a:ext cx="10012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КРИТЕРІЇ ЕФЕКТИВНОГО TAGLINE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1097280" y="4407408"/>
            <a:ext cx="100126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Стислість і ритмічність, що полегшують запам'ятовування; прямий зв'язок із сутністю та позиціонуванням бренду; емоційний, а не суто інформаційний посил; довговічність — здатність залишатися актуальним попри зміну рекламних кампаній.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 З ПРАКТИКИ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Типи назв на прикладах відомих брендів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37160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Реальні назви ілюструють різні стратегії неймінгу з попереднього слайду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822960" y="2011680"/>
            <a:ext cx="5166360" cy="1691640"/>
          </a:xfrm>
          <a:prstGeom prst="roundRect">
            <a:avLst>
              <a:gd name="adj" fmla="val 5405"/>
            </a:avLst>
          </a:prstGeom>
          <a:solidFill>
            <a:srgbClr val="F3F5FA"/>
          </a:solidFill>
          <a:ln/>
        </p:spPr>
      </p:sp>
      <p:sp>
        <p:nvSpPr>
          <p:cNvPr id="6" name="Shape 4"/>
          <p:cNvSpPr/>
          <p:nvPr/>
        </p:nvSpPr>
        <p:spPr>
          <a:xfrm>
            <a:off x="1024128" y="219456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234440" y="21305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Описова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1234440" y="2441448"/>
            <a:ext cx="452628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Наприклад, назви на кшталт «PrivatBank» чи «General Motors» прямо вказують на сферу чи характер діяльності компанії.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6309360" y="2011680"/>
            <a:ext cx="5166360" cy="1691640"/>
          </a:xfrm>
          <a:prstGeom prst="roundRect">
            <a:avLst>
              <a:gd name="adj" fmla="val 5405"/>
            </a:avLst>
          </a:prstGeom>
          <a:solidFill>
            <a:srgbClr val="F3F5FA"/>
          </a:solidFill>
          <a:ln/>
        </p:spPr>
      </p:sp>
      <p:sp>
        <p:nvSpPr>
          <p:cNvPr id="10" name="Shape 8"/>
          <p:cNvSpPr/>
          <p:nvPr/>
        </p:nvSpPr>
        <p:spPr>
          <a:xfrm>
            <a:off x="6510528" y="219456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720840" y="21305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Асоціативна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6720840" y="2441448"/>
            <a:ext cx="452628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Наприклад, «Nike» — ім'я грецької богині перемоги — викликає асоціації зі спортивним успіхом, хоч прямо не описує взуття.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22960" y="3931920"/>
            <a:ext cx="5166360" cy="1691640"/>
          </a:xfrm>
          <a:prstGeom prst="roundRect">
            <a:avLst>
              <a:gd name="adj" fmla="val 5405"/>
            </a:avLst>
          </a:prstGeom>
          <a:solidFill>
            <a:srgbClr val="F3F5FA"/>
          </a:solidFill>
          <a:ln/>
        </p:spPr>
      </p:sp>
      <p:sp>
        <p:nvSpPr>
          <p:cNvPr id="14" name="Shape 12"/>
          <p:cNvSpPr/>
          <p:nvPr/>
        </p:nvSpPr>
        <p:spPr>
          <a:xfrm>
            <a:off x="1024128" y="411480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1234440" y="405079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Вигадана</a:t>
            </a:r>
            <a:endParaRPr lang="en-US" sz="1350" dirty="0"/>
          </a:p>
        </p:txBody>
      </p:sp>
      <p:sp>
        <p:nvSpPr>
          <p:cNvPr id="16" name="Text 14"/>
          <p:cNvSpPr txBox="1"/>
          <p:nvPr/>
        </p:nvSpPr>
        <p:spPr>
          <a:xfrm>
            <a:off x="1234440" y="4361688"/>
            <a:ext cx="452628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Наприклад, «Kodak» — штучно створене, легковимовне слово без попереднього значення, розроблене саме для впізнаваності бренду.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309360" y="3931920"/>
            <a:ext cx="5166360" cy="1691640"/>
          </a:xfrm>
          <a:prstGeom prst="roundRect">
            <a:avLst>
              <a:gd name="adj" fmla="val 5405"/>
            </a:avLst>
          </a:prstGeom>
          <a:solidFill>
            <a:srgbClr val="F3F5FA"/>
          </a:solidFill>
          <a:ln/>
        </p:spPr>
      </p:sp>
      <p:sp>
        <p:nvSpPr>
          <p:cNvPr id="18" name="Shape 16"/>
          <p:cNvSpPr/>
          <p:nvPr/>
        </p:nvSpPr>
        <p:spPr>
          <a:xfrm>
            <a:off x="6510528" y="411480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720840" y="405079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Абревіатура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6720840" y="4361688"/>
            <a:ext cx="452628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Наприклад, «IBM» (International Business Machines) — скорочення від довшої початкової назви компанії.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0F25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4297680"/>
            <a:ext cx="4023360" cy="4023360"/>
          </a:xfrm>
          <a:prstGeom prst="ellipse">
            <a:avLst/>
          </a:prstGeom>
          <a:solidFill>
            <a:srgbClr val="224A98">
              <a:alpha val="55000"/>
            </a:srgbClr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2960" y="5943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ПІДСУМОК ПИТАННЯ 3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96012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Нейминг перекладає стратегію в слово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822960" y="210312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21031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508760" y="2057400"/>
            <a:ext cx="9509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Розробка назви — послідовний процес: від брифу через генерацію до юридичної перевірки.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822960" y="2935224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22960" y="293522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508760" y="2889504"/>
            <a:ext cx="9509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 назва одночасно милозвучна, унікальна й узгоджена з позиціонуванням бренду.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22960" y="3767328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22960" y="37673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508760" y="3721608"/>
            <a:ext cx="9509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Описові, асоціативні, вигадані назви та абревіатури мають різні переваги й обмеження.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22960" y="4599432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22960" y="45994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553712"/>
            <a:ext cx="9509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Юридична перевірка на охороноздатність — обов'язковий крок перед запуском бренду.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822960" y="5431536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22960" y="5431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1508760" y="5385816"/>
            <a:ext cx="9509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Tagline стисло й довготривало виражає суть бренду на відміну від змінного слогана кампанії.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822960" y="644652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Далі: бренд-бук — формалізація і впровадження →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F25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463040"/>
            <a:ext cx="4206240" cy="4206240"/>
          </a:xfrm>
          <a:prstGeom prst="ellipse">
            <a:avLst/>
          </a:prstGeom>
          <a:solidFill>
            <a:srgbClr val="224A98">
              <a:alpha val="55000"/>
            </a:srgbClr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296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4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841248"/>
            <a:ext cx="9966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Бренд-бук: формалізація і впровадження стандартів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965960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 зафіксувати платформу бренду й зробити її дотримання можливим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22960" y="2514600"/>
            <a:ext cx="5166360" cy="1228344"/>
          </a:xfrm>
          <a:prstGeom prst="roundRect">
            <a:avLst>
              <a:gd name="adj" fmla="val 7444"/>
            </a:avLst>
          </a:prstGeom>
          <a:solidFill>
            <a:srgbClr val="16305F"/>
          </a:solidFill>
          <a:ln/>
        </p:spPr>
      </p:sp>
      <p:sp>
        <p:nvSpPr>
          <p:cNvPr id="7" name="Shape 5"/>
          <p:cNvSpPr/>
          <p:nvPr/>
        </p:nvSpPr>
        <p:spPr>
          <a:xfrm>
            <a:off x="1078992" y="2697480"/>
            <a:ext cx="100584" cy="10058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78992" y="2862072"/>
            <a:ext cx="46542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 та призначення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078992" y="3191256"/>
            <a:ext cx="4654296" cy="405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Навіщо компанії формальний документ зі стандартами бренду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309360" y="2514600"/>
            <a:ext cx="5166360" cy="1228344"/>
          </a:xfrm>
          <a:prstGeom prst="roundRect">
            <a:avLst>
              <a:gd name="adj" fmla="val 7444"/>
            </a:avLst>
          </a:prstGeom>
          <a:solidFill>
            <a:srgbClr val="16305F"/>
          </a:solidFill>
          <a:ln/>
        </p:spPr>
      </p:sp>
      <p:sp>
        <p:nvSpPr>
          <p:cNvPr id="11" name="Shape 9"/>
          <p:cNvSpPr/>
          <p:nvPr/>
        </p:nvSpPr>
        <p:spPr>
          <a:xfrm>
            <a:off x="6565392" y="2697480"/>
            <a:ext cx="100584" cy="10058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565392" y="2862072"/>
            <a:ext cx="46542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Вербальні стандарти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6565392" y="3191256"/>
            <a:ext cx="4654296" cy="405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тону голосу, меседжів і використання назви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22960" y="3889248"/>
            <a:ext cx="5166360" cy="1228344"/>
          </a:xfrm>
          <a:prstGeom prst="roundRect">
            <a:avLst>
              <a:gd name="adj" fmla="val 7444"/>
            </a:avLst>
          </a:prstGeom>
          <a:solidFill>
            <a:srgbClr val="16305F"/>
          </a:solidFill>
          <a:ln/>
        </p:spPr>
      </p:sp>
      <p:sp>
        <p:nvSpPr>
          <p:cNvPr id="15" name="Shape 13"/>
          <p:cNvSpPr/>
          <p:nvPr/>
        </p:nvSpPr>
        <p:spPr>
          <a:xfrm>
            <a:off x="1078992" y="4072128"/>
            <a:ext cx="100584" cy="10058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78992" y="4236720"/>
            <a:ext cx="46542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Візуальні стандарти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078992" y="4565904"/>
            <a:ext cx="4654296" cy="405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Логотип, кольори, типографіка, стиль зображень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309360" y="3889248"/>
            <a:ext cx="5166360" cy="1228344"/>
          </a:xfrm>
          <a:prstGeom prst="roundRect">
            <a:avLst>
              <a:gd name="adj" fmla="val 7444"/>
            </a:avLst>
          </a:prstGeom>
          <a:solidFill>
            <a:srgbClr val="16305F"/>
          </a:solidFill>
          <a:ln/>
        </p:spPr>
      </p:sp>
      <p:sp>
        <p:nvSpPr>
          <p:cNvPr id="19" name="Shape 17"/>
          <p:cNvSpPr/>
          <p:nvPr/>
        </p:nvSpPr>
        <p:spPr>
          <a:xfrm>
            <a:off x="6565392" y="4072128"/>
            <a:ext cx="100584" cy="10058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565392" y="4236720"/>
            <a:ext cx="46542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Впровадження в компанії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6565392" y="4565904"/>
            <a:ext cx="4654296" cy="405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Навчання команди й закріплення стандартів у процесах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822960" y="5263896"/>
            <a:ext cx="10652760" cy="1228344"/>
          </a:xfrm>
          <a:prstGeom prst="roundRect">
            <a:avLst>
              <a:gd name="adj" fmla="val 7444"/>
            </a:avLst>
          </a:prstGeom>
          <a:solidFill>
            <a:srgbClr val="16305F"/>
          </a:solidFill>
          <a:ln/>
        </p:spPr>
      </p:sp>
      <p:sp>
        <p:nvSpPr>
          <p:cNvPr id="23" name="Shape 21"/>
          <p:cNvSpPr/>
          <p:nvPr/>
        </p:nvSpPr>
        <p:spPr>
          <a:xfrm>
            <a:off x="1078992" y="5446776"/>
            <a:ext cx="100584" cy="10058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1078992" y="5611368"/>
            <a:ext cx="101406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дотримання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078992" y="5940552"/>
            <a:ext cx="10140696" cy="405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C7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 компанія стежить за послідовністю бренду на практиці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4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Визначення та призначення бренд-буку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1600200"/>
            <a:ext cx="10561320" cy="1188720"/>
          </a:xfrm>
          <a:prstGeom prst="roundRect">
            <a:avLst>
              <a:gd name="adj" fmla="val 7692"/>
            </a:avLst>
          </a:prstGeom>
          <a:solidFill>
            <a:srgbClr val="224A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719072"/>
            <a:ext cx="10012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БРЕНД-БУК (BRAND GUIDELINES)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1984248"/>
            <a:ext cx="10012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Офіційний документ, що фіксує всі вербальні й візуальні стандарти бренду та встановлює чіткі правила їх використання в будь-яких матеріалах компанії — від реклами до внутрішніх презентацій.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822960" y="3017520"/>
            <a:ext cx="5166360" cy="1463040"/>
          </a:xfrm>
          <a:prstGeom prst="roundRect">
            <a:avLst>
              <a:gd name="adj" fmla="val 6250"/>
            </a:avLst>
          </a:prstGeom>
          <a:solidFill>
            <a:srgbClr val="F3F5FA"/>
          </a:solidFill>
          <a:ln/>
        </p:spPr>
      </p:sp>
      <p:sp>
        <p:nvSpPr>
          <p:cNvPr id="8" name="Shape 6"/>
          <p:cNvSpPr/>
          <p:nvPr/>
        </p:nvSpPr>
        <p:spPr>
          <a:xfrm>
            <a:off x="1024128" y="3200400"/>
            <a:ext cx="73152" cy="10972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4440" y="313639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Послідовність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3447288"/>
            <a:ext cx="452628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Забезпечує однакове сприйняття бренду незалежно від каналу чи виконавця.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309360" y="3017520"/>
            <a:ext cx="5166360" cy="1463040"/>
          </a:xfrm>
          <a:prstGeom prst="roundRect">
            <a:avLst>
              <a:gd name="adj" fmla="val 6250"/>
            </a:avLst>
          </a:prstGeom>
          <a:solidFill>
            <a:srgbClr val="F3F5FA"/>
          </a:solidFill>
          <a:ln/>
        </p:spPr>
      </p:sp>
      <p:sp>
        <p:nvSpPr>
          <p:cNvPr id="12" name="Shape 10"/>
          <p:cNvSpPr/>
          <p:nvPr/>
        </p:nvSpPr>
        <p:spPr>
          <a:xfrm>
            <a:off x="6510528" y="3200400"/>
            <a:ext cx="73152" cy="10972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720840" y="313639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Ефективність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6720840" y="3447288"/>
            <a:ext cx="452628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Прискорює роботу дизайнерів і маркетологів завдяки готовим, затвердженим рішенням.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22960" y="4663440"/>
            <a:ext cx="5166360" cy="1463040"/>
          </a:xfrm>
          <a:prstGeom prst="roundRect">
            <a:avLst>
              <a:gd name="adj" fmla="val 6250"/>
            </a:avLst>
          </a:prstGeom>
          <a:solidFill>
            <a:srgbClr val="F3F5FA"/>
          </a:solidFill>
          <a:ln/>
        </p:spPr>
      </p:sp>
      <p:sp>
        <p:nvSpPr>
          <p:cNvPr id="16" name="Shape 14"/>
          <p:cNvSpPr/>
          <p:nvPr/>
        </p:nvSpPr>
        <p:spPr>
          <a:xfrm>
            <a:off x="1024128" y="4846320"/>
            <a:ext cx="73152" cy="10972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234440" y="478231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Захист бренду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1234440" y="5093208"/>
            <a:ext cx="452628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Запобігає спотворенню чи неправильному використанню елементів бренду партнерами.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309360" y="4663440"/>
            <a:ext cx="5166360" cy="1463040"/>
          </a:xfrm>
          <a:prstGeom prst="roundRect">
            <a:avLst>
              <a:gd name="adj" fmla="val 6250"/>
            </a:avLst>
          </a:prstGeom>
          <a:solidFill>
            <a:srgbClr val="F3F5FA"/>
          </a:solidFill>
          <a:ln/>
        </p:spPr>
      </p:sp>
      <p:sp>
        <p:nvSpPr>
          <p:cNvPr id="20" name="Shape 18"/>
          <p:cNvSpPr/>
          <p:nvPr/>
        </p:nvSpPr>
        <p:spPr>
          <a:xfrm>
            <a:off x="6510528" y="4846320"/>
            <a:ext cx="73152" cy="10972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720840" y="478231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Масштабованість</a:t>
            </a:r>
            <a:endParaRPr lang="en-US" sz="1350" dirty="0"/>
          </a:p>
        </p:txBody>
      </p:sp>
      <p:sp>
        <p:nvSpPr>
          <p:cNvPr id="22" name="Text 20"/>
          <p:cNvSpPr txBox="1"/>
          <p:nvPr/>
        </p:nvSpPr>
        <p:spPr>
          <a:xfrm>
            <a:off x="6720840" y="5093208"/>
            <a:ext cx="452628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Дозволяє підтримувати якість бренду при зростанні команди чи виході на нові ринки.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</a:t>
            </a:r>
            <a:endParaRPr lang="en-US" sz="1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4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Структура бренд-буку: вербальні стандарти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1600200"/>
            <a:ext cx="10561320" cy="1051560"/>
          </a:xfrm>
          <a:prstGeom prst="roundRect">
            <a:avLst>
              <a:gd name="adj" fmla="val 8696"/>
            </a:avLst>
          </a:prstGeom>
          <a:solidFill>
            <a:srgbClr val="F3F5FA"/>
          </a:solidFill>
          <a:ln/>
        </p:spPr>
      </p:sp>
      <p:sp>
        <p:nvSpPr>
          <p:cNvPr id="5" name="Shape 3"/>
          <p:cNvSpPr/>
          <p:nvPr/>
        </p:nvSpPr>
        <p:spPr>
          <a:xfrm>
            <a:off x="1024128" y="1783080"/>
            <a:ext cx="73152" cy="68580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234440" y="1719072"/>
            <a:ext cx="9921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голосу (tone of voice)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1234440" y="2029968"/>
            <a:ext cx="992124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 стилю комунікації бренду: формальний чи неформальний, серйозний чи грайливий, з прикладами прийнятних і неприйнятних формулювань.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822960" y="2798064"/>
            <a:ext cx="10561320" cy="1051560"/>
          </a:xfrm>
          <a:prstGeom prst="roundRect">
            <a:avLst>
              <a:gd name="adj" fmla="val 8696"/>
            </a:avLst>
          </a:prstGeom>
          <a:solidFill>
            <a:srgbClr val="F3F5FA"/>
          </a:solidFill>
          <a:ln/>
        </p:spPr>
      </p:sp>
      <p:sp>
        <p:nvSpPr>
          <p:cNvPr id="9" name="Shape 7"/>
          <p:cNvSpPr/>
          <p:nvPr/>
        </p:nvSpPr>
        <p:spPr>
          <a:xfrm>
            <a:off x="1024128" y="2980944"/>
            <a:ext cx="73152" cy="68580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234440" y="2916936"/>
            <a:ext cx="9921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Ключові меседжі</a:t>
            </a:r>
            <a:endParaRPr lang="en-US" sz="1350" dirty="0"/>
          </a:p>
        </p:txBody>
      </p:sp>
      <p:sp>
        <p:nvSpPr>
          <p:cNvPr id="11" name="Text 9"/>
          <p:cNvSpPr txBox="1"/>
          <p:nvPr/>
        </p:nvSpPr>
        <p:spPr>
          <a:xfrm>
            <a:off x="1234440" y="3227832"/>
            <a:ext cx="992124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Затверджені базові тези про бренд, які послідовно повторюються в різних матеріалах і каналах.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22960" y="3995928"/>
            <a:ext cx="10561320" cy="1051560"/>
          </a:xfrm>
          <a:prstGeom prst="roundRect">
            <a:avLst>
              <a:gd name="adj" fmla="val 8696"/>
            </a:avLst>
          </a:prstGeom>
          <a:solidFill>
            <a:srgbClr val="F3F5FA"/>
          </a:solidFill>
          <a:ln/>
        </p:spPr>
      </p:sp>
      <p:sp>
        <p:nvSpPr>
          <p:cNvPr id="13" name="Shape 11"/>
          <p:cNvSpPr/>
          <p:nvPr/>
        </p:nvSpPr>
        <p:spPr>
          <a:xfrm>
            <a:off x="1024128" y="4178808"/>
            <a:ext cx="73152" cy="68580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234440" y="4114800"/>
            <a:ext cx="9921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використання назви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1234440" y="4425696"/>
            <a:ext cx="992124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 писати назву бренду, чи відмінюється вона, які скорочення чи варіанти написання допустимі.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822960" y="5193792"/>
            <a:ext cx="10561320" cy="1051560"/>
          </a:xfrm>
          <a:prstGeom prst="roundRect">
            <a:avLst>
              <a:gd name="adj" fmla="val 8696"/>
            </a:avLst>
          </a:prstGeom>
          <a:solidFill>
            <a:srgbClr val="F3F5FA"/>
          </a:solidFill>
          <a:ln/>
        </p:spPr>
      </p:sp>
      <p:sp>
        <p:nvSpPr>
          <p:cNvPr id="17" name="Shape 15"/>
          <p:cNvSpPr/>
          <p:nvPr/>
        </p:nvSpPr>
        <p:spPr>
          <a:xfrm>
            <a:off x="1024128" y="5376672"/>
            <a:ext cx="73152" cy="68580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234440" y="5312664"/>
            <a:ext cx="9921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Словник бренду</a:t>
            </a:r>
            <a:endParaRPr lang="en-US" sz="1350" dirty="0"/>
          </a:p>
        </p:txBody>
      </p:sp>
      <p:sp>
        <p:nvSpPr>
          <p:cNvPr id="19" name="Text 17"/>
          <p:cNvSpPr txBox="1"/>
          <p:nvPr/>
        </p:nvSpPr>
        <p:spPr>
          <a:xfrm>
            <a:off x="1234440" y="5623560"/>
            <a:ext cx="992124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Перелік термінів, які варто використовувати, і тих, яких варто уникати в комунікації.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</a:t>
            </a:r>
            <a:endParaRPr lang="en-US" sz="1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4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Структура бренд-буку: візуальні стандарти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1600200"/>
            <a:ext cx="3364992" cy="1783080"/>
          </a:xfrm>
          <a:prstGeom prst="roundRect">
            <a:avLst>
              <a:gd name="adj" fmla="val 5128"/>
            </a:avLst>
          </a:prstGeom>
          <a:solidFill>
            <a:srgbClr val="F3F5FA"/>
          </a:solidFill>
          <a:ln/>
        </p:spPr>
      </p:sp>
      <p:sp>
        <p:nvSpPr>
          <p:cNvPr id="5" name="Shape 3"/>
          <p:cNvSpPr/>
          <p:nvPr/>
        </p:nvSpPr>
        <p:spPr>
          <a:xfrm>
            <a:off x="1051560" y="1801368"/>
            <a:ext cx="100584" cy="10058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51560" y="1984248"/>
            <a:ext cx="2907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Логотип і його варіації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1051560" y="2350008"/>
            <a:ext cx="29077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 версія, допустимі модифікації, охоронне поле та мінімальний розмір використання.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443984" y="1600200"/>
            <a:ext cx="3364992" cy="1783080"/>
          </a:xfrm>
          <a:prstGeom prst="roundRect">
            <a:avLst>
              <a:gd name="adj" fmla="val 5128"/>
            </a:avLst>
          </a:prstGeom>
          <a:solidFill>
            <a:srgbClr val="F3F5FA"/>
          </a:solidFill>
          <a:ln/>
        </p:spPr>
      </p:sp>
      <p:sp>
        <p:nvSpPr>
          <p:cNvPr id="9" name="Shape 7"/>
          <p:cNvSpPr/>
          <p:nvPr/>
        </p:nvSpPr>
        <p:spPr>
          <a:xfrm>
            <a:off x="4672584" y="1801368"/>
            <a:ext cx="100584" cy="10058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72584" y="1984248"/>
            <a:ext cx="2907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Кольорова палітра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4672584" y="2350008"/>
            <a:ext cx="29077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Основні й додаткові кольори бренду з точними кодами (HEX, RGB, CMYK, Pantone).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8065008" y="1600200"/>
            <a:ext cx="3364992" cy="1783080"/>
          </a:xfrm>
          <a:prstGeom prst="roundRect">
            <a:avLst>
              <a:gd name="adj" fmla="val 5128"/>
            </a:avLst>
          </a:prstGeom>
          <a:solidFill>
            <a:srgbClr val="F3F5FA"/>
          </a:solidFill>
          <a:ln/>
        </p:spPr>
      </p:sp>
      <p:sp>
        <p:nvSpPr>
          <p:cNvPr id="13" name="Shape 11"/>
          <p:cNvSpPr/>
          <p:nvPr/>
        </p:nvSpPr>
        <p:spPr>
          <a:xfrm>
            <a:off x="8293608" y="1801368"/>
            <a:ext cx="100584" cy="10058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293608" y="1984248"/>
            <a:ext cx="2907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Типографіка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8293608" y="2350008"/>
            <a:ext cx="29077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Основний і додатковий шрифти бренду, правила їх ієрархії в заголовках і текстах.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822960" y="3584448"/>
            <a:ext cx="3364992" cy="1783080"/>
          </a:xfrm>
          <a:prstGeom prst="roundRect">
            <a:avLst>
              <a:gd name="adj" fmla="val 5128"/>
            </a:avLst>
          </a:prstGeom>
          <a:solidFill>
            <a:srgbClr val="F3F5FA"/>
          </a:solidFill>
          <a:ln/>
        </p:spPr>
      </p:sp>
      <p:sp>
        <p:nvSpPr>
          <p:cNvPr id="17" name="Shape 15"/>
          <p:cNvSpPr/>
          <p:nvPr/>
        </p:nvSpPr>
        <p:spPr>
          <a:xfrm>
            <a:off x="1051560" y="3785616"/>
            <a:ext cx="100584" cy="10058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051560" y="3968496"/>
            <a:ext cx="2907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зображень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1051560" y="4334256"/>
            <a:ext cx="29077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Вимоги до фотографій, ілюстрацій та іконографіки, що відповідають характеру бренду.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443984" y="3584448"/>
            <a:ext cx="3364992" cy="1783080"/>
          </a:xfrm>
          <a:prstGeom prst="roundRect">
            <a:avLst>
              <a:gd name="adj" fmla="val 5128"/>
            </a:avLst>
          </a:prstGeom>
          <a:solidFill>
            <a:srgbClr val="F3F5FA"/>
          </a:solidFill>
          <a:ln/>
        </p:spPr>
      </p:sp>
      <p:sp>
        <p:nvSpPr>
          <p:cNvPr id="21" name="Shape 19"/>
          <p:cNvSpPr/>
          <p:nvPr/>
        </p:nvSpPr>
        <p:spPr>
          <a:xfrm>
            <a:off x="4672584" y="3785616"/>
            <a:ext cx="100584" cy="10058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4672584" y="3968496"/>
            <a:ext cx="2907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Заборонені варіанти використання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4672584" y="4334256"/>
            <a:ext cx="29077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Приклади неправильного застосування логотипу й кольорів, яких слід уникати.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8065008" y="3584448"/>
            <a:ext cx="3364992" cy="1783080"/>
          </a:xfrm>
          <a:prstGeom prst="roundRect">
            <a:avLst>
              <a:gd name="adj" fmla="val 5128"/>
            </a:avLst>
          </a:prstGeom>
          <a:solidFill>
            <a:srgbClr val="F3F5FA"/>
          </a:solidFill>
          <a:ln/>
        </p:spPr>
      </p:sp>
      <p:sp>
        <p:nvSpPr>
          <p:cNvPr id="25" name="Shape 23"/>
          <p:cNvSpPr/>
          <p:nvPr/>
        </p:nvSpPr>
        <p:spPr>
          <a:xfrm>
            <a:off x="8293608" y="3785616"/>
            <a:ext cx="100584" cy="10058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8293608" y="3968496"/>
            <a:ext cx="2907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Шаблони матеріалів</a:t>
            </a:r>
            <a:endParaRPr lang="en-US" sz="1250" dirty="0"/>
          </a:p>
        </p:txBody>
      </p:sp>
      <p:sp>
        <p:nvSpPr>
          <p:cNvPr id="27" name="Text 25"/>
          <p:cNvSpPr txBox="1"/>
          <p:nvPr/>
        </p:nvSpPr>
        <p:spPr>
          <a:xfrm>
            <a:off x="8293608" y="4334256"/>
            <a:ext cx="29077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Готові макети презентацій, візиток, соцмереж та іншої типової продукції бренду.</a:t>
            </a:r>
            <a:endParaRPr lang="en-US" sz="1000" dirty="0"/>
          </a:p>
        </p:txBody>
      </p:sp>
      <p:sp>
        <p:nvSpPr>
          <p:cNvPr id="28" name="Text 26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</a:t>
            </a:r>
            <a:endParaRPr lang="en-US" sz="1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4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Впровадження стандартів у компанії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1600200"/>
            <a:ext cx="10561320" cy="960120"/>
          </a:xfrm>
          <a:prstGeom prst="roundRect">
            <a:avLst>
              <a:gd name="adj" fmla="val 9524"/>
            </a:avLst>
          </a:prstGeom>
          <a:solidFill>
            <a:srgbClr val="224A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719072"/>
            <a:ext cx="10012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ВПРОВАДЖЕННЯ БРЕНД-БУКУ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1984248"/>
            <a:ext cx="10012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організаційних заходів, що перетворює документ зі стандартами на реальну щоденну практику всіх співробітників і партнерів компанії.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822960" y="2743200"/>
            <a:ext cx="10561320" cy="914400"/>
          </a:xfrm>
          <a:prstGeom prst="roundRect">
            <a:avLst>
              <a:gd name="adj" fmla="val 10000"/>
            </a:avLst>
          </a:prstGeom>
          <a:solidFill>
            <a:srgbClr val="F3F5FA"/>
          </a:solidFill>
          <a:ln/>
        </p:spPr>
      </p:sp>
      <p:sp>
        <p:nvSpPr>
          <p:cNvPr id="8" name="Shape 6"/>
          <p:cNvSpPr/>
          <p:nvPr/>
        </p:nvSpPr>
        <p:spPr>
          <a:xfrm>
            <a:off x="1024128" y="2926080"/>
            <a:ext cx="73152" cy="54864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4440" y="2862072"/>
            <a:ext cx="9921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Навчання команди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3172968"/>
            <a:ext cx="9921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Презентація бренд-буку співробітникам усіх причетних відділів із поясненням логіки, а не лише правил.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22960" y="3794760"/>
            <a:ext cx="10561320" cy="914400"/>
          </a:xfrm>
          <a:prstGeom prst="roundRect">
            <a:avLst>
              <a:gd name="adj" fmla="val 10000"/>
            </a:avLst>
          </a:prstGeom>
          <a:solidFill>
            <a:srgbClr val="F3F5FA"/>
          </a:solidFill>
          <a:ln/>
        </p:spPr>
      </p:sp>
      <p:sp>
        <p:nvSpPr>
          <p:cNvPr id="12" name="Shape 10"/>
          <p:cNvSpPr/>
          <p:nvPr/>
        </p:nvSpPr>
        <p:spPr>
          <a:xfrm>
            <a:off x="1024128" y="3977640"/>
            <a:ext cx="73152" cy="54864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234440" y="3913632"/>
            <a:ext cx="9921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champions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1234440" y="4224528"/>
            <a:ext cx="9921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Призначення відповідальних осіб у кожному відділі, які стежать за дотриманням стандартів на місцях.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22960" y="4846320"/>
            <a:ext cx="10561320" cy="914400"/>
          </a:xfrm>
          <a:prstGeom prst="roundRect">
            <a:avLst>
              <a:gd name="adj" fmla="val 10000"/>
            </a:avLst>
          </a:prstGeom>
          <a:solidFill>
            <a:srgbClr val="F3F5FA"/>
          </a:solidFill>
          <a:ln/>
        </p:spPr>
      </p:sp>
      <p:sp>
        <p:nvSpPr>
          <p:cNvPr id="16" name="Shape 14"/>
          <p:cNvSpPr/>
          <p:nvPr/>
        </p:nvSpPr>
        <p:spPr>
          <a:xfrm>
            <a:off x="1024128" y="5029200"/>
            <a:ext cx="73152" cy="54864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234440" y="4965192"/>
            <a:ext cx="9921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Інтеграція в процеси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1234440" y="5276088"/>
            <a:ext cx="9921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Включення перевірки на відповідність бренд-буку в стандартний робочий процес узгодження матеріалів.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22960" y="5897880"/>
            <a:ext cx="10561320" cy="914400"/>
          </a:xfrm>
          <a:prstGeom prst="roundRect">
            <a:avLst>
              <a:gd name="adj" fmla="val 10000"/>
            </a:avLst>
          </a:prstGeom>
          <a:solidFill>
            <a:srgbClr val="F3F5FA"/>
          </a:solidFill>
          <a:ln/>
        </p:spPr>
      </p:sp>
      <p:sp>
        <p:nvSpPr>
          <p:cNvPr id="20" name="Shape 18"/>
          <p:cNvSpPr/>
          <p:nvPr/>
        </p:nvSpPr>
        <p:spPr>
          <a:xfrm>
            <a:off x="1024128" y="6080760"/>
            <a:ext cx="73152" cy="54864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1234440" y="6016752"/>
            <a:ext cx="9921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Доступність документа</a:t>
            </a:r>
            <a:endParaRPr lang="en-US" sz="1350" dirty="0"/>
          </a:p>
        </p:txBody>
      </p:sp>
      <p:sp>
        <p:nvSpPr>
          <p:cNvPr id="22" name="Text 20"/>
          <p:cNvSpPr txBox="1"/>
          <p:nvPr/>
        </p:nvSpPr>
        <p:spPr>
          <a:xfrm>
            <a:off x="1234440" y="6327648"/>
            <a:ext cx="9921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Бренд-бук зберігається в зручному й завжди доступному форматі для всієї команди та підрядників.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</a:t>
            </a:r>
            <a:endParaRPr lang="en-US" sz="1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4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Контроль дотримання стандартів бренду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1600200"/>
            <a:ext cx="10561320" cy="1005840"/>
          </a:xfrm>
          <a:prstGeom prst="roundRect">
            <a:avLst>
              <a:gd name="adj" fmla="val 9091"/>
            </a:avLst>
          </a:prstGeom>
          <a:solidFill>
            <a:srgbClr val="224A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719072"/>
            <a:ext cx="10012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ЧОМУ КОНТРОЛЬ НЕ МЕНШ ВАЖЛИВИЙ, НІЖ СТВОРЕННЯ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1984248"/>
            <a:ext cx="10012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6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Навіть найякісніший бренд-бук втрачає сенс без регулярної перевірки того, чи справді матеріали компанії відповідають затвердженим стандартам.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822960" y="2880360"/>
            <a:ext cx="5166360" cy="1691640"/>
          </a:xfrm>
          <a:prstGeom prst="roundRect">
            <a:avLst>
              <a:gd name="adj" fmla="val 5405"/>
            </a:avLst>
          </a:prstGeom>
          <a:solidFill>
            <a:srgbClr val="F3F5FA"/>
          </a:solidFill>
          <a:ln/>
        </p:spPr>
      </p:sp>
      <p:sp>
        <p:nvSpPr>
          <p:cNvPr id="8" name="Shape 6"/>
          <p:cNvSpPr/>
          <p:nvPr/>
        </p:nvSpPr>
        <p:spPr>
          <a:xfrm>
            <a:off x="1024128" y="306324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4440" y="299923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Регулярний аудит матеріалів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3310128"/>
            <a:ext cx="452628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Періодична перевірка реклами, соцмереж і документів на відповідність бренд-буку.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309360" y="2880360"/>
            <a:ext cx="5166360" cy="1691640"/>
          </a:xfrm>
          <a:prstGeom prst="roundRect">
            <a:avLst>
              <a:gd name="adj" fmla="val 5405"/>
            </a:avLst>
          </a:prstGeom>
          <a:solidFill>
            <a:srgbClr val="F3F5FA"/>
          </a:solidFill>
          <a:ln/>
        </p:spPr>
      </p:sp>
      <p:sp>
        <p:nvSpPr>
          <p:cNvPr id="12" name="Shape 10"/>
          <p:cNvSpPr/>
          <p:nvPr/>
        </p:nvSpPr>
        <p:spPr>
          <a:xfrm>
            <a:off x="6510528" y="306324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720840" y="299923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Зворотний зв'язок командам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6720840" y="3310128"/>
            <a:ext cx="452628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Конструктивні коментарі виконавцям у разі відхилення від стандартів, а не лише заборони.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22960" y="4773168"/>
            <a:ext cx="5166360" cy="1691640"/>
          </a:xfrm>
          <a:prstGeom prst="roundRect">
            <a:avLst>
              <a:gd name="adj" fmla="val 5405"/>
            </a:avLst>
          </a:prstGeom>
          <a:solidFill>
            <a:srgbClr val="F3F5FA"/>
          </a:solidFill>
          <a:ln/>
        </p:spPr>
      </p:sp>
      <p:sp>
        <p:nvSpPr>
          <p:cNvPr id="16" name="Shape 14"/>
          <p:cNvSpPr/>
          <p:nvPr/>
        </p:nvSpPr>
        <p:spPr>
          <a:xfrm>
            <a:off x="1024128" y="4956048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234440" y="4892040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Оновлення документа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1234440" y="5202936"/>
            <a:ext cx="452628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Періодичний перегляд бренд-буку з урахуванням нових каналів комунікації чи змін стратегії.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309360" y="4773168"/>
            <a:ext cx="5166360" cy="1691640"/>
          </a:xfrm>
          <a:prstGeom prst="roundRect">
            <a:avLst>
              <a:gd name="adj" fmla="val 5405"/>
            </a:avLst>
          </a:prstGeom>
          <a:solidFill>
            <a:srgbClr val="F3F5FA"/>
          </a:solidFill>
          <a:ln/>
        </p:spPr>
      </p:sp>
      <p:sp>
        <p:nvSpPr>
          <p:cNvPr id="20" name="Shape 18"/>
          <p:cNvSpPr/>
          <p:nvPr/>
        </p:nvSpPr>
        <p:spPr>
          <a:xfrm>
            <a:off x="6510528" y="4956048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720840" y="4892040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контролю й гнучкості</a:t>
            </a:r>
            <a:endParaRPr lang="en-US" sz="1350" dirty="0"/>
          </a:p>
        </p:txBody>
      </p:sp>
      <p:sp>
        <p:nvSpPr>
          <p:cNvPr id="22" name="Text 20"/>
          <p:cNvSpPr txBox="1"/>
          <p:nvPr/>
        </p:nvSpPr>
        <p:spPr>
          <a:xfrm>
            <a:off x="6720840" y="5202936"/>
            <a:ext cx="452628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 залишають простір для творчості команд, не перетворюючись на надмірно жорсткі обмеження.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</a:t>
            </a:r>
            <a:endParaRPr lang="en-US" sz="1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0F25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4297680"/>
            <a:ext cx="4023360" cy="4023360"/>
          </a:xfrm>
          <a:prstGeom prst="ellipse">
            <a:avLst/>
          </a:prstGeom>
          <a:solidFill>
            <a:srgbClr val="224A98">
              <a:alpha val="55000"/>
            </a:srgbClr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2960" y="5943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ПІДСУМОК ПИТАННЯ 4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96012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Бренд-бук перетворює стратегію на щоденну практику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822960" y="210312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21031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508760" y="2057400"/>
            <a:ext cx="9509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Бренд-бук фіксує вербальні й візуальні стандарти в єдиному обов'язковому документі.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822960" y="2944368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22960" y="29443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508760" y="2898648"/>
            <a:ext cx="9509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Вербальні стандарти визначають, як бренд говорить; візуальні — як він виглядає.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22960" y="3785616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22960" y="37856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508760" y="3739896"/>
            <a:ext cx="9509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навчання команди й призначення відповідальних осіб документ залишається формальністю.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22960" y="4626864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22960" y="462686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581144"/>
            <a:ext cx="9509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Регулярний контроль дотримання стандартів так само важливий, як і їх первинна розробка.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22960" y="644652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Далі: підсумок лекції →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</a:t>
            </a:r>
            <a:endParaRPr lang="en-US" sz="1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0F25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-1645920"/>
            <a:ext cx="4023360" cy="4023360"/>
          </a:xfrm>
          <a:prstGeom prst="ellipse">
            <a:avLst/>
          </a:prstGeom>
          <a:solidFill>
            <a:srgbClr val="224A98">
              <a:alpha val="5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875520" y="4389120"/>
            <a:ext cx="3291840" cy="3291840"/>
          </a:xfrm>
          <a:prstGeom prst="ellipse">
            <a:avLst/>
          </a:prstGeom>
          <a:solidFill>
            <a:srgbClr val="224A98">
              <a:alpha val="70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6858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ЗАВЕРШЕННЯ ЛЕКЦІЇ 2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05156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Від дослідження до готового бренд-буку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822960" y="196596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19659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508760" y="1920240"/>
            <a:ext cx="9509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Дослідницький етап дає стратегії доказову базу: ринок, конкуренти, аудиторія, аудит.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822960" y="2624328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22960" y="26243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2578608"/>
            <a:ext cx="9509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Бренд-платформа перетворює дослідження на місію, цінності й особистість бренду.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822960" y="3282696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22960" y="328269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508760" y="3236976"/>
            <a:ext cx="9509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Нейминг вербалізує платформу в назву, слоган і tagline, готові до юридичного захисту.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822960" y="3941064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E781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22960" y="394106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55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1508760" y="3895344"/>
            <a:ext cx="9509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Бренд-бук фіксує стандарти й перетворює стратегію на щоденну дисципліну команди.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822960" y="473659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для обговорення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822960" y="5175504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1051560" y="507492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 може вдала назва компенсувати слабку бренд-платформу — чи навпаки?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22960" y="5559552"/>
            <a:ext cx="82296" cy="8229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51560" y="5458968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Наскільки жорстким має бути бренд-бук, щоб не стримувати креативність команди?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822960" y="6099048"/>
            <a:ext cx="1280160" cy="0"/>
          </a:xfrm>
          <a:prstGeom prst="line">
            <a:avLst/>
          </a:prstGeom>
          <a:noFill/>
          <a:ln w="38100">
            <a:solidFill>
              <a:srgbClr val="EE781C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22960" y="6254496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Дякую за увагу!</a:t>
            </a:r>
            <a:endParaRPr lang="en-US" sz="1900" dirty="0"/>
          </a:p>
        </p:txBody>
      </p:sp>
      <p:sp>
        <p:nvSpPr>
          <p:cNvPr id="25" name="Text 23"/>
          <p:cNvSpPr txBox="1"/>
          <p:nvPr/>
        </p:nvSpPr>
        <p:spPr>
          <a:xfrm>
            <a:off x="11368735" y="640080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2026-09-06T13:53:10Z</dcterms:created>
  <dcterms:modified xsi:type="dcterms:W3CDTF">2026-09-06T13:53:10Z</dcterms:modified>
</cp:coreProperties>
</file>