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8" r:id="rId2"/>
    <p:sldId id="282" r:id="rId3"/>
    <p:sldId id="279" r:id="rId4"/>
    <p:sldId id="259" r:id="rId5"/>
    <p:sldId id="260" r:id="rId6"/>
    <p:sldId id="283" r:id="rId7"/>
    <p:sldId id="284" r:id="rId8"/>
    <p:sldId id="285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4" r:id="rId22"/>
    <p:sldId id="275" r:id="rId23"/>
    <p:sldId id="276" r:id="rId24"/>
    <p:sldId id="277" r:id="rId25"/>
    <p:sldId id="278" r:id="rId26"/>
    <p:sldId id="281" r:id="rId27"/>
    <p:sldId id="280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3" d="100"/>
          <a:sy n="83" d="100"/>
        </p:scale>
        <p:origin x="-552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89457F-0C7E-484D-8635-C9C246828937}" type="doc">
      <dgm:prSet loTypeId="urn:microsoft.com/office/officeart/2005/8/layout/vList2" loCatId="list" qsTypeId="urn:microsoft.com/office/officeart/2005/8/quickstyle/3d2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DCCEEE51-039C-45B8-B7A7-11D23DC1F4C5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altLang="ru-RU" smtClean="0"/>
            <a:t>	</a:t>
          </a:r>
          <a:r>
            <a:rPr lang="uk-UA" alt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altLang="ru-RU" sz="2800" smtClean="0">
              <a:latin typeface="Times New Roman" panose="02020603050405020304" pitchFamily="18" charset="0"/>
              <a:cs typeface="Times New Roman" panose="02020603050405020304" pitchFamily="18" charset="0"/>
            </a:rPr>
            <a:t>- формування нової філософії державної політики щодо дітей з особливими освітніми потребами</a:t>
          </a:r>
          <a:endParaRPr lang="ru-RU" sz="3600" dirty="0"/>
        </a:p>
      </dgm:t>
    </dgm:pt>
    <dgm:pt modelId="{9A4FDD9F-A115-4633-80D3-3B8A521215A0}" type="parTrans" cxnId="{4E984294-793D-41B2-BF1F-47C48880FE5B}">
      <dgm:prSet/>
      <dgm:spPr/>
      <dgm:t>
        <a:bodyPr/>
        <a:lstStyle/>
        <a:p>
          <a:endParaRPr lang="ru-RU"/>
        </a:p>
      </dgm:t>
    </dgm:pt>
    <dgm:pt modelId="{C1220CDC-44D6-406D-97D5-BE4AEEB7B397}" type="sibTrans" cxnId="{4E984294-793D-41B2-BF1F-47C48880FE5B}">
      <dgm:prSet/>
      <dgm:spPr/>
      <dgm:t>
        <a:bodyPr/>
        <a:lstStyle/>
        <a:p>
          <a:endParaRPr lang="ru-RU"/>
        </a:p>
      </dgm:t>
    </dgm:pt>
    <dgm:pt modelId="{DFCC6301-2E57-47E1-B95A-4AD2115E9F1E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alt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uk-UA" altLang="ru-RU" sz="2800" smtClean="0">
              <a:latin typeface="Times New Roman" panose="02020603050405020304" pitchFamily="18" charset="0"/>
              <a:cs typeface="Times New Roman" panose="02020603050405020304" pitchFamily="18" charset="0"/>
            </a:rPr>
            <a:t>удосконалення прав людини</a:t>
          </a:r>
        </a:p>
        <a:p>
          <a:pPr algn="ctr" defTabSz="1111250">
            <a:spcBef>
              <a:spcPct val="0"/>
            </a:spcBef>
            <a:spcAft>
              <a:spcPct val="35000"/>
            </a:spcAft>
          </a:pPr>
          <a:r>
            <a:rPr lang="uk-UA" altLang="ru-RU" sz="2800" smtClean="0">
              <a:latin typeface="Times New Roman" panose="02020603050405020304" pitchFamily="18" charset="0"/>
              <a:cs typeface="Times New Roman" panose="02020603050405020304" pitchFamily="18" charset="0"/>
            </a:rPr>
            <a:t>нормативно-правової бази у відповідності до міжнародних договорів у сфері </a:t>
          </a:r>
          <a:endParaRPr lang="ru-RU" sz="1800" dirty="0"/>
        </a:p>
      </dgm:t>
    </dgm:pt>
    <dgm:pt modelId="{11D414CF-0C58-4E3D-86F2-B4627B60009A}" type="parTrans" cxnId="{FE285FD5-0551-4C44-AEE7-D8B7A297D9A9}">
      <dgm:prSet/>
      <dgm:spPr/>
      <dgm:t>
        <a:bodyPr/>
        <a:lstStyle/>
        <a:p>
          <a:endParaRPr lang="ru-RU"/>
        </a:p>
      </dgm:t>
    </dgm:pt>
    <dgm:pt modelId="{ECF56B20-C390-4BED-B745-2BDA70546915}" type="sibTrans" cxnId="{FE285FD5-0551-4C44-AEE7-D8B7A297D9A9}">
      <dgm:prSet/>
      <dgm:spPr/>
      <dgm:t>
        <a:bodyPr/>
        <a:lstStyle/>
        <a:p>
          <a:endParaRPr lang="ru-RU"/>
        </a:p>
      </dgm:t>
    </dgm:pt>
    <dgm:pt modelId="{50A80A5E-E98B-4619-85BF-BF54BF189630}">
      <dgm:prSet phldrT="[Текст]"/>
      <dgm:spPr/>
      <dgm:t>
        <a:bodyPr/>
        <a:lstStyle/>
        <a:p>
          <a:endParaRPr lang="ru-RU" dirty="0"/>
        </a:p>
      </dgm:t>
    </dgm:pt>
    <dgm:pt modelId="{3B56D5BE-60AA-4CEA-B22D-EF5F7CB8F1F5}" type="parTrans" cxnId="{41AD15D1-A49C-4B27-AE35-A7609E39CC70}">
      <dgm:prSet/>
      <dgm:spPr/>
      <dgm:t>
        <a:bodyPr/>
        <a:lstStyle/>
        <a:p>
          <a:endParaRPr lang="ru-RU"/>
        </a:p>
      </dgm:t>
    </dgm:pt>
    <dgm:pt modelId="{F7EE3F20-CCC7-4A0A-9927-92690A8E1134}" type="sibTrans" cxnId="{41AD15D1-A49C-4B27-AE35-A7609E39CC70}">
      <dgm:prSet/>
      <dgm:spPr/>
      <dgm:t>
        <a:bodyPr/>
        <a:lstStyle/>
        <a:p>
          <a:endParaRPr lang="ru-RU"/>
        </a:p>
      </dgm:t>
    </dgm:pt>
    <dgm:pt modelId="{0765ABA2-2A24-47C5-9957-55CF9C52E70C}">
      <dgm:prSet phldrT="[Текст]" custT="1"/>
      <dgm:spPr/>
      <dgm:t>
        <a:bodyPr/>
        <a:lstStyle/>
        <a:p>
          <a:pPr algn="ctr"/>
          <a:r>
            <a:rPr lang="uk-UA" alt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реалізація та поширення моделі інклюзивного навчання дітей у дошкільних та загальноосвітніх навчальних закладах</a:t>
          </a:r>
          <a:endParaRPr lang="ru-RU" sz="2000" dirty="0"/>
        </a:p>
      </dgm:t>
    </dgm:pt>
    <dgm:pt modelId="{B6ACD539-2B65-4C46-95BE-EEFB45878BC4}" type="parTrans" cxnId="{7D4DBE19-3954-4A1E-839A-6FCEE63B721C}">
      <dgm:prSet/>
      <dgm:spPr/>
      <dgm:t>
        <a:bodyPr/>
        <a:lstStyle/>
        <a:p>
          <a:endParaRPr lang="ru-RU"/>
        </a:p>
      </dgm:t>
    </dgm:pt>
    <dgm:pt modelId="{697C8FD6-47D7-4842-A2E0-E53DDFB350D5}" type="sibTrans" cxnId="{7D4DBE19-3954-4A1E-839A-6FCEE63B721C}">
      <dgm:prSet/>
      <dgm:spPr/>
      <dgm:t>
        <a:bodyPr/>
        <a:lstStyle/>
        <a:p>
          <a:endParaRPr lang="ru-RU"/>
        </a:p>
      </dgm:t>
    </dgm:pt>
    <dgm:pt modelId="{E6CB69A3-F1F5-4CBD-9476-DEF485EDB83C}" type="pres">
      <dgm:prSet presAssocID="{5789457F-0C7E-484D-8635-C9C24682893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C9A64E-8CB8-4EE3-BC38-0809ECCBF0B6}" type="pres">
      <dgm:prSet presAssocID="{DCCEEE51-039C-45B8-B7A7-11D23DC1F4C5}" presName="parentText" presStyleLbl="node1" presStyleIdx="0" presStyleCnt="3" custLinFactNeighborY="-789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85EA91-A3CD-4DCF-8595-66AA6E87E996}" type="pres">
      <dgm:prSet presAssocID="{C1220CDC-44D6-406D-97D5-BE4AEEB7B397}" presName="spacer" presStyleCnt="0"/>
      <dgm:spPr/>
    </dgm:pt>
    <dgm:pt modelId="{06120F4D-0EE6-4DCA-8EBA-EFF79828857D}" type="pres">
      <dgm:prSet presAssocID="{DFCC6301-2E57-47E1-B95A-4AD2115E9F1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EC65F7-6667-4D7B-A995-D9D5F80E5AFB}" type="pres">
      <dgm:prSet presAssocID="{ECF56B20-C390-4BED-B745-2BDA70546915}" presName="spacer" presStyleCnt="0"/>
      <dgm:spPr/>
    </dgm:pt>
    <dgm:pt modelId="{8DE3D9F2-CA14-4ACE-AAA1-9B18CB5FDB57}" type="pres">
      <dgm:prSet presAssocID="{0765ABA2-2A24-47C5-9957-55CF9C52E70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4E157C-B707-46EE-875C-0FE13D89F8A2}" type="pres">
      <dgm:prSet presAssocID="{0765ABA2-2A24-47C5-9957-55CF9C52E70C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984294-793D-41B2-BF1F-47C48880FE5B}" srcId="{5789457F-0C7E-484D-8635-C9C246828937}" destId="{DCCEEE51-039C-45B8-B7A7-11D23DC1F4C5}" srcOrd="0" destOrd="0" parTransId="{9A4FDD9F-A115-4633-80D3-3B8A521215A0}" sibTransId="{C1220CDC-44D6-406D-97D5-BE4AEEB7B397}"/>
    <dgm:cxn modelId="{FE285FD5-0551-4C44-AEE7-D8B7A297D9A9}" srcId="{5789457F-0C7E-484D-8635-C9C246828937}" destId="{DFCC6301-2E57-47E1-B95A-4AD2115E9F1E}" srcOrd="1" destOrd="0" parTransId="{11D414CF-0C58-4E3D-86F2-B4627B60009A}" sibTransId="{ECF56B20-C390-4BED-B745-2BDA70546915}"/>
    <dgm:cxn modelId="{0EB2AD73-CF36-4D96-98BA-38B9945B2C5D}" type="presOf" srcId="{DCCEEE51-039C-45B8-B7A7-11D23DC1F4C5}" destId="{B3C9A64E-8CB8-4EE3-BC38-0809ECCBF0B6}" srcOrd="0" destOrd="0" presId="urn:microsoft.com/office/officeart/2005/8/layout/vList2"/>
    <dgm:cxn modelId="{55FFD6C9-B657-40DF-BF5B-16EBF696C3FE}" type="presOf" srcId="{DFCC6301-2E57-47E1-B95A-4AD2115E9F1E}" destId="{06120F4D-0EE6-4DCA-8EBA-EFF79828857D}" srcOrd="0" destOrd="0" presId="urn:microsoft.com/office/officeart/2005/8/layout/vList2"/>
    <dgm:cxn modelId="{5FF01DE6-FBC1-43D1-BA8A-402DE5038AAC}" type="presOf" srcId="{0765ABA2-2A24-47C5-9957-55CF9C52E70C}" destId="{8DE3D9F2-CA14-4ACE-AAA1-9B18CB5FDB57}" srcOrd="0" destOrd="0" presId="urn:microsoft.com/office/officeart/2005/8/layout/vList2"/>
    <dgm:cxn modelId="{7D4DBE19-3954-4A1E-839A-6FCEE63B721C}" srcId="{5789457F-0C7E-484D-8635-C9C246828937}" destId="{0765ABA2-2A24-47C5-9957-55CF9C52E70C}" srcOrd="2" destOrd="0" parTransId="{B6ACD539-2B65-4C46-95BE-EEFB45878BC4}" sibTransId="{697C8FD6-47D7-4842-A2E0-E53DDFB350D5}"/>
    <dgm:cxn modelId="{41AD15D1-A49C-4B27-AE35-A7609E39CC70}" srcId="{0765ABA2-2A24-47C5-9957-55CF9C52E70C}" destId="{50A80A5E-E98B-4619-85BF-BF54BF189630}" srcOrd="0" destOrd="0" parTransId="{3B56D5BE-60AA-4CEA-B22D-EF5F7CB8F1F5}" sibTransId="{F7EE3F20-CCC7-4A0A-9927-92690A8E1134}"/>
    <dgm:cxn modelId="{0C0A8466-19FC-4E8A-9A5C-575A3FA1529A}" type="presOf" srcId="{50A80A5E-E98B-4619-85BF-BF54BF189630}" destId="{AF4E157C-B707-46EE-875C-0FE13D89F8A2}" srcOrd="0" destOrd="0" presId="urn:microsoft.com/office/officeart/2005/8/layout/vList2"/>
    <dgm:cxn modelId="{5CED4891-58C0-4E1E-8AEA-3639BD5A6A2B}" type="presOf" srcId="{5789457F-0C7E-484D-8635-C9C246828937}" destId="{E6CB69A3-F1F5-4CBD-9476-DEF485EDB83C}" srcOrd="0" destOrd="0" presId="urn:microsoft.com/office/officeart/2005/8/layout/vList2"/>
    <dgm:cxn modelId="{8F883D80-552D-4539-9E69-12B18A78BD46}" type="presParOf" srcId="{E6CB69A3-F1F5-4CBD-9476-DEF485EDB83C}" destId="{B3C9A64E-8CB8-4EE3-BC38-0809ECCBF0B6}" srcOrd="0" destOrd="0" presId="urn:microsoft.com/office/officeart/2005/8/layout/vList2"/>
    <dgm:cxn modelId="{8739F985-AB29-476C-9EE8-84BA3194FBB7}" type="presParOf" srcId="{E6CB69A3-F1F5-4CBD-9476-DEF485EDB83C}" destId="{3685EA91-A3CD-4DCF-8595-66AA6E87E996}" srcOrd="1" destOrd="0" presId="urn:microsoft.com/office/officeart/2005/8/layout/vList2"/>
    <dgm:cxn modelId="{D3F82DB2-DD36-4AD5-94E5-5A95AAB0A4CC}" type="presParOf" srcId="{E6CB69A3-F1F5-4CBD-9476-DEF485EDB83C}" destId="{06120F4D-0EE6-4DCA-8EBA-EFF79828857D}" srcOrd="2" destOrd="0" presId="urn:microsoft.com/office/officeart/2005/8/layout/vList2"/>
    <dgm:cxn modelId="{BA80E12F-604A-4C26-8ED4-631895129B86}" type="presParOf" srcId="{E6CB69A3-F1F5-4CBD-9476-DEF485EDB83C}" destId="{82EC65F7-6667-4D7B-A995-D9D5F80E5AFB}" srcOrd="3" destOrd="0" presId="urn:microsoft.com/office/officeart/2005/8/layout/vList2"/>
    <dgm:cxn modelId="{E239BC06-2EA4-4F9C-BA83-BB5564E6613E}" type="presParOf" srcId="{E6CB69A3-F1F5-4CBD-9476-DEF485EDB83C}" destId="{8DE3D9F2-CA14-4ACE-AAA1-9B18CB5FDB57}" srcOrd="4" destOrd="0" presId="urn:microsoft.com/office/officeart/2005/8/layout/vList2"/>
    <dgm:cxn modelId="{138FDCF2-E3CC-40DE-8A3D-7E356A616FF6}" type="presParOf" srcId="{E6CB69A3-F1F5-4CBD-9476-DEF485EDB83C}" destId="{AF4E157C-B707-46EE-875C-0FE13D89F8A2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C9A64E-8CB8-4EE3-BC38-0809ECCBF0B6}">
      <dsp:nvSpPr>
        <dsp:cNvPr id="0" name=""/>
        <dsp:cNvSpPr/>
      </dsp:nvSpPr>
      <dsp:spPr>
        <a:xfrm>
          <a:off x="0" y="0"/>
          <a:ext cx="8128000" cy="1703520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altLang="ru-RU" kern="1200" smtClean="0"/>
            <a:t>	</a:t>
          </a:r>
          <a:r>
            <a:rPr lang="uk-UA" alt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k-UA" altLang="ru-RU" sz="2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- формування нової філософії державної політики щодо дітей з особливими освітніми потребами</a:t>
          </a:r>
          <a:endParaRPr lang="ru-RU" sz="3600" kern="1200" dirty="0"/>
        </a:p>
      </dsp:txBody>
      <dsp:txXfrm>
        <a:off x="83159" y="83159"/>
        <a:ext cx="7961682" cy="1537202"/>
      </dsp:txXfrm>
    </dsp:sp>
    <dsp:sp modelId="{06120F4D-0EE6-4DCA-8EBA-EFF79828857D}">
      <dsp:nvSpPr>
        <dsp:cNvPr id="0" name=""/>
        <dsp:cNvSpPr/>
      </dsp:nvSpPr>
      <dsp:spPr>
        <a:xfrm>
          <a:off x="0" y="1749933"/>
          <a:ext cx="8128000" cy="1703520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39141"/>
                <a:satOff val="-27871"/>
                <a:lumOff val="33191"/>
                <a:alphaOff val="0"/>
                <a:tint val="96000"/>
                <a:lumMod val="102000"/>
              </a:schemeClr>
            </a:gs>
            <a:gs pos="100000">
              <a:schemeClr val="accent1">
                <a:shade val="50000"/>
                <a:hueOff val="39141"/>
                <a:satOff val="-27871"/>
                <a:lumOff val="33191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alt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uk-UA" altLang="ru-RU" sz="2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удосконалення прав людини</a:t>
          </a:r>
        </a:p>
        <a:p>
          <a:pPr lvl="0" algn="ctr" defTabSz="1111250">
            <a:spcBef>
              <a:spcPct val="0"/>
            </a:spcBef>
            <a:spcAft>
              <a:spcPct val="35000"/>
            </a:spcAft>
          </a:pPr>
          <a:r>
            <a:rPr lang="uk-UA" altLang="ru-RU" sz="2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нормативно-правової бази у відповідності до міжнародних договорів у сфері </a:t>
          </a:r>
          <a:endParaRPr lang="ru-RU" sz="1800" kern="1200" dirty="0"/>
        </a:p>
      </dsp:txBody>
      <dsp:txXfrm>
        <a:off x="83159" y="1833092"/>
        <a:ext cx="7961682" cy="1537202"/>
      </dsp:txXfrm>
    </dsp:sp>
    <dsp:sp modelId="{8DE3D9F2-CA14-4ACE-AAA1-9B18CB5FDB57}">
      <dsp:nvSpPr>
        <dsp:cNvPr id="0" name=""/>
        <dsp:cNvSpPr/>
      </dsp:nvSpPr>
      <dsp:spPr>
        <a:xfrm>
          <a:off x="0" y="3490893"/>
          <a:ext cx="8128000" cy="1703520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39141"/>
                <a:satOff val="-27871"/>
                <a:lumOff val="33191"/>
                <a:alphaOff val="0"/>
                <a:tint val="96000"/>
                <a:lumMod val="102000"/>
              </a:schemeClr>
            </a:gs>
            <a:gs pos="100000">
              <a:schemeClr val="accent1">
                <a:shade val="50000"/>
                <a:hueOff val="39141"/>
                <a:satOff val="-27871"/>
                <a:lumOff val="33191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alt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реалізація та поширення моделі інклюзивного навчання дітей у дошкільних та загальноосвітніх навчальних закладах</a:t>
          </a:r>
          <a:endParaRPr lang="ru-RU" sz="2000" kern="1200" dirty="0"/>
        </a:p>
      </dsp:txBody>
      <dsp:txXfrm>
        <a:off x="83159" y="3574052"/>
        <a:ext cx="7961682" cy="1537202"/>
      </dsp:txXfrm>
    </dsp:sp>
    <dsp:sp modelId="{AF4E157C-B707-46EE-875C-0FE13D89F8A2}">
      <dsp:nvSpPr>
        <dsp:cNvPr id="0" name=""/>
        <dsp:cNvSpPr/>
      </dsp:nvSpPr>
      <dsp:spPr>
        <a:xfrm>
          <a:off x="0" y="5194413"/>
          <a:ext cx="8128000" cy="215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16510" rIns="92456" bIns="165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000" kern="1200" dirty="0"/>
        </a:p>
      </dsp:txBody>
      <dsp:txXfrm>
        <a:off x="0" y="5194413"/>
        <a:ext cx="8128000" cy="215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03F27-86B5-4716-ACFA-EC547E4225B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9BD3E8-4F12-4B44-BD81-881ACB0E68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943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17412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30BC70-5E9F-4AAE-B066-236B14BDB4C8}" type="slidenum">
              <a:rPr lang="uk-UA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</a:t>
            </a:fld>
            <a:endParaRPr lang="uk-UA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633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21508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5E85A8F-A0A5-43A1-8407-AC6DE8484057}" type="slidenum">
              <a:rPr lang="uk-UA" altLang="ru-RU" b="0">
                <a:latin typeface="Comic Sans MS" panose="030F0702030302020204" pitchFamily="66" charset="0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uk-UA" altLang="ru-RU" b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612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23556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18A43A3-A6DB-4896-9144-27B34DBFEAEE}" type="slidenum">
              <a:rPr lang="uk-UA" altLang="ru-RU" b="0">
                <a:latin typeface="Comic Sans MS" panose="030F0702030302020204" pitchFamily="66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uk-UA" altLang="ru-RU" b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689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23556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18A43A3-A6DB-4896-9144-27B34DBFEAEE}" type="slidenum">
              <a:rPr lang="uk-UA" altLang="ru-RU" b="0">
                <a:latin typeface="Comic Sans MS" panose="030F0702030302020204" pitchFamily="66" charset="0"/>
              </a:rPr>
              <a:pPr algn="r" eaLnBrk="1" hangingPunct="1">
                <a:spcBef>
                  <a:spcPct val="0"/>
                </a:spcBef>
              </a:pPr>
              <a:t>6</a:t>
            </a:fld>
            <a:endParaRPr lang="uk-UA" altLang="ru-RU" b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689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23556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18A43A3-A6DB-4896-9144-27B34DBFEAEE}" type="slidenum">
              <a:rPr lang="uk-UA" altLang="ru-RU" b="0">
                <a:latin typeface="Comic Sans MS" panose="030F0702030302020204" pitchFamily="66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uk-UA" altLang="ru-RU" b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6897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23556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18A43A3-A6DB-4896-9144-27B34DBFEAEE}" type="slidenum">
              <a:rPr lang="uk-UA" altLang="ru-RU" b="0">
                <a:latin typeface="Comic Sans MS" panose="030F0702030302020204" pitchFamily="66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uk-UA" altLang="ru-RU" b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689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25604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A66FD48-1DE7-4200-A029-E0F48402E9DB}" type="slidenum">
              <a:rPr lang="uk-UA" altLang="ru-RU" b="0">
                <a:latin typeface="Comic Sans MS" panose="030F0702030302020204" pitchFamily="66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uk-UA" altLang="ru-RU" b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683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27652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7C21F76-270C-452C-BFBA-61578B57A0A1}" type="slidenum">
              <a:rPr lang="uk-UA" altLang="ru-RU" b="0">
                <a:latin typeface="Comic Sans MS" panose="030F0702030302020204" pitchFamily="66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uk-UA" altLang="ru-RU" b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575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29700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8D4891C-E8C7-46A4-BF9C-AC5F1A8D61D3}" type="slidenum">
              <a:rPr lang="uk-UA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11</a:t>
            </a:fld>
            <a:endParaRPr lang="uk-UA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68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31748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D42955B-150E-401A-9ECA-40A737AFB391}" type="slidenum">
              <a:rPr lang="uk-UA" altLang="ru-RU" b="0">
                <a:latin typeface="Comic Sans MS" panose="030F0702030302020204" pitchFamily="66" charset="0"/>
              </a:rPr>
              <a:pPr algn="r" eaLnBrk="1" hangingPunct="1">
                <a:spcBef>
                  <a:spcPct val="0"/>
                </a:spcBef>
              </a:pPr>
              <a:t>12</a:t>
            </a:fld>
            <a:endParaRPr lang="uk-UA" altLang="ru-RU" b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594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33796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AC488F4-6604-416D-BA73-2BE559EF6CA2}" type="slidenum">
              <a:rPr lang="uk-UA" altLang="ru-RU" b="0">
                <a:latin typeface="Comic Sans MS" panose="030F0702030302020204" pitchFamily="66" charset="0"/>
              </a:rPr>
              <a:pPr algn="r" eaLnBrk="1" hangingPunct="1">
                <a:spcBef>
                  <a:spcPct val="0"/>
                </a:spcBef>
              </a:pPr>
              <a:t>13</a:t>
            </a:fld>
            <a:endParaRPr lang="uk-UA" altLang="ru-RU" b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712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35844" name="Місце для номера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E31724D-9E10-4E43-8199-9AEA95DF7E3A}" type="slidenum">
              <a:rPr lang="uk-UA" altLang="ru-RU" b="0">
                <a:latin typeface="Comic Sans MS" panose="030F0702030302020204" pitchFamily="66" charset="0"/>
              </a:rPr>
              <a:pPr algn="r" eaLnBrk="1" hangingPunct="1">
                <a:spcBef>
                  <a:spcPct val="0"/>
                </a:spcBef>
              </a:pPr>
              <a:t>14</a:t>
            </a:fld>
            <a:endParaRPr lang="uk-UA" altLang="ru-RU" b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1239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37892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BFB660-4534-41D9-9591-8E2E4DE11714}" type="slidenum">
              <a:rPr lang="uk-UA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15</a:t>
            </a:fld>
            <a:endParaRPr lang="uk-UA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2402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39940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D4090F-3E2B-4C8F-A69B-DA3A1F10EB79}" type="slidenum">
              <a:rPr lang="uk-UA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16</a:t>
            </a:fld>
            <a:endParaRPr lang="uk-UA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0330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41988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7A18FA-B14C-4930-998F-FFB75B003FB8}" type="slidenum">
              <a:rPr lang="uk-UA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17</a:t>
            </a:fld>
            <a:endParaRPr lang="uk-UA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5170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44036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1EB281-9336-4D5F-9C59-E932225DBF55}" type="slidenum">
              <a:rPr lang="uk-UA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18</a:t>
            </a:fld>
            <a:endParaRPr lang="uk-UA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0405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46084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F22B3D3-C913-4727-83E8-D8276A2755EE}" type="slidenum">
              <a:rPr lang="uk-UA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19</a:t>
            </a:fld>
            <a:endParaRPr lang="uk-UA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782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altLang="ru-RU" smtClean="0"/>
          </a:p>
        </p:txBody>
      </p:sp>
      <p:sp>
        <p:nvSpPr>
          <p:cNvPr id="48132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19AAC2B-6CF8-451A-A3C6-F01A1BECB2D9}" type="slidenum">
              <a:rPr lang="uk-UA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20</a:t>
            </a:fld>
            <a:endParaRPr lang="uk-UA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840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uk-UA" altLang="ru-RU" smtClean="0"/>
          </a:p>
        </p:txBody>
      </p:sp>
      <p:sp>
        <p:nvSpPr>
          <p:cNvPr id="56324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AEF512-EEAE-48B0-9BF8-0E3ADF3C39DD}" type="slidenum">
              <a:rPr lang="uk-UA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21</a:t>
            </a:fld>
            <a:endParaRPr lang="uk-UA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199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uk-UA" altLang="ru-RU" smtClean="0"/>
          </a:p>
        </p:txBody>
      </p:sp>
      <p:sp>
        <p:nvSpPr>
          <p:cNvPr id="60420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09771A8-5230-42C9-ACE0-483133ACD2FE}" type="slidenum">
              <a:rPr lang="uk-UA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22</a:t>
            </a:fld>
            <a:endParaRPr lang="uk-UA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4248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uk-UA" altLang="ru-RU" smtClean="0"/>
          </a:p>
        </p:txBody>
      </p:sp>
      <p:sp>
        <p:nvSpPr>
          <p:cNvPr id="62468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83777AD-62A2-4245-9CC6-6CFEB84B15B2}" type="slidenum">
              <a:rPr lang="uk-UA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23</a:t>
            </a:fld>
            <a:endParaRPr lang="uk-UA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9196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uk-UA" altLang="ru-RU" smtClean="0"/>
          </a:p>
        </p:txBody>
      </p:sp>
      <p:sp>
        <p:nvSpPr>
          <p:cNvPr id="64516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0C0AA0E-A379-41D8-A86E-04A48FFF59A2}" type="slidenum">
              <a:rPr lang="uk-UA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24</a:t>
            </a:fld>
            <a:endParaRPr lang="uk-UA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6577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Місце для нотаток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uk-UA" altLang="ru-RU" smtClean="0"/>
          </a:p>
        </p:txBody>
      </p:sp>
      <p:sp>
        <p:nvSpPr>
          <p:cNvPr id="66564" name="Місце для номер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3A68E06-6894-4E3E-9C65-CAE955569856}" type="slidenum">
              <a:rPr lang="uk-UA" altLang="ru-RU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25</a:t>
            </a:fld>
            <a:endParaRPr lang="uk-UA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57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982A-4235-4C0F-9EFC-4D8ADDA5F496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2B0A9-AD8D-4227-AF14-A8DC5FD18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706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982A-4235-4C0F-9EFC-4D8ADDA5F496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0CC2B0A9-AD8D-4227-AF14-A8DC5FD18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92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982A-4235-4C0F-9EFC-4D8ADDA5F496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2B0A9-AD8D-4227-AF14-A8DC5FD18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733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982A-4235-4C0F-9EFC-4D8ADDA5F496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2B0A9-AD8D-4227-AF14-A8DC5FD18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390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982A-4235-4C0F-9EFC-4D8ADDA5F496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2B0A9-AD8D-4227-AF14-A8DC5FD18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668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982A-4235-4C0F-9EFC-4D8ADDA5F496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2B0A9-AD8D-4227-AF14-A8DC5FD18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251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982A-4235-4C0F-9EFC-4D8ADDA5F496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2B0A9-AD8D-4227-AF14-A8DC5FD18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728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982A-4235-4C0F-9EFC-4D8ADDA5F496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2B0A9-AD8D-4227-AF14-A8DC5FD18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691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982A-4235-4C0F-9EFC-4D8ADDA5F496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2B0A9-AD8D-4227-AF14-A8DC5FD18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290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982A-4235-4C0F-9EFC-4D8ADDA5F496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2B0A9-AD8D-4227-AF14-A8DC5FD18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338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982A-4235-4C0F-9EFC-4D8ADDA5F496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2B0A9-AD8D-4227-AF14-A8DC5FD18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650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982A-4235-4C0F-9EFC-4D8ADDA5F496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2B0A9-AD8D-4227-AF14-A8DC5FD18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287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982A-4235-4C0F-9EFC-4D8ADDA5F496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2B0A9-AD8D-4227-AF14-A8DC5FD18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364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982A-4235-4C0F-9EFC-4D8ADDA5F496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2B0A9-AD8D-4227-AF14-A8DC5FD18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704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982A-4235-4C0F-9EFC-4D8ADDA5F496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2B0A9-AD8D-4227-AF14-A8DC5FD18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1577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982A-4235-4C0F-9EFC-4D8ADDA5F496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2B0A9-AD8D-4227-AF14-A8DC5FD18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149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A982A-4235-4C0F-9EFC-4D8ADDA5F496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2B0A9-AD8D-4227-AF14-A8DC5FD18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780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47A982A-4235-4C0F-9EFC-4D8ADDA5F496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CC2B0A9-AD8D-4227-AF14-A8DC5FD18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81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core.ac.uk/" TargetMode="External"/><Relationship Id="rId7" Type="http://schemas.openxmlformats.org/officeDocument/2006/relationships/hyperlink" Target="https://www.radiosvoboda.org/a/svoboda-v-detalyah-inklyuzyvna-osvita-v-ukrayini/29722589.html" TargetMode="External"/><Relationship Id="rId2" Type="http://schemas.openxmlformats.org/officeDocument/2006/relationships/hyperlink" Target="http://education-inclusive.com/wp-content/docs/Navchalno-metodychnyj-posibnyk-Osnovy-Inklyuzyvnoyi-osvity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ducation-inclusive.com/" TargetMode="External"/><Relationship Id="rId5" Type="http://schemas.openxmlformats.org/officeDocument/2006/relationships/hyperlink" Target="http://lib.iitta.gov.ua/708170/1/%D0%86%D0%BD%D0%BA%D0%BB%D1%8E%D0%B7%D0%B8%D0%B2%D0%BD%D0%B0%20%D0%BE%D1%81%D0%B2%D1%96%D1%82%D0%B0%20%D0%B2%D1%96%D0%B4%20%D0%BE%D1%81%D0%BD%D0%BE%D0%B2%20%D0%B4%D0%BE%20%D0%BF%D1%80%D0%B0%D0%BA%D1%82%D0%B8%D0%BA%D0%B8.pdf" TargetMode="External"/><Relationship Id="rId4" Type="http://schemas.openxmlformats.org/officeDocument/2006/relationships/hyperlink" Target="http://ussf.kiev.ua/data/Canada/Ukr/%D0%9D%D0%B0%D0%B2%D1%87%D0%B0%D0%BB%D1%8C%D0%BD%D0%BE-%D0%BC%D0%B5%D1%82%D0%BE%D0%B4%D0%B8%D1%87%D0%BD%D0%B8%D0%B9%20%D0%BF%D0%BE%D1%81%D1%96%D0%B1%D0%BD%D0%B8%D0%BA%20%D0%9E%D1%81%D0%BD%D0%BE%D0%B2%D0%B8%20%D0%86%D0%BD%D0%BA%D0%BB%D1%8E%D0%B7%D0%B8%D0%B2%D0%BD%D0%BE%D1%97%20%D0%BE%D1%81%D0%B2%D1%96%D1%82%D0%B8.pdf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50114" y="1435504"/>
            <a:ext cx="11222182" cy="186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00075" algn="l"/>
              </a:tabLst>
            </a:pPr>
            <a:r>
              <a:rPr lang="uk-UA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ТЕМУ</a:t>
            </a:r>
            <a:r>
              <a:rPr lang="uk-UA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«Спеціальна освіта в Україні та модернізація освітньої галузі»</a:t>
            </a:r>
            <a:endParaRPr lang="ru-RU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00075" algn="l"/>
              </a:tabLst>
            </a:pPr>
            <a:r>
              <a:rPr lang="uk-UA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742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769034" y="-491836"/>
            <a:ext cx="10018713" cy="1752599"/>
          </a:xfrm>
        </p:spPr>
        <p:txBody>
          <a:bodyPr/>
          <a:lstStyle/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План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1292" y="1884218"/>
            <a:ext cx="10018713" cy="464127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модернізації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Діти з особливими освітніми потребами у закладах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Категоріальність</a:t>
            </a:r>
            <a:r>
              <a:rPr lang="uk-UA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дітей з особливими </a:t>
            </a:r>
            <a:r>
              <a:rPr lang="uk-UA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потребами.</a:t>
            </a:r>
            <a:endParaRPr lang="uk-UA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Типологія порушень психофізичного розвитку у дітей.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інтеграції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інклюзії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Специфіка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впровадження інклюзивного навчання в 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інклюзивної  освіти. Аналіз найпоширеніших проблемних аспектів  у навчанні дітей з особливими 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потребами.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дітей з ООП.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uk-UA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66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345766" y="-547255"/>
            <a:ext cx="10018713" cy="1752599"/>
          </a:xfrm>
        </p:spPr>
        <p:txBody>
          <a:bodyPr/>
          <a:lstStyle/>
          <a:p>
            <a:r>
              <a:rPr lang="ru-RU" altLang="ru-RU" dirty="0" err="1" smtClean="0">
                <a:solidFill>
                  <a:schemeClr val="accent1">
                    <a:lumMod val="50000"/>
                  </a:schemeClr>
                </a:solidFill>
              </a:rPr>
              <a:t>Завдання</a:t>
            </a:r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altLang="ru-RU" dirty="0" err="1" smtClean="0">
                <a:solidFill>
                  <a:schemeClr val="accent1">
                    <a:lumMod val="50000"/>
                  </a:schemeClr>
                </a:solidFill>
              </a:rPr>
              <a:t>модернізації</a:t>
            </a:r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altLang="ru-RU" dirty="0" err="1" smtClean="0">
                <a:solidFill>
                  <a:schemeClr val="accent1">
                    <a:lumMod val="50000"/>
                  </a:schemeClr>
                </a:solidFill>
              </a:rPr>
              <a:t>освіти</a:t>
            </a:r>
            <a:endParaRPr lang="ru-RU" altLang="ru-RU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45731820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69653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837943" y="475488"/>
            <a:ext cx="10173947" cy="1372362"/>
          </a:xfrm>
        </p:spPr>
        <p:txBody>
          <a:bodyPr anchor="b">
            <a:noAutofit/>
          </a:bodyPr>
          <a:lstStyle/>
          <a:p>
            <a:pPr algn="just"/>
            <a:r>
              <a:rPr lang="uk-UA" altLang="ru-RU" sz="2800" dirty="0">
                <a:solidFill>
                  <a:schemeClr val="tx2">
                    <a:lumMod val="75000"/>
                  </a:schemeClr>
                </a:solidFill>
              </a:rPr>
              <a:t>Про затвердження Порядку організації інклюзивного навчання у </a:t>
            </a:r>
            <a:r>
              <a:rPr lang="uk-UA" altLang="ru-RU" sz="2800" dirty="0" smtClean="0">
                <a:solidFill>
                  <a:schemeClr val="tx2">
                    <a:lumMod val="75000"/>
                  </a:schemeClr>
                </a:solidFill>
              </a:rPr>
              <a:t>ЗНЗ</a:t>
            </a:r>
            <a:endParaRPr lang="uk-UA" alt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483" name="Місце для вмісту 2"/>
          <p:cNvSpPr>
            <a:spLocks noGrp="1"/>
          </p:cNvSpPr>
          <p:nvPr>
            <p:ph idx="4294967295"/>
          </p:nvPr>
        </p:nvSpPr>
        <p:spPr>
          <a:xfrm>
            <a:off x="5349240" y="1581912"/>
            <a:ext cx="6508866" cy="3464554"/>
          </a:xfrm>
        </p:spPr>
        <p:txBody>
          <a:bodyPr>
            <a:normAutofit fontScale="92500" lnSpcReduction="20000"/>
          </a:bodyPr>
          <a:lstStyle/>
          <a:p>
            <a:r>
              <a:rPr lang="uk-UA" altLang="ru-RU" sz="3200" dirty="0" smtClean="0">
                <a:solidFill>
                  <a:schemeClr val="tx2">
                    <a:lumMod val="75000"/>
                  </a:schemeClr>
                </a:solidFill>
              </a:rPr>
              <a:t>Організація інклюзивного навчання у </a:t>
            </a:r>
            <a:r>
              <a:rPr lang="uk-UA" altLang="ru-RU" sz="3200" dirty="0" err="1" smtClean="0">
                <a:solidFill>
                  <a:schemeClr val="tx2">
                    <a:lumMod val="75000"/>
                  </a:schemeClr>
                </a:solidFill>
              </a:rPr>
              <a:t>знз</a:t>
            </a:r>
            <a:r>
              <a:rPr lang="uk-UA" altLang="ru-RU" sz="3200" dirty="0" smtClean="0">
                <a:solidFill>
                  <a:schemeClr val="tx2">
                    <a:lumMod val="75000"/>
                  </a:schemeClr>
                </a:solidFill>
              </a:rPr>
              <a:t> за місцем проживання дітей, залучення батьків до навчально-виховного процесу.</a:t>
            </a:r>
          </a:p>
          <a:p>
            <a:r>
              <a:rPr lang="uk-UA" altLang="ru-RU" sz="3200" dirty="0" smtClean="0">
                <a:solidFill>
                  <a:schemeClr val="tx2">
                    <a:lumMod val="75000"/>
                  </a:schemeClr>
                </a:solidFill>
              </a:rPr>
              <a:t>У </a:t>
            </a:r>
            <a:r>
              <a:rPr lang="uk-UA" altLang="ru-RU" sz="3200" dirty="0" err="1" smtClean="0">
                <a:solidFill>
                  <a:schemeClr val="tx2">
                    <a:lumMod val="75000"/>
                  </a:schemeClr>
                </a:solidFill>
              </a:rPr>
              <a:t>інклюз.класах</a:t>
            </a:r>
            <a:r>
              <a:rPr lang="uk-UA" altLang="ru-RU" sz="3200" dirty="0" smtClean="0">
                <a:solidFill>
                  <a:schemeClr val="tx2">
                    <a:lumMod val="75000"/>
                  </a:schemeClr>
                </a:solidFill>
              </a:rPr>
              <a:t> застосовувати особистісно орієнтовані методи навчання та враховувати індивідуальні   особливості дітей.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9" t="2688" r="10688"/>
          <a:stretch/>
        </p:blipFill>
        <p:spPr bwMode="auto">
          <a:xfrm>
            <a:off x="256032" y="2077891"/>
            <a:ext cx="5175504" cy="4223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382123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35376" y="1059856"/>
            <a:ext cx="9346478" cy="4946073"/>
          </a:xfrm>
        </p:spPr>
        <p:txBody>
          <a:bodyPr anchor="b">
            <a:noAutofit/>
          </a:bodyPr>
          <a:lstStyle/>
          <a:p>
            <a:pPr algn="l">
              <a:lnSpc>
                <a:spcPct val="150000"/>
              </a:lnSpc>
            </a:pP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uk-UA" altLang="ru-RU" sz="24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</a:rPr>
              <a:t>-</a:t>
            </a:r>
            <a:r>
              <a:rPr lang="uk-UA" altLang="ru-RU" sz="2800" dirty="0">
                <a:solidFill>
                  <a:schemeClr val="tx2">
                    <a:lumMod val="75000"/>
                  </a:schemeClr>
                </a:solidFill>
              </a:rPr>
              <a:t>безперешкодного доступу до будівель;</a:t>
            </a:r>
            <a:br>
              <a:rPr lang="uk-UA" altLang="ru-RU" sz="28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uk-UA" altLang="ru-RU" sz="2800" dirty="0">
                <a:solidFill>
                  <a:schemeClr val="tx2">
                    <a:lumMod val="75000"/>
                  </a:schemeClr>
                </a:solidFill>
              </a:rPr>
              <a:t>-забезпечення навчально-методичними та дидактичними </a:t>
            </a:r>
            <a:r>
              <a:rPr lang="uk-UA" altLang="ru-RU" sz="2800" dirty="0" err="1">
                <a:solidFill>
                  <a:schemeClr val="tx2">
                    <a:lumMod val="75000"/>
                  </a:schemeClr>
                </a:solidFill>
              </a:rPr>
              <a:t>посібниками,індивідуальними</a:t>
            </a:r>
            <a:r>
              <a:rPr lang="uk-UA" altLang="ru-RU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uk-UA" altLang="ru-RU" sz="2800" dirty="0" err="1">
                <a:solidFill>
                  <a:schemeClr val="tx2">
                    <a:lumMod val="75000"/>
                  </a:schemeClr>
                </a:solidFill>
              </a:rPr>
              <a:t>техзасобами</a:t>
            </a:r>
            <a:r>
              <a:rPr lang="uk-UA" altLang="ru-RU" sz="2800" dirty="0">
                <a:solidFill>
                  <a:schemeClr val="tx2">
                    <a:lumMod val="75000"/>
                  </a:schemeClr>
                </a:solidFill>
              </a:rPr>
              <a:t> навчання;</a:t>
            </a:r>
            <a:br>
              <a:rPr lang="uk-UA" altLang="ru-RU" sz="28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uk-UA" altLang="ru-RU" sz="2800" dirty="0">
                <a:solidFill>
                  <a:schemeClr val="tx2">
                    <a:lumMod val="75000"/>
                  </a:schemeClr>
                </a:solidFill>
              </a:rPr>
              <a:t>-облаштування кабінетів учителя-дефектолога, психологічного розвантаження, логопедичного;</a:t>
            </a:r>
            <a:br>
              <a:rPr lang="uk-UA" altLang="ru-RU" sz="28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uk-UA" altLang="ru-RU" sz="2800" dirty="0">
                <a:solidFill>
                  <a:schemeClr val="tx2">
                    <a:lumMod val="75000"/>
                  </a:schemeClr>
                </a:solidFill>
              </a:rPr>
              <a:t>-забезпечення відповідними педкадрами.</a:t>
            </a:r>
            <a:br>
              <a:rPr lang="uk-UA" altLang="ru-RU" sz="2800" dirty="0">
                <a:solidFill>
                  <a:schemeClr val="tx2">
                    <a:lumMod val="75000"/>
                  </a:schemeClr>
                </a:solidFill>
              </a:rPr>
            </a:br>
            <a:endParaRPr lang="uk-UA" alt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15484" y="0"/>
            <a:ext cx="96789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altLang="ru-RU" sz="2800" b="1" dirty="0">
                <a:solidFill>
                  <a:schemeClr val="tx2">
                    <a:lumMod val="75000"/>
                  </a:schemeClr>
                </a:solidFill>
              </a:rPr>
              <a:t>Для організації інклюзивного навчання дітей з особливими потребами у </a:t>
            </a:r>
            <a:r>
              <a:rPr lang="uk-UA" altLang="ru-RU" sz="2800" b="1" dirty="0" err="1">
                <a:solidFill>
                  <a:schemeClr val="tx2">
                    <a:lumMod val="75000"/>
                  </a:schemeClr>
                </a:solidFill>
              </a:rPr>
              <a:t>знз</a:t>
            </a:r>
            <a:r>
              <a:rPr lang="uk-UA" altLang="ru-RU" sz="2800" b="1" dirty="0">
                <a:solidFill>
                  <a:schemeClr val="tx2">
                    <a:lumMod val="75000"/>
                  </a:schemeClr>
                </a:solidFill>
              </a:rPr>
              <a:t> створюються умови:</a:t>
            </a:r>
            <a:endParaRPr lang="ru-RU" sz="2800" b="1" dirty="0"/>
          </a:p>
        </p:txBody>
      </p:sp>
      <p:pic>
        <p:nvPicPr>
          <p:cNvPr id="2050" name="Picture 2" descr="ÐÐ°ÑÑÐ¸Ð½ÐºÐ¸ Ð¿Ð¾ Ð·Ð°Ð¿ÑÐ¾ÑÑ Ð¾Ð±Ð»Ð°ÑÑÑÐ²Ð°Ð½Ð½Ñ ÐºÐ°Ð±ÑÐ½ÐµÑÑÐ² Ð´Ð»Ñ ÑÐ½ÐºÐ»ÑÐ·ÑÑ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673" y="4807527"/>
            <a:ext cx="3588327" cy="205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ÐÐ°ÑÑÐ¸Ð½ÐºÐ¸ Ð¿Ð¾ Ð·Ð°Ð¿ÑÐ¾ÑÑ Ð¾Ð±Ð»Ð°ÑÑÑÐ²Ð°Ð½Ð½Ñ ÐºÐ°Ð±ÑÐ½ÐµÑÑÐ² Ð´Ð»Ñ ÑÐ½ÐºÐ»ÑÐ·ÑÑ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0690" y="682844"/>
            <a:ext cx="2119745" cy="158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06711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27" y="914400"/>
            <a:ext cx="10619306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892082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15" y="1527048"/>
            <a:ext cx="11387263" cy="33558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884500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264" y="357129"/>
            <a:ext cx="8942832" cy="5898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296730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346685" y="6252680"/>
            <a:ext cx="8843243" cy="893041"/>
          </a:xfrm>
        </p:spPr>
        <p:txBody>
          <a:bodyPr anchor="b"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uk-UA" alt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 висновку ПМПК складається для дітей індивідуальний навчальний план.</a:t>
            </a:r>
            <a:b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alt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63515" y="1051494"/>
            <a:ext cx="104378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 про створення класів приймає керівник </a:t>
            </a:r>
            <a:r>
              <a:rPr lang="uk-UA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знз</a:t>
            </a: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9341" y="2880437"/>
            <a:ext cx="105441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 </a:t>
            </a:r>
            <a:r>
              <a:rPr lang="uk-UA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знз</a:t>
            </a: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виділяє кошти (матеріальна та методична база</a:t>
            </a:r>
            <a:r>
              <a:rPr lang="uk-UA" alt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транспорт, навчання  </a:t>
            </a: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вчителів)</a:t>
            </a:r>
            <a:b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71428" y="1951740"/>
            <a:ext cx="104378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uk-UA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знз</a:t>
            </a: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здійснюється психолого-педагогічне супроводження дітей психологами та педпрацівниками.</a:t>
            </a:r>
            <a:b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79341" y="3752233"/>
            <a:ext cx="106298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Зарахування дітей відповідно до висновку ПМПК.</a:t>
            </a:r>
            <a:b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29960" y="4409299"/>
            <a:ext cx="111286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Наповнюваність класу не більше 20 учнів, з них 1-3 дитини з РВ або зниженим слухом, зором, ЗПР(складні вади-не більше 2-х).</a:t>
            </a:r>
            <a:b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84504" y="5426978"/>
            <a:ext cx="108612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alt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 за типовими  програмами та підручниками, у </a:t>
            </a:r>
            <a:r>
              <a:rPr lang="uk-UA" altLang="ru-RU" sz="24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uk-UA" alt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спеціальними.</a:t>
            </a:r>
            <a:br>
              <a:rPr lang="uk-UA" alt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pic>
        <p:nvPicPr>
          <p:cNvPr id="6146" name="Picture 2" descr="ÐÐ°ÑÑÐ¸Ð½ÐºÐ¸ Ð¿Ð¾ Ð·Ð°Ð¿ÑÐ¾ÑÑ Ð¸Ð½ÐºÐ»ÑÐ·Ð¸Ñ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151" y="82416"/>
            <a:ext cx="3467596" cy="186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15210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21048" y="4948971"/>
            <a:ext cx="9594995" cy="1132898"/>
          </a:xfrm>
        </p:spPr>
        <p:txBody>
          <a:bodyPr anchor="b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uk-UA" alt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Позакласна </a:t>
            </a: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позашкільна робота згідно інтересів та стану </a:t>
            </a:r>
            <a:r>
              <a:rPr lang="uk-UA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здоров”я</a:t>
            </a: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50986" y="208664"/>
            <a:ext cx="8535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Корекційна спрямованість навчально-виховного процесу( 3-8 год. на тиждень корекційно-розвиткові заняття з дефектологом, психологом)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87822" y="1685991"/>
            <a:ext cx="90614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alt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Асистент </a:t>
            </a: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вчителя(участь у розробці ІНП та </a:t>
            </a:r>
            <a:r>
              <a:rPr lang="uk-UA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адаптовує</a:t>
            </a: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навчальний матеріал)</a:t>
            </a:r>
            <a:b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37226" y="2850214"/>
            <a:ext cx="89488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 оцінювання визначаються </a:t>
            </a:r>
            <a:r>
              <a:rPr lang="uk-UA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ІНПрограмою</a:t>
            </a: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стимулюють дитину.</a:t>
            </a:r>
            <a:b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10659" y="4050543"/>
            <a:ext cx="88399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Державна підсумкова атестація відповідно до Положення.</a:t>
            </a:r>
            <a:b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pic>
        <p:nvPicPr>
          <p:cNvPr id="8194" name="Picture 2" descr="ÐÐ°ÑÑÐ¸Ð½ÐºÐ¸ Ð¿Ð¾ Ð·Ð°Ð¿ÑÐ¾ÑÑ Ð¸Ð½ÐºÐ»ÑÐ·Ð¸Ñ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093" y="5214766"/>
            <a:ext cx="2361907" cy="157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ÐÐ°ÑÑÐ¸Ð½ÐºÐ¸ Ð¿Ð¾ Ð·Ð°Ð¿ÑÐ¾ÑÑ Ð¸Ð½ÐºÐ»ÑÐ·Ð¸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782" y="750665"/>
            <a:ext cx="3488170" cy="195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35822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ижний колонтитул 2"/>
          <p:cNvSpPr txBox="1">
            <a:spLocks noGrp="1"/>
          </p:cNvSpPr>
          <p:nvPr/>
        </p:nvSpPr>
        <p:spPr bwMode="auto">
          <a:xfrm>
            <a:off x="7620000" y="6613526"/>
            <a:ext cx="2895600" cy="2444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eaLnBrk="1" hangingPunct="1">
              <a:defRPr/>
            </a:pPr>
            <a:r>
              <a:rPr lang="en-US" sz="1000">
                <a:latin typeface="+mj-lt"/>
              </a:rPr>
              <a:t>Company Logo</a:t>
            </a:r>
          </a:p>
        </p:txBody>
      </p:sp>
      <p:sp>
        <p:nvSpPr>
          <p:cNvPr id="20" name="Дата 4"/>
          <p:cNvSpPr txBox="1">
            <a:spLocks noGrp="1"/>
          </p:cNvSpPr>
          <p:nvPr/>
        </p:nvSpPr>
        <p:spPr bwMode="auto">
          <a:xfrm>
            <a:off x="1905000" y="6629400"/>
            <a:ext cx="2514600" cy="228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n-US" sz="1000">
                <a:latin typeface="+mj-lt"/>
              </a:rPr>
              <a:t>www.themegallery.com</a:t>
            </a:r>
          </a:p>
        </p:txBody>
      </p:sp>
      <p:sp>
        <p:nvSpPr>
          <p:cNvPr id="99332" name="Freeform 4"/>
          <p:cNvSpPr>
            <a:spLocks noEditPoints="1"/>
          </p:cNvSpPr>
          <p:nvPr/>
        </p:nvSpPr>
        <p:spPr bwMode="gray">
          <a:xfrm>
            <a:off x="2777028" y="1630844"/>
            <a:ext cx="6872287" cy="4046164"/>
          </a:xfrm>
          <a:custGeom>
            <a:avLst/>
            <a:gdLst/>
            <a:ahLst/>
            <a:cxnLst>
              <a:cxn ang="0">
                <a:pos x="1692" y="12"/>
              </a:cxn>
              <a:cxn ang="0">
                <a:pos x="1234" y="74"/>
              </a:cxn>
              <a:cxn ang="0">
                <a:pos x="828" y="182"/>
              </a:cxn>
              <a:cxn ang="0">
                <a:pos x="486" y="330"/>
              </a:cxn>
              <a:cxn ang="0">
                <a:pos x="226" y="510"/>
              </a:cxn>
              <a:cxn ang="0">
                <a:pos x="58" y="718"/>
              </a:cxn>
              <a:cxn ang="0">
                <a:pos x="0" y="944"/>
              </a:cxn>
              <a:cxn ang="0">
                <a:pos x="58" y="1170"/>
              </a:cxn>
              <a:cxn ang="0">
                <a:pos x="226" y="1378"/>
              </a:cxn>
              <a:cxn ang="0">
                <a:pos x="486" y="1558"/>
              </a:cxn>
              <a:cxn ang="0">
                <a:pos x="828" y="1706"/>
              </a:cxn>
              <a:cxn ang="0">
                <a:pos x="1234" y="1814"/>
              </a:cxn>
              <a:cxn ang="0">
                <a:pos x="1692" y="1876"/>
              </a:cxn>
              <a:cxn ang="0">
                <a:pos x="2186" y="1884"/>
              </a:cxn>
              <a:cxn ang="0">
                <a:pos x="2658" y="1840"/>
              </a:cxn>
              <a:cxn ang="0">
                <a:pos x="3084" y="1746"/>
              </a:cxn>
              <a:cxn ang="0">
                <a:pos x="3448" y="1612"/>
              </a:cxn>
              <a:cxn ang="0">
                <a:pos x="3738" y="1442"/>
              </a:cxn>
              <a:cxn ang="0">
                <a:pos x="3938" y="1242"/>
              </a:cxn>
              <a:cxn ang="0">
                <a:pos x="4034" y="1022"/>
              </a:cxn>
              <a:cxn ang="0">
                <a:pos x="4014" y="790"/>
              </a:cxn>
              <a:cxn ang="0">
                <a:pos x="3882" y="576"/>
              </a:cxn>
              <a:cxn ang="0">
                <a:pos x="3650" y="386"/>
              </a:cxn>
              <a:cxn ang="0">
                <a:pos x="3334" y="228"/>
              </a:cxn>
              <a:cxn ang="0">
                <a:pos x="2948" y="106"/>
              </a:cxn>
              <a:cxn ang="0">
                <a:pos x="2506" y="28"/>
              </a:cxn>
              <a:cxn ang="0">
                <a:pos x="2020" y="0"/>
              </a:cxn>
              <a:cxn ang="0">
                <a:pos x="1606" y="1736"/>
              </a:cxn>
              <a:cxn ang="0">
                <a:pos x="1164" y="1678"/>
              </a:cxn>
              <a:cxn ang="0">
                <a:pos x="776" y="1576"/>
              </a:cxn>
              <a:cxn ang="0">
                <a:pos x="458" y="1436"/>
              </a:cxn>
              <a:cxn ang="0">
                <a:pos x="224" y="1266"/>
              </a:cxn>
              <a:cxn ang="0">
                <a:pos x="88" y="1074"/>
              </a:cxn>
              <a:cxn ang="0">
                <a:pos x="68" y="864"/>
              </a:cxn>
              <a:cxn ang="0">
                <a:pos x="166" y="664"/>
              </a:cxn>
              <a:cxn ang="0">
                <a:pos x="370" y="486"/>
              </a:cxn>
              <a:cxn ang="0">
                <a:pos x="662" y="336"/>
              </a:cxn>
              <a:cxn ang="0">
                <a:pos x="1028" y="222"/>
              </a:cxn>
              <a:cxn ang="0">
                <a:pos x="1454" y="148"/>
              </a:cxn>
              <a:cxn ang="0">
                <a:pos x="1922" y="120"/>
              </a:cxn>
              <a:cxn ang="0">
                <a:pos x="2392" y="148"/>
              </a:cxn>
              <a:cxn ang="0">
                <a:pos x="2818" y="222"/>
              </a:cxn>
              <a:cxn ang="0">
                <a:pos x="3184" y="336"/>
              </a:cxn>
              <a:cxn ang="0">
                <a:pos x="3476" y="486"/>
              </a:cxn>
              <a:cxn ang="0">
                <a:pos x="3680" y="664"/>
              </a:cxn>
              <a:cxn ang="0">
                <a:pos x="3778" y="864"/>
              </a:cxn>
              <a:cxn ang="0">
                <a:pos x="3758" y="1074"/>
              </a:cxn>
              <a:cxn ang="0">
                <a:pos x="3622" y="1266"/>
              </a:cxn>
              <a:cxn ang="0">
                <a:pos x="3388" y="1436"/>
              </a:cxn>
              <a:cxn ang="0">
                <a:pos x="3070" y="1576"/>
              </a:cxn>
              <a:cxn ang="0">
                <a:pos x="2682" y="1678"/>
              </a:cxn>
              <a:cxn ang="0">
                <a:pos x="2240" y="1736"/>
              </a:cxn>
            </a:cxnLst>
            <a:rect l="0" t="0" r="r" b="b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30196"/>
                  <a:invGamma/>
                  <a:alpha val="36000"/>
                </a:schemeClr>
              </a:gs>
              <a:gs pos="100000">
                <a:schemeClr val="bg2"/>
              </a:gs>
            </a:gsLst>
            <a:lin ang="0" scaled="1"/>
          </a:gradFill>
          <a:ln w="0">
            <a:solidFill>
              <a:schemeClr val="accent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ru-RU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677" name="Oval 5"/>
          <p:cNvSpPr>
            <a:spLocks noChangeArrowheads="1"/>
          </p:cNvSpPr>
          <p:nvPr/>
        </p:nvSpPr>
        <p:spPr bwMode="auto">
          <a:xfrm rot="20056323">
            <a:off x="3414863" y="2494939"/>
            <a:ext cx="1508125" cy="460375"/>
          </a:xfrm>
          <a:prstGeom prst="ellipse">
            <a:avLst/>
          </a:prstGeom>
          <a:gradFill rotWithShape="1">
            <a:gsLst>
              <a:gs pos="0">
                <a:srgbClr val="5F5F5F"/>
              </a:gs>
              <a:gs pos="100000">
                <a:srgbClr val="84A5C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28678" name="Oval 6"/>
          <p:cNvSpPr>
            <a:spLocks noChangeArrowheads="1"/>
          </p:cNvSpPr>
          <p:nvPr/>
        </p:nvSpPr>
        <p:spPr bwMode="auto">
          <a:xfrm rot="20056323">
            <a:off x="8831340" y="3192944"/>
            <a:ext cx="1712912" cy="552450"/>
          </a:xfrm>
          <a:prstGeom prst="ellipse">
            <a:avLst/>
          </a:prstGeom>
          <a:gradFill rotWithShape="1">
            <a:gsLst>
              <a:gs pos="0">
                <a:srgbClr val="5F5F5F"/>
              </a:gs>
              <a:gs pos="100000">
                <a:srgbClr val="84A5C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28679" name="Oval 7"/>
          <p:cNvSpPr>
            <a:spLocks noChangeArrowheads="1"/>
          </p:cNvSpPr>
          <p:nvPr/>
        </p:nvSpPr>
        <p:spPr bwMode="auto">
          <a:xfrm rot="20056323">
            <a:off x="2603665" y="5434346"/>
            <a:ext cx="1952625" cy="560388"/>
          </a:xfrm>
          <a:prstGeom prst="ellipse">
            <a:avLst/>
          </a:prstGeom>
          <a:gradFill rotWithShape="1">
            <a:gsLst>
              <a:gs pos="0">
                <a:srgbClr val="5F5F5F"/>
              </a:gs>
              <a:gs pos="100000">
                <a:srgbClr val="84A5C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28680" name="Oval 8"/>
          <p:cNvSpPr>
            <a:spLocks noChangeArrowheads="1"/>
          </p:cNvSpPr>
          <p:nvPr/>
        </p:nvSpPr>
        <p:spPr bwMode="auto">
          <a:xfrm rot="20056323">
            <a:off x="7888442" y="5556398"/>
            <a:ext cx="1622425" cy="527050"/>
          </a:xfrm>
          <a:prstGeom prst="ellipse">
            <a:avLst/>
          </a:prstGeom>
          <a:gradFill rotWithShape="1">
            <a:gsLst>
              <a:gs pos="0">
                <a:srgbClr val="5F5F5F"/>
              </a:gs>
              <a:gs pos="100000">
                <a:srgbClr val="84A5C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99338" name="Oval 10"/>
          <p:cNvSpPr>
            <a:spLocks noChangeArrowheads="1"/>
          </p:cNvSpPr>
          <p:nvPr/>
        </p:nvSpPr>
        <p:spPr bwMode="gray">
          <a:xfrm>
            <a:off x="1992313" y="1044952"/>
            <a:ext cx="2327565" cy="2001228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3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uk-UA">
              <a:latin typeface="Arial" charset="0"/>
            </a:endParaRPr>
          </a:p>
        </p:txBody>
      </p:sp>
      <p:sp>
        <p:nvSpPr>
          <p:cNvPr id="99340" name="Oval 12"/>
          <p:cNvSpPr>
            <a:spLocks noChangeArrowheads="1"/>
          </p:cNvSpPr>
          <p:nvPr/>
        </p:nvSpPr>
        <p:spPr bwMode="gray">
          <a:xfrm>
            <a:off x="1607128" y="3803419"/>
            <a:ext cx="2339800" cy="2064775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35686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uk-UA">
              <a:latin typeface="Arial" charset="0"/>
            </a:endParaRPr>
          </a:p>
        </p:txBody>
      </p:sp>
      <p:sp>
        <p:nvSpPr>
          <p:cNvPr id="99341" name="Oval 13"/>
          <p:cNvSpPr>
            <a:spLocks noChangeArrowheads="1"/>
          </p:cNvSpPr>
          <p:nvPr/>
        </p:nvSpPr>
        <p:spPr bwMode="gray">
          <a:xfrm>
            <a:off x="6412427" y="4045162"/>
            <a:ext cx="2240956" cy="2038894"/>
          </a:xfrm>
          <a:prstGeom prst="ellipse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35686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uk-UA">
              <a:latin typeface="Arial" charset="0"/>
            </a:endParaRPr>
          </a:p>
        </p:txBody>
      </p:sp>
      <p:sp>
        <p:nvSpPr>
          <p:cNvPr id="99342" name="Oval 14"/>
          <p:cNvSpPr>
            <a:spLocks noChangeArrowheads="1"/>
          </p:cNvSpPr>
          <p:nvPr/>
        </p:nvSpPr>
        <p:spPr bwMode="gray">
          <a:xfrm>
            <a:off x="7680326" y="1336160"/>
            <a:ext cx="2313207" cy="2343665"/>
          </a:xfrm>
          <a:prstGeom prst="ellipse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34510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uk-UA">
              <a:latin typeface="Arial" charset="0"/>
            </a:endParaRPr>
          </a:p>
        </p:txBody>
      </p:sp>
      <p:sp>
        <p:nvSpPr>
          <p:cNvPr id="28685" name="Text Box 16"/>
          <p:cNvSpPr txBox="1">
            <a:spLocks noChangeArrowheads="1"/>
          </p:cNvSpPr>
          <p:nvPr/>
        </p:nvSpPr>
        <p:spPr bwMode="white">
          <a:xfrm>
            <a:off x="2273082" y="1518191"/>
            <a:ext cx="185933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uk-UA" altLang="ru-RU" sz="2800" dirty="0" smtClean="0">
                <a:solidFill>
                  <a:schemeClr val="bg1"/>
                </a:solidFill>
                <a:latin typeface="Verdana" panose="020B0604030504040204" pitchFamily="34" charset="0"/>
              </a:rPr>
              <a:t>Діти -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uk-UA" altLang="ru-RU" sz="2800" dirty="0" smtClean="0">
                <a:solidFill>
                  <a:schemeClr val="bg1"/>
                </a:solidFill>
                <a:latin typeface="Verdana" panose="020B0604030504040204" pitchFamily="34" charset="0"/>
              </a:rPr>
              <a:t>інваліди</a:t>
            </a:r>
            <a:endParaRPr lang="en-US" altLang="ru-RU" sz="2800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28686" name="Text Box 17"/>
          <p:cNvSpPr txBox="1">
            <a:spLocks noChangeArrowheads="1"/>
          </p:cNvSpPr>
          <p:nvPr/>
        </p:nvSpPr>
        <p:spPr bwMode="white">
          <a:xfrm>
            <a:off x="7608889" y="1659710"/>
            <a:ext cx="255431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uk-UA" altLang="ru-RU" sz="2400" dirty="0">
                <a:solidFill>
                  <a:schemeClr val="bg1"/>
                </a:solidFill>
                <a:latin typeface="Verdana" panose="020B0604030504040204" pitchFamily="34" charset="0"/>
              </a:rPr>
              <a:t>Діти з незначними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uk-UA" altLang="ru-RU" sz="2400" dirty="0">
                <a:solidFill>
                  <a:schemeClr val="bg1"/>
                </a:solidFill>
                <a:latin typeface="Verdana" panose="020B0604030504040204" pitchFamily="34" charset="0"/>
              </a:rPr>
              <a:t>порушеннями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uk-UA" altLang="ru-RU" sz="2400" dirty="0">
                <a:solidFill>
                  <a:schemeClr val="bg1"/>
                </a:solidFill>
                <a:latin typeface="Verdana" panose="020B0604030504040204" pitchFamily="34" charset="0"/>
              </a:rPr>
              <a:t>здоров'я </a:t>
            </a:r>
            <a:endParaRPr lang="en-US" altLang="ru-RU" sz="2400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28687" name="Text Box 18"/>
          <p:cNvSpPr txBox="1">
            <a:spLocks noChangeArrowheads="1"/>
          </p:cNvSpPr>
          <p:nvPr/>
        </p:nvSpPr>
        <p:spPr bwMode="white">
          <a:xfrm>
            <a:off x="6586590" y="4629149"/>
            <a:ext cx="20445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uk-UA" altLang="ru-RU" sz="2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Обдаровані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uk-UA" altLang="ru-RU" sz="2400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 діти</a:t>
            </a:r>
            <a:endParaRPr lang="en-US" altLang="ru-RU" sz="2400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</a:endParaRPr>
          </a:p>
        </p:txBody>
      </p:sp>
      <p:sp>
        <p:nvSpPr>
          <p:cNvPr id="28688" name="Text Box 20"/>
          <p:cNvSpPr txBox="1">
            <a:spLocks noChangeArrowheads="1"/>
          </p:cNvSpPr>
          <p:nvPr/>
        </p:nvSpPr>
        <p:spPr bwMode="auto">
          <a:xfrm rot="20825261">
            <a:off x="3895224" y="2977544"/>
            <a:ext cx="38830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uk-UA" altLang="ru-RU" sz="2800" dirty="0">
                <a:solidFill>
                  <a:schemeClr val="tx2">
                    <a:lumMod val="75000"/>
                  </a:schemeClr>
                </a:solidFill>
              </a:rPr>
              <a:t>Діти з особливими </a:t>
            </a:r>
            <a:r>
              <a:rPr lang="en-US" altLang="ru-RU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uk-UA" altLang="ru-RU" sz="2800" dirty="0">
                <a:solidFill>
                  <a:schemeClr val="tx2">
                    <a:lumMod val="75000"/>
                  </a:schemeClr>
                </a:solidFill>
              </a:rPr>
              <a:t>освітніми потребами</a:t>
            </a:r>
            <a:endParaRPr lang="en-US" alt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8689" name="Text Box 25"/>
          <p:cNvSpPr txBox="1">
            <a:spLocks noChangeArrowheads="1"/>
          </p:cNvSpPr>
          <p:nvPr/>
        </p:nvSpPr>
        <p:spPr bwMode="white">
          <a:xfrm>
            <a:off x="1608138" y="4195516"/>
            <a:ext cx="222290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uk-UA" altLang="ru-RU" sz="2400" dirty="0">
                <a:solidFill>
                  <a:schemeClr val="bg1"/>
                </a:solidFill>
                <a:latin typeface="Verdana" panose="020B0604030504040204" pitchFamily="34" charset="0"/>
              </a:rPr>
              <a:t>Діти з соціальними проблемами</a:t>
            </a:r>
            <a:endParaRPr lang="en-US" altLang="ru-RU" sz="2400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28690" name="Rectangle 26"/>
          <p:cNvSpPr>
            <a:spLocks noGrp="1" noChangeArrowheads="1"/>
          </p:cNvSpPr>
          <p:nvPr>
            <p:ph type="title" idx="4294967295"/>
          </p:nvPr>
        </p:nvSpPr>
        <p:spPr>
          <a:xfrm>
            <a:off x="1803978" y="297236"/>
            <a:ext cx="9479251" cy="563563"/>
          </a:xfrm>
        </p:spPr>
        <p:txBody>
          <a:bodyPr>
            <a:noAutofit/>
          </a:bodyPr>
          <a:lstStyle/>
          <a:p>
            <a:pPr algn="ctr" eaLnBrk="1" hangingPunct="1"/>
            <a:r>
              <a:rPr lang="uk-UA" altLang="ru-RU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</a:rPr>
              <a:t>Категоріальність</a:t>
            </a:r>
            <a:r>
              <a:rPr lang="uk-UA" altLang="ru-RU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</a:rPr>
              <a:t> дітей з особливими потребами</a:t>
            </a:r>
            <a:endParaRPr lang="ru-RU" alt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28691" name="Rectangle 30"/>
          <p:cNvSpPr>
            <a:spLocks noChangeArrowheads="1"/>
          </p:cNvSpPr>
          <p:nvPr/>
        </p:nvSpPr>
        <p:spPr bwMode="auto">
          <a:xfrm>
            <a:off x="1919288" y="6669088"/>
            <a:ext cx="1873250" cy="1889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28692" name="Rectangle 31"/>
          <p:cNvSpPr>
            <a:spLocks noChangeArrowheads="1"/>
          </p:cNvSpPr>
          <p:nvPr/>
        </p:nvSpPr>
        <p:spPr bwMode="auto">
          <a:xfrm>
            <a:off x="9480550" y="6669088"/>
            <a:ext cx="1187450" cy="1889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49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747963" y="0"/>
            <a:ext cx="6337301" cy="563563"/>
          </a:xfrm>
        </p:spPr>
        <p:txBody>
          <a:bodyPr>
            <a:noAutofit/>
          </a:bodyPr>
          <a:lstStyle/>
          <a:p>
            <a:pPr eaLnBrk="1" hangingPunct="1"/>
            <a:r>
              <a:rPr lang="uk-UA" altLang="ru-RU" sz="3200" dirty="0">
                <a:solidFill>
                  <a:schemeClr val="accent2">
                    <a:lumMod val="75000"/>
                  </a:schemeClr>
                </a:solidFill>
              </a:rPr>
              <a:t>ІНТЕГРАЦІЯ</a:t>
            </a:r>
            <a:endParaRPr lang="ru-RU" alt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267" name="Содержимое 9"/>
          <p:cNvSpPr>
            <a:spLocks noGrp="1"/>
          </p:cNvSpPr>
          <p:nvPr>
            <p:ph sz="half" idx="4294967295"/>
          </p:nvPr>
        </p:nvSpPr>
        <p:spPr>
          <a:xfrm>
            <a:off x="1458606" y="1166000"/>
            <a:ext cx="4860493" cy="319087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uk-UA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Адаптація дитини </a:t>
            </a:r>
            <a:r>
              <a:rPr lang="uk-UA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до</a:t>
            </a:r>
            <a:r>
              <a:rPr lang="uk-UA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 </a:t>
            </a:r>
            <a:r>
              <a:rPr lang="uk-UA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вимог системи</a:t>
            </a:r>
            <a:endParaRPr lang="ru-RU" sz="32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  <a:p>
            <a:pPr eaLnBrk="1" hangingPunct="1">
              <a:defRPr/>
            </a:pPr>
            <a:r>
              <a:rPr lang="uk-UA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Перетворювання  квадратних стовпчиків у круглі</a:t>
            </a:r>
            <a:endParaRPr lang="ru-RU" sz="32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</p:txBody>
      </p:sp>
      <p:sp>
        <p:nvSpPr>
          <p:cNvPr id="11268" name="Содержимое 10"/>
          <p:cNvSpPr>
            <a:spLocks noGrp="1"/>
          </p:cNvSpPr>
          <p:nvPr>
            <p:ph sz="half" idx="4294967295"/>
          </p:nvPr>
        </p:nvSpPr>
        <p:spPr>
          <a:xfrm>
            <a:off x="6533562" y="3187268"/>
            <a:ext cx="5708072" cy="2989263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uk-UA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Система залишається незмінною</a:t>
            </a:r>
            <a:endParaRPr lang="ru-RU" sz="32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  <a:p>
            <a:pPr eaLnBrk="1" hangingPunct="1">
              <a:defRPr/>
            </a:pPr>
            <a:r>
              <a:rPr lang="uk-UA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Дитина або адаптується до системи, або стає для неї неприйнятною</a:t>
            </a:r>
            <a:r>
              <a:rPr lang="uk-UA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ru-RU" sz="32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8140067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22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1267" grpId="0" build="p"/>
      <p:bldP spid="1126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122614" y="-123824"/>
            <a:ext cx="5543550" cy="981075"/>
          </a:xfrm>
        </p:spPr>
        <p:txBody>
          <a:bodyPr>
            <a:normAutofit/>
          </a:bodyPr>
          <a:lstStyle/>
          <a:p>
            <a:pPr eaLnBrk="1" hangingPunct="1"/>
            <a:r>
              <a:rPr lang="uk-UA" altLang="ru-RU" sz="320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</a:rPr>
              <a:t>ІНКЛЮЗІЯ</a:t>
            </a:r>
            <a:endParaRPr lang="ru-RU" altLang="ru-RU" sz="3200" dirty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1472335" y="1283495"/>
            <a:ext cx="6826538" cy="425926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uk-UA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Всі діти різні</a:t>
            </a:r>
            <a:endParaRPr lang="ru-RU" sz="32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  <a:p>
            <a:pPr eaLnBrk="1" hangingPunct="1">
              <a:defRPr/>
            </a:pPr>
            <a:r>
              <a:rPr lang="uk-UA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Всі діти можуть навчатися</a:t>
            </a:r>
            <a:endParaRPr lang="ru-RU" sz="32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  <a:p>
            <a:pPr eaLnBrk="1" hangingPunct="1">
              <a:defRPr/>
            </a:pPr>
            <a:r>
              <a:rPr lang="uk-UA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Існують різні здібності,</a:t>
            </a:r>
            <a:br>
              <a:rPr lang="uk-UA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r>
              <a:rPr lang="uk-UA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різні етнічні групи,</a:t>
            </a:r>
            <a:br>
              <a:rPr lang="uk-UA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r>
              <a:rPr lang="uk-UA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різний зріст,</a:t>
            </a:r>
            <a:br>
              <a:rPr lang="uk-UA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r>
              <a:rPr lang="uk-UA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вік,</a:t>
            </a:r>
            <a:br>
              <a:rPr lang="uk-UA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r>
              <a:rPr lang="uk-UA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соціальний рівень </a:t>
            </a:r>
            <a:r>
              <a:rPr lang="uk-UA" sz="32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сім</a:t>
            </a:r>
            <a:r>
              <a:rPr lang="uk-UA" sz="32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  <a:sym typeface="Symbol" pitchFamily="18" charset="2"/>
              </a:rPr>
              <a:t></a:t>
            </a:r>
            <a:r>
              <a:rPr lang="uk-UA" sz="3200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ї</a:t>
            </a:r>
            <a:r>
              <a:rPr lang="uk-UA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,</a:t>
            </a:r>
            <a:br>
              <a:rPr lang="uk-UA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</a:br>
            <a:r>
              <a:rPr lang="uk-UA" sz="32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стать тощо</a:t>
            </a:r>
            <a:endParaRPr lang="ru-RU" sz="32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  <a:p>
            <a:pPr eaLnBrk="1" hangingPunct="1">
              <a:defRPr/>
            </a:pPr>
            <a:r>
              <a:rPr lang="uk-UA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Адаптація системи до потреб дитини</a:t>
            </a:r>
            <a:endParaRPr lang="ru-RU" sz="32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charset="0"/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72354" y="1283495"/>
            <a:ext cx="4762618" cy="3145125"/>
          </a:xfrm>
          <a:prstGeom prst="rect">
            <a:avLst/>
          </a:prstGeom>
          <a:solidFill>
            <a:schemeClr val="accent3">
              <a:lumMod val="75000"/>
              <a:alpha val="0"/>
            </a:schemeClr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77249636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33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288472" y="287482"/>
            <a:ext cx="9130146" cy="5985164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uk-UA" altLang="ru-RU" sz="4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школи:</a:t>
            </a:r>
            <a:endParaRPr lang="ru-RU" altLang="ru-RU" sz="3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Організувати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навчально-виховний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би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задовольняв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alt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освітніх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фахових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освітніми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потребами.</a:t>
            </a:r>
          </a:p>
          <a:p>
            <a:endParaRPr lang="ru-RU" altLang="ru-RU" sz="28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позитивний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клімат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шкільному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поза </a:t>
            </a:r>
            <a:r>
              <a:rPr lang="ru-RU" altLang="ru-RU" sz="2800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altLang="ru-RU" sz="28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межами.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3600" b="1" i="1" dirty="0"/>
          </a:p>
        </p:txBody>
      </p:sp>
      <p:pic>
        <p:nvPicPr>
          <p:cNvPr id="10242" name="Picture 2" descr="ÐÐ°ÑÑÐ¸Ð½ÐºÐ¸ Ð¿Ð¾ Ð·Ð°Ð¿ÑÐ¾ÑÑ Ð¸Ð½ÐºÐ»ÑÐ·Ð¸Ñ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9902" y="0"/>
            <a:ext cx="2909455" cy="2182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3918" y="2341418"/>
            <a:ext cx="2925631" cy="218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ÐÐ°ÑÑÐ¸Ð½ÐºÐ¸ Ð¿Ð¾ Ð·Ð°Ð¿ÑÐ¾ÑÑ Ð¸Ð½ÐºÐ»ÑÐ·Ð¸Ñ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4484" y="5202454"/>
            <a:ext cx="2407516" cy="180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1400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1551709" y="213013"/>
            <a:ext cx="9000259" cy="649288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3600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Умови</a:t>
            </a:r>
            <a:r>
              <a:rPr lang="ru-RU" altLang="ru-RU" sz="3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altLang="ru-RU" sz="3600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ефективності</a:t>
            </a:r>
            <a:r>
              <a:rPr lang="ru-RU" altLang="ru-RU" sz="3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altLang="ru-RU" sz="3600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інтеграції</a:t>
            </a:r>
            <a:r>
              <a:rPr lang="ru-RU" altLang="ru-RU" sz="3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та </a:t>
            </a:r>
            <a:r>
              <a:rPr lang="ru-RU" altLang="ru-RU" sz="3600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інклюзії</a:t>
            </a:r>
            <a:r>
              <a:rPr lang="ru-RU" altLang="ru-RU" sz="36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altLang="ru-RU" sz="3600" dirty="0">
                <a:solidFill>
                  <a:schemeClr val="accent2">
                    <a:lumMod val="75000"/>
                  </a:schemeClr>
                </a:solidFill>
              </a:rPr>
            </a:br>
            <a:endParaRPr lang="ru-RU" altLang="ru-RU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0091" y="1167101"/>
            <a:ext cx="8915400" cy="50609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uk-UA" altLang="ru-RU" dirty="0" smtClean="0"/>
              <a:t> </a:t>
            </a:r>
            <a:r>
              <a:rPr lang="uk-UA" altLang="ru-RU" sz="3200" dirty="0" smtClean="0">
                <a:solidFill>
                  <a:schemeClr val="accent2">
                    <a:lumMod val="75000"/>
                  </a:schemeClr>
                </a:solidFill>
              </a:rPr>
              <a:t>Раннє виявлення відхилень  та правильна діагностика</a:t>
            </a:r>
          </a:p>
          <a:p>
            <a:pPr eaLnBrk="1" hangingPunct="1"/>
            <a:r>
              <a:rPr lang="uk-UA" altLang="ru-RU" sz="3200" dirty="0" smtClean="0">
                <a:solidFill>
                  <a:schemeClr val="accent2">
                    <a:lumMod val="75000"/>
                  </a:schemeClr>
                </a:solidFill>
              </a:rPr>
              <a:t>Корекційна допомога</a:t>
            </a:r>
          </a:p>
          <a:p>
            <a:pPr eaLnBrk="1" hangingPunct="1"/>
            <a:r>
              <a:rPr lang="uk-UA" altLang="ru-RU" sz="3200" dirty="0" smtClean="0">
                <a:solidFill>
                  <a:schemeClr val="accent2">
                    <a:lumMod val="75000"/>
                  </a:schemeClr>
                </a:solidFill>
              </a:rPr>
              <a:t>Готовність педагогічного  та учнівського колективів до роботи в  нових умовах</a:t>
            </a:r>
          </a:p>
          <a:p>
            <a:pPr eaLnBrk="1" hangingPunct="1"/>
            <a:r>
              <a:rPr lang="uk-UA" altLang="ru-RU" sz="3200" dirty="0" smtClean="0">
                <a:solidFill>
                  <a:schemeClr val="accent2">
                    <a:lumMod val="75000"/>
                  </a:schemeClr>
                </a:solidFill>
              </a:rPr>
              <a:t>Психологічна готовність дитини та батьків до навчання зі здоровими  дітьми  </a:t>
            </a:r>
          </a:p>
          <a:p>
            <a:pPr eaLnBrk="1" hangingPunct="1"/>
            <a:r>
              <a:rPr lang="uk-UA" altLang="ru-RU" sz="3200" dirty="0" smtClean="0">
                <a:solidFill>
                  <a:schemeClr val="accent2">
                    <a:lumMod val="75000"/>
                  </a:schemeClr>
                </a:solidFill>
              </a:rPr>
              <a:t>Кваліфікована допомога фахівців</a:t>
            </a:r>
          </a:p>
          <a:p>
            <a:pPr eaLnBrk="1" hangingPunct="1"/>
            <a:r>
              <a:rPr lang="uk-UA" altLang="ru-RU" sz="3200" dirty="0" smtClean="0">
                <a:solidFill>
                  <a:schemeClr val="accent2">
                    <a:lumMod val="75000"/>
                  </a:schemeClr>
                </a:solidFill>
              </a:rPr>
              <a:t> Фінансування освіти дітей з </a:t>
            </a:r>
            <a:r>
              <a:rPr lang="uk-UA" altLang="ru-RU" sz="3200" dirty="0" err="1" smtClean="0">
                <a:solidFill>
                  <a:schemeClr val="accent2">
                    <a:lumMod val="75000"/>
                  </a:schemeClr>
                </a:solidFill>
              </a:rPr>
              <a:t>о.о.п</a:t>
            </a:r>
            <a:r>
              <a:rPr lang="uk-UA" altLang="ru-RU" sz="32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altLang="ru-RU" sz="32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dirty="0" smtClean="0"/>
          </a:p>
        </p:txBody>
      </p:sp>
      <p:pic>
        <p:nvPicPr>
          <p:cNvPr id="18434" name="Picture 2" descr="ÐÐ°ÑÑÐ¸Ð½ÐºÐ¸ Ð¿Ð¾ Ð·Ð°Ð¿ÑÐ¾ÑÑ Ð¸Ð½ÐºÐ»ÑÐ·Ð¸Ñ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364" y="551512"/>
            <a:ext cx="2510848" cy="252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84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981075"/>
            <a:ext cx="8229600" cy="51054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uk-UA" altLang="ru-RU" dirty="0" smtClean="0"/>
              <a:t> Методичне забезпечення </a:t>
            </a:r>
            <a:endParaRPr lang="ru-RU" altLang="ru-RU" dirty="0" smtClean="0"/>
          </a:p>
        </p:txBody>
      </p:sp>
      <p:sp>
        <p:nvSpPr>
          <p:cNvPr id="38917" name="AutoShape 4"/>
          <p:cNvSpPr>
            <a:spLocks noChangeArrowheads="1"/>
          </p:cNvSpPr>
          <p:nvPr/>
        </p:nvSpPr>
        <p:spPr bwMode="ltGray">
          <a:xfrm>
            <a:off x="1642848" y="-1"/>
            <a:ext cx="7652904" cy="6857999"/>
          </a:xfrm>
          <a:prstGeom prst="rightArrow">
            <a:avLst>
              <a:gd name="adj1" fmla="val 97796"/>
              <a:gd name="adj2" fmla="val 26909"/>
            </a:avLst>
          </a:pr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uk-UA" altLang="ru-RU" sz="1600" dirty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uk-UA" altLang="ru-RU" sz="1600" dirty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uk-UA" altLang="ru-RU" sz="1600" dirty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uk-UA" altLang="ru-RU" sz="1600" dirty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uk-UA" altLang="ru-RU" sz="1600" dirty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uk-UA" alt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2000" dirty="0" smtClean="0">
                <a:solidFill>
                  <a:schemeClr val="accent1">
                    <a:lumMod val="75000"/>
                  </a:schemeClr>
                </a:solidFill>
              </a:rPr>
              <a:t>(Розробка </a:t>
            </a:r>
            <a:r>
              <a:rPr lang="uk-UA" altLang="ru-RU" sz="2000" dirty="0">
                <a:solidFill>
                  <a:schemeClr val="accent1">
                    <a:lumMod val="75000"/>
                  </a:schemeClr>
                </a:solidFill>
              </a:rPr>
              <a:t>теоретичних і практичних </a:t>
            </a:r>
            <a:r>
              <a:rPr lang="uk-UA" alt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матеріалівна</a:t>
            </a:r>
            <a:r>
              <a:rPr lang="uk-UA" altLang="ru-RU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altLang="ru-RU" sz="2000" dirty="0" err="1" smtClean="0">
                <a:solidFill>
                  <a:schemeClr val="accent1">
                    <a:lumMod val="75000"/>
                  </a:schemeClr>
                </a:solidFill>
              </a:rPr>
              <a:t>допомо</a:t>
            </a:r>
            <a:r>
              <a:rPr lang="uk-UA" altLang="ru-RU" sz="2000" dirty="0" smtClean="0">
                <a:solidFill>
                  <a:schemeClr val="accent1">
                    <a:lumMod val="75000"/>
                  </a:schemeClr>
                </a:solidFill>
              </a:rPr>
              <a:t>-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2000" dirty="0">
                <a:solidFill>
                  <a:schemeClr val="accent1">
                    <a:lumMod val="75000"/>
                  </a:schemeClr>
                </a:solidFill>
              </a:rPr>
              <a:t>г</a:t>
            </a:r>
            <a:r>
              <a:rPr lang="uk-UA" altLang="ru-RU" sz="2000" dirty="0" smtClean="0">
                <a:solidFill>
                  <a:schemeClr val="accent1">
                    <a:lumMod val="75000"/>
                  </a:schemeClr>
                </a:solidFill>
              </a:rPr>
              <a:t>у вчителям </a:t>
            </a:r>
            <a:r>
              <a:rPr lang="uk-UA" altLang="ru-RU" sz="2000" dirty="0">
                <a:solidFill>
                  <a:schemeClr val="accent1">
                    <a:lumMod val="75000"/>
                  </a:schemeClr>
                </a:solidFill>
              </a:rPr>
              <a:t>та </a:t>
            </a:r>
            <a:r>
              <a:rPr lang="uk-UA" altLang="ru-RU" sz="2000" dirty="0" smtClean="0">
                <a:solidFill>
                  <a:schemeClr val="accent1">
                    <a:lumMod val="75000"/>
                  </a:schemeClr>
                </a:solidFill>
              </a:rPr>
              <a:t>батькам; удосконалення </a:t>
            </a:r>
            <a:r>
              <a:rPr lang="uk-UA" altLang="ru-RU" sz="2000" dirty="0">
                <a:solidFill>
                  <a:schemeClr val="accent1">
                    <a:lumMod val="75000"/>
                  </a:schemeClr>
                </a:solidFill>
              </a:rPr>
              <a:t>професійної </a:t>
            </a:r>
            <a:endParaRPr lang="uk-UA" alt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2000" dirty="0" smtClean="0">
                <a:solidFill>
                  <a:schemeClr val="accent1">
                    <a:lumMod val="75000"/>
                  </a:schemeClr>
                </a:solidFill>
              </a:rPr>
              <a:t>Майстерності педагогів</a:t>
            </a:r>
            <a:r>
              <a:rPr lang="uk-UA" altLang="ru-RU" sz="2000" dirty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2000" dirty="0">
                <a:solidFill>
                  <a:schemeClr val="accent1">
                    <a:lumMod val="75000"/>
                  </a:schemeClr>
                </a:solidFill>
              </a:rPr>
              <a:t>творче забезпечення </a:t>
            </a:r>
            <a:r>
              <a:rPr lang="uk-UA" altLang="ru-RU" sz="2000" dirty="0" err="1">
                <a:solidFill>
                  <a:schemeClr val="accent1">
                    <a:lumMod val="75000"/>
                  </a:schemeClr>
                </a:solidFill>
              </a:rPr>
              <a:t>освітньо</a:t>
            </a:r>
            <a:r>
              <a:rPr lang="uk-UA" altLang="ru-RU" sz="2000" dirty="0">
                <a:solidFill>
                  <a:schemeClr val="accent1">
                    <a:lumMod val="75000"/>
                  </a:schemeClr>
                </a:solidFill>
              </a:rPr>
              <a:t>-виховного процесу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2000" dirty="0">
                <a:solidFill>
                  <a:schemeClr val="accent1">
                    <a:lumMod val="75000"/>
                  </a:schemeClr>
                </a:solidFill>
              </a:rPr>
              <a:t> на основі проблемних завдань) 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uk-UA" altLang="ru-RU" sz="1600" dirty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uk-UA" altLang="ru-RU" sz="1600" dirty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uk-UA" altLang="ru-RU" sz="1600" dirty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600" dirty="0"/>
              <a:t>           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2000" dirty="0">
                <a:solidFill>
                  <a:schemeClr val="accent1">
                    <a:lumMod val="75000"/>
                  </a:schemeClr>
                </a:solidFill>
              </a:rPr>
              <a:t>                  </a:t>
            </a:r>
            <a:endParaRPr lang="uk-UA" altLang="ru-RU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2400" dirty="0" smtClean="0">
                <a:solidFill>
                  <a:schemeClr val="accent1">
                    <a:lumMod val="75000"/>
                  </a:schemeClr>
                </a:solidFill>
              </a:rPr>
              <a:t>Робота </a:t>
            </a:r>
            <a:r>
              <a:rPr lang="uk-UA" altLang="ru-RU" sz="2400" dirty="0">
                <a:solidFill>
                  <a:schemeClr val="accent1">
                    <a:lumMod val="75000"/>
                  </a:schemeClr>
                </a:solidFill>
              </a:rPr>
              <a:t>з батьками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2000" dirty="0">
                <a:solidFill>
                  <a:schemeClr val="accent1">
                    <a:lumMod val="75000"/>
                  </a:schemeClr>
                </a:solidFill>
              </a:rPr>
              <a:t>(Збори, консультації, дні відкритих дверей;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2000" dirty="0">
                <a:solidFill>
                  <a:schemeClr val="accent1">
                    <a:lumMod val="75000"/>
                  </a:schemeClr>
                </a:solidFill>
              </a:rPr>
              <a:t>Вивчення запитів батьків</a:t>
            </a:r>
            <a:r>
              <a:rPr lang="uk-UA" altLang="ru-RU" sz="2400" dirty="0">
                <a:solidFill>
                  <a:schemeClr val="accent1">
                    <a:lumMod val="75000"/>
                  </a:schemeClr>
                </a:solidFill>
              </a:rPr>
              <a:t> з питань навчання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2400" dirty="0">
                <a:solidFill>
                  <a:schemeClr val="accent1">
                    <a:lumMod val="75000"/>
                  </a:schemeClr>
                </a:solidFill>
              </a:rPr>
              <a:t>і виховання дітей)</a:t>
            </a:r>
            <a:r>
              <a:rPr lang="uk-UA" altLang="ru-RU" sz="2000" dirty="0">
                <a:solidFill>
                  <a:schemeClr val="accent1">
                    <a:lumMod val="75000"/>
                  </a:schemeClr>
                </a:solidFill>
              </a:rPr>
              <a:t>     </a:t>
            </a:r>
            <a:endParaRPr lang="ru-RU" alt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9573" name="AutoShape 5"/>
          <p:cNvSpPr>
            <a:spLocks noChangeArrowheads="1"/>
          </p:cNvSpPr>
          <p:nvPr/>
        </p:nvSpPr>
        <p:spPr bwMode="blackWhite">
          <a:xfrm>
            <a:off x="1744556" y="157759"/>
            <a:ext cx="5822372" cy="1548605"/>
          </a:xfrm>
          <a:prstGeom prst="roundRect">
            <a:avLst>
              <a:gd name="adj" fmla="val 9106"/>
            </a:avLst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uk-UA" sz="240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Організаційна робота</a:t>
            </a:r>
          </a:p>
          <a:p>
            <a:pPr algn="ctr">
              <a:defRPr/>
            </a:pPr>
            <a:r>
              <a:rPr lang="uk-UA" sz="240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 ( банк даних про дітей  з </a:t>
            </a:r>
            <a:r>
              <a:rPr lang="uk-UA" sz="2400" dirty="0" err="1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о.о.п</a:t>
            </a:r>
            <a:r>
              <a:rPr lang="uk-UA" sz="240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.,</a:t>
            </a:r>
          </a:p>
          <a:p>
            <a:pPr algn="ctr">
              <a:defRPr/>
            </a:pPr>
            <a:r>
              <a:rPr lang="uk-UA" sz="240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визначення базових  ЗОШ,</a:t>
            </a:r>
          </a:p>
          <a:p>
            <a:pPr algn="ctr">
              <a:defRPr/>
            </a:pPr>
            <a:r>
              <a:rPr lang="uk-UA" sz="2400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 інформаційне забезпечення роботи)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109576" name="AutoShape 8"/>
          <p:cNvSpPr>
            <a:spLocks noChangeArrowheads="1"/>
          </p:cNvSpPr>
          <p:nvPr/>
        </p:nvSpPr>
        <p:spPr bwMode="auto">
          <a:xfrm>
            <a:off x="9098280" y="1736724"/>
            <a:ext cx="2856534" cy="3384550"/>
          </a:xfrm>
          <a:prstGeom prst="roundRect">
            <a:avLst>
              <a:gd name="adj" fmla="val 9106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Проект впровадження інклюзивних підходів</a:t>
            </a:r>
            <a:endParaRPr lang="en-US" sz="2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38920" name="WordArt 9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7741660" y="550466"/>
            <a:ext cx="2246312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8000"/>
                </a:solidFill>
                <a:round/>
                <a:headEnd/>
                <a:tailEnd/>
              </a:ln>
              <a:solidFill>
                <a:schemeClr val="accent1">
                  <a:lumMod val="75000"/>
                </a:schemeClr>
              </a:solidFill>
              <a:effectLst>
                <a:outerShdw dist="563972" dir="14049741" sx="125000" sy="125000" algn="tl" rotWithShape="0">
                  <a:srgbClr val="C7DFD3">
                    <a:alpha val="79999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38921" name="AutoShape 11"/>
          <p:cNvSpPr>
            <a:spLocks noChangeArrowheads="1"/>
          </p:cNvSpPr>
          <p:nvPr/>
        </p:nvSpPr>
        <p:spPr bwMode="blackWhite">
          <a:xfrm>
            <a:off x="1744556" y="3849587"/>
            <a:ext cx="6791938" cy="865187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uk-UA" altLang="ru-RU" sz="2000" dirty="0">
                <a:solidFill>
                  <a:schemeClr val="accent1">
                    <a:lumMod val="75000"/>
                  </a:schemeClr>
                </a:solidFill>
              </a:rPr>
              <a:t>Робота з педагогічними </a:t>
            </a:r>
            <a:r>
              <a:rPr lang="uk-UA" altLang="ru-RU" sz="2000" dirty="0" smtClean="0">
                <a:solidFill>
                  <a:schemeClr val="accent1">
                    <a:lumMod val="75000"/>
                  </a:schemeClr>
                </a:solidFill>
              </a:rPr>
              <a:t>кадрами(семінари</a:t>
            </a:r>
            <a:r>
              <a:rPr lang="uk-UA" altLang="ru-RU" sz="2000" dirty="0">
                <a:solidFill>
                  <a:schemeClr val="accent1">
                    <a:lumMod val="75000"/>
                  </a:schemeClr>
                </a:solidFill>
              </a:rPr>
              <a:t>, творчі групи</a:t>
            </a:r>
            <a:r>
              <a:rPr lang="uk-UA" altLang="ru-RU" sz="2000" dirty="0" smtClean="0">
                <a:solidFill>
                  <a:schemeClr val="accent1">
                    <a:lumMod val="75000"/>
                  </a:schemeClr>
                </a:solidFill>
              </a:rPr>
              <a:t>,</a:t>
            </a:r>
          </a:p>
          <a:p>
            <a:pPr algn="just">
              <a:spcBef>
                <a:spcPct val="0"/>
              </a:spcBef>
              <a:buClrTx/>
              <a:buFontTx/>
              <a:buNone/>
            </a:pPr>
            <a:r>
              <a:rPr lang="uk-UA" altLang="ru-RU" sz="2000" dirty="0" smtClean="0">
                <a:solidFill>
                  <a:schemeClr val="accent1">
                    <a:lumMod val="75000"/>
                  </a:schemeClr>
                </a:solidFill>
              </a:rPr>
              <a:t> консультації курси</a:t>
            </a:r>
            <a:r>
              <a:rPr lang="uk-UA" altLang="ru-RU" sz="2000" dirty="0">
                <a:solidFill>
                  <a:schemeClr val="accent1">
                    <a:lumMod val="75000"/>
                  </a:schemeClr>
                </a:solidFill>
              </a:rPr>
              <a:t>, конференції</a:t>
            </a:r>
            <a:r>
              <a:rPr lang="uk-UA" altLang="ru-RU" sz="2400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en-US" alt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8924" name="Rectangle 19"/>
          <p:cNvSpPr>
            <a:spLocks noChangeArrowheads="1"/>
          </p:cNvSpPr>
          <p:nvPr/>
        </p:nvSpPr>
        <p:spPr bwMode="auto">
          <a:xfrm>
            <a:off x="1881188" y="1741487"/>
            <a:ext cx="66553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2400" dirty="0">
                <a:solidFill>
                  <a:schemeClr val="accent1">
                    <a:lumMod val="50000"/>
                  </a:schemeClr>
                </a:solidFill>
              </a:rPr>
              <a:t>Методичне забезпечення змісту роботи</a:t>
            </a:r>
          </a:p>
        </p:txBody>
      </p:sp>
    </p:spTree>
    <p:extLst>
      <p:ext uri="{BB962C8B-B14F-4D97-AF65-F5344CB8AC3E}">
        <p14:creationId xmlns:p14="http://schemas.microsoft.com/office/powerpoint/2010/main" val="304287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-108962" y="-547254"/>
            <a:ext cx="10018713" cy="1752599"/>
          </a:xfrm>
        </p:spPr>
        <p:txBody>
          <a:bodyPr/>
          <a:lstStyle/>
          <a:p>
            <a:pPr algn="ctr"/>
            <a:r>
              <a:rPr lang="uk-UA" altLang="ru-RU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Критерії інклюзивної школи</a:t>
            </a:r>
            <a:endParaRPr lang="ru-RU" altLang="ru-RU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892" y="616527"/>
            <a:ext cx="10018713" cy="536863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uk-UA" alt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Готовність </a:t>
            </a:r>
            <a:r>
              <a:rPr lang="uk-UA" alt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бажання адміністрації закладу освіти та педагогічного колективу реалізувати програму залучення дітей з особливими потребами в загальноосвітні </a:t>
            </a:r>
            <a:r>
              <a:rPr lang="uk-UA" alt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</a:t>
            </a:r>
            <a:endParaRPr lang="uk-UA" altLang="ru-RU" sz="2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uk-UA" alt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</a:t>
            </a:r>
            <a:r>
              <a:rPr lang="uk-UA" alt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 роботи загальноосвітнього закладу з дітьми з особливими потребами та їхніми батьками.</a:t>
            </a:r>
          </a:p>
          <a:p>
            <a:pPr>
              <a:lnSpc>
                <a:spcPct val="90000"/>
              </a:lnSpc>
            </a:pPr>
            <a:r>
              <a:rPr lang="uk-UA" alt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</a:t>
            </a:r>
            <a:r>
              <a:rPr lang="uk-UA" alt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 роботи загальноосвітнього закладу в проектній діяльності.</a:t>
            </a:r>
          </a:p>
          <a:p>
            <a:pPr>
              <a:lnSpc>
                <a:spcPct val="90000"/>
              </a:lnSpc>
            </a:pPr>
            <a:r>
              <a:rPr lang="uk-UA" alt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</a:t>
            </a:r>
            <a:r>
              <a:rPr lang="uk-UA" alt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загальноосвітньому закладі відповідного контингенту дітей (дітей з особливими освітніми потребами для початку проекту в початковій школі).</a:t>
            </a:r>
          </a:p>
        </p:txBody>
      </p:sp>
    </p:spTree>
    <p:extLst>
      <p:ext uri="{BB962C8B-B14F-4D97-AF65-F5344CB8AC3E}">
        <p14:creationId xmlns:p14="http://schemas.microsoft.com/office/powerpoint/2010/main" val="3395783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ru-RU" smtClean="0">
                <a:latin typeface="Arial" panose="020B0604020202020204" pitchFamily="34" charset="0"/>
              </a:rPr>
              <a:t> </a:t>
            </a:r>
            <a:endParaRPr lang="ru-RU" altLang="ru-RU" smtClean="0">
              <a:latin typeface="Arial" panose="020B0604020202020204" pitchFamily="34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84311" y="990601"/>
            <a:ext cx="10018713" cy="5105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uk-UA" alt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Часткова </a:t>
            </a:r>
            <a:r>
              <a:rPr lang="uk-UA" alt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в загальноосвітньому закладі фахівців, які на початку реалізації проекту зможуть надавати спеціальні послуги дітям з ОП та їхнім сім’ям.</a:t>
            </a:r>
          </a:p>
          <a:p>
            <a:pPr>
              <a:lnSpc>
                <a:spcPct val="90000"/>
              </a:lnSpc>
            </a:pPr>
            <a:r>
              <a:rPr lang="uk-UA" alt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</a:t>
            </a:r>
            <a:r>
              <a:rPr lang="uk-UA" alt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 співпраці загальноосвітнього закладу з громадським сектором.</a:t>
            </a:r>
          </a:p>
          <a:p>
            <a:pPr>
              <a:lnSpc>
                <a:spcPct val="90000"/>
              </a:lnSpc>
            </a:pPr>
            <a:r>
              <a:rPr lang="uk-UA" alt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</a:t>
            </a:r>
            <a:r>
              <a:rPr lang="uk-UA" alt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 роботи закладу освіти з питань лобіювання прав дітей на якісну освіту.</a:t>
            </a:r>
          </a:p>
          <a:p>
            <a:pPr>
              <a:lnSpc>
                <a:spcPct val="90000"/>
              </a:lnSpc>
            </a:pPr>
            <a:r>
              <a:rPr lang="uk-UA" alt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Готовність </a:t>
            </a:r>
            <a:r>
              <a:rPr lang="uk-UA" alt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місцевої влади підтримувати заклад освіти у разі участі в проекті.</a:t>
            </a:r>
          </a:p>
          <a:p>
            <a:pPr>
              <a:lnSpc>
                <a:spcPct val="90000"/>
              </a:lnSpc>
            </a:pPr>
            <a:r>
              <a:rPr lang="uk-UA" alt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Підтримка </a:t>
            </a:r>
            <a:r>
              <a:rPr lang="uk-UA" alt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закладу освіти з боку відділу освіти та управління праці та соціального захисту.</a:t>
            </a:r>
            <a:endParaRPr lang="ru-RU" altLang="ru-RU" sz="2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550643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AutoShape 4"/>
          <p:cNvSpPr>
            <a:spLocks noChangeArrowheads="1"/>
          </p:cNvSpPr>
          <p:nvPr/>
        </p:nvSpPr>
        <p:spPr bwMode="blackWhite">
          <a:xfrm>
            <a:off x="1738313" y="807245"/>
            <a:ext cx="9937460" cy="1628775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5061" name="AutoShape 5"/>
          <p:cNvSpPr>
            <a:spLocks noChangeArrowheads="1"/>
          </p:cNvSpPr>
          <p:nvPr/>
        </p:nvSpPr>
        <p:spPr bwMode="blackWhite">
          <a:xfrm>
            <a:off x="1666876" y="2610861"/>
            <a:ext cx="10008897" cy="1643063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96BB8F"/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ru-RU" altLang="ru-RU" sz="1800">
              <a:solidFill>
                <a:srgbClr val="FFFFFF"/>
              </a:solidFill>
            </a:endParaRPr>
          </a:p>
        </p:txBody>
      </p:sp>
      <p:sp>
        <p:nvSpPr>
          <p:cNvPr id="74758" name="AutoShape 6"/>
          <p:cNvSpPr>
            <a:spLocks noChangeArrowheads="1"/>
          </p:cNvSpPr>
          <p:nvPr/>
        </p:nvSpPr>
        <p:spPr bwMode="blackWhite">
          <a:xfrm>
            <a:off x="1666875" y="4380853"/>
            <a:ext cx="10080335" cy="1729002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69804"/>
                  <a:invGamma/>
                </a:schemeClr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5063" name="Rectangle 10"/>
          <p:cNvSpPr>
            <a:spLocks noChangeArrowheads="1"/>
          </p:cNvSpPr>
          <p:nvPr/>
        </p:nvSpPr>
        <p:spPr bwMode="auto">
          <a:xfrm>
            <a:off x="1992313" y="6669088"/>
            <a:ext cx="1727200" cy="1889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45064" name="Rectangle 11"/>
          <p:cNvSpPr>
            <a:spLocks noChangeArrowheads="1"/>
          </p:cNvSpPr>
          <p:nvPr/>
        </p:nvSpPr>
        <p:spPr bwMode="auto">
          <a:xfrm>
            <a:off x="9480550" y="6669088"/>
            <a:ext cx="1187450" cy="1889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97963" y="769144"/>
            <a:ext cx="10218159" cy="15001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 запровадження інноваційних педагогічних підходів і методів, в тому числі при проведенні оцінювання навчальних досягнень означеної категорії дітей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38313" y="2651918"/>
            <a:ext cx="10008897" cy="1571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Запровадження диференційованого, індивідуального підходу </a:t>
            </a:r>
            <a:r>
              <a:rPr lang="uk-U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практично </a:t>
            </a: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кожної дитини з порушеннями розвитку (індивідуальних навчально-виховних програм і індивідуальних планів роботи)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38313" y="4636511"/>
            <a:ext cx="9760960" cy="1071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 психолого-педагогічного, </a:t>
            </a:r>
            <a:r>
              <a:rPr lang="uk-UA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корекційно-реабілітаційного</a:t>
            </a:r>
            <a:r>
              <a:rPr lang="uk-UA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супроводу дітей з порушеннями психофізичного розвитку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65563" y="-292893"/>
            <a:ext cx="10390909" cy="1214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4000" dirty="0">
                <a:solidFill>
                  <a:schemeClr val="accent1">
                    <a:lumMod val="75000"/>
                  </a:schemeClr>
                </a:solidFill>
              </a:rPr>
              <a:t>Планування навчально-виховного процесу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78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>
          <a:xfrm>
            <a:off x="1587448" y="-285776"/>
            <a:ext cx="10018713" cy="1752599"/>
          </a:xfrm>
        </p:spPr>
        <p:txBody>
          <a:bodyPr/>
          <a:lstStyle/>
          <a:p>
            <a:pPr algn="ctr"/>
            <a:r>
              <a:rPr lang="uk-UA" altLang="ru-RU" dirty="0" smtClean="0"/>
              <a:t>Робота з корекції </a:t>
            </a:r>
            <a:br>
              <a:rPr lang="uk-UA" altLang="ru-RU" dirty="0" smtClean="0"/>
            </a:br>
            <a:r>
              <a:rPr lang="uk-UA" altLang="ru-RU" dirty="0" smtClean="0"/>
              <a:t>соціальної поведінки</a:t>
            </a:r>
            <a:endParaRPr lang="ru-RU" altLang="ru-RU" dirty="0" smtClean="0"/>
          </a:p>
        </p:txBody>
      </p:sp>
      <p:sp>
        <p:nvSpPr>
          <p:cNvPr id="6" name="Овал 5"/>
          <p:cNvSpPr/>
          <p:nvPr/>
        </p:nvSpPr>
        <p:spPr>
          <a:xfrm>
            <a:off x="1149927" y="1142984"/>
            <a:ext cx="3731627" cy="1793260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75000"/>
                  <a:tint val="66000"/>
                  <a:satMod val="160000"/>
                </a:schemeClr>
              </a:gs>
              <a:gs pos="50000">
                <a:schemeClr val="tx1">
                  <a:lumMod val="75000"/>
                  <a:tint val="44500"/>
                  <a:satMod val="160000"/>
                </a:schemeClr>
              </a:gs>
              <a:gs pos="100000">
                <a:schemeClr val="tx1">
                  <a:lumMod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800" dirty="0">
                <a:solidFill>
                  <a:schemeClr val="tx1"/>
                </a:solidFill>
              </a:rPr>
              <a:t>Спільна діяльність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149927" y="4429132"/>
            <a:ext cx="3731627" cy="1860832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75000"/>
                  <a:tint val="66000"/>
                  <a:satMod val="160000"/>
                </a:schemeClr>
              </a:gs>
              <a:gs pos="50000">
                <a:schemeClr val="tx1">
                  <a:lumMod val="75000"/>
                  <a:tint val="44500"/>
                  <a:satMod val="160000"/>
                </a:schemeClr>
              </a:gs>
              <a:gs pos="100000">
                <a:schemeClr val="tx1">
                  <a:lumMod val="75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400" dirty="0" smtClean="0">
                <a:solidFill>
                  <a:schemeClr val="tx1"/>
                </a:solidFill>
              </a:rPr>
              <a:t>Ідентифікація </a:t>
            </a:r>
            <a:r>
              <a:rPr lang="uk-UA" sz="2400" dirty="0">
                <a:solidFill>
                  <a:schemeClr val="tx1"/>
                </a:solidFill>
              </a:rPr>
              <a:t>з учнями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381883" y="4429131"/>
            <a:ext cx="4224277" cy="2096359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75000"/>
                  <a:tint val="66000"/>
                  <a:satMod val="160000"/>
                </a:schemeClr>
              </a:gs>
              <a:gs pos="50000">
                <a:schemeClr val="tx1">
                  <a:lumMod val="75000"/>
                  <a:tint val="44500"/>
                  <a:satMod val="160000"/>
                </a:schemeClr>
              </a:gs>
              <a:gs pos="100000">
                <a:schemeClr val="tx1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400" dirty="0">
                <a:solidFill>
                  <a:schemeClr val="tx1"/>
                </a:solidFill>
              </a:rPr>
              <a:t>Формування </a:t>
            </a:r>
            <a:r>
              <a:rPr lang="uk-UA" sz="2400" dirty="0" smtClean="0">
                <a:solidFill>
                  <a:schemeClr val="tx1"/>
                </a:solidFill>
              </a:rPr>
              <a:t>комунікативної </a:t>
            </a:r>
            <a:r>
              <a:rPr lang="uk-UA" sz="2400" dirty="0">
                <a:solidFill>
                  <a:schemeClr val="tx1"/>
                </a:solidFill>
              </a:rPr>
              <a:t>поведінки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738678" y="2857496"/>
            <a:ext cx="2786082" cy="1928826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400" dirty="0">
                <a:solidFill>
                  <a:schemeClr val="tx2"/>
                </a:solidFill>
              </a:rPr>
              <a:t>Корекція соціальної поведінки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7301766" y="1142984"/>
            <a:ext cx="4421950" cy="1793260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75000"/>
                  <a:tint val="66000"/>
                  <a:satMod val="160000"/>
                  <a:tint val="66000"/>
                  <a:satMod val="160000"/>
                </a:schemeClr>
              </a:gs>
              <a:gs pos="50000">
                <a:schemeClr val="tx1">
                  <a:lumMod val="75000"/>
                  <a:tint val="66000"/>
                  <a:satMod val="160000"/>
                  <a:tint val="44500"/>
                  <a:satMod val="160000"/>
                </a:schemeClr>
              </a:gs>
              <a:gs pos="100000">
                <a:schemeClr val="tx1">
                  <a:lumMod val="75000"/>
                  <a:tint val="66000"/>
                  <a:satMod val="1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bg1">
                <a:lumMod val="6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uk-UA" sz="2400" dirty="0" err="1">
                <a:solidFill>
                  <a:schemeClr val="tx1"/>
                </a:solidFill>
              </a:rPr>
              <a:t>Моделю-вання</a:t>
            </a:r>
            <a:r>
              <a:rPr lang="uk-UA" sz="2400" dirty="0">
                <a:solidFill>
                  <a:schemeClr val="tx1"/>
                </a:solidFill>
              </a:rPr>
              <a:t> соціальних відносин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13823953">
            <a:off x="6952259" y="4644579"/>
            <a:ext cx="630237" cy="484187"/>
          </a:xfrm>
          <a:prstGeom prst="rightArrow">
            <a:avLst/>
          </a:prstGeom>
          <a:solidFill>
            <a:schemeClr val="tx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19057945">
            <a:off x="4819524" y="4644580"/>
            <a:ext cx="630237" cy="484187"/>
          </a:xfrm>
          <a:prstGeom prst="rightArrow">
            <a:avLst/>
          </a:prstGeom>
          <a:solidFill>
            <a:schemeClr val="tx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682213">
            <a:off x="4601611" y="2498422"/>
            <a:ext cx="630238" cy="485775"/>
          </a:xfrm>
          <a:prstGeom prst="rightArrow">
            <a:avLst/>
          </a:prstGeom>
          <a:solidFill>
            <a:schemeClr val="tx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7990848">
            <a:off x="6870903" y="2439039"/>
            <a:ext cx="630238" cy="484188"/>
          </a:xfrm>
          <a:prstGeom prst="rightArrow">
            <a:avLst/>
          </a:prstGeom>
          <a:solidFill>
            <a:schemeClr val="tx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94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Заголовок 1"/>
          <p:cNvSpPr>
            <a:spLocks noGrp="1"/>
          </p:cNvSpPr>
          <p:nvPr>
            <p:ph type="title"/>
          </p:nvPr>
        </p:nvSpPr>
        <p:spPr>
          <a:xfrm>
            <a:off x="1830675" y="-367146"/>
            <a:ext cx="10018713" cy="1752599"/>
          </a:xfrm>
        </p:spPr>
        <p:txBody>
          <a:bodyPr>
            <a:normAutofit/>
          </a:bodyPr>
          <a:lstStyle/>
          <a:p>
            <a:r>
              <a:rPr lang="uk-UA" altLang="ru-RU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 та організація навчального процесу в інклюзивному класі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02585" y="1385453"/>
            <a:ext cx="26650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чого почати 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Місце для вмісту 2"/>
          <p:cNvSpPr>
            <a:spLocks noGrp="1"/>
          </p:cNvSpPr>
          <p:nvPr>
            <p:ph idx="1"/>
          </p:nvPr>
        </p:nvSpPr>
        <p:spPr>
          <a:xfrm>
            <a:off x="1225494" y="2520944"/>
            <a:ext cx="10758688" cy="3124201"/>
          </a:xfrm>
        </p:spPr>
        <p:txBody>
          <a:bodyPr>
            <a:noAutofit/>
          </a:bodyPr>
          <a:lstStyle/>
          <a:p>
            <a:r>
              <a:rPr lang="uk-UA" altLang="ru-RU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дітям з обмеженими можливостями навчання необхідно допомогти усвідомлювати, виділяти й інтерпретувати (сприймати) інформацію; </a:t>
            </a:r>
          </a:p>
          <a:p>
            <a:r>
              <a:rPr lang="uk-UA" altLang="ru-RU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організовувати й запам’ятовувати її ; </a:t>
            </a:r>
          </a:p>
          <a:p>
            <a:r>
              <a:rPr lang="uk-UA" altLang="ru-RU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розвивати усне мовлення, навички розпізнавання слів, розуміння прочитаного та  навички письмового мовлення ;</a:t>
            </a:r>
            <a:endParaRPr lang="uk-UA" altLang="ru-RU" sz="3200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561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1"/>
          <p:cNvSpPr>
            <a:spLocks noGrp="1"/>
          </p:cNvSpPr>
          <p:nvPr>
            <p:ph type="title"/>
          </p:nvPr>
        </p:nvSpPr>
        <p:spPr>
          <a:xfrm>
            <a:off x="-2130219" y="-588818"/>
            <a:ext cx="10018713" cy="1752599"/>
          </a:xfrm>
        </p:spPr>
        <p:txBody>
          <a:bodyPr/>
          <a:lstStyle/>
          <a:p>
            <a:r>
              <a:rPr lang="uk-UA" altLang="ru-RU" dirty="0" smtClean="0">
                <a:solidFill>
                  <a:schemeClr val="accent1">
                    <a:lumMod val="75000"/>
                  </a:schemeClr>
                </a:solidFill>
              </a:rPr>
              <a:t>Діти  із ЗПР      </a:t>
            </a:r>
          </a:p>
        </p:txBody>
      </p:sp>
      <p:sp>
        <p:nvSpPr>
          <p:cNvPr id="59395" name="Місце для вмісту 2"/>
          <p:cNvSpPr>
            <a:spLocks noGrp="1"/>
          </p:cNvSpPr>
          <p:nvPr>
            <p:ph idx="1"/>
          </p:nvPr>
        </p:nvSpPr>
        <p:spPr>
          <a:xfrm>
            <a:off x="5122304" y="346363"/>
            <a:ext cx="6844144" cy="65116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altLang="ru-RU" sz="2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altLang="ru-RU" sz="2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uk-UA" altLang="ru-RU" sz="2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 із затримкою в розвитку, слід створювати низку послідовних навчальних </a:t>
            </a:r>
            <a:r>
              <a:rPr lang="uk-UA" altLang="ru-RU" sz="2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досвідів</a:t>
            </a:r>
            <a:r>
              <a:rPr lang="uk-UA" altLang="ru-RU" sz="2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із поступовим зростанням їхньої складності в міру формування в дітей потрібних навичок. </a:t>
            </a:r>
            <a:r>
              <a:rPr lang="uk-UA" altLang="ru-RU" sz="2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uk-UA" altLang="ru-RU" sz="2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 їхньою навчальною діяльністю потрібно управляти, зокрема за допомогою фізичного впливу, вербальних і наочних підказок. </a:t>
            </a:r>
            <a:r>
              <a:rPr lang="uk-UA" altLang="ru-RU" sz="2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Крім </a:t>
            </a:r>
            <a:r>
              <a:rPr lang="uk-UA" altLang="ru-RU" sz="2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того, для таких учнів потрібно забезпечувати систематичні, функціональні навчальні </a:t>
            </a:r>
            <a:r>
              <a:rPr lang="uk-UA" altLang="ru-RU" sz="2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досвіди</a:t>
            </a:r>
            <a:r>
              <a:rPr lang="uk-UA" altLang="ru-RU" sz="2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які також сприяють розширенню їхнього </a:t>
            </a:r>
            <a:r>
              <a:rPr lang="uk-UA" altLang="ru-RU" sz="2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кругозору.</a:t>
            </a:r>
            <a:endParaRPr lang="uk-UA" altLang="ru-RU" sz="2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altLang="ru-RU" sz="2600" dirty="0" smtClean="0"/>
          </a:p>
        </p:txBody>
      </p:sp>
      <p:pic>
        <p:nvPicPr>
          <p:cNvPr id="28674" name="Picture 2" descr="ÐÐ°ÑÑÐ¸Ð½ÐºÐ¸ Ð¿Ð¾ Ð·Ð°Ð¿ÑÐ¾ÑÑ ÐÐÐ¢Ð ÐÐÐ 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882" y="1925782"/>
            <a:ext cx="3434653" cy="292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7551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Заголовок 1"/>
          <p:cNvSpPr>
            <a:spLocks noGrp="1"/>
          </p:cNvSpPr>
          <p:nvPr>
            <p:ph type="title"/>
          </p:nvPr>
        </p:nvSpPr>
        <p:spPr>
          <a:xfrm>
            <a:off x="1484309" y="-602673"/>
            <a:ext cx="10018713" cy="1752599"/>
          </a:xfrm>
        </p:spPr>
        <p:txBody>
          <a:bodyPr/>
          <a:lstStyle/>
          <a:p>
            <a:r>
              <a:rPr lang="uk-UA" altLang="ru-RU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uk-UA" altLang="ru-RU" dirty="0" smtClean="0">
                <a:solidFill>
                  <a:schemeClr val="accent1">
                    <a:lumMod val="75000"/>
                  </a:schemeClr>
                </a:solidFill>
              </a:rPr>
              <a:t>Дітям з проблемами уваги й поведінки</a:t>
            </a:r>
          </a:p>
        </p:txBody>
      </p:sp>
      <p:sp>
        <p:nvSpPr>
          <p:cNvPr id="61443" name="Місце для вмісту 2"/>
          <p:cNvSpPr>
            <a:spLocks noGrp="1"/>
          </p:cNvSpPr>
          <p:nvPr>
            <p:ph idx="1"/>
          </p:nvPr>
        </p:nvSpPr>
        <p:spPr>
          <a:xfrm>
            <a:off x="5209309" y="803563"/>
            <a:ext cx="6982691" cy="591589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uk-UA" alt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alt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Дітям </a:t>
            </a:r>
            <a:r>
              <a:rPr lang="uk-UA" alt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проблемами уваги й поведінки необхідно допомагати розвивати навички самоконтролю; контролювати рівень своєї концентрації й уваги; навчати їх прийомів організації своєї діяльності та управління часом; формувати прийоми контролю власної поведінки, щоб зменшити кількість випадків </a:t>
            </a:r>
            <a:r>
              <a:rPr lang="uk-UA" alt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відреагування</a:t>
            </a:r>
            <a:r>
              <a:rPr lang="uk-UA" alt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uk-UA" alt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</a:t>
            </a:r>
            <a:r>
              <a:rPr lang="uk-UA" alt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en-CA" alt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acting out</a:t>
            </a:r>
            <a:r>
              <a:rPr lang="uk-UA" alt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– психоаналітичний термін, який позначає зовнішнє вираження підсвідомих психологічних процесів), тривожності, соціальної самоізоляції або депресії;</a:t>
            </a:r>
          </a:p>
          <a:p>
            <a:endParaRPr lang="uk-UA" altLang="ru-RU" dirty="0" smtClean="0"/>
          </a:p>
        </p:txBody>
      </p:sp>
      <p:pic>
        <p:nvPicPr>
          <p:cNvPr id="266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19" y="2156281"/>
            <a:ext cx="4419600" cy="291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0637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Заголовок 1"/>
          <p:cNvSpPr>
            <a:spLocks noGrp="1"/>
          </p:cNvSpPr>
          <p:nvPr>
            <p:ph type="title"/>
          </p:nvPr>
        </p:nvSpPr>
        <p:spPr>
          <a:xfrm>
            <a:off x="1484309" y="-574964"/>
            <a:ext cx="10018713" cy="1752599"/>
          </a:xfrm>
        </p:spPr>
        <p:txBody>
          <a:bodyPr/>
          <a:lstStyle/>
          <a:p>
            <a:r>
              <a:rPr lang="uk-UA" altLang="ru-RU" dirty="0" smtClean="0">
                <a:solidFill>
                  <a:schemeClr val="accent1">
                    <a:lumMod val="75000"/>
                  </a:schemeClr>
                </a:solidFill>
              </a:rPr>
              <a:t>Дітям з труднощами спілкування</a:t>
            </a:r>
          </a:p>
        </p:txBody>
      </p:sp>
      <p:sp>
        <p:nvSpPr>
          <p:cNvPr id="63491" name="Місце для вмісту 2"/>
          <p:cNvSpPr>
            <a:spLocks noGrp="1"/>
          </p:cNvSpPr>
          <p:nvPr>
            <p:ph idx="1"/>
          </p:nvPr>
        </p:nvSpPr>
        <p:spPr>
          <a:xfrm>
            <a:off x="6493665" y="1177635"/>
            <a:ext cx="5652655" cy="5306291"/>
          </a:xfrm>
        </p:spPr>
        <p:txBody>
          <a:bodyPr>
            <a:normAutofit/>
          </a:bodyPr>
          <a:lstStyle/>
          <a:p>
            <a:r>
              <a:rPr lang="uk-UA" alt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Допомога </a:t>
            </a:r>
            <a:r>
              <a:rPr lang="uk-UA" alt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дітям з труднощами  спілкування полягає в навчанні  виражати свої думки,  застосуванні  форм роботи, які спонукають дітей до розмови одне з одним;</a:t>
            </a:r>
          </a:p>
          <a:p>
            <a:r>
              <a:rPr lang="uk-UA" alt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alt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 </a:t>
            </a:r>
            <a:r>
              <a:rPr lang="uk-UA" alt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учнів, які володіють навичками читання й письма на середньому рівні або випереджають своїх однолітків, корисно застосовувати методи проблемно-орієнтованого навчання, заохочувати до більшої самостійності, створювати умови для розвитку критичного й творчого мислення </a:t>
            </a:r>
            <a:r>
              <a:rPr lang="uk-UA" alt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altLang="ru-RU" dirty="0" smtClean="0"/>
          </a:p>
        </p:txBody>
      </p:sp>
      <p:pic>
        <p:nvPicPr>
          <p:cNvPr id="24578" name="Picture 2" descr="ÐÐ°ÑÑÐ¸Ð½ÐºÐ¸ Ð¿Ð¾ Ð·Ð°Ð¿ÑÐ¾ÑÑ ÐÐÐ¢Ð ÐÐÐ 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645" y="1815955"/>
            <a:ext cx="5016020" cy="3337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76590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Заголовок 1"/>
          <p:cNvSpPr>
            <a:spLocks noGrp="1"/>
          </p:cNvSpPr>
          <p:nvPr>
            <p:ph type="title"/>
          </p:nvPr>
        </p:nvSpPr>
        <p:spPr>
          <a:xfrm>
            <a:off x="-1245035" y="-422563"/>
            <a:ext cx="10018713" cy="1752599"/>
          </a:xfrm>
        </p:spPr>
        <p:txBody>
          <a:bodyPr/>
          <a:lstStyle/>
          <a:p>
            <a:r>
              <a:rPr lang="uk-UA" altLang="ru-RU" dirty="0" smtClean="0">
                <a:solidFill>
                  <a:schemeClr val="accent1">
                    <a:lumMod val="75000"/>
                  </a:schemeClr>
                </a:solidFill>
              </a:rPr>
              <a:t>Що і як викладати</a:t>
            </a:r>
          </a:p>
        </p:txBody>
      </p:sp>
      <p:sp>
        <p:nvSpPr>
          <p:cNvPr id="65539" name="Місце для вмісту 2"/>
          <p:cNvSpPr>
            <a:spLocks noGrp="1"/>
          </p:cNvSpPr>
          <p:nvPr>
            <p:ph idx="1"/>
          </p:nvPr>
        </p:nvSpPr>
        <p:spPr>
          <a:xfrm>
            <a:off x="1302327" y="1330036"/>
            <a:ext cx="9001829" cy="5281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alt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uk-UA" alt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uk-UA" altLang="ru-RU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концептуальна  система </a:t>
            </a:r>
            <a:r>
              <a:rPr lang="uk-UA" alt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понять і вимог для того чи іншого предмета, які при перенесенні на практику навчання трансформуються в </a:t>
            </a:r>
            <a:r>
              <a:rPr lang="uk-UA" altLang="ru-RU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широкі навчальні цілі</a:t>
            </a:r>
            <a:r>
              <a:rPr lang="uk-UA" alt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придатні для всіх учнів інклюзивного класу;</a:t>
            </a:r>
          </a:p>
          <a:p>
            <a:pPr marL="0" indent="0">
              <a:buNone/>
            </a:pPr>
            <a:r>
              <a:rPr lang="uk-UA" alt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alt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визначення </a:t>
            </a:r>
            <a:r>
              <a:rPr lang="uk-UA" altLang="ru-RU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стартових рівнів успішності</a:t>
            </a:r>
            <a:r>
              <a:rPr lang="uk-UA" alt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uk-UA" alt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uk-UA" alt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встановлення </a:t>
            </a:r>
            <a:r>
              <a:rPr lang="uk-UA" altLang="ru-RU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очікуваних результатів навчання</a:t>
            </a:r>
            <a:r>
              <a:rPr lang="uk-UA" alt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uk-UA" alt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uk-UA" alt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та </a:t>
            </a:r>
            <a:r>
              <a:rPr lang="uk-UA" altLang="ru-RU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 уроків за методом диференційованого навчання</a:t>
            </a:r>
            <a:r>
              <a:rPr lang="uk-UA" alt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дає змогу враховувати різноманітні учнівські потреби й здібності індивідуальних членів учнівського колективу </a:t>
            </a:r>
          </a:p>
          <a:p>
            <a:endParaRPr lang="uk-UA" altLang="ru-RU" dirty="0"/>
          </a:p>
        </p:txBody>
      </p:sp>
      <p:pic>
        <p:nvPicPr>
          <p:cNvPr id="2253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102" y="151021"/>
            <a:ext cx="2532207" cy="155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2209" y="4910489"/>
            <a:ext cx="2705100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1649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60126" y="-519545"/>
            <a:ext cx="10018713" cy="1752599"/>
          </a:xfrm>
        </p:spPr>
        <p:txBody>
          <a:bodyPr/>
          <a:lstStyle/>
          <a:p>
            <a:r>
              <a:rPr lang="uk-UA" dirty="0" smtClean="0">
                <a:solidFill>
                  <a:schemeClr val="accent1">
                    <a:lumMod val="75000"/>
                  </a:schemeClr>
                </a:solidFill>
              </a:rPr>
              <a:t>Використані джерела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1581292" y="872838"/>
            <a:ext cx="10610708" cy="727363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altLang="ru-RU" sz="2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altLang="ru-RU" sz="2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модернізації</a:t>
            </a:r>
            <a:r>
              <a:rPr lang="ru-RU" altLang="ru-RU" sz="2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altLang="ru-RU" sz="2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.-</a:t>
            </a:r>
            <a:r>
              <a:rPr lang="en-US" sz="2800" dirty="0" smtClean="0">
                <a:hlinkClick r:id="rId2"/>
              </a:rPr>
              <a:t>http://education-inclusive.com</a:t>
            </a:r>
            <a:endParaRPr lang="uk-UA" sz="2800" dirty="0" smtClean="0"/>
          </a:p>
          <a:p>
            <a:pPr marL="457200" indent="-457200">
              <a:buFont typeface="+mj-lt"/>
              <a:buAutoNum type="arabicPeriod"/>
            </a:pPr>
            <a:r>
              <a:rPr lang="uk-UA" altLang="ru-RU" sz="26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Категоріальність</a:t>
            </a:r>
            <a:r>
              <a:rPr lang="uk-UA" altLang="ru-RU" sz="2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дітей з особливими потребами-</a:t>
            </a:r>
            <a:r>
              <a:rPr lang="en-US" sz="2800" dirty="0" smtClean="0">
                <a:hlinkClick r:id="rId3"/>
              </a:rPr>
              <a:t>https://core.ac.uk</a:t>
            </a:r>
            <a:endParaRPr lang="uk-UA" altLang="ru-RU" sz="2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uk-UA" altLang="ru-RU" sz="2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школи.-</a:t>
            </a:r>
            <a:r>
              <a:rPr lang="en-US" sz="2800" dirty="0" smtClean="0">
                <a:hlinkClick r:id="rId4"/>
              </a:rPr>
              <a:t>http://ussf.kiev.ua/data</a:t>
            </a:r>
            <a:endParaRPr lang="uk-UA" sz="2800" dirty="0" smtClean="0"/>
          </a:p>
          <a:p>
            <a:pPr marL="457200" indent="-457200">
              <a:buFont typeface="+mj-lt"/>
              <a:buAutoNum type="arabicPeriod"/>
            </a:pPr>
            <a:r>
              <a:rPr lang="ru-RU" altLang="ru-RU" sz="26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altLang="ru-RU" sz="2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altLang="ru-RU" sz="2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інтеграції</a:t>
            </a:r>
            <a:r>
              <a:rPr lang="ru-RU" altLang="ru-RU" sz="2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altLang="ru-RU" sz="26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інклюзії</a:t>
            </a:r>
            <a:r>
              <a:rPr lang="ru-RU" altLang="ru-RU" sz="2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.-</a:t>
            </a:r>
            <a:r>
              <a:rPr lang="en-US" sz="2800" dirty="0" smtClean="0">
                <a:hlinkClick r:id="rId5"/>
              </a:rPr>
              <a:t>http://lib.iitta.gov.ua</a:t>
            </a:r>
            <a:endParaRPr lang="uk-UA" sz="2800" dirty="0" smtClean="0"/>
          </a:p>
          <a:p>
            <a:pPr marL="457200" indent="-457200">
              <a:buFont typeface="+mj-lt"/>
              <a:buAutoNum type="arabicPeriod"/>
            </a:pPr>
            <a:r>
              <a:rPr lang="uk-UA" altLang="ru-RU" sz="2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 інклюзивної школи.-</a:t>
            </a:r>
            <a:r>
              <a:rPr lang="en-US" sz="2800" dirty="0" smtClean="0">
                <a:hlinkClick r:id="rId6"/>
              </a:rPr>
              <a:t>https://education-inclusive.com/</a:t>
            </a:r>
            <a:endParaRPr lang="uk-UA" altLang="ru-RU" sz="2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uk-UA" sz="2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 навчально-виховного процесу-</a:t>
            </a:r>
            <a:r>
              <a:rPr lang="en-US" sz="2800" dirty="0" smtClean="0">
                <a:hlinkClick r:id="rId7"/>
              </a:rPr>
              <a:t>https://www.radiosvoboda.org</a:t>
            </a:r>
            <a:endParaRPr lang="uk-UA" sz="2800" dirty="0" smtClean="0"/>
          </a:p>
          <a:p>
            <a:pPr marL="0" indent="0">
              <a:buNone/>
            </a:pPr>
            <a:endParaRPr lang="ru-RU" alt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ru-RU" alt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62173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9729" y="2459182"/>
            <a:ext cx="10018713" cy="1752599"/>
          </a:xfrm>
        </p:spPr>
        <p:txBody>
          <a:bodyPr>
            <a:normAutofit/>
          </a:bodyPr>
          <a:lstStyle/>
          <a:p>
            <a:r>
              <a:rPr lang="uk-UA" sz="8000" dirty="0" smtClean="0">
                <a:solidFill>
                  <a:schemeClr val="accent1">
                    <a:lumMod val="75000"/>
                  </a:schemeClr>
                </a:solidFill>
              </a:rPr>
              <a:t>Дякую за увагу!</a:t>
            </a:r>
            <a:endParaRPr lang="ru-RU" sz="8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290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Параллакс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1422</TotalTime>
  <Words>972</Words>
  <Application>Microsoft Office PowerPoint</Application>
  <PresentationFormat>Произвольный</PresentationFormat>
  <Paragraphs>167</Paragraphs>
  <Slides>27</Slides>
  <Notes>23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Параллакс</vt:lpstr>
      <vt:lpstr>Презентация PowerPoint</vt:lpstr>
      <vt:lpstr>План</vt:lpstr>
      <vt:lpstr>Завдання модернізації освіти</vt:lpstr>
      <vt:lpstr>Про затвердження Порядку організації інклюзивного навчання у ЗНЗ</vt:lpstr>
      <vt:lpstr> -безперешкодного доступу до будівель; -забезпечення навчально-методичними та дидактичними посібниками,індивідуальними техзасобами навчання; -облаштування кабінетів учителя-дефектолога, психологічного розвантаження, логопедичного; -забезпечення відповідними педкадрами. </vt:lpstr>
      <vt:lpstr>Презентация PowerPoint</vt:lpstr>
      <vt:lpstr>Презентация PowerPoint</vt:lpstr>
      <vt:lpstr>Презентация PowerPoint</vt:lpstr>
      <vt:lpstr>На основі висновку ПМПК складається для дітей індивідуальний навчальний план. </vt:lpstr>
      <vt:lpstr>Позакласна та позашкільна робота згідно інтересів та стану здоров”я.</vt:lpstr>
      <vt:lpstr>Категоріальність дітей з особливими потребами</vt:lpstr>
      <vt:lpstr>ІНТЕГРАЦІЯ</vt:lpstr>
      <vt:lpstr>ІНКЛЮЗІЯ</vt:lpstr>
      <vt:lpstr>Презентация PowerPoint</vt:lpstr>
      <vt:lpstr>Умови ефективності інтеграції та інклюзії </vt:lpstr>
      <vt:lpstr>Презентация PowerPoint</vt:lpstr>
      <vt:lpstr>Критерії інклюзивної школи</vt:lpstr>
      <vt:lpstr> </vt:lpstr>
      <vt:lpstr>Презентация PowerPoint</vt:lpstr>
      <vt:lpstr>Робота з корекції  соціальної поведінки</vt:lpstr>
      <vt:lpstr>Планування та організація навчального процесу в інклюзивному класі</vt:lpstr>
      <vt:lpstr>Діти  із ЗПР      </vt:lpstr>
      <vt:lpstr> Дітям з проблемами уваги й поведінки</vt:lpstr>
      <vt:lpstr>Дітям з труднощами спілкування</vt:lpstr>
      <vt:lpstr>Що і як викладати</vt:lpstr>
      <vt:lpstr>Використані джерела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suvor</cp:lastModifiedBy>
  <cp:revision>13</cp:revision>
  <dcterms:created xsi:type="dcterms:W3CDTF">2019-09-30T18:25:10Z</dcterms:created>
  <dcterms:modified xsi:type="dcterms:W3CDTF">2023-09-25T08:45:04Z</dcterms:modified>
</cp:coreProperties>
</file>