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8" r:id="rId1"/>
  </p:sldMasterIdLst>
  <p:notesMasterIdLst>
    <p:notesMasterId r:id="rId23"/>
  </p:notesMasterIdLst>
  <p:sldIdLst>
    <p:sldId id="27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7e47d854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7e47d854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c7e47d8542_2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gc7e47d8542_2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c7e47d8542_2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gc7e47d8542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7e47d8542_2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gc7e47d8542_2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7e47d8542_2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gc7e47d8542_2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c7e47d854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c7e47d854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7e47d8542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c7e47d8542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7e47d8542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c7e47d8542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7e47d8542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c7e47d8542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c7e47d854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c7e47d854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c7e47d8542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c7e47d8542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c7e47d8542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c7e47d8542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c7e47d8542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c7e47d8542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c7e47d8542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c7e47d8542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c7e47d8542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c7e47d8542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c7e47d8542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c7e47d8542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79787008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207580529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414212537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254022057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55316971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407008082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367740726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59411460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31632425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280058848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418305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25959307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66407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111962547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176595905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129806933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0109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 smtClean="0"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22787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C%D0%B0%D1%82%D1%82%D1%96%D0%B0%D1%81_%D0%A8%D0%BB%D0%B5%D0%B9%D0%B4%D0%B5%D0%BD" TargetMode="External"/><Relationship Id="rId13" Type="http://schemas.openxmlformats.org/officeDocument/2006/relationships/hyperlink" Target="https://uk.wikipedia.org/wiki/%D0%9E%D1%80%D0%B3%D0%B0%D0%BD%D1%96%D0%B7%D0%BC" TargetMode="External"/><Relationship Id="rId3" Type="http://schemas.openxmlformats.org/officeDocument/2006/relationships/hyperlink" Target="https://uk.wikipedia.org/wiki/%D0%96%D0%B8%D1%82%D1%82%D1%8F" TargetMode="External"/><Relationship Id="rId7" Type="http://schemas.openxmlformats.org/officeDocument/2006/relationships/hyperlink" Target="https://uk.wikipedia.org/wiki/%D0%95%D0%B2%D0%BE%D0%BB%D1%8E%D1%86%D1%96%D0%B9%D0%BD%D0%B5_%D0%B2%D1%87%D0%B5%D0%BD%D0%BD%D1%8F" TargetMode="External"/><Relationship Id="rId12" Type="http://schemas.openxmlformats.org/officeDocument/2006/relationships/hyperlink" Target="https://uk.wikipedia.org/wiki/1858" TargetMode="External"/><Relationship Id="rId2" Type="http://schemas.openxmlformats.org/officeDocument/2006/relationships/hyperlink" Target="https://uk.wikipedia.org/wiki/%D0%91%D1%96%D0%BE%D0%BB%D0%BE%D0%B3%D1%96%D1%8F" TargetMode="External"/><Relationship Id="rId16" Type="http://schemas.openxmlformats.org/officeDocument/2006/relationships/hyperlink" Target="https://uk.wikipedia.org/wiki/%D0%91%D0%B0%D0%BA%D1%82%D0%B5%D1%80%D1%96%D1%8F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uk.wikipedia.org/wiki/XIX_%D1%81%D1%82%D0%BE%D0%BB%D1%96%D1%82%D1%82%D1%8F" TargetMode="External"/><Relationship Id="rId11" Type="http://schemas.openxmlformats.org/officeDocument/2006/relationships/hyperlink" Target="https://uk.wikipedia.org/wiki/%D0%A0%D1%83%D0%B4%D0%BE%D0%BB%D1%8C%D1%84_%D0%92%D1%96%D1%80%D1%85%D0%BE%D0%B2" TargetMode="External"/><Relationship Id="rId5" Type="http://schemas.openxmlformats.org/officeDocument/2006/relationships/hyperlink" Target="https://uk.wikipedia.org/wiki/%D0%9A%D0%BB%D1%96%D1%82%D0%B8%D0%BD%D0%B0" TargetMode="External"/><Relationship Id="rId15" Type="http://schemas.openxmlformats.org/officeDocument/2006/relationships/hyperlink" Target="https://uk.wikipedia.org/wiki/%D0%A0%D0%BE%D1%81%D0%BB%D0%B8%D0%BD%D0%B0" TargetMode="External"/><Relationship Id="rId10" Type="http://schemas.openxmlformats.org/officeDocument/2006/relationships/hyperlink" Target="https://uk.wikipedia.org/wiki/1838" TargetMode="External"/><Relationship Id="rId4" Type="http://schemas.openxmlformats.org/officeDocument/2006/relationships/hyperlink" Target="https://uk.wikipedia.org/wiki/%D0%97%D0%B5%D0%BC%D0%BB%D1%8F" TargetMode="External"/><Relationship Id="rId9" Type="http://schemas.openxmlformats.org/officeDocument/2006/relationships/hyperlink" Target="https://uk.wikipedia.org/wiki/%D0%A2%D0%B5%D0%BE%D0%B4%D0%BE%D1%80_%D0%A8%D0%B2%D0%B0%D0%BD%D0%BD" TargetMode="External"/><Relationship Id="rId14" Type="http://schemas.openxmlformats.org/officeDocument/2006/relationships/hyperlink" Target="https://uk.wikipedia.org/wiki/%D0%A2%D0%B2%D0%B0%D1%80%D0%B8%D0%BD%D0%B0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E%D0%B4%D0%BD%D0%BE%D0%BA%D0%BB%D1%96%D1%82%D0%B8%D0%BD%D0%BD%D1%96_%D0%BE%D1%80%D0%B3%D0%B0%D0%BD%D1%96%D0%B7%D0%BC%D0%B8" TargetMode="External"/><Relationship Id="rId2" Type="http://schemas.openxmlformats.org/officeDocument/2006/relationships/hyperlink" Target="https://uk.wikipedia.org/wiki/%D0%9A%D0%BB%D1%96%D1%82%D0%B8%D0%BD%D0%B0" TargetMode="Externa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uk.wikipedia.org/wiki/%D0%A0%D0%BE%D0%B7%D0%BC%D0%BD%D0%BE%D0%B6%D0%B5%D0%BD%D0%BD%D1%8F" TargetMode="External"/><Relationship Id="rId4" Type="http://schemas.openxmlformats.org/officeDocument/2006/relationships/hyperlink" Target="https://uk.wikipedia.org/wiki/%D0%9C%D0%B5%D1%82%D0%B0%D0%B1%D0%BE%D0%BB%D1%96%D0%B7%D0%B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0857D6-901E-4910-9065-C197A117F99A}"/>
              </a:ext>
            </a:extLst>
          </p:cNvPr>
          <p:cNvSpPr txBox="1"/>
          <p:nvPr/>
        </p:nvSpPr>
        <p:spPr>
          <a:xfrm>
            <a:off x="95693" y="706591"/>
            <a:ext cx="878249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1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lnSpc>
                <a:spcPct val="150000"/>
              </a:lnSpc>
              <a:buNone/>
            </a:pPr>
            <a:r>
              <a:rPr lang="uk-UA" sz="20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Тема: Клітинні 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неклітинні форми життя. Клітина як структурна та функціональна одиниця живих організмів.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lnSpc>
                <a:spcPct val="150000"/>
              </a:lnSpc>
              <a:buNone/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lnSpc>
                <a:spcPct val="150000"/>
              </a:lnSpc>
              <a:buNone/>
            </a:pPr>
            <a:r>
              <a:rPr lang="uk-UA" sz="2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0200" lvl="3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uk-UA" sz="2000" b="0" i="0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Рівні організації живих систем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0200" lvl="3" indent="-228600" algn="just">
              <a:lnSpc>
                <a:spcPct val="150000"/>
              </a:lnSpc>
              <a:buFont typeface="+mj-lt"/>
              <a:buAutoNum type="arabicPeriod"/>
              <a:tabLst>
                <a:tab pos="450215" algn="l"/>
              </a:tabLs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Клітинні та неклітинні форми життя. 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00200" lvl="3" indent="-2286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  <a:tabLst>
                <a:tab pos="450215" algn="l"/>
              </a:tabLst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Клітинна теорія.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6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l="17238" t="9900" r="17067" b="8272"/>
          <a:stretch/>
        </p:blipFill>
        <p:spPr>
          <a:xfrm>
            <a:off x="-1" y="-30825"/>
            <a:ext cx="4179075" cy="52051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130950" y="1848450"/>
            <a:ext cx="58467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8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Рівні організації живого</a:t>
            </a:r>
            <a:endParaRPr sz="38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336600" y="18082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Рівні організації живої матерії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336600" y="927450"/>
            <a:ext cx="8580900" cy="39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 i="0" u="none" strike="noStrike" cap="none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Органічний світ на Землі являє собою складну біологічну систему життєвих форм, яка складається з окремих комплексних утворень - біотичних </a:t>
            </a:r>
            <a:r>
              <a:rPr lang="uk" sz="23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угруповань</a:t>
            </a:r>
            <a:r>
              <a:rPr lang="uk" sz="2300" i="0" u="none" strike="noStrike" cap="none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різного рівня.</a:t>
            </a:r>
            <a:endParaRPr sz="2300" i="0" u="none" strike="noStrike" cap="none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Біологічна відкрита система - це структура, яка здійснює постійний обмін речовин та енергії із середовищем, у котрому вона народилася, та є структурно стійкою в ньому.</a:t>
            </a: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3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Виділення рівнів організації біологічних систем має за мету розкриття сутності живої природи в її русі, у пізнанні законів розвитку.  </a:t>
            </a: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descr="рывны люди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40859" y="1744044"/>
            <a:ext cx="2415154" cy="300039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/>
          <p:nvPr/>
        </p:nvSpPr>
        <p:spPr>
          <a:xfrm>
            <a:off x="285725" y="857250"/>
            <a:ext cx="7303200" cy="3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600" dirty="0">
                <a:solidFill>
                  <a:srgbClr val="FF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lang="uk" sz="22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Жива матерія може перебувати на різних рівнях організації, що поступово сформувалися в процесі її еволюції.                                                            </a:t>
            </a:r>
            <a:endParaRPr sz="1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2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Розрізняють такі рівні організації живої матерії: </a:t>
            </a:r>
            <a:endParaRPr sz="15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Comic Sans MS"/>
              <a:buChar char="-"/>
            </a:pPr>
            <a:r>
              <a:rPr lang="uk" sz="18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молекулярний;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Comic Sans MS"/>
              <a:buChar char="-"/>
            </a:pPr>
            <a:r>
              <a:rPr lang="uk" sz="18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клітинний;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Comic Sans MS"/>
              <a:buChar char="-"/>
            </a:pPr>
            <a:r>
              <a:rPr lang="uk" sz="18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тканинний;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Comic Sans MS"/>
              <a:buChar char="-"/>
            </a:pPr>
            <a:r>
              <a:rPr lang="uk" sz="18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органний або системний;</a:t>
            </a:r>
            <a:endParaRPr sz="18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Comic Sans MS"/>
              <a:buChar char="-"/>
            </a:pPr>
            <a:r>
              <a:rPr lang="uk" sz="18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організмовий;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Comic Sans MS"/>
              <a:buChar char="-"/>
            </a:pPr>
            <a:r>
              <a:rPr lang="uk" sz="18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популяційно-видовий;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Comic Sans MS"/>
              <a:buChar char="-"/>
            </a:pPr>
            <a:r>
              <a:rPr lang="uk" sz="18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біогеоценотичний; 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-1143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Font typeface="Comic Sans MS"/>
              <a:buChar char="-"/>
            </a:pPr>
            <a:r>
              <a:rPr lang="uk" sz="18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біосферний.</a:t>
            </a:r>
            <a:endParaRPr sz="18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336600" y="18082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Рівні організації живої матерії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/>
        </p:nvSpPr>
        <p:spPr>
          <a:xfrm>
            <a:off x="214275" y="1058175"/>
            <a:ext cx="785820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Рівень функціонування біологічних макромолекул - біополімерів: нуклеїнових кислот, білків, полісахаридів, ліпідів, стероїдів. З цього рівня починаються найважливіші процеси життєдіяльності:</a:t>
            </a:r>
            <a:endParaRPr sz="25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3873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500"/>
              <a:buFont typeface="Comic Sans MS"/>
              <a:buChar char="-"/>
            </a:pPr>
            <a:r>
              <a:rPr lang="uk" sz="25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обмін речовин;</a:t>
            </a:r>
            <a:endParaRPr sz="25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3873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500"/>
              <a:buFont typeface="Comic Sans MS"/>
              <a:buChar char="-"/>
            </a:pPr>
            <a:r>
              <a:rPr lang="uk" sz="25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перетворення енергії;</a:t>
            </a:r>
            <a:endParaRPr sz="25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3873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500"/>
              <a:buFont typeface="Comic Sans MS"/>
              <a:buChar char="-"/>
            </a:pPr>
            <a:r>
              <a:rPr lang="uk" sz="25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передача спадкової інформації.</a:t>
            </a:r>
            <a:endParaRPr sz="25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Цей рівень вивчають: біохімія, молекулярна генетика, молекулярна біологія, біофізика. </a:t>
            </a:r>
            <a:endParaRPr sz="11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0934" y="2871778"/>
            <a:ext cx="1643063" cy="2271713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/>
        </p:nvSpPr>
        <p:spPr>
          <a:xfrm>
            <a:off x="336600" y="18082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 dirty="0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Молекулярний рівень</a:t>
            </a:r>
            <a:endParaRPr sz="3200" b="1" dirty="0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ransition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/>
          <p:nvPr/>
        </p:nvSpPr>
        <p:spPr>
          <a:xfrm>
            <a:off x="214275" y="921125"/>
            <a:ext cx="8542500" cy="19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uk" sz="23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Клітинний рівень - це рівень клітин бактерій, ціанобактерій, одноклітинних та багатоклітинних організмів. Клітина - це структурна та функціональна одиниця живого. Вона є елементарною одиницею будови, життєдіяльності і розвитку живої матерії. </a:t>
            </a:r>
            <a:r>
              <a:rPr lang="uk" sz="1700" dirty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</a:t>
            </a:r>
            <a:endParaRPr sz="13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1" name="Google Shape;81;p17" descr="20316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6500" y="2893625"/>
            <a:ext cx="3231425" cy="219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 descr="клітини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8687" y="2507461"/>
            <a:ext cx="2475313" cy="263604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Клітинний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ransition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/>
          <p:nvPr/>
        </p:nvSpPr>
        <p:spPr>
          <a:xfrm>
            <a:off x="214275" y="921125"/>
            <a:ext cx="8542500" cy="3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3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Характеризується тим, що в кожній клітині як одноклітинних, так і багатоклітинних організмів відбуваються обмін речовин і перетворення енергії, зберігається та реалізується вся                                                     спадкова інформація. Клітини                                                             здатні до розмноження і передачі                                                                                    спадкової інформації дочірнім                                                                   клітинам. Цей рівень вивчають                                                            цитологія, цитохімія,</a:t>
            </a: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3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цитогенетика, мікробіологія. </a:t>
            </a: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Клітинний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0" name="Google Shape;90;p18" descr="Цикл клетки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8341" y="1982375"/>
            <a:ext cx="3331010" cy="316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 descr="Интерфаза и профаза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74875" y="0"/>
            <a:ext cx="2969125" cy="100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/>
          <p:nvPr/>
        </p:nvSpPr>
        <p:spPr>
          <a:xfrm>
            <a:off x="214275" y="921125"/>
            <a:ext cx="8542500" cy="12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3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Тканинний рівень організації - це рівень, на якому вивчається будова і функціонування тканин. Досліджується цей рівень гістологією і гістохімією.</a:t>
            </a: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Тканинний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1175" y="2176075"/>
            <a:ext cx="8461661" cy="255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/>
          <p:nvPr/>
        </p:nvSpPr>
        <p:spPr>
          <a:xfrm>
            <a:off x="345921" y="867975"/>
            <a:ext cx="8542500" cy="12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3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Системний рівень організації - це рівень органів багатоклітинних організмів. Під час індивідуального розвитку клітини спеціалізуються за будовою та виконуваними функціями, часто формуючи тканини. З тканин формуються органи. Вивчають цей рівень анатомія, фізіологія, ембріологія. </a:t>
            </a: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" name="Google Shape;104;p20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Системний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2950" y="2752125"/>
            <a:ext cx="4251049" cy="2391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/>
          <p:nvPr/>
        </p:nvSpPr>
        <p:spPr>
          <a:xfrm>
            <a:off x="334925" y="867975"/>
            <a:ext cx="8142000" cy="2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3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Різні органи взаємодіють між собою у складі певної системи органів. Цим забезпечується функціонування цілісного організму як інтегрованої біологічної системи. Організмовий рівень організації - це рівень одноклітинних, колоніальних і багатоклітинних організмів. В одноклітинних організмів організмовий рівень збігається з клітинним.</a:t>
            </a: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1" name="Google Shape;111;p21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Організмовий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2" name="Google Shape;112;p21"/>
          <p:cNvPicPr preferRelativeResize="0"/>
          <p:nvPr/>
        </p:nvPicPr>
        <p:blipFill rotWithShape="1">
          <a:blip r:embed="rId3">
            <a:alphaModFix/>
          </a:blip>
          <a:srcRect l="17081"/>
          <a:stretch/>
        </p:blipFill>
        <p:spPr>
          <a:xfrm>
            <a:off x="6066375" y="3595679"/>
            <a:ext cx="2392299" cy="142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1"/>
          <p:cNvPicPr preferRelativeResize="0"/>
          <p:nvPr/>
        </p:nvPicPr>
        <p:blipFill rotWithShape="1">
          <a:blip r:embed="rId4">
            <a:alphaModFix/>
          </a:blip>
          <a:srcRect l="13628" r="6063"/>
          <a:stretch/>
        </p:blipFill>
        <p:spPr>
          <a:xfrm>
            <a:off x="3391300" y="3595675"/>
            <a:ext cx="2029251" cy="142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 rotWithShape="1">
          <a:blip r:embed="rId5">
            <a:alphaModFix/>
          </a:blip>
          <a:srcRect l="6441" t="5233" r="7677" b="5758"/>
          <a:stretch/>
        </p:blipFill>
        <p:spPr>
          <a:xfrm>
            <a:off x="685325" y="3595675"/>
            <a:ext cx="2060147" cy="142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/>
          <p:nvPr/>
        </p:nvSpPr>
        <p:spPr>
          <a:xfrm>
            <a:off x="316500" y="921125"/>
            <a:ext cx="4924200" cy="37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3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Специфіка організмового рівня в тому, що на цьому рівні відбувається декодування і реалізація генетичної інформації, формування ознак, властивих особинам даного виду. Цей рівень вивчається морфологією, анатомією, ембріологією, фізіологією, генетикою, палеонтологією.</a:t>
            </a:r>
            <a:endParaRPr sz="23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0" name="Google Shape;120;p22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Організмовий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1" name="Google Shape;121;p22" descr="zarodysh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0989" y="1071822"/>
            <a:ext cx="3470845" cy="2464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/>
          <p:nvPr/>
        </p:nvSpPr>
        <p:spPr>
          <a:xfrm>
            <a:off x="316500" y="921125"/>
            <a:ext cx="5026500" cy="37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Особини одного виду об’єднуються в групи – популяції.</a:t>
            </a:r>
            <a:endParaRPr sz="20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Популяції одного виду більш-менш відмежовані від інших.</a:t>
            </a:r>
            <a:endParaRPr sz="20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Популяції є не тільки елементарними одиницями виду, а й еволюції, оскільки в них відбуваються основні еволюційні процеси.</a:t>
            </a:r>
            <a:endParaRPr sz="20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Ці процеси здатні забезпечити формування нових видів, що підтримує біологічне різноманіття нашої  планети.</a:t>
            </a:r>
            <a:endParaRPr sz="20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7" name="Google Shape;127;p23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Популяційно-видовий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2875" y="1030400"/>
            <a:ext cx="3578399" cy="176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/>
          <p:cNvPicPr preferRelativeResize="0"/>
          <p:nvPr/>
        </p:nvPicPr>
        <p:blipFill rotWithShape="1">
          <a:blip r:embed="rId4">
            <a:alphaModFix/>
          </a:blip>
          <a:srcRect r="20134"/>
          <a:stretch/>
        </p:blipFill>
        <p:spPr>
          <a:xfrm>
            <a:off x="5342875" y="2855050"/>
            <a:ext cx="3578399" cy="18496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/>
          <p:nvPr/>
        </p:nvSpPr>
        <p:spPr>
          <a:xfrm>
            <a:off x="3712000" y="931175"/>
            <a:ext cx="5026500" cy="37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Популяційно-видовий рівень організації характеризується високим біорізноманіттям. На цьому рівні вивчаються генетичні і екологічні особливості популяцій, елементарні еволюційні чинники, їх вплив на генофонд та проблеми збереження видів.</a:t>
            </a:r>
            <a:endParaRPr sz="20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Цей рівень вивчається систематикою, таксономією, екологією, біогеографією, генетикою популяцій.</a:t>
            </a:r>
            <a:endParaRPr sz="20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5" name="Google Shape;135;p24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Популяційно-видовий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6" name="Google Shape;136;p24"/>
          <p:cNvPicPr preferRelativeResize="0"/>
          <p:nvPr/>
        </p:nvPicPr>
        <p:blipFill rotWithShape="1">
          <a:blip r:embed="rId3">
            <a:alphaModFix/>
          </a:blip>
          <a:srcRect b="4789"/>
          <a:stretch/>
        </p:blipFill>
        <p:spPr>
          <a:xfrm>
            <a:off x="316500" y="1025767"/>
            <a:ext cx="3303375" cy="1770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500" y="2858075"/>
            <a:ext cx="3303376" cy="1858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/>
          <p:nvPr/>
        </p:nvSpPr>
        <p:spPr>
          <a:xfrm>
            <a:off x="316500" y="931175"/>
            <a:ext cx="8239200" cy="37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Популяції різних видів, які населяють спільну територію, взаємодіють між собою та з чинниками неживої природи, входять до складу надвидових біологічних систем – екосистем. Екосистеми, які охоплюють територію з подібними фізико-кліматичними умовами, називають біогеоценозами.</a:t>
            </a:r>
            <a:endParaRPr sz="20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20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Для них характерні постійні                                                                              потоки енергії між                                                                                             популяціями різних                                                                                           видів, а також постійний                                                                                 обмін речовиною між                                                                              живою та неживою                                                                                   частинами біогеоценозів,                                                                     тобто колообіг речовин.</a:t>
            </a:r>
            <a:endParaRPr sz="20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3" name="Google Shape;143;p25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Біогеоценотичний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4" name="Google Shape;144;p25" descr="2692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7007" y="2571750"/>
            <a:ext cx="3126688" cy="230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/>
          <p:nvPr/>
        </p:nvSpPr>
        <p:spPr>
          <a:xfrm>
            <a:off x="316500" y="931175"/>
            <a:ext cx="4122300" cy="3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9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Біогеоценотичний - це рівень мікроекосистем та  макроекосистем. На ньому вивчаються типи живлення, типи взаємин організмів і популяцій в екосистемі, чисельність популяцій, динаміка чисельності популяцій, щільність популяцій, продуктивність екосистем, сукцесії.</a:t>
            </a:r>
            <a:endParaRPr sz="19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9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Цей рівень вивчає екологія.</a:t>
            </a:r>
            <a:endParaRPr sz="19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0" name="Google Shape;150;p26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Біогеоценотичний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1" name="Google Shape;15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8800" y="1089600"/>
            <a:ext cx="4442399" cy="2964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/>
          <p:nvPr/>
        </p:nvSpPr>
        <p:spPr>
          <a:xfrm>
            <a:off x="5660900" y="941200"/>
            <a:ext cx="3206100" cy="3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600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Окремі екосистеми нашої планети разом утворюють біосферу – частину оболонок Землі, населену живими організмами. Біосфера становить єдину гігінтську екосистему нашої планети – мега-екостистему. Біосферний рівень організації живої матерії характеризується глобальним колообігом речовин, хімічних елементів і потоками енергії, які забезпечують функціонування біосфери.</a:t>
            </a:r>
            <a:endParaRPr sz="1600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7" name="Google Shape;157;p27"/>
          <p:cNvSpPr txBox="1"/>
          <p:nvPr/>
        </p:nvSpPr>
        <p:spPr>
          <a:xfrm>
            <a:off x="316500" y="190875"/>
            <a:ext cx="7303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3200" b="1">
                <a:solidFill>
                  <a:srgbClr val="0A519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Біосферний рівень</a:t>
            </a:r>
            <a:endParaRPr sz="3200" b="1">
              <a:solidFill>
                <a:srgbClr val="0A519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8" name="Google Shape;15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500" y="1077384"/>
            <a:ext cx="5344400" cy="3583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/>
        </p:nvSpPr>
        <p:spPr>
          <a:xfrm>
            <a:off x="613950" y="592275"/>
            <a:ext cx="7916100" cy="3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 b="1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 сучасними даними біологічної науки, рівнів організації живої матерії визначають менше:</a:t>
            </a:r>
            <a:endParaRPr sz="2500" b="1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-1524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400"/>
              <a:buFont typeface="Comic Sans MS"/>
              <a:buChar char="-"/>
            </a:pPr>
            <a:r>
              <a:rPr lang="uk" sz="2400" b="1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молекулярний;</a:t>
            </a:r>
            <a:endParaRPr sz="10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-1524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400"/>
              <a:buFont typeface="Comic Sans MS"/>
              <a:buChar char="-"/>
            </a:pPr>
            <a:r>
              <a:rPr lang="uk" sz="2400" b="1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клітинний;</a:t>
            </a:r>
            <a:endParaRPr sz="10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-1524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400"/>
              <a:buFont typeface="Comic Sans MS"/>
              <a:buChar char="-"/>
            </a:pPr>
            <a:r>
              <a:rPr lang="uk" sz="2400" b="1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організмовий;</a:t>
            </a:r>
            <a:endParaRPr sz="10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-1524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400"/>
              <a:buFont typeface="Comic Sans MS"/>
              <a:buChar char="-"/>
            </a:pPr>
            <a:r>
              <a:rPr lang="uk" sz="2400" b="1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популяційно-видовий;</a:t>
            </a:r>
            <a:endParaRPr sz="10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-1524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400"/>
              <a:buFont typeface="Comic Sans MS"/>
              <a:buChar char="-"/>
            </a:pPr>
            <a:r>
              <a:rPr lang="uk" sz="2400" b="1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біогеоценотичний; </a:t>
            </a:r>
            <a:endParaRPr sz="10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-1524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400"/>
              <a:buFont typeface="Comic Sans MS"/>
              <a:buChar char="-"/>
            </a:pPr>
            <a:r>
              <a:rPr lang="uk" sz="2400" b="1" dirty="0">
                <a:solidFill>
                  <a:srgbClr val="073763"/>
                </a:solidFill>
                <a:latin typeface="Comic Sans MS"/>
                <a:ea typeface="Comic Sans MS"/>
                <a:cs typeface="Comic Sans MS"/>
                <a:sym typeface="Comic Sans MS"/>
              </a:rPr>
              <a:t> біосферний.</a:t>
            </a:r>
            <a:endParaRPr b="1" dirty="0">
              <a:solidFill>
                <a:srgbClr val="07376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4" name="Google Shape;164;p28" descr="55066204_Mozg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7050" y="1750649"/>
            <a:ext cx="1907600" cy="260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414F37-5034-4BC4-8A47-A926232D6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33" y="834529"/>
            <a:ext cx="7464055" cy="41840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CF3B2D-E2D1-44C9-A059-02D1A5736541}"/>
              </a:ext>
            </a:extLst>
          </p:cNvPr>
          <p:cNvSpPr txBox="1"/>
          <p:nvPr/>
        </p:nvSpPr>
        <p:spPr>
          <a:xfrm>
            <a:off x="925033" y="292522"/>
            <a:ext cx="7464055" cy="606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lvl="3" algn="ctr">
              <a:lnSpc>
                <a:spcPct val="107000"/>
              </a:lnSpc>
              <a:spcAft>
                <a:spcPts val="800"/>
              </a:spcAft>
              <a:tabLst>
                <a:tab pos="450215" algn="l"/>
              </a:tabLst>
            </a:pPr>
            <a:r>
              <a:rPr lang="uk-UA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КЛІТИННІ ТА НЕКЛІТИННІ ФОРМИ ЖИТТЯ. КЛІТИННА ТЕОРІЯ.</a:t>
            </a:r>
            <a:endParaRPr lang="uk-UA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875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9FADED-1E53-4D0C-9AC3-FDCE0C839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97" y="287079"/>
            <a:ext cx="8208335" cy="455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9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B7C84E-6EF4-4352-A70C-32D04909A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Клітинна теорія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480B2E0-D6AF-4890-8F70-84755E44E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0" indent="457200" algn="just">
              <a:buNone/>
            </a:pPr>
            <a:r>
              <a:rPr lang="uk-UA" sz="19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Клітинна теорія</a:t>
            </a:r>
            <a:r>
              <a:rPr lang="en-US" sz="19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uk-UA" sz="19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 фундаментальне узагальнення </a:t>
            </a:r>
            <a:r>
              <a:rPr lang="uk-UA" sz="190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Біологі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біології</a:t>
            </a:r>
            <a:r>
              <a:rPr lang="uk-UA" sz="19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визначає взаємозв'язок усіх проявів </a:t>
            </a:r>
            <a:r>
              <a:rPr lang="uk-UA" sz="190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Житт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життя</a:t>
            </a:r>
            <a:r>
              <a:rPr lang="uk-UA" sz="19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uk-UA" sz="190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Земл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Землі</a:t>
            </a:r>
            <a:r>
              <a:rPr lang="uk-UA" sz="19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з </a:t>
            </a:r>
            <a:r>
              <a:rPr lang="uk-UA" sz="190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 tooltip="Клітин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клітиною</a:t>
            </a:r>
            <a:r>
              <a:rPr lang="uk-UA" sz="19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характеризує клітину одночасно як цілісну самостійну живу систему та як складову частину багатоклітинних організмів рослин і тварин.</a:t>
            </a:r>
          </a:p>
          <a:p>
            <a:pPr marL="0" indent="457200" algn="just">
              <a:buNone/>
            </a:pPr>
            <a:endParaRPr lang="uk-UA" sz="190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Клітинна теорія — основоположна для загальної біології теорія, сформульована у середині </a:t>
            </a:r>
            <a:r>
              <a:rPr lang="en-US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XIX столітт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XIX 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XIX столітт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століття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що надала базу для розуміння закономірностей живого світу і для розвитку 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 tooltip="Еволюційне вченн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еволюційного вчення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 tooltip="Маттіас Шлейден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Маттіас </a:t>
            </a:r>
            <a:r>
              <a:rPr lang="uk-UA" sz="1900" b="0" i="0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 tooltip="Маттіас Шлейден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Шлейден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та 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9" tooltip="Теодор Шванн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Теодор </a:t>
            </a:r>
            <a:r>
              <a:rPr lang="uk-UA" sz="1900" b="0" i="0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9" tooltip="Теодор Шванн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Шванн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сформулювали </a:t>
            </a:r>
            <a:r>
              <a:rPr lang="uk-UA" sz="19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клітинну теорію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ґрунтуючись на безлічі досліджень про 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 tooltip="Клітин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клітини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0" tooltip="183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1839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. 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1" tooltip="Рудольф Вірхов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Рудольф </a:t>
            </a:r>
            <a:r>
              <a:rPr lang="uk-UA" sz="1900" b="0" i="0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1" tooltip="Рудольф Вірхов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Вірхов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пізніше (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2" tooltip="185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1858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доповнив її найважливішим положенням (будь-яка клітина походить з клітини).</a:t>
            </a:r>
          </a:p>
          <a:p>
            <a:pPr marL="0" indent="457200" algn="just">
              <a:buNone/>
            </a:pPr>
            <a:r>
              <a:rPr lang="uk-UA" sz="19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Шлейден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19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Шванн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узагальнивши наявні знання про клітину, довели, що клітина є основною одиницею будь-якого 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3" tooltip="Організм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організму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Клітини 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4" tooltip="Тварин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тварин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5" tooltip="Рослин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рослин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та </a:t>
            </a:r>
            <a:r>
              <a:rPr lang="uk-UA" sz="1900" b="0" i="0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6" tooltip="Бактері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бактерії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мають подібну будову. Пізніше ці висновки стали основою для доказу єдності організмів. Т. </a:t>
            </a:r>
            <a:r>
              <a:rPr lang="uk-UA" sz="19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Шванн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М. </a:t>
            </a:r>
            <a:r>
              <a:rPr lang="uk-UA" sz="19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Шлейден</a:t>
            </a:r>
            <a:r>
              <a:rPr lang="uk-UA" sz="19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ввели в науку основоположне уявлення про клітини: поза клітинами немає </a:t>
            </a:r>
            <a:r>
              <a:rPr lang="uk-UA" sz="19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життя.</a:t>
            </a:r>
          </a:p>
          <a:p>
            <a:pPr marL="114300" indent="0" algn="just">
              <a:buNone/>
            </a:pP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410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8A78C-9CFE-402F-90DB-8D9EBE782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b="1" i="0" dirty="0">
                <a:solidFill>
                  <a:srgbClr val="1014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положення клітинної теорії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F3C7C65-A4C1-412A-9885-8CE46A815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0" algn="just">
              <a:buNone/>
            </a:pPr>
            <a:r>
              <a:rPr lang="uk-UA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Сучасна клітинна теорія включає такі основні положення:</a:t>
            </a:r>
          </a:p>
          <a:p>
            <a:pPr indent="342900" algn="just">
              <a:buFont typeface="+mj-lt"/>
              <a:buAutoNum type="arabicPeriod"/>
            </a:pPr>
            <a:r>
              <a:rPr lang="uk-UA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Клітина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Клітина</a:t>
            </a:r>
            <a:r>
              <a:rPr lang="uk-UA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елементарна одиниця живого, основна одиниця будови, функціонування, розмноження і розвитку всіх живих організмів.</a:t>
            </a:r>
          </a:p>
          <a:p>
            <a:pPr indent="342900" algn="just">
              <a:buFont typeface="+mj-lt"/>
              <a:buAutoNum type="arabicPeriod"/>
            </a:pPr>
            <a:r>
              <a:rPr lang="uk-UA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Клітини всіх </a:t>
            </a:r>
            <a:r>
              <a:rPr lang="uk-UA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Одноклітинні організми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одноклітинних</a:t>
            </a:r>
            <a:r>
              <a:rPr lang="uk-UA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і багатоклітинних організмів мають спільне походження і подібні за своєю будовою і хімічним складом, основними проявами життєдіяльності та </a:t>
            </a:r>
            <a:r>
              <a:rPr lang="uk-UA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Метаболізм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обміном речовин</a:t>
            </a:r>
            <a:r>
              <a:rPr lang="uk-UA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42900" algn="just">
              <a:buFont typeface="+mj-lt"/>
              <a:buAutoNum type="arabicPeriod"/>
            </a:pPr>
            <a:r>
              <a:rPr lang="uk-UA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 tooltip="Розмноження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Розмноження</a:t>
            </a:r>
            <a:r>
              <a:rPr lang="uk-UA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клітин відбувається шляхом їх поділу. Нові клітини завжди виникають з попередніх клітин.</a:t>
            </a:r>
          </a:p>
          <a:p>
            <a:pPr indent="342900" algn="just">
              <a:buFont typeface="+mj-lt"/>
              <a:buAutoNum type="arabicPeriod"/>
            </a:pPr>
            <a:r>
              <a:rPr lang="uk-UA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багатоклітинних організмів, які розвиваються з однієї клітини, різні типи клітин формуються завдяки їхній спеціалізації протягом індивідуального розвитку особин і утворюють тканини.</a:t>
            </a:r>
          </a:p>
          <a:p>
            <a:pPr indent="342900" algn="just">
              <a:buFont typeface="+mj-lt"/>
              <a:buAutoNum type="arabicPeriod"/>
            </a:pPr>
            <a:r>
              <a:rPr lang="uk-UA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 тканин формуються органи, які тісно пов'язані між собою.</a:t>
            </a:r>
          </a:p>
          <a:p>
            <a:pPr marL="11430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1371021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</TotalTime>
  <Words>771</Words>
  <Application>Microsoft Office PowerPoint</Application>
  <PresentationFormat>Екран (16:9)</PresentationFormat>
  <Paragraphs>83</Paragraphs>
  <Slides>21</Slides>
  <Notes>16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Comic Sans MS</vt:lpstr>
      <vt:lpstr>Times New Roman</vt:lpstr>
      <vt:lpstr>Trebuchet MS</vt:lpstr>
      <vt:lpstr>Wingdings 3</vt:lpstr>
      <vt:lpstr>Грань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Клітинна теорія</vt:lpstr>
      <vt:lpstr>Основні положення клітинної теорії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Lenovo</dc:creator>
  <cp:lastModifiedBy>Natalya</cp:lastModifiedBy>
  <cp:revision>6</cp:revision>
  <dcterms:modified xsi:type="dcterms:W3CDTF">2026-09-16T06:32:06Z</dcterms:modified>
</cp:coreProperties>
</file>