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95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Відкриваємо другий модуль. Методологія та сама: сценарії, наслідки, критерії, заходи. Змінюється предметна область.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Розділи 4 і 5 безпосередньо готують практичні роботи 9 і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підтримання полум'яного горіння додається четвертий чинник — ланцюговий механізм вільнорадикальних реакцій. Разом — тетраедр пожежі.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Кожен спосіб пожежогасіння реалізує один або кілька з цих принципів.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Парадокс концентраційних меж — хороша ілюстрація того, що інтуїція тут підводить.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Тління типово передує полум'яній фазі й часто розвивається вночі. Звідси перевага димових сповіщувачів перед тепловими.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Стандартна температурна крива не має ані початкової фази, ані згасання — про це на лекції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Час до флешовера — від кількох до приблизно двадцяти хвилин, критично залежить від горючості оздоблення. Звідси вимоги до оздоблення на шляхах евакуації.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Критичне значення досягається на рівні робочої зони — це вважається блокуванням шляху евакуації.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 видимості 10 м рух майже нормальний; за 3–5 м швидкість падає вдвічі; за менш ніж 2 м — лише вздовж стіни на дотик.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Людина, яка пройшла задимлену зону за 10 секунд, і людина, яка пробула там 5 хвилин, у зовсім різних станах.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Найчастіша помилка студентів — рахувати лише те, що «стоїть у приміщенні».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дані варіанта 1 практичної роботи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Два приміщення з однаковим пожежним навантаженням можуть мати зовсім різну динаміку.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МВт — умовний поріг, за яким пожежа виходить з-під контролю первинних засобів гасіння.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Коефіцієнт 1500 наближений; у літературі трапляються значення від 1300 до 1800.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Саме таку перевірку вимагається виконати в практичній роботі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Ознаки для розвідки: гаряча поверхня дверей, пульсуючий вихід диму, відсутність видимого полум'я при сильному задимленні, засмальцьовані вікна.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Поширена помилка — намагатися визначити категорію офісу або торгового залу.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Логіка та сама, що й для класу наслідків: приміщення отримує найвищу категорію, ознаки якої виконуються.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категорій А і Б виконується розрахунок надлишкового тиску вибуху.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Теплота згоряння поліетилену втричі перевищує теплоту згоряння деревини.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Категорія впливає на площу відсіку, ступінь вогнестійкості, потребу в системах захисту, планування та інженерне обладнання.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Ця рамка допомагає зрозуміти сенс будь-якої конкретної вимоги.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Співвіднести кожну тезу з тим, що прозвучало на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Нагадати, що ПР9 виконується на матеріалі наскрізного об'єкта.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2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5</a:t>
            </a:r>
          </a:p>
          <a:p>
            <a:pPr algn="ctr"/>
            <a:r>
              <a:rPr sz="2600">
                <a:solidFill>
                  <a:srgbClr val="FFFFFF"/>
                </a:solidFill>
                <a:latin typeface="Montserrat"/>
              </a:rPr>
              <a:t>Основи пожежної безпеки будівель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Пожежа як фізико-хімічне явище. Умови припинення горіння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Фази розвитку пожежі. Флешовер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Небезпечні фактори пожежі та критичні значення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Пожежне навантаження і швидкість тепловиділення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Вплив вентиляції на режим горіння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Категорії приміщень за вибухопожежною небезпекою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Структура нормативних вимог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Умови виникнення горіння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82880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400">
                <a:solidFill>
                  <a:srgbClr val="224D83"/>
                </a:solidFill>
                <a:latin typeface="Montserrat"/>
              </a:rPr>
              <a:t>Горюча речовина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400">
                <a:solidFill>
                  <a:srgbClr val="224D83"/>
                </a:solidFill>
                <a:latin typeface="Montserrat"/>
              </a:rPr>
              <a:t>Окисник (зазвичай кисень повітря)</a:t>
            </a:r>
          </a:p>
          <a:p>
            <a:pPr marL="190500" indent="-190500" algn="l">
              <a:spcAft>
                <a:spcPts val="2000"/>
              </a:spcAft>
              <a:buFont typeface="Arial"/>
              <a:buChar char="•"/>
            </a:pPr>
            <a:r>
              <a:rPr sz="2400">
                <a:solidFill>
                  <a:srgbClr val="224D83"/>
                </a:solidFill>
                <a:latin typeface="Montserrat"/>
              </a:rPr>
              <a:t>Джерело запалювання достатньої потужності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461598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 dirty="0">
                <a:solidFill>
                  <a:srgbClr val="224D83"/>
                </a:solidFill>
                <a:latin typeface="Montserrat ExtraBold"/>
              </a:rPr>
              <a:t>«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Достатньої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» </a:t>
            </a:r>
            <a:r>
              <a:rPr lang="uk-UA" sz="22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ключове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слово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:
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іскра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підпалить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пари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бензину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і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підпалить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дубову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дошку</a:t>
            </a:r>
            <a:endParaRPr sz="22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Чотири принципи припинення горіння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235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Принцип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Реалізація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Видалення горючого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Прибирання або ізоляція пального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Перекриття подачі газу, розбирання конструкцій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Зниження концентрації окисника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Розбавлення інертним газом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Газові установки (азот, аргон, CO₂)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Охолодження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Зниження температури нижче рівня піролізу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Вода, тонкорозпилена вода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Хімічне інгібування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Обрив ланцюгових реакцій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Порошки, деякі газові склади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4348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Вода: 1 кг при випаровуванні поглинає близько 2,26 МДж; пара додатково витісняє кисень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Показники пожежної небезпеки речовин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Температура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спалаху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межа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між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ЛЗР (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28 °C)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горючими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рідинами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;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визначає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категорію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А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Б</a:t>
            </a:r>
          </a:p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Температура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самозаймання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спалах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лише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нагріву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джерела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тирса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вугілля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зерно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промаслене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ганчір'я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Концентраційні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межі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поширення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полум'я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суміш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горить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лише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між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нижньою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верхньою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93192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224D83"/>
                </a:solidFill>
                <a:latin typeface="Montserrat ExtraBold"/>
              </a:rPr>
              <a:t>У майже повному резервуарі суміш надто багата для вибуху.
Небезпечним він стає, коли спорожнюється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Тління небезпечніше за полум'яне горіння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Тління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Полум'яне горіння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Безполум'яне горіння поверхні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Окиснення продуктів піролізу в об'ємі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Триває годинами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Розвивається швидко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Багато диму і токсичних продуктів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Швидке підвищення температури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Мале тепловиділення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Велике тепловиділення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38404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Приміщення прохолодне, видимої пожежі немає,
а концентрація CO вже смертельна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Фази розвитку пожежі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535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Фаза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Зміст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Значення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Займання, початкова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Локальне горіння, димовий шар під стелею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Єдина фаза, де можливі евакуація і гасіння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Розвиток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Поширення, димовий шар опускається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Втрачається видимість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Флешовер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Усі горючі поверхні займаються майже одночасно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Виживання неможливе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Розвинена пожежа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Горіння по всьому об'єму, 800–1100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Визначальна для вогнестійкості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Згасання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Вигоряння навантаження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Можливе обвалення при охолодженні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Флешовер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dirty="0"/>
              <a:t>–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межа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безпеки</a:t>
            </a:r>
            <a:endParaRPr sz="3200" b="1" dirty="0">
              <a:solidFill>
                <a:srgbClr val="224D83"/>
              </a:solidFill>
              <a:latin typeface="Montserrat Extra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Настає, коли теплове випромінювання від гарячого димового шару на рівні підлоги достатнє для одночасного піролізу всіх горючих поверхонь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65176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200" b="1">
                <a:solidFill>
                  <a:srgbClr val="224D83"/>
                </a:solidFill>
                <a:latin typeface="Montserrat"/>
              </a:rPr>
              <a:t>Критерії: температура димового шару 500–600 °C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200" b="1">
                <a:solidFill>
                  <a:srgbClr val="224D83"/>
                </a:solidFill>
                <a:latin typeface="Montserrat"/>
              </a:rPr>
              <a:t>або тепловий потік на рівні підлоги ≈ 20 кВт/м²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Після флешовера всі задачі безпеки людей
у цьому приміщенні вже вирішені або провалені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Небезпечні фактори пожежі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Фактор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Орієнтовне критичне значення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Механізм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Зниження видимості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10 м (великі об'єми), 5 м (малі)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Втрата орієнтації, уповільнення руху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Температура газів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60–70 °C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Гіпертермія, опік дихальних шляхів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Теплове випромінювання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1,4–2,5 кВт/м²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Больовий поріг, опіки шкіри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Токсичні продукти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FED = 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Отруєння, втрата свідомості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Знижений вміст кисню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менше 15 % за об'ємом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Гіпоксія, порушення координації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5262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700">
                <a:solidFill>
                  <a:srgbClr val="4A5A6E"/>
                </a:solidFill>
                <a:latin typeface="Montserrat"/>
              </a:rPr>
              <a:t>Значення орієнтовні; перед застосуванням у проєкті звіряти з чинною методикою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визначальною є видимість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9164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3000" b="1">
                <a:solidFill>
                  <a:srgbClr val="224D83"/>
                </a:solidFill>
                <a:latin typeface="Montserrat ExtraBold"/>
              </a:rPr>
              <a:t>Дим поширюється швидше за фронт полум'я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200400"/>
            <a:ext cx="1097280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Гарячий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шар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під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стелею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нагріває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людину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стоїть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підлозі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температура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лишається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помірною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Але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швидкість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руху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задимленому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приміщенні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падає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кілька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разів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Орієнтація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втрачається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навіть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у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знайомому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приміщенні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Задимлення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а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вогонь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обмежує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час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евакуації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Токсичність продуктів горіння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Більшість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жертв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гине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опіків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отруєння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насамперед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монооксидом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вуглецю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нестачі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кисню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горіння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стає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неповним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вуглець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окиснюється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CO, а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CO₂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dirty="0">
                <a:solidFill>
                  <a:srgbClr val="224D83"/>
                </a:solidFill>
                <a:latin typeface="Montserrat"/>
              </a:rPr>
              <a:t>CO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зв'язується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гемоглобіном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у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понад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200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разів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міцніше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кисень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FED: ушкодження визначається інтегралом концентрації за часом,
а не миттєвим значенням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Пожежне навантаження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000" b="1">
                <a:solidFill>
                  <a:srgbClr val="224D83"/>
                </a:solidFill>
                <a:latin typeface="Montserrat"/>
              </a:rPr>
              <a:t>Q = Σ (Mi · Hi),   МДж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3000" b="1">
                <a:solidFill>
                  <a:srgbClr val="224D83"/>
                </a:solidFill>
                <a:latin typeface="Montserrat"/>
              </a:rPr>
              <a:t>q = Q / A,   МДж/м²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2004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Входять не лише меблі, обладнання і товари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Але й горючі складові конструкцій та оздоблення: перегородки, покриття підлог, підвісні стелі, утеплювачі, кабельна продукція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Приклад: офіс 12 × 8 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002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224D83"/>
                </a:solidFill>
                <a:latin typeface="Montserrat"/>
              </a:rPr>
              <a:t>Меблі ДСП 900 кг, папір 400 кг, пластик оргтехніки 120 кг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Q = 900 · 14,0 + 400 · 13,4 + 120 · 20,7 = 20 444 МДж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q = 20 444 / 96 = 213 МДж/м²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Довідкове значення для офісів: 400–450 МДж/м²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448056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700">
                <a:solidFill>
                  <a:srgbClr val="4A5A6E"/>
                </a:solidFill>
                <a:latin typeface="Montserrat"/>
              </a:rPr>
              <a:t>Розбіжність показує внесок того, що не враховано: підлоги, підвісної стелі, перегородок, кабелів. Саме тому в ПР9 вимагається врахувати оздоблення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Швидкість тепловиділення важливіша за загальну енергію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400" b="1">
                <a:solidFill>
                  <a:srgbClr val="224D83"/>
                </a:solidFill>
                <a:latin typeface="Montserrat"/>
              </a:rPr>
              <a:t>Q̇ = α · t²,   кВт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246888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4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Швидкість росту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α, кВт/с²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Типові об'єкти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Повільна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0,00293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Щільно упаковані вироби з деревини, паперу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Середня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0,01172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Житлові та офісні меблі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Швидка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0,0469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Стелажне зберігання, пластмаси, піддони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Надшвидка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0,1876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ЛЗР, спінені пластмаси, аерозолі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Час досягнення потужності 1 МВт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83080"/>
            <a:ext cx="106984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t = √(Q̇ / α)</a:t>
            </a:r>
          </a:p>
          <a:p>
            <a:pPr marL="0" indent="0" algn="ctr">
              <a:spcAft>
                <a:spcPts val="1000"/>
              </a:spcAft>
              <a:buNone/>
            </a:pPr>
            <a:endParaRPr sz="2500" b="1">
              <a:solidFill>
                <a:srgbClr val="224D83"/>
              </a:solidFill>
              <a:latin typeface="Montserrat"/>
            </a:endParaRP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Середня:      t = 292 с ≈ 4,9 хв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Швидка:        t = 146 с ≈ 2,4 хв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Надшвидка:   t = 73 с ≈ 1,2 хв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429768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При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надшвидкому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розвитку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вся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початкова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фаза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вкладається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хвилину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людина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встигає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хіба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зрозуміти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сталося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Два режими горіння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359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Керований пожежним навантаженням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Керований вентиляцією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Повітря достатньо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Повітря недостатньо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Інтенсивність визначається площею поверхні та властивостями матеріалів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Інтенсивність визначається розміром отворів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" y="32918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600" b="1">
                <a:solidFill>
                  <a:srgbClr val="224D83"/>
                </a:solidFill>
                <a:latin typeface="Montserrat"/>
              </a:rPr>
              <a:t>F = Av · √Hv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600" b="1">
                <a:solidFill>
                  <a:srgbClr val="224D83"/>
                </a:solidFill>
                <a:latin typeface="Montserrat"/>
              </a:rPr>
              <a:t>Q̇max ≈ 1500 · Av · √Hv,   кВт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Приклад: перевірка режиму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002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224D83"/>
                </a:solidFill>
                <a:latin typeface="Montserrat"/>
              </a:rPr>
              <a:t>Офіс 12 × 8 м; отвори 6 м², середня висота 1,5 м; сценарій 2,5 МВт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F = 6 · √1,5 = 7,35 м^2,5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Q̇max = 1500 · 7,35 ≈ 11 МВт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2,5 МВт &lt; 11 МВт  →  режим керований пожежним навантаженням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11480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Якби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отвір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був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1,5 м²,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отримали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б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Q̇max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≈ 2,8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МВт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сценарій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опинився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б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межі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вентиляційного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обмеження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вентиляційний режим небезпечніший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нестачі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кисню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горіння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неповне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токсичність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продуктів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різко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зростає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Накопичуються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незгорілі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горючі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гази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продукти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піролізу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окисника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Температура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нижча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але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тривалість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більша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гірше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для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прогріву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конструкцій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749039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Зворотна тяга (backdraft): раптовий приплив повітря
спричиняє миттєве займання по всьому об'єму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Категорування: ДСТУ Б В.1.1-36:2016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Чинний з 1 січня 2017 року, замінив НАПБ Б.03.002-2007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Виконується для приміщень виробничого
і складського призначення та лабораторій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840480"/>
            <a:ext cx="109728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Для громадських і житлових будівель категорії не визначаються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Там пожежне навантаження використовується безпосередньо в розрахунках вогнестійкості та часу евакуації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Категорії приміщень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450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17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Категорія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Ознака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Горючі гази, ЛЗР з температурою спалаху до 28 °C; тиск вибуху понад 5 кПа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Горючий пил, волокна, рідини з температурою спалаху понад 28 °C; тиск понад 5 кПа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 (В1–В4)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Тверді горючі речовини і матеріали; розрізняються за питомим пожежним навантаженням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Негорючі речовини у гарячому, розжареному або розплавленому стані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Негорючі речовини у холодному стані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5262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Перевірка послідовна, від найнебезпечнішої: А → Б → В → Г → Д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Підкатегорії В1–В4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0312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0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Підкатегорія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Питоме пожежне навантаження, МДж/м²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В1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понад 2200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В2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1401–2200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В3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181–1400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В4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1–180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0233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Межі орієнтовні; конкретні значення брати з чинного стандарту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Приклад: склад 240 м²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002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224D83"/>
                </a:solidFill>
                <a:latin typeface="Montserrat"/>
              </a:rPr>
              <a:t>Картонна тара 5000 кг, поліетиленова плівка 1200 кг, дерев'яні піддони 2000 кг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Q = 5000 · 15,0 + 1200 · 47,1 + 2000 · 13,8 = 159 120 МДж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q = 159 120 / 240 = 663 МДж/м²   →   категорія В3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983102"/>
            <a:ext cx="10332720" cy="4462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Поліетилен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15 %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маси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,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але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понад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третина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навантаження</a:t>
            </a:r>
            <a:endParaRPr sz="2300" b="1" dirty="0">
              <a:solidFill>
                <a:srgbClr val="224D83"/>
              </a:solidFill>
              <a:latin typeface="Montserrat Extra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" y="46177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700">
                <a:solidFill>
                  <a:srgbClr val="4A5A6E"/>
                </a:solidFill>
                <a:latin typeface="Montserrat"/>
              </a:rPr>
              <a:t>Типова ситуація для сучасних складів: невелика за масою частка полімерів визначає пожежну небезпеку приміщення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Категорія будинку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Будинок відносять до категорії А, якщо сумарний об'єм
приміщень цієї категорії перевищує 5 % об'єму будинку
або протипожежного відсіку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657600"/>
            <a:ext cx="109728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Якщо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перевіряють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наступну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категорію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самим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принципом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Чотири цілі нормативних вимог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227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2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0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Ціль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Що охоплює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Запобігання виникненню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Обмеження горючих матеріалів, вимоги до електроустановок і технологій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Обмеження поширення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Відсіки і перешкоди, горючість оздоблення, захист прорізів, розриви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Забезпечення евакуації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Виходи, довжина шляхів, сходові клітки, оповіщення, протидимний захист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Умови для гасіння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Під'їзди, водопостачання, пожежні ліфти, сухотруби, безпечні зони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52628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Одна вимога зазвичай працює на кілька цілей: вогнестійкість перекриття обмежує поширення і зберігає несучу здатність на час евакуації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459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Тління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небезпечніше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полум'яне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горіння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розвивається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підвищення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температури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Флешовер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межа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після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якої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виживання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приміщенні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неможливе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Першим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досягається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критерій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втрати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видимості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температури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Важливіша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загальна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енергія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швидкість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її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виділення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Обов'язковий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крок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перевірка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чим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обмежений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розвиток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пожежі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Категорування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—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лише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виробничих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складських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приміщень</a:t>
            </a:r>
            <a:endParaRPr sz="18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Опрацювати загальні положення ДБН В.1.1-7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Ознайомитися з ДСТУ Б В.1.1-36:2016: сфера застосування, порядок визначення категорій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Знайти довідкові значення теплоти згоряння для матеріалів свого об'єкта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Підготуватися до ПР9: перелік горючих матеріалів і оздоблення з оцінкою мас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Повторити з хімії: повне і неповне окиснення вуглецю, властивості CO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1850</Words>
  <Application>Microsoft Office PowerPoint</Application>
  <PresentationFormat>Широкий екран</PresentationFormat>
  <Paragraphs>251</Paragraphs>
  <Slides>27</Slides>
  <Notes>26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27</vt:i4>
      </vt:variant>
    </vt:vector>
  </HeadingPairs>
  <TitlesOfParts>
    <vt:vector size="31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5 Основи пожежної безпеки будівель</vt:lpstr>
      <vt:lpstr>План лекції</vt:lpstr>
      <vt:lpstr>Умови виникнення горіння</vt:lpstr>
      <vt:lpstr>Чотири принципи припинення горіння</vt:lpstr>
      <vt:lpstr>Показники пожежної небезпеки речовин</vt:lpstr>
      <vt:lpstr>Тління небезпечніше за полум'яне горіння</vt:lpstr>
      <vt:lpstr>Фази розвитку пожежі</vt:lpstr>
      <vt:lpstr>Флешовер – межа безпеки</vt:lpstr>
      <vt:lpstr>Небезпечні фактори пожежі</vt:lpstr>
      <vt:lpstr>Чому визначальною є видимість</vt:lpstr>
      <vt:lpstr>Токсичність продуктів горіння</vt:lpstr>
      <vt:lpstr>Пожежне навантаження</vt:lpstr>
      <vt:lpstr>Приклад: офіс 12 × 8 м</vt:lpstr>
      <vt:lpstr>Швидкість тепловиділення важливіша за загальну енергію</vt:lpstr>
      <vt:lpstr>Час досягнення потужності 1 МВт</vt:lpstr>
      <vt:lpstr>Два режими горіння</vt:lpstr>
      <vt:lpstr>Приклад: перевірка режиму</vt:lpstr>
      <vt:lpstr>Чому вентиляційний режим небезпечніший</vt:lpstr>
      <vt:lpstr>Категорування: ДСТУ Б В.1.1-36:2016</vt:lpstr>
      <vt:lpstr>Категорії приміщень</vt:lpstr>
      <vt:lpstr>Підкатегорії В1–В4</vt:lpstr>
      <vt:lpstr>Приклад: склад 240 м²</vt:lpstr>
      <vt:lpstr>Категорія будинку</vt:lpstr>
      <vt:lpstr>Чотири цілі нормативних вимог</vt:lpstr>
      <vt:lpstr>Висновки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9</cp:revision>
  <dcterms:created xsi:type="dcterms:W3CDTF">2023-01-12T09:20:21Z</dcterms:created>
  <dcterms:modified xsi:type="dcterms:W3CDTF">2026-10-02T08:58:14Z</dcterms:modified>
</cp:coreProperties>
</file>