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335" r:id="rId6"/>
    <p:sldId id="260" r:id="rId7"/>
    <p:sldId id="327" r:id="rId8"/>
    <p:sldId id="334" r:id="rId9"/>
    <p:sldId id="329" r:id="rId10"/>
    <p:sldId id="262" r:id="rId11"/>
    <p:sldId id="330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B7543-1D55-43A0-8535-E8D5F2582330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6D7BD-234A-410C-961B-2D8276DAF5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ztu.edu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37708-4CD2-E8A0-C42F-869EA489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507731"/>
            <a:ext cx="11522075" cy="3190553"/>
          </a:xfrm>
        </p:spPr>
        <p:txBody>
          <a:bodyPr/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АКАДЕМІЧНУ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28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BA333-9AFF-2F36-6CD2-DB5AFFF6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78057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</a:rPr>
              <a:t>Законодавство, що регулює питання забезпечення академічної доброчесності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620758-A010-CDBC-2F2E-D501692A4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1189822"/>
            <a:ext cx="11522075" cy="4450814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Конституція України;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Закон України «Про академічну доброчесність»;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вищу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наукову і науково-технічну діяльність»;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Внутрішні положення Державного університету «Житомирська політехніка»: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Кодекс академічної доброчесності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https://docs.ztu.edu.ua/?mdocs-file=1197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);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Комісію з академічної доброчесності, етики та управління конфліктами 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https://docs.ztu.edu.ua/?mdocs-file=1201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);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академічну доброчесність та етику академічних взаємовідносин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https://docs.ztu.edu.ua/?mdocs-file=2816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).</a:t>
            </a:r>
          </a:p>
        </p:txBody>
      </p:sp>
    </p:spTree>
    <p:extLst>
      <p:ext uri="{BB962C8B-B14F-4D97-AF65-F5344CB8AC3E}">
        <p14:creationId xmlns:p14="http://schemas.microsoft.com/office/powerpoint/2010/main" val="136313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ABC36-6AC5-A12D-405C-AFD06A54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Як працює система академічної доброчесності в університеті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4C6BF8E-3834-8E42-2344-F065C3C8C2F3}"/>
              </a:ext>
            </a:extLst>
          </p:cNvPr>
          <p:cNvSpPr/>
          <p:nvPr/>
        </p:nvSpPr>
        <p:spPr>
          <a:xfrm>
            <a:off x="258768" y="1487275"/>
            <a:ext cx="3609080" cy="3371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E09363-A114-EEBE-6DEA-B9853E65B2BE}"/>
              </a:ext>
            </a:extLst>
          </p:cNvPr>
          <p:cNvSpPr/>
          <p:nvPr/>
        </p:nvSpPr>
        <p:spPr>
          <a:xfrm>
            <a:off x="4305998" y="1545902"/>
            <a:ext cx="3483853" cy="33711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4628F68-7F58-DA01-CBE1-2C2BAB53EE32}"/>
              </a:ext>
            </a:extLst>
          </p:cNvPr>
          <p:cNvSpPr/>
          <p:nvPr/>
        </p:nvSpPr>
        <p:spPr>
          <a:xfrm>
            <a:off x="8197430" y="1487276"/>
            <a:ext cx="3719248" cy="33711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badge-0">
            <a:extLst>
              <a:ext uri="{FF2B5EF4-FFF2-40B4-BE49-F238E27FC236}">
                <a16:creationId xmlns:a16="http://schemas.microsoft.com/office/drawing/2014/main" id="{AAEC62E7-AC96-2F90-B6A1-66EEBE50978D}"/>
              </a:ext>
            </a:extLst>
          </p:cNvPr>
          <p:cNvSpPr>
            <a:spLocks noGrp="1"/>
          </p:cNvSpPr>
          <p:nvPr/>
        </p:nvSpPr>
        <p:spPr>
          <a:xfrm>
            <a:off x="635701" y="1857928"/>
            <a:ext cx="438150" cy="438150"/>
          </a:xfrm>
          <a:prstGeom prst="ellipse">
            <a:avLst/>
          </a:prstGeom>
          <a:solidFill>
            <a:srgbClr val="2456A6"/>
          </a:solidFill>
          <a:ln w="0">
            <a:noFill/>
          </a:ln>
        </p:spPr>
      </p:sp>
      <p:sp>
        <p:nvSpPr>
          <p:cNvPr id="10" name="label-0">
            <a:extLst>
              <a:ext uri="{FF2B5EF4-FFF2-40B4-BE49-F238E27FC236}">
                <a16:creationId xmlns:a16="http://schemas.microsoft.com/office/drawing/2014/main" id="{F36ED7A5-7E0F-1B80-0198-B0312500029C}"/>
              </a:ext>
            </a:extLst>
          </p:cNvPr>
          <p:cNvSpPr>
            <a:spLocks noGrp="1"/>
          </p:cNvSpPr>
          <p:nvPr/>
        </p:nvSpPr>
        <p:spPr>
          <a:xfrm>
            <a:off x="1073851" y="1907733"/>
            <a:ext cx="2059518" cy="38834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ПРАВИЛА</a:t>
            </a:r>
          </a:p>
        </p:txBody>
      </p:sp>
      <p:sp>
        <p:nvSpPr>
          <p:cNvPr id="11" name="heading-0">
            <a:extLst>
              <a:ext uri="{FF2B5EF4-FFF2-40B4-BE49-F238E27FC236}">
                <a16:creationId xmlns:a16="http://schemas.microsoft.com/office/drawing/2014/main" id="{1AD6149E-344D-B0B8-811C-F658EED2495E}"/>
              </a:ext>
            </a:extLst>
          </p:cNvPr>
          <p:cNvSpPr>
            <a:spLocks noGrp="1"/>
          </p:cNvSpPr>
          <p:nvPr/>
        </p:nvSpPr>
        <p:spPr>
          <a:xfrm>
            <a:off x="224792" y="2429962"/>
            <a:ext cx="3719248" cy="5319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Кодекс академічної доброчесності</a:t>
            </a:r>
          </a:p>
        </p:txBody>
      </p:sp>
      <p:sp>
        <p:nvSpPr>
          <p:cNvPr id="12" name="heading-0">
            <a:extLst>
              <a:ext uri="{FF2B5EF4-FFF2-40B4-BE49-F238E27FC236}">
                <a16:creationId xmlns:a16="http://schemas.microsoft.com/office/drawing/2014/main" id="{607823D9-0A34-08DA-C760-D78F0224F494}"/>
              </a:ext>
            </a:extLst>
          </p:cNvPr>
          <p:cNvSpPr>
            <a:spLocks noGrp="1"/>
          </p:cNvSpPr>
          <p:nvPr/>
        </p:nvSpPr>
        <p:spPr>
          <a:xfrm>
            <a:off x="491683" y="3117995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Цінності, принципи, правила поведінки, </a:t>
            </a:r>
          </a:p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види порушень і загальні засади відповідальності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3" name="badge-1">
            <a:extLst>
              <a:ext uri="{FF2B5EF4-FFF2-40B4-BE49-F238E27FC236}">
                <a16:creationId xmlns:a16="http://schemas.microsoft.com/office/drawing/2014/main" id="{26AE5C93-A2E9-E3FB-02EE-F01877A9EFD9}"/>
              </a:ext>
            </a:extLst>
          </p:cNvPr>
          <p:cNvSpPr>
            <a:spLocks noGrp="1"/>
          </p:cNvSpPr>
          <p:nvPr/>
        </p:nvSpPr>
        <p:spPr>
          <a:xfrm>
            <a:off x="4535649" y="1857928"/>
            <a:ext cx="438150" cy="438150"/>
          </a:xfrm>
          <a:prstGeom prst="ellipse">
            <a:avLst/>
          </a:prstGeom>
          <a:solidFill>
            <a:srgbClr val="F57C25"/>
          </a:solidFill>
          <a:ln w="0">
            <a:noFill/>
          </a:ln>
        </p:spPr>
      </p:sp>
      <p:sp>
        <p:nvSpPr>
          <p:cNvPr id="14" name="label-0">
            <a:extLst>
              <a:ext uri="{FF2B5EF4-FFF2-40B4-BE49-F238E27FC236}">
                <a16:creationId xmlns:a16="http://schemas.microsoft.com/office/drawing/2014/main" id="{E2348CA8-44B8-712E-BC59-2A06B2C02986}"/>
              </a:ext>
            </a:extLst>
          </p:cNvPr>
          <p:cNvSpPr>
            <a:spLocks noGrp="1"/>
          </p:cNvSpPr>
          <p:nvPr/>
        </p:nvSpPr>
        <p:spPr>
          <a:xfrm>
            <a:off x="4973799" y="1835950"/>
            <a:ext cx="2472341" cy="460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</a:t>
            </a: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ОЦЕДУРИ</a:t>
            </a:r>
            <a:endParaRPr sz="22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16" name="heading-0">
            <a:extLst>
              <a:ext uri="{FF2B5EF4-FFF2-40B4-BE49-F238E27FC236}">
                <a16:creationId xmlns:a16="http://schemas.microsoft.com/office/drawing/2014/main" id="{91CF1E8C-4CD4-324E-1B36-E99D3037C897}"/>
              </a:ext>
            </a:extLst>
          </p:cNvPr>
          <p:cNvSpPr>
            <a:spLocks noGrp="1"/>
          </p:cNvSpPr>
          <p:nvPr/>
        </p:nvSpPr>
        <p:spPr>
          <a:xfrm>
            <a:off x="4274393" y="2355526"/>
            <a:ext cx="3515458" cy="107347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Положення про академічну доброчесність та етику академічних взаємовідносин</a:t>
            </a:r>
          </a:p>
        </p:txBody>
      </p:sp>
      <p:sp>
        <p:nvSpPr>
          <p:cNvPr id="17" name="heading-0">
            <a:extLst>
              <a:ext uri="{FF2B5EF4-FFF2-40B4-BE49-F238E27FC236}">
                <a16:creationId xmlns:a16="http://schemas.microsoft.com/office/drawing/2014/main" id="{9D377627-7277-A5FE-33B5-DFE38B4F8CF8}"/>
              </a:ext>
            </a:extLst>
          </p:cNvPr>
          <p:cNvSpPr>
            <a:spLocks noGrp="1"/>
          </p:cNvSpPr>
          <p:nvPr/>
        </p:nvSpPr>
        <p:spPr>
          <a:xfrm>
            <a:off x="4535649" y="3285540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Організація системи, повноваження, санкції, перевірка робіт і спеціальні процедури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8" name="badge-2">
            <a:extLst>
              <a:ext uri="{FF2B5EF4-FFF2-40B4-BE49-F238E27FC236}">
                <a16:creationId xmlns:a16="http://schemas.microsoft.com/office/drawing/2014/main" id="{D6B2F942-316E-449B-95A8-C395AE04F399}"/>
              </a:ext>
            </a:extLst>
          </p:cNvPr>
          <p:cNvSpPr>
            <a:spLocks noGrp="1"/>
          </p:cNvSpPr>
          <p:nvPr/>
        </p:nvSpPr>
        <p:spPr>
          <a:xfrm>
            <a:off x="8315939" y="1846939"/>
            <a:ext cx="438150" cy="438150"/>
          </a:xfrm>
          <a:prstGeom prst="ellipse">
            <a:avLst/>
          </a:prstGeom>
          <a:solidFill>
            <a:srgbClr val="43A63B"/>
          </a:solidFill>
          <a:ln w="0">
            <a:noFill/>
          </a:ln>
        </p:spPr>
      </p:sp>
      <p:sp>
        <p:nvSpPr>
          <p:cNvPr id="19" name="label-0">
            <a:extLst>
              <a:ext uri="{FF2B5EF4-FFF2-40B4-BE49-F238E27FC236}">
                <a16:creationId xmlns:a16="http://schemas.microsoft.com/office/drawing/2014/main" id="{46408AE1-E82A-1A2C-8C51-E6B541247CDB}"/>
              </a:ext>
            </a:extLst>
          </p:cNvPr>
          <p:cNvSpPr>
            <a:spLocks noGrp="1"/>
          </p:cNvSpPr>
          <p:nvPr/>
        </p:nvSpPr>
        <p:spPr>
          <a:xfrm>
            <a:off x="8584367" y="1786308"/>
            <a:ext cx="3332311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ПОЛОЖЕННЯ ПРО КОМІСІЮ </a:t>
            </a:r>
          </a:p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4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з академічної доброчесності, етики та управління конфліктами</a:t>
            </a:r>
            <a:endParaRPr sz="14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20" name="heading-0">
            <a:extLst>
              <a:ext uri="{FF2B5EF4-FFF2-40B4-BE49-F238E27FC236}">
                <a16:creationId xmlns:a16="http://schemas.microsoft.com/office/drawing/2014/main" id="{4E990CB8-ADBF-F431-3194-27E5D3F4766F}"/>
              </a:ext>
            </a:extLst>
          </p:cNvPr>
          <p:cNvSpPr>
            <a:spLocks noGrp="1"/>
          </p:cNvSpPr>
          <p:nvPr/>
        </p:nvSpPr>
        <p:spPr>
          <a:xfrm>
            <a:off x="8390899" y="3276006"/>
            <a:ext cx="3332310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Статус, склад, компетенція, розгляд справ, конфлікт інтересів, рішення та оскарження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87858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FBBB4-A49F-D8F9-4DC8-F0BE6E37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1" y="133625"/>
            <a:ext cx="11522075" cy="45240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Базові цінності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badge-01">
            <a:extLst>
              <a:ext uri="{FF2B5EF4-FFF2-40B4-BE49-F238E27FC236}">
                <a16:creationId xmlns:a16="http://schemas.microsoft.com/office/drawing/2014/main" id="{458881D7-0A89-8452-14E0-F448F98AE1AE}"/>
              </a:ext>
            </a:extLst>
          </p:cNvPr>
          <p:cNvSpPr>
            <a:spLocks noGrp="1"/>
          </p:cNvSpPr>
          <p:nvPr/>
        </p:nvSpPr>
        <p:spPr>
          <a:xfrm>
            <a:off x="270561" y="955586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BAFDAF-1D49-3B4C-BD77-A04D7F07BFBB}"/>
              </a:ext>
            </a:extLst>
          </p:cNvPr>
          <p:cNvSpPr/>
          <p:nvPr/>
        </p:nvSpPr>
        <p:spPr>
          <a:xfrm>
            <a:off x="924376" y="748861"/>
            <a:ext cx="4390696" cy="8706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Чесність</a:t>
            </a:r>
          </a:p>
          <a:p>
            <a:pPr algn="ctr"/>
            <a:r>
              <a:rPr lang="uk-UA" dirty="0"/>
              <a:t>Правдивість перед собою та іншими особами</a:t>
            </a:r>
          </a:p>
        </p:txBody>
      </p:sp>
      <p:sp>
        <p:nvSpPr>
          <p:cNvPr id="7" name="badge-02">
            <a:extLst>
              <a:ext uri="{FF2B5EF4-FFF2-40B4-BE49-F238E27FC236}">
                <a16:creationId xmlns:a16="http://schemas.microsoft.com/office/drawing/2014/main" id="{E42DD189-0C8B-482A-E9EB-77E5B728D895}"/>
              </a:ext>
            </a:extLst>
          </p:cNvPr>
          <p:cNvSpPr>
            <a:spLocks noGrp="1"/>
          </p:cNvSpPr>
          <p:nvPr/>
        </p:nvSpPr>
        <p:spPr>
          <a:xfrm>
            <a:off x="270561" y="22239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192FCF-56D6-61F9-1C21-BD6CBEEDE44F}"/>
              </a:ext>
            </a:extLst>
          </p:cNvPr>
          <p:cNvSpPr/>
          <p:nvPr/>
        </p:nvSpPr>
        <p:spPr>
          <a:xfrm>
            <a:off x="924376" y="1910080"/>
            <a:ext cx="4376278" cy="13676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Довіра</a:t>
            </a:r>
          </a:p>
          <a:p>
            <a:pPr algn="ctr"/>
            <a:r>
              <a:rPr lang="uk-UA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Упевненість, що результати академічної діяльності здобуті чесно та з дотриманням відповідних правил і стандартів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badge-03">
            <a:extLst>
              <a:ext uri="{FF2B5EF4-FFF2-40B4-BE49-F238E27FC236}">
                <a16:creationId xmlns:a16="http://schemas.microsoft.com/office/drawing/2014/main" id="{B0B4F541-26EE-5B08-3B4B-2896A9FA67B4}"/>
              </a:ext>
            </a:extLst>
          </p:cNvPr>
          <p:cNvSpPr>
            <a:spLocks noGrp="1"/>
          </p:cNvSpPr>
          <p:nvPr/>
        </p:nvSpPr>
        <p:spPr>
          <a:xfrm>
            <a:off x="270561" y="3860578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C54B1E-AE8B-86BA-2D23-3D3A11E36C7F}"/>
              </a:ext>
            </a:extLst>
          </p:cNvPr>
          <p:cNvSpPr/>
          <p:nvPr/>
        </p:nvSpPr>
        <p:spPr>
          <a:xfrm>
            <a:off x="924376" y="3568273"/>
            <a:ext cx="4390696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Повага</a:t>
            </a:r>
          </a:p>
          <a:p>
            <a:pPr algn="ctr"/>
            <a:r>
              <a:rPr lang="uk-UA" dirty="0"/>
              <a:t>Повага до гідності, різноманіття думок та інтелектуальної власності</a:t>
            </a:r>
          </a:p>
        </p:txBody>
      </p:sp>
      <p:sp>
        <p:nvSpPr>
          <p:cNvPr id="12" name="badge-04">
            <a:extLst>
              <a:ext uri="{FF2B5EF4-FFF2-40B4-BE49-F238E27FC236}">
                <a16:creationId xmlns:a16="http://schemas.microsoft.com/office/drawing/2014/main" id="{07934A8E-98B1-1FA9-18A4-20D906A3792B}"/>
              </a:ext>
            </a:extLst>
          </p:cNvPr>
          <p:cNvSpPr>
            <a:spLocks noGrp="1"/>
          </p:cNvSpPr>
          <p:nvPr/>
        </p:nvSpPr>
        <p:spPr>
          <a:xfrm>
            <a:off x="5664504" y="919298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C89847C-3D22-7569-5280-38253A3340C4}"/>
              </a:ext>
            </a:extLst>
          </p:cNvPr>
          <p:cNvSpPr/>
          <p:nvPr/>
        </p:nvSpPr>
        <p:spPr>
          <a:xfrm>
            <a:off x="6351707" y="664981"/>
            <a:ext cx="5181601" cy="1159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Справедливість</a:t>
            </a:r>
          </a:p>
          <a:p>
            <a:pPr algn="ctr"/>
            <a:r>
              <a:rPr lang="uk-UA" dirty="0"/>
              <a:t>Неупереджене оцінювання та послідовне реагування на порушення</a:t>
            </a:r>
          </a:p>
        </p:txBody>
      </p:sp>
      <p:sp>
        <p:nvSpPr>
          <p:cNvPr id="14" name="badge-02">
            <a:extLst>
              <a:ext uri="{FF2B5EF4-FFF2-40B4-BE49-F238E27FC236}">
                <a16:creationId xmlns:a16="http://schemas.microsoft.com/office/drawing/2014/main" id="{36AA25BC-539C-8F3B-6D42-895814F6141B}"/>
              </a:ext>
            </a:extLst>
          </p:cNvPr>
          <p:cNvSpPr>
            <a:spLocks noGrp="1"/>
          </p:cNvSpPr>
          <p:nvPr/>
        </p:nvSpPr>
        <p:spPr>
          <a:xfrm>
            <a:off x="5671847" y="24525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BB72E4-EF9A-54AA-E92E-B1F5F9F56FFB}"/>
              </a:ext>
            </a:extLst>
          </p:cNvPr>
          <p:cNvSpPr/>
          <p:nvPr/>
        </p:nvSpPr>
        <p:spPr>
          <a:xfrm>
            <a:off x="6364076" y="1987692"/>
            <a:ext cx="5169232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Відповідальність</a:t>
            </a:r>
          </a:p>
          <a:p>
            <a:pPr algn="ctr"/>
            <a:r>
              <a:rPr lang="uk-UA" dirty="0"/>
              <a:t>Відповідальність за результати перед собою, академічною спільнотою і суспільством</a:t>
            </a:r>
          </a:p>
        </p:txBody>
      </p:sp>
      <p:sp>
        <p:nvSpPr>
          <p:cNvPr id="16" name="badge-03">
            <a:extLst>
              <a:ext uri="{FF2B5EF4-FFF2-40B4-BE49-F238E27FC236}">
                <a16:creationId xmlns:a16="http://schemas.microsoft.com/office/drawing/2014/main" id="{F324636A-B266-A213-4BB3-44934645D6DE}"/>
              </a:ext>
            </a:extLst>
          </p:cNvPr>
          <p:cNvSpPr>
            <a:spLocks noGrp="1"/>
          </p:cNvSpPr>
          <p:nvPr/>
        </p:nvSpPr>
        <p:spPr>
          <a:xfrm>
            <a:off x="5671847" y="3757292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0E3EBA-1AC6-1F94-C490-6617D4E5F68D}"/>
              </a:ext>
            </a:extLst>
          </p:cNvPr>
          <p:cNvSpPr/>
          <p:nvPr/>
        </p:nvSpPr>
        <p:spPr>
          <a:xfrm>
            <a:off x="6364076" y="3442959"/>
            <a:ext cx="5181601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Стійкість</a:t>
            </a:r>
          </a:p>
          <a:p>
            <a:pPr algn="ctr"/>
            <a:r>
              <a:rPr lang="uk-UA" dirty="0"/>
              <a:t>Доброчесна поведінка за будь-яких обставин, незалежно від зовнішнього контролю</a:t>
            </a:r>
          </a:p>
        </p:txBody>
      </p:sp>
      <p:sp>
        <p:nvSpPr>
          <p:cNvPr id="18" name="badge-01">
            <a:extLst>
              <a:ext uri="{FF2B5EF4-FFF2-40B4-BE49-F238E27FC236}">
                <a16:creationId xmlns:a16="http://schemas.microsoft.com/office/drawing/2014/main" id="{7AF2252C-E364-5A11-601E-9E518574AB63}"/>
              </a:ext>
            </a:extLst>
          </p:cNvPr>
          <p:cNvSpPr>
            <a:spLocks noGrp="1"/>
          </p:cNvSpPr>
          <p:nvPr/>
        </p:nvSpPr>
        <p:spPr>
          <a:xfrm>
            <a:off x="5671847" y="5061989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93FA81-88C2-2B4A-BA9E-BB645DA62FC7}"/>
              </a:ext>
            </a:extLst>
          </p:cNvPr>
          <p:cNvSpPr/>
          <p:nvPr/>
        </p:nvSpPr>
        <p:spPr>
          <a:xfrm>
            <a:off x="6364076" y="4898226"/>
            <a:ext cx="5181602" cy="8523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Рішучість</a:t>
            </a:r>
          </a:p>
          <a:p>
            <a:pPr algn="ctr"/>
            <a:r>
              <a:rPr lang="uk-UA" dirty="0"/>
              <a:t>Готовність утверджувати й захищати культуру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2236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8669CE-1386-1C0E-3DAE-BD39DF9E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560233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Правила та обов’язки здобувача вищої освіти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5C0A0B-8F74-8E24-324E-31770E7E9E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749147"/>
            <a:ext cx="11522075" cy="4704202"/>
          </a:xfrm>
        </p:spPr>
        <p:txBody>
          <a:bodyPr/>
          <a:lstStyle/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bg2"/>
                </a:solidFill>
              </a:rPr>
              <a:t>1. </a:t>
            </a:r>
            <a:r>
              <a:rPr lang="uk-UA" sz="2200" b="1" dirty="0">
                <a:solidFill>
                  <a:schemeClr val="bg2"/>
                </a:solidFill>
              </a:rPr>
              <a:t>Підписати декларацію</a:t>
            </a:r>
            <a:r>
              <a:rPr lang="uk-UA" sz="2200" b="0" dirty="0">
                <a:solidFill>
                  <a:schemeClr val="bg2"/>
                </a:solidFill>
              </a:rPr>
              <a:t> - протягом двох місяців із дня зарахування.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2. Пройти навчання </a:t>
            </a:r>
            <a:r>
              <a:rPr lang="uk-UA" sz="2200" b="0" dirty="0">
                <a:solidFill>
                  <a:schemeClr val="bg2"/>
                </a:solidFill>
              </a:rPr>
              <a:t>- з академічної доброчесності та академічного письма.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3. Працювати самостійно</a:t>
            </a:r>
            <a:r>
              <a:rPr lang="uk-UA" sz="2200" b="0" dirty="0">
                <a:solidFill>
                  <a:schemeClr val="bg2"/>
                </a:solidFill>
              </a:rPr>
              <a:t> - лише з дозволеними джерелами й допомогою, не списувати й не підказувати.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4. Посилатися на джерела</a:t>
            </a:r>
            <a:r>
              <a:rPr lang="uk-UA" sz="2200" b="0" dirty="0">
                <a:solidFill>
                  <a:schemeClr val="bg2"/>
                </a:solidFill>
              </a:rPr>
              <a:t> - на чужі тексти, ідеї, дані, зображення й переклади.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5. Подавати правдиві дані</a:t>
            </a:r>
            <a:r>
              <a:rPr lang="uk-UA" sz="2200" b="0" dirty="0">
                <a:solidFill>
                  <a:schemeClr val="bg2"/>
                </a:solidFill>
              </a:rPr>
              <a:t> - не вигадувати й не змінювати результати.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6. Зазначати ШІ</a:t>
            </a:r>
            <a:r>
              <a:rPr lang="uk-UA" sz="2200" b="0" dirty="0">
                <a:solidFill>
                  <a:schemeClr val="bg2"/>
                </a:solidFill>
              </a:rPr>
              <a:t> - у межах дозволеного рівня; вказувати програму або методику генерування.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7. Берегти чужі дані</a:t>
            </a:r>
            <a:r>
              <a:rPr lang="uk-UA" sz="2200" b="0" dirty="0">
                <a:solidFill>
                  <a:schemeClr val="bg2"/>
                </a:solidFill>
              </a:rPr>
              <a:t> - не вводити в публічні ШІ чужі роботи й персональні дані без дозволу.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8. Відмовитися від схиляння</a:t>
            </a:r>
            <a:r>
              <a:rPr lang="uk-UA" sz="2200" b="0" dirty="0">
                <a:solidFill>
                  <a:schemeClr val="bg2"/>
                </a:solidFill>
              </a:rPr>
              <a:t> і повідомити уповноважену особу не пізніше наступного робочого дня.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4003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130A2-4F7D-D500-568E-0AD10D3D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15317"/>
          </a:xfrm>
        </p:spPr>
        <p:txBody>
          <a:bodyPr>
            <a:normAutofit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Види порушень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6C6F68-83BD-A26F-C552-CE0D643EAF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149" y="804231"/>
            <a:ext cx="11522075" cy="481437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1) 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в</a:t>
            </a:r>
            <a:r>
              <a:rPr lang="uk-UA" sz="2400" b="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ідчуження 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2) академічний плагіат;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3) приписування 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4) </a:t>
            </a:r>
            <a:r>
              <a:rPr lang="uk-UA" sz="2400" b="0" i="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самоплагіат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5) фабрикація;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6) фальсифікація;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7) недоброчесне використання результатів, згенерованих штучним інтелектом;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8) несамостійне виконання завдання;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9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) недозволена допомога;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10) академічний саботаж;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11) схиляння до порушення академічної доброчесності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uk-UA" sz="2400" b="0" i="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F1C0E-7698-E82B-73C0-5127056A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224A98"/>
                </a:solidFill>
              </a:rPr>
              <a:t>СИСТЕМА РОЗГЛЯДУ ПОРУШЕНЬ АКАДЕМІЧНОЇ ДОБРОЧЕСНОСТІ</a:t>
            </a:r>
            <a:r>
              <a:rPr lang="ru-RU" sz="4800" b="1" dirty="0">
                <a:solidFill>
                  <a:srgbClr val="224A98"/>
                </a:solidFill>
              </a:rPr>
              <a:t/>
            </a:r>
            <a:br>
              <a:rPr lang="ru-RU" sz="4800" b="1" dirty="0">
                <a:solidFill>
                  <a:srgbClr val="224A98"/>
                </a:solidFill>
              </a:rPr>
            </a:br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/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uk-UA" b="1" dirty="0"/>
              </a:p>
              <a:p>
                <a:pPr algn="ctr"/>
                <a:r>
                  <a:rPr lang="uk-UA" b="1" dirty="0"/>
                  <a:t>УПОВНОВАЖЕНА ОСОБА</a:t>
                </a:r>
              </a:p>
              <a:p>
                <a:pPr algn="ctr"/>
                <a:r>
                  <a:rPr lang="uk-UA" dirty="0"/>
                  <a:t>Одноосібний організаційно-процедурний рівень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та реєструє повідомлення;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проводить попередній розгляд;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інформує заявника та особу, якої стосується справа;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рішення у простому визнаному  випадку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uk-UA" dirty="0"/>
                  <a:t>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готує засідання, веде облік і контролює виконання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:endParaRPr lang="uk-UA" dirty="0">
                  <a:latin typeface="+mj-lt"/>
                </a:endParaRPr>
              </a:p>
              <a:p>
                <a:pPr algn="ctr"/>
                <a:endParaRPr lang="uk-UA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/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893046-C56F-C307-81E0-D8C75C500FCD}"/>
              </a:ext>
            </a:extLst>
          </p:cNvPr>
          <p:cNvSpPr/>
          <p:nvPr/>
        </p:nvSpPr>
        <p:spPr>
          <a:xfrm>
            <a:off x="646578" y="5311415"/>
            <a:ext cx="11306722" cy="362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/>
              <a:t>Здобувач визнав порушення і погодився з базовим заходом реагування. Рішення може бути оскаржене до Комісії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3ABEC17-B708-BF3F-A164-B95A11EFBCE9}"/>
              </a:ext>
            </a:extLst>
          </p:cNvPr>
          <p:cNvSpPr/>
          <p:nvPr/>
        </p:nvSpPr>
        <p:spPr>
          <a:xfrm>
            <a:off x="6299939" y="1206989"/>
            <a:ext cx="5036417" cy="4104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Комісія з академічної доброчесності, етики та управління конфліктами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передані справи та скарги;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встановлює наявність або відсутність порушення;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визначає санкцію або вносить обґрунтоване подання;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скарги на рішення уповноваженої особи;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етичні конфлікти та надає рекомендації</a:t>
            </a:r>
          </a:p>
          <a:p>
            <a:pPr algn="ctr"/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429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721608" y="8686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831336" y="868680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Щодо вас надійшло повідомлення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реєстрація — в день надходження або наступного робочого дня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099048" y="14630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453128" y="1645920"/>
            <a:ext cx="329184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56048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факти, які можна перевірити?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017520" cy="594360"/>
          </a:xfrm>
          <a:prstGeom prst="roundRect">
            <a:avLst>
              <a:gd name="adj" fmla="val 12308"/>
            </a:avLst>
          </a:prstGeom>
          <a:solidFill>
            <a:srgbClr val="F1F2F5"/>
          </a:solidFill>
          <a:ln w="15875">
            <a:solidFill>
              <a:srgbClr val="8A94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" y="1783080"/>
            <a:ext cx="27980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A42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Залишено без розгляду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заявнику повідомляють підстави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flipH="1">
            <a:off x="3566160" y="2080260"/>
            <a:ext cx="8869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3657600" y="18288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8001000" y="1938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попередній розгляд — до 10 робочих днів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99048" y="251460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6144768" y="248716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21608" y="26974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749040" y="2743199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 розпочато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 отримуєте копію матеріалів, надаєте пояснення й докази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99048" y="32918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4361688" y="3474720"/>
            <a:ext cx="347472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64608" y="34747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Визнаєте порушення й згодні з базовим заходом?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8368" y="3566160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процедура в Комісії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представником студентського самоврядування; про засідання — за 3 роб. дні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 flipH="1">
            <a:off x="3840480" y="3909060"/>
            <a:ext cx="52120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3" name="Text 21"/>
          <p:cNvSpPr txBox="1"/>
          <p:nvPr/>
        </p:nvSpPr>
        <p:spPr>
          <a:xfrm>
            <a:off x="374904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48472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458200" y="3589019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Спрощена процедура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ухвалює уповноважена особа без засідання Комісії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836408" y="390906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772668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10104120" y="431596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можна відкликати до рішення — тоді повна процедура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178808" y="4617720"/>
            <a:ext cx="3840480" cy="548640"/>
          </a:xfrm>
          <a:prstGeom prst="roundRect">
            <a:avLst>
              <a:gd name="adj" fmla="val 13333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288536" y="4617720"/>
            <a:ext cx="3621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копію надсилають до 3 робочих днів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194560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94560" y="4892040"/>
            <a:ext cx="198424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9994392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8019288" y="4892040"/>
            <a:ext cx="197510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6099048" y="5166360"/>
            <a:ext cx="0" cy="13716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6" name="Shape 34"/>
          <p:cNvSpPr/>
          <p:nvPr/>
        </p:nvSpPr>
        <p:spPr>
          <a:xfrm>
            <a:off x="4636008" y="5303520"/>
            <a:ext cx="2926080" cy="77724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5138928" y="53035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Згодні з рішенням?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48640" y="534924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BECEA"/>
          </a:solidFill>
          <a:ln w="15875">
            <a:solidFill>
              <a:srgbClr val="C8261C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58368" y="5349240"/>
            <a:ext cx="3438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26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Оскарження — до 10 робочих днів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уповноважена особа → Комісія; Комісія → Вчена рада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 flipH="1">
            <a:off x="4206240" y="5692140"/>
            <a:ext cx="4297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1" name="Text 39"/>
          <p:cNvSpPr txBox="1"/>
          <p:nvPr/>
        </p:nvSpPr>
        <p:spPr>
          <a:xfrm>
            <a:off x="406908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8074152" y="5349240"/>
            <a:ext cx="3566160" cy="685800"/>
          </a:xfrm>
          <a:prstGeom prst="roundRect">
            <a:avLst>
              <a:gd name="adj" fmla="val 10667"/>
            </a:avLst>
          </a:prstGeom>
          <a:solidFill>
            <a:srgbClr val="E6F4E0"/>
          </a:solidFill>
          <a:ln w="15875">
            <a:solidFill>
              <a:srgbClr val="3F8A2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8183880" y="5349240"/>
            <a:ext cx="3346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F8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набирає чинності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дня оприлюднення; виконується у визначений строк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7562088" y="569214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5" name="Text 43"/>
          <p:cNvSpPr txBox="1"/>
          <p:nvPr/>
        </p:nvSpPr>
        <p:spPr>
          <a:xfrm>
            <a:off x="745236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6293D0E0-5114-3542-502B-8850311526F5}"/>
              </a:ext>
            </a:extLst>
          </p:cNvPr>
          <p:cNvSpPr txBox="1">
            <a:spLocks/>
          </p:cNvSpPr>
          <p:nvPr/>
        </p:nvSpPr>
        <p:spPr>
          <a:xfrm>
            <a:off x="334961" y="188914"/>
            <a:ext cx="11522075" cy="3368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1200" dirty="0"/>
              <a:t>Розгляд повідомлення про порушення доброчесності</a:t>
            </a:r>
            <a:r>
              <a:rPr lang="en-US" sz="4800" dirty="0"/>
              <a:t/>
            </a:r>
            <a:br>
              <a:rPr lang="en-US" sz="4800" dirty="0"/>
            </a:b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591279" y="785750"/>
            <a:ext cx="7174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Приймає повідомлення про можливі порушення та організовує їх попередній розгляд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219420" y="5040919"/>
            <a:ext cx="4915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Лукашук Оксана Миколаївна</a:t>
            </a:r>
          </a:p>
          <a:p>
            <a:r>
              <a:rPr lang="en-US" dirty="0"/>
              <a:t>Email</a:t>
            </a:r>
            <a:r>
              <a:rPr lang="uk-UA" dirty="0"/>
              <a:t>: </a:t>
            </a:r>
            <a:r>
              <a:rPr lang="en-GB" dirty="0"/>
              <a:t>dobrochesnist@ztu.edu.ua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94595" y="1473258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уповноваженої особи: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722354" y="1997839"/>
            <a:ext cx="7160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Приймає та реєструє повідомлення;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Проводить попередній розгляд і повідомляє учасників про процедурні рішення;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Якщо здобувач добровільно визнав порушення і погодився з базовим заходом, може ухвалити вмотивоване рішення за спрощеною процедурою;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Передає Комісії спірні, повторні, систематичні та істотні справи;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Веде захищений реєстр рішень і контролює їх виконання.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E64B22-FE8D-7828-4F95-F685888D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7" y="811955"/>
            <a:ext cx="3171261" cy="42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3411FFD-60AB-63C6-0BE2-F432BA2C31DE}"/>
              </a:ext>
            </a:extLst>
          </p:cNvPr>
          <p:cNvSpPr txBox="1">
            <a:spLocks/>
          </p:cNvSpPr>
          <p:nvPr/>
        </p:nvSpPr>
        <p:spPr>
          <a:xfrm>
            <a:off x="219420" y="-8081"/>
            <a:ext cx="11956974" cy="481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>
                <a:ea typeface="+mn-ea"/>
                <a:cs typeface="+mn-cs"/>
              </a:rPr>
              <a:t>Уповноважена</a:t>
            </a:r>
            <a:r>
              <a:rPr lang="uk-UA" sz="2800" b="1" dirty="0">
                <a:solidFill>
                  <a:srgbClr val="000000"/>
                </a:solidFill>
              </a:rPr>
              <a:t> </a:t>
            </a:r>
            <a:r>
              <a:rPr lang="ru-RU" sz="2800" dirty="0">
                <a:ea typeface="+mn-ea"/>
                <a:cs typeface="+mn-cs"/>
              </a:rPr>
              <a:t>особа з </a:t>
            </a:r>
            <a:r>
              <a:rPr lang="uk-UA" sz="2800" dirty="0">
                <a:ea typeface="+mn-ea"/>
                <a:cs typeface="+mn-cs"/>
              </a:rPr>
              <a:t>питань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58009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74620812-E0D1-EF3A-E47E-E61D338BA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36571"/>
          <a:stretch/>
        </p:blipFill>
        <p:spPr bwMode="auto">
          <a:xfrm>
            <a:off x="117513" y="734469"/>
            <a:ext cx="4572000" cy="41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899752" y="648773"/>
            <a:ext cx="71747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Інтегрує та впроваджує інструменти запобігання корупції в усі процеси ЗВО, як це визначають національні та міжнародні антикорупційні стандарти.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0" y="4935091"/>
            <a:ext cx="4915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КАРПУНЕЦЬ Володимир Дмитрович </a:t>
            </a:r>
          </a:p>
          <a:p>
            <a:r>
              <a:rPr lang="uk-UA" dirty="0" err="1"/>
              <a:t>Email</a:t>
            </a:r>
            <a:r>
              <a:rPr lang="uk-UA" dirty="0"/>
              <a:t>: kppd_kvd@ztu.edu.ua </a:t>
            </a:r>
          </a:p>
          <a:p>
            <a:r>
              <a:rPr lang="uk-UA" dirty="0"/>
              <a:t>Кабінет: 231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29409" y="1721689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уповноваженого: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811616" y="2223898"/>
            <a:ext cx="71609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Оцінює корупційні ризики та розроблює заходи з їх мінімізації;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Проводить внутрішні перевірки повідомлень викривачів та захист викривачів корупції;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Надає консультаційно-методичну допомогу щодо дотримання антикорупційного законодавства (навчання/роз'яснення);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Здійснює контроль та координацію підвідомчих юридичних осіб;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 Інформує керівника університету, НАЗК або інших спеціально уповноважених суб'єктів у сфері протидії корупції про факти порушення антикорупційного законодавства.</a:t>
            </a:r>
          </a:p>
          <a:p>
            <a:endParaRPr lang="uk-UA" sz="14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53C6012-5210-F993-FE72-D05CA0F88496}"/>
              </a:ext>
            </a:extLst>
          </p:cNvPr>
          <p:cNvSpPr txBox="1">
            <a:spLocks/>
          </p:cNvSpPr>
          <p:nvPr/>
        </p:nvSpPr>
        <p:spPr>
          <a:xfrm>
            <a:off x="226237" y="37522"/>
            <a:ext cx="11739526" cy="703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/>
              <a:t>Антикорупційний уповноважений </a:t>
            </a:r>
          </a:p>
        </p:txBody>
      </p:sp>
    </p:spTree>
    <p:extLst>
      <p:ext uri="{BB962C8B-B14F-4D97-AF65-F5344CB8AC3E}">
        <p14:creationId xmlns:p14="http://schemas.microsoft.com/office/powerpoint/2010/main" val="311911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0CCB2-C3C6-F8C0-467D-524BE154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00" y="180000"/>
            <a:ext cx="11700000" cy="700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sz="2800"/>
              <a:t>Доброчесна робота і повідомлення про порушення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>
            <a:spLocks noGrp="1"/>
          </p:cNvSpPr>
          <p:nvPr/>
        </p:nvSpPr>
        <p:spPr>
          <a:xfrm>
            <a:off x="550000" y="950000"/>
            <a:ext cx="111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+mj-lt"/>
                <a:ea typeface="+mj-lt"/>
                <a:cs typeface="+mj-lt"/>
              </a:rPr>
              <a:t>Виконуйте завдання самостійно в межах дозволених викладачем форм співпраці. Посилайтеся на чужі тексти, ідеї та зображення. У творі зазначайте використання результатів, згенерованих ШІ, із методикою або посиланням на програму.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>
            <a:spLocks noGrp="1"/>
          </p:cNvSpPr>
          <p:nvPr/>
        </p:nvSpPr>
        <p:spPr>
          <a:xfrm>
            <a:off x="550000" y="2600000"/>
            <a:ext cx="11100000" cy="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50" b="1" dirty="0"/>
              <a:t>ПОВІДОМЛЕННЯ ПРО МОЖЛИВЕ ПОРУШЕННЯ</a:t>
            </a:r>
          </a:p>
          <a:p>
            <a:r>
              <a:rPr dirty="0" err="1"/>
              <a:t>Пошта</a:t>
            </a:r>
            <a:r>
              <a:rPr dirty="0"/>
              <a:t>: dobrochesnist@ztu.edu.ua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>
            <a:spLocks noGrp="1"/>
          </p:cNvSpPr>
          <p:nvPr/>
        </p:nvSpPr>
        <p:spPr>
          <a:xfrm>
            <a:off x="550000" y="3600000"/>
            <a:ext cx="1110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100">
                <a:latin typeface="+mj-lt"/>
                <a:ea typeface="+mj-lt"/>
                <a:cs typeface="+mj-lt"/>
              </a:rPr>
              <a:t>Що важливо знати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>
            <a:spLocks noGrp="1"/>
          </p:cNvSpPr>
          <p:nvPr/>
        </p:nvSpPr>
        <p:spPr>
          <a:xfrm>
            <a:off x="550000" y="4150000"/>
            <a:ext cx="1110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3538" algn="just"/>
            <a:r>
              <a:rPr lang="uk-UA" sz="1750" dirty="0"/>
              <a:t>Показник текстових збігів сам по собі не доводить порушення. Особа має право ознайомитися з матеріалами, надати пояснення, отримати вмотивоване рішення та оскаржити його.</a:t>
            </a:r>
          </a:p>
        </p:txBody>
      </p:sp>
    </p:spTree>
    <p:extLst>
      <p:ext uri="{BB962C8B-B14F-4D97-AF65-F5344CB8AC3E}">
        <p14:creationId xmlns:p14="http://schemas.microsoft.com/office/powerpoint/2010/main" val="338591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851</Words>
  <Application>Microsoft Office PowerPoint</Application>
  <PresentationFormat>Широкий екран</PresentationFormat>
  <Paragraphs>131</Paragraphs>
  <Slides>11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Arial</vt:lpstr>
      <vt:lpstr>Bitstream Charter</vt:lpstr>
      <vt:lpstr>Calibri</vt:lpstr>
      <vt:lpstr>Cambria Math</vt:lpstr>
      <vt:lpstr>Montserrat</vt:lpstr>
      <vt:lpstr>Montserrat ExtraBold</vt:lpstr>
      <vt:lpstr>Times New Roman</vt:lpstr>
      <vt:lpstr>Wingdings</vt:lpstr>
      <vt:lpstr>Тема Office</vt:lpstr>
      <vt:lpstr>ПАМ’ЯТКА ПРО АКАДЕМІЧНУ ДОБРОЧЕСНІСТЬ </vt:lpstr>
      <vt:lpstr>Законодавство, що регулює питання забезпечення академічної доброчесності</vt:lpstr>
      <vt:lpstr>Як працює система академічної доброчесності в університеті</vt:lpstr>
      <vt:lpstr>Базові цінності академічної доброчесності</vt:lpstr>
      <vt:lpstr>Правила та обов’язки здобувача вищої освіти</vt:lpstr>
      <vt:lpstr>Види порушень академічної доброчесності</vt:lpstr>
      <vt:lpstr>СИСТЕМА РОЗГЛЯДУ ПОРУШЕНЬ АКАДЕМІЧНОЇ ДОБРОЧЕСНОСТІ </vt:lpstr>
      <vt:lpstr>Презентація PowerPoint</vt:lpstr>
      <vt:lpstr>Презентація PowerPoint</vt:lpstr>
      <vt:lpstr>Презентація PowerPoint</vt:lpstr>
      <vt:lpstr>Доброчесна робота і повідомлення про порушення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Світлишин Ігор Іванович</cp:lastModifiedBy>
  <cp:revision>50</cp:revision>
  <dcterms:created xsi:type="dcterms:W3CDTF">2023-01-12T09:20:21Z</dcterms:created>
  <dcterms:modified xsi:type="dcterms:W3CDTF">2026-10-06T12:23:12Z</dcterms:modified>
</cp:coreProperties>
</file>