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na Hladyshchuk" userId="76f89f3d3a5d35e1" providerId="LiveId" clId="{57AFC747-19C7-44B3-8C4B-E513CF6FC1C7}"/>
    <pc:docChg chg="undo custSel modSld">
      <pc:chgData name="Yana Hladyshchuk" userId="76f89f3d3a5d35e1" providerId="LiveId" clId="{57AFC747-19C7-44B3-8C4B-E513CF6FC1C7}" dt="2026-09-17T08:07:24.265" v="71" actId="1035"/>
      <pc:docMkLst>
        <pc:docMk/>
      </pc:docMkLst>
      <pc:sldChg chg="modSp mod">
        <pc:chgData name="Yana Hladyshchuk" userId="76f89f3d3a5d35e1" providerId="LiveId" clId="{57AFC747-19C7-44B3-8C4B-E513CF6FC1C7}" dt="2026-09-17T08:00:53.620" v="1" actId="1076"/>
        <pc:sldMkLst>
          <pc:docMk/>
          <pc:sldMk cId="0" sldId="256"/>
        </pc:sldMkLst>
        <pc:spChg chg="mod">
          <ac:chgData name="Yana Hladyshchuk" userId="76f89f3d3a5d35e1" providerId="LiveId" clId="{57AFC747-19C7-44B3-8C4B-E513CF6FC1C7}" dt="2026-09-17T08:00:53.620" v="1" actId="1076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01:18.730" v="5" actId="403"/>
        <pc:sldMkLst>
          <pc:docMk/>
          <pc:sldMk cId="0" sldId="259"/>
        </pc:sldMkLst>
        <pc:spChg chg="mod">
          <ac:chgData name="Yana Hladyshchuk" userId="76f89f3d3a5d35e1" providerId="LiveId" clId="{57AFC747-19C7-44B3-8C4B-E513CF6FC1C7}" dt="2026-09-17T08:01:11.008" v="3" actId="403"/>
          <ac:spMkLst>
            <pc:docMk/>
            <pc:sldMk cId="0" sldId="259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1:18.730" v="5" actId="403"/>
          <ac:spMkLst>
            <pc:docMk/>
            <pc:sldMk cId="0" sldId="259"/>
            <ac:spMk id="9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01:45.332" v="9" actId="403"/>
        <pc:sldMkLst>
          <pc:docMk/>
          <pc:sldMk cId="0" sldId="260"/>
        </pc:sldMkLst>
        <pc:spChg chg="mod">
          <ac:chgData name="Yana Hladyshchuk" userId="76f89f3d3a5d35e1" providerId="LiveId" clId="{57AFC747-19C7-44B3-8C4B-E513CF6FC1C7}" dt="2026-09-17T08:01:45.332" v="9" actId="403"/>
          <ac:spMkLst>
            <pc:docMk/>
            <pc:sldMk cId="0" sldId="260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1:40.623" v="7" actId="403"/>
          <ac:spMkLst>
            <pc:docMk/>
            <pc:sldMk cId="0" sldId="260"/>
            <ac:spMk id="9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01:58.479" v="13" actId="403"/>
        <pc:sldMkLst>
          <pc:docMk/>
          <pc:sldMk cId="0" sldId="261"/>
        </pc:sldMkLst>
        <pc:spChg chg="mod">
          <ac:chgData name="Yana Hladyshchuk" userId="76f89f3d3a5d35e1" providerId="LiveId" clId="{57AFC747-19C7-44B3-8C4B-E513CF6FC1C7}" dt="2026-09-17T08:01:54.079" v="11" actId="403"/>
          <ac:spMkLst>
            <pc:docMk/>
            <pc:sldMk cId="0" sldId="261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1:58.479" v="13" actId="403"/>
          <ac:spMkLst>
            <pc:docMk/>
            <pc:sldMk cId="0" sldId="261"/>
            <ac:spMk id="9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02:10.870" v="14" actId="255"/>
        <pc:sldMkLst>
          <pc:docMk/>
          <pc:sldMk cId="0" sldId="262"/>
        </pc:sldMkLst>
        <pc:spChg chg="mod">
          <ac:chgData name="Yana Hladyshchuk" userId="76f89f3d3a5d35e1" providerId="LiveId" clId="{57AFC747-19C7-44B3-8C4B-E513CF6FC1C7}" dt="2026-09-17T08:02:10.870" v="14" actId="255"/>
          <ac:spMkLst>
            <pc:docMk/>
            <pc:sldMk cId="0" sldId="262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2:10.870" v="14" actId="255"/>
          <ac:spMkLst>
            <pc:docMk/>
            <pc:sldMk cId="0" sldId="262"/>
            <ac:spMk id="11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2:10.870" v="14" actId="255"/>
          <ac:spMkLst>
            <pc:docMk/>
            <pc:sldMk cId="0" sldId="262"/>
            <ac:spMk id="1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02:22.121" v="16" actId="403"/>
        <pc:sldMkLst>
          <pc:docMk/>
          <pc:sldMk cId="0" sldId="263"/>
        </pc:sldMkLst>
        <pc:spChg chg="mod">
          <ac:chgData name="Yana Hladyshchuk" userId="76f89f3d3a5d35e1" providerId="LiveId" clId="{57AFC747-19C7-44B3-8C4B-E513CF6FC1C7}" dt="2026-09-17T08:02:22.121" v="16" actId="403"/>
          <ac:spMkLst>
            <pc:docMk/>
            <pc:sldMk cId="0" sldId="263"/>
            <ac:spMk id="7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02:37.830" v="20" actId="403"/>
        <pc:sldMkLst>
          <pc:docMk/>
          <pc:sldMk cId="0" sldId="265"/>
        </pc:sldMkLst>
        <pc:spChg chg="mod">
          <ac:chgData name="Yana Hladyshchuk" userId="76f89f3d3a5d35e1" providerId="LiveId" clId="{57AFC747-19C7-44B3-8C4B-E513CF6FC1C7}" dt="2026-09-17T08:02:30.789" v="18" actId="403"/>
          <ac:spMkLst>
            <pc:docMk/>
            <pc:sldMk cId="0" sldId="265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2:37.830" v="20" actId="403"/>
          <ac:spMkLst>
            <pc:docMk/>
            <pc:sldMk cId="0" sldId="265"/>
            <ac:spMk id="9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02:44.195" v="22" actId="403"/>
        <pc:sldMkLst>
          <pc:docMk/>
          <pc:sldMk cId="0" sldId="266"/>
        </pc:sldMkLst>
        <pc:spChg chg="mod">
          <ac:chgData name="Yana Hladyshchuk" userId="76f89f3d3a5d35e1" providerId="LiveId" clId="{57AFC747-19C7-44B3-8C4B-E513CF6FC1C7}" dt="2026-09-17T08:02:44.195" v="22" actId="403"/>
          <ac:spMkLst>
            <pc:docMk/>
            <pc:sldMk cId="0" sldId="266"/>
            <ac:spMk id="7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02:58.809" v="26" actId="403"/>
        <pc:sldMkLst>
          <pc:docMk/>
          <pc:sldMk cId="0" sldId="267"/>
        </pc:sldMkLst>
        <pc:spChg chg="mod">
          <ac:chgData name="Yana Hladyshchuk" userId="76f89f3d3a5d35e1" providerId="LiveId" clId="{57AFC747-19C7-44B3-8C4B-E513CF6FC1C7}" dt="2026-09-17T08:02:58.809" v="26" actId="403"/>
          <ac:spMkLst>
            <pc:docMk/>
            <pc:sldMk cId="0" sldId="267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2:58.809" v="26" actId="403"/>
          <ac:spMkLst>
            <pc:docMk/>
            <pc:sldMk cId="0" sldId="267"/>
            <ac:spMk id="11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2:58.809" v="26" actId="403"/>
          <ac:spMkLst>
            <pc:docMk/>
            <pc:sldMk cId="0" sldId="267"/>
            <ac:spMk id="1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2:58.809" v="26" actId="403"/>
          <ac:spMkLst>
            <pc:docMk/>
            <pc:sldMk cId="0" sldId="267"/>
            <ac:spMk id="1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2:58.809" v="26" actId="403"/>
          <ac:spMkLst>
            <pc:docMk/>
            <pc:sldMk cId="0" sldId="267"/>
            <ac:spMk id="20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03:06.876" v="28" actId="403"/>
        <pc:sldMkLst>
          <pc:docMk/>
          <pc:sldMk cId="0" sldId="268"/>
        </pc:sldMkLst>
        <pc:spChg chg="mod">
          <ac:chgData name="Yana Hladyshchuk" userId="76f89f3d3a5d35e1" providerId="LiveId" clId="{57AFC747-19C7-44B3-8C4B-E513CF6FC1C7}" dt="2026-09-17T08:03:06.876" v="28" actId="403"/>
          <ac:spMkLst>
            <pc:docMk/>
            <pc:sldMk cId="0" sldId="268"/>
            <ac:spMk id="7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05:42.535" v="30" actId="403"/>
        <pc:sldMkLst>
          <pc:docMk/>
          <pc:sldMk cId="0" sldId="270"/>
        </pc:sldMkLst>
        <pc:spChg chg="mod">
          <ac:chgData name="Yana Hladyshchuk" userId="76f89f3d3a5d35e1" providerId="LiveId" clId="{57AFC747-19C7-44B3-8C4B-E513CF6FC1C7}" dt="2026-09-17T08:05:42.535" v="30" actId="403"/>
          <ac:spMkLst>
            <pc:docMk/>
            <pc:sldMk cId="0" sldId="270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5:42.535" v="30" actId="403"/>
          <ac:spMkLst>
            <pc:docMk/>
            <pc:sldMk cId="0" sldId="270"/>
            <ac:spMk id="11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5:42.535" v="30" actId="403"/>
          <ac:spMkLst>
            <pc:docMk/>
            <pc:sldMk cId="0" sldId="270"/>
            <ac:spMk id="1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5:42.535" v="30" actId="403"/>
          <ac:spMkLst>
            <pc:docMk/>
            <pc:sldMk cId="0" sldId="270"/>
            <ac:spMk id="17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05:53.597" v="34" actId="403"/>
        <pc:sldMkLst>
          <pc:docMk/>
          <pc:sldMk cId="0" sldId="271"/>
        </pc:sldMkLst>
        <pc:spChg chg="mod">
          <ac:chgData name="Yana Hladyshchuk" userId="76f89f3d3a5d35e1" providerId="LiveId" clId="{57AFC747-19C7-44B3-8C4B-E513CF6FC1C7}" dt="2026-09-17T08:05:53.597" v="34" actId="403"/>
          <ac:spMkLst>
            <pc:docMk/>
            <pc:sldMk cId="0" sldId="271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5:53.597" v="34" actId="403"/>
          <ac:spMkLst>
            <pc:docMk/>
            <pc:sldMk cId="0" sldId="271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5:53.597" v="34" actId="403"/>
          <ac:spMkLst>
            <pc:docMk/>
            <pc:sldMk cId="0" sldId="271"/>
            <ac:spMk id="11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5:53.597" v="34" actId="403"/>
          <ac:spMkLst>
            <pc:docMk/>
            <pc:sldMk cId="0" sldId="271"/>
            <ac:spMk id="1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06:04.500" v="36" actId="403"/>
        <pc:sldMkLst>
          <pc:docMk/>
          <pc:sldMk cId="0" sldId="272"/>
        </pc:sldMkLst>
        <pc:spChg chg="mod">
          <ac:chgData name="Yana Hladyshchuk" userId="76f89f3d3a5d35e1" providerId="LiveId" clId="{57AFC747-19C7-44B3-8C4B-E513CF6FC1C7}" dt="2026-09-17T08:06:04.500" v="36" actId="403"/>
          <ac:spMkLst>
            <pc:docMk/>
            <pc:sldMk cId="0" sldId="272"/>
            <ac:spMk id="7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06:18.479" v="38" actId="403"/>
        <pc:sldMkLst>
          <pc:docMk/>
          <pc:sldMk cId="0" sldId="274"/>
        </pc:sldMkLst>
        <pc:spChg chg="mod">
          <ac:chgData name="Yana Hladyshchuk" userId="76f89f3d3a5d35e1" providerId="LiveId" clId="{57AFC747-19C7-44B3-8C4B-E513CF6FC1C7}" dt="2026-09-17T08:06:18.479" v="38" actId="403"/>
          <ac:spMkLst>
            <pc:docMk/>
            <pc:sldMk cId="0" sldId="274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6:18.479" v="38" actId="403"/>
          <ac:spMkLst>
            <pc:docMk/>
            <pc:sldMk cId="0" sldId="274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6:18.479" v="38" actId="403"/>
          <ac:spMkLst>
            <pc:docMk/>
            <pc:sldMk cId="0" sldId="274"/>
            <ac:spMk id="11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6:18.479" v="38" actId="403"/>
          <ac:spMkLst>
            <pc:docMk/>
            <pc:sldMk cId="0" sldId="274"/>
            <ac:spMk id="1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06:35.736" v="44" actId="403"/>
        <pc:sldMkLst>
          <pc:docMk/>
          <pc:sldMk cId="0" sldId="275"/>
        </pc:sldMkLst>
        <pc:spChg chg="mod">
          <ac:chgData name="Yana Hladyshchuk" userId="76f89f3d3a5d35e1" providerId="LiveId" clId="{57AFC747-19C7-44B3-8C4B-E513CF6FC1C7}" dt="2026-09-17T08:06:25.315" v="40" actId="403"/>
          <ac:spMkLst>
            <pc:docMk/>
            <pc:sldMk cId="0" sldId="275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6:31.283" v="42" actId="403"/>
          <ac:spMkLst>
            <pc:docMk/>
            <pc:sldMk cId="0" sldId="275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6:35.736" v="44" actId="403"/>
          <ac:spMkLst>
            <pc:docMk/>
            <pc:sldMk cId="0" sldId="275"/>
            <ac:spMk id="11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06:43.199" v="46" actId="403"/>
        <pc:sldMkLst>
          <pc:docMk/>
          <pc:sldMk cId="0" sldId="276"/>
        </pc:sldMkLst>
        <pc:spChg chg="mod">
          <ac:chgData name="Yana Hladyshchuk" userId="76f89f3d3a5d35e1" providerId="LiveId" clId="{57AFC747-19C7-44B3-8C4B-E513CF6FC1C7}" dt="2026-09-17T08:06:43.199" v="46" actId="403"/>
          <ac:spMkLst>
            <pc:docMk/>
            <pc:sldMk cId="0" sldId="276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6:43.199" v="46" actId="403"/>
          <ac:spMkLst>
            <pc:docMk/>
            <pc:sldMk cId="0" sldId="276"/>
            <ac:spMk id="11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06:43.199" v="46" actId="403"/>
          <ac:spMkLst>
            <pc:docMk/>
            <pc:sldMk cId="0" sldId="276"/>
            <ac:spMk id="1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06:51.238" v="48" actId="403"/>
        <pc:sldMkLst>
          <pc:docMk/>
          <pc:sldMk cId="0" sldId="278"/>
        </pc:sldMkLst>
        <pc:spChg chg="mod">
          <ac:chgData name="Yana Hladyshchuk" userId="76f89f3d3a5d35e1" providerId="LiveId" clId="{57AFC747-19C7-44B3-8C4B-E513CF6FC1C7}" dt="2026-09-17T08:06:51.238" v="48" actId="403"/>
          <ac:spMkLst>
            <pc:docMk/>
            <pc:sldMk cId="0" sldId="278"/>
            <ac:spMk id="7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06:59.309" v="50" actId="403"/>
        <pc:sldMkLst>
          <pc:docMk/>
          <pc:sldMk cId="0" sldId="279"/>
        </pc:sldMkLst>
        <pc:spChg chg="mod">
          <ac:chgData name="Yana Hladyshchuk" userId="76f89f3d3a5d35e1" providerId="LiveId" clId="{57AFC747-19C7-44B3-8C4B-E513CF6FC1C7}" dt="2026-09-17T08:06:59.309" v="50" actId="403"/>
          <ac:spMkLst>
            <pc:docMk/>
            <pc:sldMk cId="0" sldId="279"/>
            <ac:spMk id="7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07:24.265" v="71" actId="1035"/>
        <pc:sldMkLst>
          <pc:docMk/>
          <pc:sldMk cId="0" sldId="280"/>
        </pc:sldMkLst>
        <pc:spChg chg="mod">
          <ac:chgData name="Yana Hladyshchuk" userId="76f89f3d3a5d35e1" providerId="LiveId" clId="{57AFC747-19C7-44B3-8C4B-E513CF6FC1C7}" dt="2026-09-17T08:07:24.265" v="71" actId="1035"/>
          <ac:spMkLst>
            <pc:docMk/>
            <pc:sldMk cId="0" sldId="280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1036289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2B548A"/>
                </a:solidFill>
                <a:latin typeface="Montserrat"/>
              </a:defRPr>
            </a:pPr>
            <a:r>
              <a:t>МАРКЕТИНГ У ВИРОБНИЧІЙ І НЕВИРОБНИЧІЙ СФЕРАХ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10362895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B365D"/>
                </a:solidFill>
                <a:latin typeface="Montserrat"/>
              </a:defRPr>
            </a:pPr>
            <a:r>
              <a:t>ТЕМА 2. ПЛАНУВАННЯ ТА ПРОВЕДЕННЯ МАРКЕТИНГОВИХ ДОСЛІДЖЕНЬ У B2B-СЕКТОРІ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3931920"/>
            <a:ext cx="10362895" cy="381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4297680"/>
            <a:ext cx="10362895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5A6B7C"/>
                </a:solidFill>
                <a:latin typeface="Montserrat"/>
              </a:defRPr>
            </a:pPr>
            <a:r>
              <a:rPr dirty="0"/>
              <a:t>РОЗРОБНИК:</a:t>
            </a:r>
          </a:p>
          <a:p>
            <a:pPr>
              <a:spcBef>
                <a:spcPts val="400"/>
              </a:spcBef>
              <a:defRPr sz="1500" b="1">
                <a:solidFill>
                  <a:srgbClr val="1B365D"/>
                </a:solidFill>
                <a:latin typeface="Montserrat"/>
              </a:defRPr>
            </a:pPr>
            <a:r>
              <a:rPr dirty="0"/>
              <a:t>PhD (ДОКТОР ФІЛОСОФІЇ), СТАРШИЙ ВИКЛАДАЧ ГЛАДИЩУК ЯНА АНДРІЇВНА</a:t>
            </a:r>
          </a:p>
          <a:p>
            <a:pPr>
              <a:spcBef>
                <a:spcPts val="400"/>
              </a:spcBef>
              <a:defRPr sz="1300" b="1">
                <a:solidFill>
                  <a:srgbClr val="2B548A"/>
                </a:solidFill>
                <a:latin typeface="Montserrat"/>
              </a:defRPr>
            </a:pPr>
            <a:r>
              <a:rPr dirty="0"/>
              <a:t>ДЕРЖАВНИЙ УНІВЕРСИТЕТ «ЖИТОМИРСЬКА ПОЛІТЕХНІКА»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2 / 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ПЛАН ЛЕКЦІЙНОГО ЗАНЯТТЯ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10728655" cy="64008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731520" cy="64008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Montserrat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184708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B365D"/>
                </a:solidFill>
                <a:latin typeface="Montserrat"/>
              </a:defRPr>
            </a:pPr>
            <a:r>
              <a:t>2.1. РОЛЬ, СТРУКТУРА ТА ОБ’ЄКТИ МАРКЕТИНГОВИХ ДОСЛІДЖЕНЬ У B2B-СЕКТОРІ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514600"/>
            <a:ext cx="10728655" cy="64008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2514600"/>
            <a:ext cx="731520" cy="64008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Montserrat"/>
              </a:defRPr>
            </a:pPr>
            <a: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62432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B365D"/>
                </a:solidFill>
                <a:latin typeface="Montserrat"/>
              </a:defRPr>
            </a:pPr>
            <a:r>
              <a:t>2.2. ДЖЕРЕЛА МАРКЕТИНГОВОЇ ІНФОРМАЦІЇ, ЕТАПИ ДОСЛІДЖЕННЯ ТА МЕТОДИ ОБРОБКИ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291839"/>
            <a:ext cx="10728655" cy="64008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31520" y="3291839"/>
            <a:ext cx="731520" cy="64008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Montserrat"/>
              </a:defRPr>
            </a:pPr>
            <a: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40156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B365D"/>
                </a:solidFill>
                <a:latin typeface="Montserrat"/>
              </a:defRPr>
            </a:pPr>
            <a:r>
              <a:t>2.3. МЕТОДОЛОГІЯ ПРОВЕДЕННЯ SWOT-АНАЛІЗУ ТА МАРКЕТИНГОВОГО АУДИТУ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4069079"/>
            <a:ext cx="10728655" cy="64008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31520" y="4069079"/>
            <a:ext cx="731520" cy="64008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Montserrat"/>
              </a:defRPr>
            </a:pPr>
            <a: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178807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B365D"/>
                </a:solidFill>
                <a:latin typeface="Montserrat"/>
              </a:defRPr>
            </a:pPr>
            <a:r>
              <a:t>2.4. ОРГАНІЗАЦІЙНІ ЗАСАДИ ТА РІВНІ МАРКЕТИНГОВОГО ПЛАНУВАННЯ НА ПІДПРИЄМСТВІ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4846320"/>
            <a:ext cx="10728655" cy="64008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31520" y="4846320"/>
            <a:ext cx="731520" cy="64008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Montserrat"/>
              </a:defRPr>
            </a:pPr>
            <a: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495604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B365D"/>
                </a:solidFill>
                <a:latin typeface="Montserrat"/>
              </a:defRPr>
            </a:pPr>
            <a:r>
              <a:t>2.5. РОЗРОБКА МАРКЕТИНГОВИХ ПРОГРАМ У СТРУКТУРІ БІЗНЕС-ПЛАНУ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5623560"/>
            <a:ext cx="10728655" cy="64008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31520" y="5623560"/>
            <a:ext cx="731520" cy="64008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Montserrat"/>
              </a:defRPr>
            </a:pPr>
            <a:r>
              <a:t>06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45920" y="573328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B365D"/>
                </a:solidFill>
                <a:latin typeface="Montserrat"/>
              </a:defRPr>
            </a:pPr>
            <a:r>
              <a:t>2.6. СУЧАСНІ ЦИФРОВІ ІНСТРУМЕНТИ МАРКЕТИНГОВОЇ РОЗВІДКИ В B2B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3 / 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10362895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D0DEEC"/>
                </a:solidFill>
                <a:latin typeface="Montserrat"/>
              </a:defRPr>
            </a:pPr>
            <a:r>
              <a:t>РОЗДІЛ 1</a:t>
            </a:r>
          </a:p>
          <a:p>
            <a:pPr>
              <a:spcBef>
                <a:spcPts val="1200"/>
              </a:spcBef>
              <a:defRPr sz="2800" b="1">
                <a:solidFill>
                  <a:srgbClr val="FFFFFF"/>
                </a:solidFill>
                <a:latin typeface="Montserrat"/>
              </a:defRPr>
            </a:pPr>
            <a:r>
              <a:t>РОЛЬ, СТРУКТУРА ТА ОБ’ЄКТИ МАРКЕТИНГОВИХ ДОСЛІДЖЕНЬ У B2B-СЕКТОРІ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B548A"/>
                </a:solidFill>
                <a:latin typeface="Montserrat"/>
              </a:defRPr>
            </a:pPr>
            <a:r>
              <a:t>ПУНКТ 2.1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4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СУТНІСТЬ ТА СТРАТЕГІЧНА РОЛЬ B2B-ДОСЛІДЖЕНЬ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521208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920240"/>
            <a:ext cx="4663440" cy="1682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B365D"/>
                </a:solidFill>
                <a:latin typeface="Montserrat"/>
              </a:defRPr>
            </a:pPr>
            <a:r>
              <a:rPr dirty="0"/>
              <a:t>ВИЗНАЧЕННЯ B2B-ДОСЛІДЖЕННЯ</a:t>
            </a:r>
          </a:p>
          <a:p>
            <a:pPr>
              <a:spcBef>
                <a:spcPts val="1000"/>
              </a:spcBef>
              <a:defRPr sz="1300">
                <a:solidFill>
                  <a:srgbClr val="222222"/>
                </a:solidFill>
                <a:latin typeface="Montserrat"/>
              </a:defRPr>
            </a:pPr>
            <a:r>
              <a:rPr sz="1600" dirty="0" err="1"/>
              <a:t>Систематичний</a:t>
            </a:r>
            <a:r>
              <a:rPr sz="1600" dirty="0"/>
              <a:t> </a:t>
            </a:r>
            <a:r>
              <a:rPr sz="1600" dirty="0" err="1"/>
              <a:t>процес</a:t>
            </a:r>
            <a:r>
              <a:rPr sz="1600" dirty="0"/>
              <a:t> </a:t>
            </a:r>
            <a:r>
              <a:rPr sz="1600" dirty="0" err="1"/>
              <a:t>збору</a:t>
            </a:r>
            <a:r>
              <a:rPr sz="1600" dirty="0"/>
              <a:t>, </a:t>
            </a:r>
            <a:r>
              <a:rPr sz="1600" dirty="0" err="1"/>
              <a:t>накопичення</a:t>
            </a:r>
            <a:r>
              <a:rPr sz="1600" dirty="0"/>
              <a:t>, </a:t>
            </a:r>
            <a:r>
              <a:rPr sz="1600" dirty="0" err="1"/>
              <a:t>обробки</a:t>
            </a:r>
            <a:r>
              <a:rPr sz="1600" dirty="0"/>
              <a:t>, </a:t>
            </a:r>
            <a:r>
              <a:rPr sz="1600" dirty="0" err="1"/>
              <a:t>аналізу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інтерпретації</a:t>
            </a:r>
            <a:r>
              <a:rPr sz="1600" dirty="0"/>
              <a:t> </a:t>
            </a:r>
            <a:r>
              <a:rPr sz="1600" dirty="0" err="1"/>
              <a:t>інформації</a:t>
            </a:r>
            <a:r>
              <a:rPr sz="1600" dirty="0"/>
              <a:t> </a:t>
            </a:r>
            <a:r>
              <a:rPr sz="1600" dirty="0" err="1"/>
              <a:t>щодо</a:t>
            </a:r>
            <a:r>
              <a:rPr sz="1600" dirty="0"/>
              <a:t> </a:t>
            </a:r>
            <a:r>
              <a:rPr sz="1600" dirty="0" err="1"/>
              <a:t>ринкової</a:t>
            </a:r>
            <a:r>
              <a:rPr sz="1600" dirty="0"/>
              <a:t> </a:t>
            </a:r>
            <a:r>
              <a:rPr sz="1600" dirty="0" err="1"/>
              <a:t>кон’юнктури</a:t>
            </a:r>
            <a:r>
              <a:rPr sz="1600" dirty="0"/>
              <a:t>, </a:t>
            </a:r>
            <a:r>
              <a:rPr sz="1600" dirty="0" err="1"/>
              <a:t>дій</a:t>
            </a:r>
            <a:r>
              <a:rPr sz="1600" dirty="0"/>
              <a:t> </a:t>
            </a:r>
            <a:r>
              <a:rPr sz="1600" dirty="0" err="1"/>
              <a:t>конкурентів</a:t>
            </a:r>
            <a:r>
              <a:rPr sz="1600" dirty="0"/>
              <a:t>, </a:t>
            </a:r>
            <a:r>
              <a:rPr sz="1600" dirty="0" err="1"/>
              <a:t>поведінки</a:t>
            </a:r>
            <a:r>
              <a:rPr sz="1600" dirty="0"/>
              <a:t> </a:t>
            </a:r>
            <a:r>
              <a:rPr sz="1600" dirty="0" err="1"/>
              <a:t>споживачів</a:t>
            </a:r>
            <a:r>
              <a:rPr sz="1600" dirty="0"/>
              <a:t> і </a:t>
            </a:r>
            <a:r>
              <a:rPr sz="1600" dirty="0" err="1"/>
              <a:t>стану</a:t>
            </a:r>
            <a:r>
              <a:rPr sz="1600" dirty="0"/>
              <a:t> </a:t>
            </a:r>
            <a:r>
              <a:rPr sz="1600" dirty="0" err="1"/>
              <a:t>макросередовища</a:t>
            </a:r>
            <a:r>
              <a:rPr sz="1600"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737360"/>
            <a:ext cx="5212080" cy="448056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92240" y="1920240"/>
            <a:ext cx="4663440" cy="2846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B365D"/>
                </a:solidFill>
                <a:latin typeface="Montserrat"/>
              </a:defRPr>
            </a:pPr>
            <a:r>
              <a:rPr dirty="0"/>
              <a:t>КЛЮЧОВА РОЛЬ ТА ЦІНА ПОМИЛКИ</a:t>
            </a:r>
          </a:p>
          <a:p>
            <a:pPr>
              <a:spcBef>
                <a:spcPts val="800"/>
              </a:spcBef>
              <a:defRPr sz="13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Кардинальне</a:t>
            </a:r>
            <a:r>
              <a:rPr sz="1600" dirty="0"/>
              <a:t> </a:t>
            </a:r>
            <a:r>
              <a:rPr sz="1600" dirty="0" err="1"/>
              <a:t>зниження</a:t>
            </a:r>
            <a:r>
              <a:rPr sz="1600" dirty="0"/>
              <a:t> </a:t>
            </a:r>
            <a:r>
              <a:rPr sz="1600" dirty="0" err="1"/>
              <a:t>невизначеності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управлінських</a:t>
            </a:r>
            <a:r>
              <a:rPr sz="1600" dirty="0"/>
              <a:t> </a:t>
            </a:r>
            <a:r>
              <a:rPr sz="1600" dirty="0" err="1"/>
              <a:t>ризиків</a:t>
            </a:r>
            <a:r>
              <a:rPr sz="1600" dirty="0"/>
              <a:t> </a:t>
            </a:r>
            <a:r>
              <a:rPr sz="1600" dirty="0" err="1"/>
              <a:t>при</a:t>
            </a:r>
            <a:r>
              <a:rPr sz="1600" dirty="0"/>
              <a:t> </a:t>
            </a:r>
            <a:r>
              <a:rPr sz="1600" dirty="0" err="1"/>
              <a:t>виведенні</a:t>
            </a:r>
            <a:r>
              <a:rPr sz="1600" dirty="0"/>
              <a:t> ТПП </a:t>
            </a:r>
            <a:r>
              <a:rPr sz="1600" dirty="0" err="1"/>
              <a:t>на</a:t>
            </a:r>
            <a:r>
              <a:rPr sz="1600" dirty="0"/>
              <a:t> </a:t>
            </a:r>
            <a:r>
              <a:rPr sz="1600" dirty="0" err="1"/>
              <a:t>ринок</a:t>
            </a:r>
            <a:r>
              <a:rPr sz="1600" dirty="0"/>
              <a:t>.</a:t>
            </a:r>
          </a:p>
          <a:p>
            <a:pPr>
              <a:spcBef>
                <a:spcPts val="800"/>
              </a:spcBef>
              <a:defRPr sz="13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Ціна</a:t>
            </a:r>
            <a:r>
              <a:rPr sz="1600" dirty="0"/>
              <a:t> </a:t>
            </a:r>
            <a:r>
              <a:rPr sz="1600" dirty="0" err="1"/>
              <a:t>помилки</a:t>
            </a:r>
            <a:r>
              <a:rPr sz="1600" dirty="0"/>
              <a:t> у B2C — </a:t>
            </a:r>
            <a:r>
              <a:rPr sz="1600" dirty="0" err="1"/>
              <a:t>втрата</a:t>
            </a:r>
            <a:r>
              <a:rPr sz="1600" dirty="0"/>
              <a:t> </a:t>
            </a:r>
            <a:r>
              <a:rPr sz="1600" dirty="0" err="1"/>
              <a:t>кількох</a:t>
            </a:r>
            <a:r>
              <a:rPr sz="1600" dirty="0"/>
              <a:t> </a:t>
            </a:r>
            <a:r>
              <a:rPr sz="1600" dirty="0" err="1"/>
              <a:t>дрібних</a:t>
            </a:r>
            <a:r>
              <a:rPr sz="1600" dirty="0"/>
              <a:t> </a:t>
            </a:r>
            <a:r>
              <a:rPr sz="1600" dirty="0" err="1"/>
              <a:t>покупців</a:t>
            </a:r>
            <a:r>
              <a:rPr sz="1600" dirty="0"/>
              <a:t> </a:t>
            </a:r>
            <a:r>
              <a:rPr sz="1600" dirty="0" err="1"/>
              <a:t>або</a:t>
            </a:r>
            <a:r>
              <a:rPr sz="1600" dirty="0"/>
              <a:t> </a:t>
            </a:r>
            <a:r>
              <a:rPr sz="1600" dirty="0" err="1"/>
              <a:t>малого</a:t>
            </a:r>
            <a:r>
              <a:rPr sz="1600" dirty="0"/>
              <a:t> </a:t>
            </a:r>
            <a:r>
              <a:rPr sz="1600" dirty="0" err="1"/>
              <a:t>бюджету</a:t>
            </a:r>
            <a:r>
              <a:rPr sz="1600" dirty="0"/>
              <a:t>.</a:t>
            </a:r>
          </a:p>
          <a:p>
            <a:pPr>
              <a:spcBef>
                <a:spcPts val="800"/>
              </a:spcBef>
              <a:defRPr sz="13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Ціна</a:t>
            </a:r>
            <a:r>
              <a:rPr sz="1600" dirty="0"/>
              <a:t> </a:t>
            </a:r>
            <a:r>
              <a:rPr sz="1600" dirty="0" err="1"/>
              <a:t>помилки</a:t>
            </a:r>
            <a:r>
              <a:rPr sz="1600" dirty="0"/>
              <a:t> у B2B — </a:t>
            </a:r>
            <a:r>
              <a:rPr sz="1600" dirty="0" err="1"/>
              <a:t>втрата</a:t>
            </a:r>
            <a:r>
              <a:rPr sz="1600" dirty="0"/>
              <a:t> </a:t>
            </a:r>
            <a:r>
              <a:rPr sz="1600" dirty="0" err="1"/>
              <a:t>мільйонних</a:t>
            </a:r>
            <a:r>
              <a:rPr sz="1600" dirty="0"/>
              <a:t> </a:t>
            </a:r>
            <a:r>
              <a:rPr sz="1600" dirty="0" err="1"/>
              <a:t>контрактів</a:t>
            </a:r>
            <a:r>
              <a:rPr sz="1600" dirty="0"/>
              <a:t>, </a:t>
            </a:r>
            <a:r>
              <a:rPr sz="1600" dirty="0" err="1"/>
              <a:t>зупинка</a:t>
            </a:r>
            <a:r>
              <a:rPr sz="1600" dirty="0"/>
              <a:t> </a:t>
            </a:r>
            <a:r>
              <a:rPr sz="1600" dirty="0" err="1"/>
              <a:t>виробничих</a:t>
            </a:r>
            <a:r>
              <a:rPr sz="1600" dirty="0"/>
              <a:t> </a:t>
            </a:r>
            <a:r>
              <a:rPr sz="1600" dirty="0" err="1"/>
              <a:t>ліній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збитки</a:t>
            </a:r>
            <a:r>
              <a:rPr sz="1600" dirty="0"/>
              <a:t> </a:t>
            </a:r>
            <a:r>
              <a:rPr sz="1600" dirty="0" err="1"/>
              <a:t>від</a:t>
            </a:r>
            <a:r>
              <a:rPr sz="1600" dirty="0"/>
              <a:t> </a:t>
            </a:r>
            <a:r>
              <a:rPr sz="1600" dirty="0" err="1"/>
              <a:t>старіння</a:t>
            </a:r>
            <a:r>
              <a:rPr sz="1600" dirty="0"/>
              <a:t> </a:t>
            </a:r>
            <a:r>
              <a:rPr sz="1600" dirty="0" err="1"/>
              <a:t>обладнання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B548A"/>
                </a:solidFill>
                <a:latin typeface="Montserrat"/>
              </a:defRPr>
            </a:pPr>
            <a:r>
              <a:t>ПУНКТ 2.1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5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СПЕЦИФІКА B2B-ДОСЛІДЖЕНЬ: ВИБІРКА ТА ХАРАКТЕР ДАНИХ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521208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920240"/>
            <a:ext cx="466344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2B548A"/>
                </a:solidFill>
                <a:latin typeface="Montserrat"/>
              </a:defRPr>
            </a:pPr>
            <a:r>
              <a:rPr dirty="0"/>
              <a:t>МАРКЕТИНГОВІ ДОСЛІДЖЕННЯ B2C</a:t>
            </a:r>
          </a:p>
          <a:p>
            <a:pPr>
              <a:spcBef>
                <a:spcPts val="10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Обсяг</a:t>
            </a:r>
            <a:r>
              <a:rPr sz="1600" dirty="0"/>
              <a:t> </a:t>
            </a:r>
            <a:r>
              <a:rPr sz="1600" dirty="0" err="1"/>
              <a:t>вибірки</a:t>
            </a:r>
            <a:r>
              <a:rPr sz="1600" dirty="0"/>
              <a:t>: </a:t>
            </a:r>
            <a:r>
              <a:rPr sz="1600" dirty="0" err="1"/>
              <a:t>значний</a:t>
            </a:r>
            <a:r>
              <a:rPr sz="1600" dirty="0"/>
              <a:t> (</a:t>
            </a:r>
            <a:r>
              <a:rPr sz="1600" dirty="0" err="1"/>
              <a:t>сотні</a:t>
            </a:r>
            <a:r>
              <a:rPr sz="1600" dirty="0"/>
              <a:t> </a:t>
            </a:r>
            <a:r>
              <a:rPr sz="1600" dirty="0" err="1"/>
              <a:t>або</a:t>
            </a:r>
            <a:r>
              <a:rPr sz="1600" dirty="0"/>
              <a:t> </a:t>
            </a:r>
            <a:r>
              <a:rPr sz="1600" dirty="0" err="1"/>
              <a:t>тисячі</a:t>
            </a:r>
            <a:r>
              <a:rPr sz="1600" dirty="0"/>
              <a:t> </a:t>
            </a:r>
            <a:r>
              <a:rPr sz="1600" dirty="0" err="1"/>
              <a:t>респондентів</a:t>
            </a:r>
            <a:r>
              <a:rPr sz="1600" dirty="0"/>
              <a:t>), </a:t>
            </a:r>
            <a:r>
              <a:rPr sz="1600" dirty="0" err="1"/>
              <a:t>репрезентативність</a:t>
            </a:r>
            <a:r>
              <a:rPr sz="1600" dirty="0"/>
              <a:t> </a:t>
            </a:r>
            <a:r>
              <a:rPr sz="1600" dirty="0" err="1"/>
              <a:t>за</a:t>
            </a:r>
            <a:r>
              <a:rPr sz="1600" dirty="0"/>
              <a:t> </a:t>
            </a:r>
            <a:r>
              <a:rPr sz="1600" dirty="0" err="1"/>
              <a:t>статистичними</a:t>
            </a:r>
            <a:r>
              <a:rPr sz="1600" dirty="0"/>
              <a:t> </a:t>
            </a:r>
            <a:r>
              <a:rPr sz="1600" dirty="0" err="1"/>
              <a:t>методами</a:t>
            </a:r>
            <a:r>
              <a:rPr sz="1600" dirty="0"/>
              <a:t>.</a:t>
            </a:r>
          </a:p>
          <a:p>
            <a:pPr>
              <a:spcBef>
                <a:spcPts val="10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Характер</a:t>
            </a:r>
            <a:r>
              <a:rPr sz="1600" dirty="0"/>
              <a:t> </a:t>
            </a:r>
            <a:r>
              <a:rPr sz="1600" dirty="0" err="1"/>
              <a:t>даних</a:t>
            </a:r>
            <a:r>
              <a:rPr sz="1600" dirty="0"/>
              <a:t>: </a:t>
            </a:r>
            <a:r>
              <a:rPr sz="1600" dirty="0" err="1"/>
              <a:t>переважання</a:t>
            </a:r>
            <a:r>
              <a:rPr sz="1600" dirty="0"/>
              <a:t> </a:t>
            </a:r>
            <a:r>
              <a:rPr sz="1600" dirty="0" err="1"/>
              <a:t>кількісних</a:t>
            </a:r>
            <a:r>
              <a:rPr sz="1600" dirty="0"/>
              <a:t> </a:t>
            </a:r>
            <a:r>
              <a:rPr sz="1600" dirty="0" err="1"/>
              <a:t>показників</a:t>
            </a:r>
            <a:r>
              <a:rPr sz="1600" dirty="0"/>
              <a:t>, </a:t>
            </a:r>
            <a:r>
              <a:rPr sz="1600" dirty="0" err="1"/>
              <a:t>вивчення</a:t>
            </a:r>
            <a:r>
              <a:rPr sz="1600" dirty="0"/>
              <a:t> </a:t>
            </a:r>
            <a:r>
              <a:rPr sz="1600" dirty="0" err="1"/>
              <a:t>емоційних</a:t>
            </a:r>
            <a:r>
              <a:rPr sz="1600" dirty="0"/>
              <a:t> </a:t>
            </a:r>
            <a:r>
              <a:rPr sz="1600" dirty="0" err="1"/>
              <a:t>мотивів</a:t>
            </a:r>
            <a:r>
              <a:rPr sz="1600" dirty="0"/>
              <a:t>, </a:t>
            </a:r>
            <a:r>
              <a:rPr sz="1600" dirty="0" err="1"/>
              <a:t>суб'єктивних</a:t>
            </a:r>
            <a:r>
              <a:rPr sz="1600" dirty="0"/>
              <a:t> </a:t>
            </a:r>
            <a:r>
              <a:rPr sz="1600" dirty="0" err="1"/>
              <a:t>думок</a:t>
            </a:r>
            <a:r>
              <a:rPr sz="1600" dirty="0"/>
              <a:t> і </a:t>
            </a:r>
            <a:r>
              <a:rPr sz="1600" dirty="0" err="1"/>
              <a:t>сприйняття</a:t>
            </a:r>
            <a:r>
              <a:rPr sz="1600" dirty="0"/>
              <a:t> </a:t>
            </a:r>
            <a:r>
              <a:rPr sz="1600" dirty="0" err="1"/>
              <a:t>брендів</a:t>
            </a:r>
            <a:r>
              <a:rPr sz="1600" dirty="0"/>
              <a:t>.</a:t>
            </a:r>
          </a:p>
          <a:p>
            <a:pPr>
              <a:spcBef>
                <a:spcPts val="10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Швидкість</a:t>
            </a:r>
            <a:r>
              <a:rPr sz="1600" dirty="0"/>
              <a:t> </a:t>
            </a:r>
            <a:r>
              <a:rPr sz="1600" dirty="0" err="1"/>
              <a:t>процесу</a:t>
            </a:r>
            <a:r>
              <a:rPr sz="1600" dirty="0"/>
              <a:t>: </a:t>
            </a:r>
            <a:r>
              <a:rPr sz="1600" dirty="0" err="1"/>
              <a:t>закупівлі</a:t>
            </a:r>
            <a:r>
              <a:rPr sz="1600" dirty="0"/>
              <a:t> </a:t>
            </a:r>
            <a:r>
              <a:rPr sz="1600" dirty="0" err="1"/>
              <a:t>швидкі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одноосібні</a:t>
            </a:r>
            <a:r>
              <a:rPr sz="1600" dirty="0"/>
              <a:t> </a:t>
            </a:r>
            <a:r>
              <a:rPr sz="1600" dirty="0" err="1"/>
              <a:t>кінцевим</a:t>
            </a:r>
            <a:r>
              <a:rPr sz="1600" dirty="0"/>
              <a:t> </a:t>
            </a:r>
            <a:r>
              <a:rPr sz="1600" dirty="0" err="1"/>
              <a:t>споживачем</a:t>
            </a:r>
            <a:r>
              <a:rPr sz="1600"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737360"/>
            <a:ext cx="5212080" cy="448056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92240" y="1920240"/>
            <a:ext cx="466344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B365D"/>
                </a:solidFill>
                <a:latin typeface="Montserrat"/>
              </a:defRPr>
            </a:pPr>
            <a:r>
              <a:rPr dirty="0"/>
              <a:t>МАРКЕТИНГОВІ ДОСЛІДЖЕННЯ B2B</a:t>
            </a:r>
          </a:p>
          <a:p>
            <a:pPr>
              <a:spcBef>
                <a:spcPts val="10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Обсяг</a:t>
            </a:r>
            <a:r>
              <a:rPr sz="1600" dirty="0"/>
              <a:t> </a:t>
            </a:r>
            <a:r>
              <a:rPr sz="1600" dirty="0" err="1"/>
              <a:t>вибірки</a:t>
            </a:r>
            <a:r>
              <a:rPr sz="1600" dirty="0"/>
              <a:t>: </a:t>
            </a:r>
            <a:r>
              <a:rPr sz="1600" dirty="0" err="1"/>
              <a:t>обмежений</a:t>
            </a:r>
            <a:r>
              <a:rPr sz="1600" dirty="0"/>
              <a:t> (</a:t>
            </a:r>
            <a:r>
              <a:rPr sz="1600" dirty="0" err="1"/>
              <a:t>від</a:t>
            </a:r>
            <a:r>
              <a:rPr sz="1600" dirty="0"/>
              <a:t> </a:t>
            </a:r>
            <a:r>
              <a:rPr sz="1600" dirty="0" err="1"/>
              <a:t>кількох</a:t>
            </a:r>
            <a:r>
              <a:rPr sz="1600" dirty="0"/>
              <a:t> </a:t>
            </a:r>
            <a:r>
              <a:rPr sz="1600" dirty="0" err="1"/>
              <a:t>одиниць</a:t>
            </a:r>
            <a:r>
              <a:rPr sz="1600" dirty="0"/>
              <a:t> </a:t>
            </a:r>
            <a:r>
              <a:rPr sz="1600" dirty="0" err="1"/>
              <a:t>до</a:t>
            </a:r>
            <a:r>
              <a:rPr sz="1600" dirty="0"/>
              <a:t> </a:t>
            </a:r>
            <a:r>
              <a:rPr sz="1600" dirty="0" err="1"/>
              <a:t>десятків</a:t>
            </a:r>
            <a:r>
              <a:rPr sz="1600" dirty="0"/>
              <a:t> </a:t>
            </a:r>
            <a:r>
              <a:rPr sz="1600" dirty="0" err="1"/>
              <a:t>підприємств</a:t>
            </a:r>
            <a:r>
              <a:rPr sz="1600" dirty="0"/>
              <a:t>), </a:t>
            </a:r>
            <a:r>
              <a:rPr sz="1600" dirty="0" err="1"/>
              <a:t>опитування</a:t>
            </a:r>
            <a:r>
              <a:rPr sz="1600" dirty="0"/>
              <a:t> </a:t>
            </a:r>
            <a:r>
              <a:rPr sz="1600" dirty="0" err="1"/>
              <a:t>вузького</a:t>
            </a:r>
            <a:r>
              <a:rPr sz="1600" dirty="0"/>
              <a:t> </a:t>
            </a:r>
            <a:r>
              <a:rPr sz="1600" dirty="0" err="1"/>
              <a:t>кола</a:t>
            </a:r>
            <a:r>
              <a:rPr sz="1600" dirty="0"/>
              <a:t> </a:t>
            </a:r>
            <a:r>
              <a:rPr sz="1600" dirty="0" err="1"/>
              <a:t>експертів</a:t>
            </a:r>
            <a:r>
              <a:rPr sz="1600" dirty="0"/>
              <a:t>.</a:t>
            </a:r>
          </a:p>
          <a:p>
            <a:pPr>
              <a:spcBef>
                <a:spcPts val="10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Характер</a:t>
            </a:r>
            <a:r>
              <a:rPr sz="1600" dirty="0"/>
              <a:t> </a:t>
            </a:r>
            <a:r>
              <a:rPr sz="1600" dirty="0" err="1"/>
              <a:t>даних</a:t>
            </a:r>
            <a:r>
              <a:rPr sz="1600" dirty="0"/>
              <a:t>: </a:t>
            </a:r>
            <a:r>
              <a:rPr sz="1600" dirty="0" err="1"/>
              <a:t>якісні</a:t>
            </a:r>
            <a:r>
              <a:rPr sz="1600" dirty="0"/>
              <a:t> </a:t>
            </a:r>
            <a:r>
              <a:rPr sz="1600" dirty="0" err="1"/>
              <a:t>дані</a:t>
            </a:r>
            <a:r>
              <a:rPr sz="1600" dirty="0"/>
              <a:t>, </a:t>
            </a:r>
            <a:r>
              <a:rPr sz="1600" dirty="0" err="1"/>
              <a:t>детальні</a:t>
            </a:r>
            <a:r>
              <a:rPr sz="1600" dirty="0"/>
              <a:t> </a:t>
            </a:r>
            <a:r>
              <a:rPr sz="1600" dirty="0" err="1"/>
              <a:t>технічні</a:t>
            </a:r>
            <a:r>
              <a:rPr sz="1600" dirty="0"/>
              <a:t> </a:t>
            </a:r>
            <a:r>
              <a:rPr sz="1600" dirty="0" err="1"/>
              <a:t>параметри</a:t>
            </a:r>
            <a:r>
              <a:rPr sz="1600" dirty="0"/>
              <a:t>, </a:t>
            </a:r>
            <a:r>
              <a:rPr sz="1600" dirty="0" err="1"/>
              <a:t>економічні</a:t>
            </a:r>
            <a:r>
              <a:rPr sz="1600" dirty="0"/>
              <a:t> </a:t>
            </a:r>
            <a:r>
              <a:rPr sz="1600" dirty="0" err="1"/>
              <a:t>розрахунки</a:t>
            </a:r>
            <a:r>
              <a:rPr sz="1600" dirty="0"/>
              <a:t>, </a:t>
            </a:r>
            <a:r>
              <a:rPr sz="1600" dirty="0" err="1"/>
              <a:t>раціональні</a:t>
            </a:r>
            <a:r>
              <a:rPr sz="1600" dirty="0"/>
              <a:t> </a:t>
            </a:r>
            <a:r>
              <a:rPr sz="1600" dirty="0" err="1"/>
              <a:t>мотиви</a:t>
            </a:r>
            <a:r>
              <a:rPr sz="1600" dirty="0"/>
              <a:t>.</a:t>
            </a:r>
          </a:p>
          <a:p>
            <a:pPr>
              <a:spcBef>
                <a:spcPts val="10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Джерело</a:t>
            </a:r>
            <a:r>
              <a:rPr sz="1600" dirty="0"/>
              <a:t> </a:t>
            </a:r>
            <a:r>
              <a:rPr sz="1600" dirty="0" err="1"/>
              <a:t>даних</a:t>
            </a:r>
            <a:r>
              <a:rPr sz="1600" dirty="0"/>
              <a:t>: </a:t>
            </a:r>
            <a:r>
              <a:rPr sz="1600" dirty="0" err="1"/>
              <a:t>Закупівельний</a:t>
            </a:r>
            <a:r>
              <a:rPr sz="1600" dirty="0"/>
              <a:t> </a:t>
            </a:r>
            <a:r>
              <a:rPr sz="1600" dirty="0" err="1"/>
              <a:t>центр</a:t>
            </a:r>
            <a:r>
              <a:rPr sz="1600" dirty="0"/>
              <a:t> (</a:t>
            </a:r>
            <a:r>
              <a:rPr sz="1600" dirty="0" err="1"/>
              <a:t>колегіальний</a:t>
            </a:r>
            <a:r>
              <a:rPr sz="1600" dirty="0"/>
              <a:t> </a:t>
            </a:r>
            <a:r>
              <a:rPr sz="1600" dirty="0" err="1"/>
              <a:t>орган</a:t>
            </a:r>
            <a:r>
              <a:rPr sz="1600" dirty="0"/>
              <a:t>: </a:t>
            </a:r>
            <a:r>
              <a:rPr sz="1600" dirty="0" err="1"/>
              <a:t>інженери</a:t>
            </a:r>
            <a:r>
              <a:rPr sz="1600" dirty="0"/>
              <a:t>, </a:t>
            </a:r>
            <a:r>
              <a:rPr sz="1600" dirty="0" err="1"/>
              <a:t>технолог</a:t>
            </a:r>
            <a:r>
              <a:rPr sz="1600" dirty="0"/>
              <a:t>, CFO, </a:t>
            </a:r>
            <a:r>
              <a:rPr sz="1600" dirty="0" err="1"/>
              <a:t>керівник</a:t>
            </a:r>
            <a:r>
              <a:rPr sz="1600" dirty="0"/>
              <a:t>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B548A"/>
                </a:solidFill>
                <a:latin typeface="Montserrat"/>
              </a:defRPr>
            </a:pPr>
            <a:r>
              <a:t>ПУНКТ 2.1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6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СПЕЦИФІКА B2B-ДОСЛІДЖЕНЬ: ВТОРИННА ІНФОРМАЦІЯ ТА МЕТОДИ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521208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920240"/>
            <a:ext cx="466344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B365D"/>
                </a:solidFill>
                <a:latin typeface="Montserrat"/>
              </a:defRPr>
            </a:pPr>
            <a:r>
              <a:rPr dirty="0"/>
              <a:t>ДЖЕРЕЛА ТА РОЛЬ ВТОРИННИХ ДАНИХ</a:t>
            </a:r>
          </a:p>
          <a:p>
            <a:pPr>
              <a:spcBef>
                <a:spcPts val="10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Роль</a:t>
            </a:r>
            <a:r>
              <a:rPr sz="1600" dirty="0"/>
              <a:t> </a:t>
            </a:r>
            <a:r>
              <a:rPr sz="1600" dirty="0" err="1"/>
              <a:t>вторинної</a:t>
            </a:r>
            <a:r>
              <a:rPr sz="1600" dirty="0"/>
              <a:t> </a:t>
            </a:r>
            <a:r>
              <a:rPr sz="1600" dirty="0" err="1"/>
              <a:t>інформації</a:t>
            </a:r>
            <a:r>
              <a:rPr sz="1600" dirty="0"/>
              <a:t> у B2C є </a:t>
            </a:r>
            <a:r>
              <a:rPr sz="1600" dirty="0" err="1"/>
              <a:t>допоміжною</a:t>
            </a:r>
            <a:r>
              <a:rPr sz="1600" dirty="0"/>
              <a:t>, </a:t>
            </a:r>
            <a:r>
              <a:rPr sz="1600" dirty="0" err="1"/>
              <a:t>дані</a:t>
            </a:r>
            <a:r>
              <a:rPr sz="1600" dirty="0"/>
              <a:t> </a:t>
            </a:r>
            <a:r>
              <a:rPr sz="1600" dirty="0" err="1"/>
              <a:t>швидко</a:t>
            </a:r>
            <a:r>
              <a:rPr sz="1600" dirty="0"/>
              <a:t> </a:t>
            </a:r>
            <a:r>
              <a:rPr sz="1600" dirty="0" err="1"/>
              <a:t>застарівають</a:t>
            </a:r>
            <a:r>
              <a:rPr sz="1600" dirty="0"/>
              <a:t>, </a:t>
            </a:r>
            <a:r>
              <a:rPr sz="1600" dirty="0" err="1"/>
              <a:t>акцент</a:t>
            </a:r>
            <a:r>
              <a:rPr sz="1600" dirty="0"/>
              <a:t> </a:t>
            </a:r>
            <a:r>
              <a:rPr sz="1600" dirty="0" err="1"/>
              <a:t>робиться</a:t>
            </a:r>
            <a:r>
              <a:rPr sz="1600" dirty="0"/>
              <a:t> </a:t>
            </a:r>
            <a:r>
              <a:rPr sz="1600" dirty="0" err="1"/>
              <a:t>на</a:t>
            </a:r>
            <a:r>
              <a:rPr sz="1600" dirty="0"/>
              <a:t> </a:t>
            </a:r>
            <a:r>
              <a:rPr sz="1600" dirty="0" err="1"/>
              <a:t>власні</a:t>
            </a:r>
            <a:r>
              <a:rPr sz="1600" dirty="0"/>
              <a:t> </a:t>
            </a:r>
            <a:r>
              <a:rPr sz="1600" dirty="0" err="1"/>
              <a:t>опитування</a:t>
            </a:r>
            <a:r>
              <a:rPr sz="1600" dirty="0"/>
              <a:t>.</a:t>
            </a:r>
          </a:p>
          <a:p>
            <a:pPr>
              <a:spcBef>
                <a:spcPts val="10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Роль</a:t>
            </a:r>
            <a:r>
              <a:rPr sz="1600" dirty="0"/>
              <a:t> у B2B є </a:t>
            </a:r>
            <a:r>
              <a:rPr sz="1600" dirty="0" err="1"/>
              <a:t>вирішальною</a:t>
            </a:r>
            <a:r>
              <a:rPr sz="1600" dirty="0"/>
              <a:t>: </a:t>
            </a:r>
            <a:r>
              <a:rPr sz="1600" dirty="0" err="1"/>
              <a:t>глибоко</a:t>
            </a:r>
            <a:r>
              <a:rPr sz="1600" dirty="0"/>
              <a:t> </a:t>
            </a:r>
            <a:r>
              <a:rPr sz="1600" dirty="0" err="1"/>
              <a:t>аналізується</a:t>
            </a:r>
            <a:r>
              <a:rPr sz="1600" dirty="0"/>
              <a:t> </a:t>
            </a:r>
            <a:r>
              <a:rPr sz="1600" dirty="0" err="1"/>
              <a:t>державна</a:t>
            </a:r>
            <a:r>
              <a:rPr sz="1600" dirty="0"/>
              <a:t> </a:t>
            </a:r>
            <a:r>
              <a:rPr sz="1600" dirty="0" err="1"/>
              <a:t>статистика</a:t>
            </a:r>
            <a:r>
              <a:rPr sz="1600" dirty="0"/>
              <a:t>, </a:t>
            </a:r>
            <a:r>
              <a:rPr sz="1600" dirty="0" err="1"/>
              <a:t>баланси</a:t>
            </a:r>
            <a:r>
              <a:rPr sz="1600" dirty="0"/>
              <a:t> </a:t>
            </a:r>
            <a:r>
              <a:rPr sz="1600" dirty="0" err="1"/>
              <a:t>підприємств</a:t>
            </a:r>
            <a:r>
              <a:rPr sz="1600" dirty="0"/>
              <a:t>, </a:t>
            </a:r>
            <a:r>
              <a:rPr sz="1600" dirty="0" err="1"/>
              <a:t>митна</a:t>
            </a:r>
            <a:r>
              <a:rPr sz="1600" dirty="0"/>
              <a:t> </a:t>
            </a:r>
            <a:r>
              <a:rPr sz="1600" dirty="0" err="1"/>
              <a:t>база</a:t>
            </a:r>
            <a:r>
              <a:rPr sz="1600" dirty="0"/>
              <a:t>, </a:t>
            </a:r>
            <a:r>
              <a:rPr sz="1600" dirty="0" err="1"/>
              <a:t>тендерна</a:t>
            </a:r>
            <a:r>
              <a:rPr sz="1600" dirty="0"/>
              <a:t> </a:t>
            </a:r>
            <a:r>
              <a:rPr sz="1600" dirty="0" err="1"/>
              <a:t>документація</a:t>
            </a:r>
            <a:r>
              <a:rPr sz="1600" dirty="0"/>
              <a:t>.</a:t>
            </a:r>
          </a:p>
          <a:p>
            <a:pPr>
              <a:spcBef>
                <a:spcPts val="10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Аналіз</a:t>
            </a:r>
            <a:r>
              <a:rPr sz="1600" dirty="0"/>
              <a:t> </a:t>
            </a:r>
            <a:r>
              <a:rPr sz="1600" dirty="0" err="1"/>
              <a:t>фінансового</a:t>
            </a:r>
            <a:r>
              <a:rPr sz="1600" dirty="0"/>
              <a:t> </a:t>
            </a:r>
            <a:r>
              <a:rPr sz="1600" dirty="0" err="1"/>
              <a:t>стану</a:t>
            </a:r>
            <a:r>
              <a:rPr sz="1600" dirty="0"/>
              <a:t> </a:t>
            </a:r>
            <a:r>
              <a:rPr sz="1600" dirty="0" err="1"/>
              <a:t>клієнтів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систем</a:t>
            </a:r>
            <a:r>
              <a:rPr sz="1600" dirty="0"/>
              <a:t> </a:t>
            </a:r>
            <a:r>
              <a:rPr sz="1600" dirty="0" err="1"/>
              <a:t>закупівель</a:t>
            </a:r>
            <a:r>
              <a:rPr sz="1600" dirty="0"/>
              <a:t> є </a:t>
            </a:r>
            <a:r>
              <a:rPr sz="1600" dirty="0" err="1"/>
              <a:t>обов'язковим</a:t>
            </a:r>
            <a:r>
              <a:rPr sz="1600" dirty="0"/>
              <a:t> </a:t>
            </a:r>
            <a:r>
              <a:rPr sz="1600" dirty="0" err="1"/>
              <a:t>першим</a:t>
            </a:r>
            <a:r>
              <a:rPr sz="1600" dirty="0"/>
              <a:t> </a:t>
            </a:r>
            <a:r>
              <a:rPr sz="1600" dirty="0" err="1"/>
              <a:t>кроком</a:t>
            </a:r>
            <a:r>
              <a:rPr sz="1600" dirty="0"/>
              <a:t> B2B-аналітика.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737360"/>
            <a:ext cx="5212080" cy="448056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92240" y="1920240"/>
            <a:ext cx="466344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B365D"/>
                </a:solidFill>
                <a:latin typeface="Montserrat"/>
              </a:defRPr>
            </a:pPr>
            <a:r>
              <a:rPr dirty="0"/>
              <a:t>МЕТОДОЛОГІЯ ТА ІНСТРУМЕНТАРІЙ</a:t>
            </a:r>
          </a:p>
          <a:p>
            <a:pPr>
              <a:spcBef>
                <a:spcPts val="10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У B2C </a:t>
            </a:r>
            <a:r>
              <a:rPr sz="1600" dirty="0" err="1"/>
              <a:t>переважають</a:t>
            </a:r>
            <a:r>
              <a:rPr sz="1600" dirty="0"/>
              <a:t> </a:t>
            </a:r>
            <a:r>
              <a:rPr sz="1600" dirty="0" err="1"/>
              <a:t>масові</a:t>
            </a:r>
            <a:r>
              <a:rPr sz="1600" dirty="0"/>
              <a:t> </a:t>
            </a:r>
            <a:r>
              <a:rPr sz="1600" dirty="0" err="1"/>
              <a:t>опитування</a:t>
            </a:r>
            <a:r>
              <a:rPr sz="1600" dirty="0"/>
              <a:t>, </a:t>
            </a:r>
            <a:r>
              <a:rPr sz="1600" dirty="0" err="1"/>
              <a:t>фокус-групи</a:t>
            </a:r>
            <a:r>
              <a:rPr sz="1600" dirty="0"/>
              <a:t>, </a:t>
            </a:r>
            <a:r>
              <a:rPr sz="1600" dirty="0" err="1"/>
              <a:t>онлайн-панелі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хол-тести</a:t>
            </a:r>
            <a:r>
              <a:rPr sz="1600" dirty="0"/>
              <a:t>.</a:t>
            </a:r>
          </a:p>
          <a:p>
            <a:pPr>
              <a:spcBef>
                <a:spcPts val="10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У B2B </a:t>
            </a:r>
            <a:r>
              <a:rPr sz="1600" dirty="0" err="1"/>
              <a:t>основними</a:t>
            </a:r>
            <a:r>
              <a:rPr sz="1600" dirty="0"/>
              <a:t> </a:t>
            </a:r>
            <a:r>
              <a:rPr sz="1600" dirty="0" err="1"/>
              <a:t>методами</a:t>
            </a:r>
            <a:r>
              <a:rPr sz="1600" dirty="0"/>
              <a:t> є </a:t>
            </a:r>
            <a:r>
              <a:rPr sz="1600" dirty="0" err="1"/>
              <a:t>глибинні</a:t>
            </a:r>
            <a:r>
              <a:rPr sz="1600" dirty="0"/>
              <a:t> </a:t>
            </a:r>
            <a:r>
              <a:rPr sz="1600" dirty="0" err="1"/>
              <a:t>інтерв'ю</a:t>
            </a:r>
            <a:r>
              <a:rPr sz="1600" dirty="0"/>
              <a:t> з ОПР, </a:t>
            </a:r>
            <a:r>
              <a:rPr sz="1600" dirty="0" err="1"/>
              <a:t>експертні</a:t>
            </a:r>
            <a:r>
              <a:rPr sz="1600" dirty="0"/>
              <a:t> </a:t>
            </a:r>
            <a:r>
              <a:rPr sz="1600" dirty="0" err="1"/>
              <a:t>оцінки</a:t>
            </a:r>
            <a:r>
              <a:rPr sz="1600" dirty="0"/>
              <a:t>, </a:t>
            </a:r>
            <a:r>
              <a:rPr sz="1600" dirty="0" err="1"/>
              <a:t>кабінетні</a:t>
            </a:r>
            <a:r>
              <a:rPr sz="1600" dirty="0"/>
              <a:t> </a:t>
            </a:r>
            <a:r>
              <a:rPr sz="1600" dirty="0" err="1"/>
              <a:t>дослідження</a:t>
            </a:r>
            <a:r>
              <a:rPr sz="1600" dirty="0"/>
              <a:t> (Desk Research).</a:t>
            </a:r>
          </a:p>
          <a:p>
            <a:pPr>
              <a:spcBef>
                <a:spcPts val="10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Важливим</a:t>
            </a:r>
            <a:r>
              <a:rPr sz="1600" dirty="0"/>
              <a:t> </a:t>
            </a:r>
            <a:r>
              <a:rPr sz="1600" dirty="0" err="1"/>
              <a:t>інструментом</a:t>
            </a:r>
            <a:r>
              <a:rPr sz="1600" dirty="0"/>
              <a:t> </a:t>
            </a:r>
            <a:r>
              <a:rPr sz="1600" dirty="0" err="1"/>
              <a:t>збору</a:t>
            </a:r>
            <a:r>
              <a:rPr sz="1600" dirty="0"/>
              <a:t> </a:t>
            </a:r>
            <a:r>
              <a:rPr sz="1600" dirty="0" err="1"/>
              <a:t>первинних</a:t>
            </a:r>
            <a:r>
              <a:rPr sz="1600" dirty="0"/>
              <a:t> </a:t>
            </a:r>
            <a:r>
              <a:rPr sz="1600" dirty="0" err="1"/>
              <a:t>даних</a:t>
            </a:r>
            <a:r>
              <a:rPr sz="1600" dirty="0"/>
              <a:t> у B2B є </a:t>
            </a:r>
            <a:r>
              <a:rPr sz="1600" dirty="0" err="1"/>
              <a:t>робота</a:t>
            </a:r>
            <a:r>
              <a:rPr sz="1600" dirty="0"/>
              <a:t> </a:t>
            </a:r>
            <a:r>
              <a:rPr sz="1600" dirty="0" err="1"/>
              <a:t>на</a:t>
            </a:r>
            <a:r>
              <a:rPr sz="1600" dirty="0"/>
              <a:t> </a:t>
            </a:r>
            <a:r>
              <a:rPr sz="1600" dirty="0" err="1"/>
              <a:t>галузевих</a:t>
            </a:r>
            <a:r>
              <a:rPr sz="1600" dirty="0"/>
              <a:t> </a:t>
            </a:r>
            <a:r>
              <a:rPr sz="1600" dirty="0" err="1"/>
              <a:t>виставках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спеціалізованих</a:t>
            </a:r>
            <a:r>
              <a:rPr sz="1600" dirty="0"/>
              <a:t> </a:t>
            </a:r>
            <a:r>
              <a:rPr sz="1600" dirty="0" err="1"/>
              <a:t>конференціях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B548A"/>
                </a:solidFill>
                <a:latin typeface="Montserrat"/>
              </a:defRPr>
            </a:pPr>
            <a:r>
              <a:t>ПУНКТ 2.1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7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ТРИ ГРУПИ ОБ’ЄКТІВ МАРКЕТИНГОВОГО АНАЛІЗУ В B2B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347472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737360"/>
            <a:ext cx="3474720" cy="64008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Montserrat"/>
              </a:defRPr>
            </a:pPr>
            <a:r>
              <a:t>01. СУБ’ЄКТИ РИНКУ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468880"/>
            <a:ext cx="3108960" cy="2328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sz="1600" dirty="0"/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Організації-споживачі</a:t>
            </a:r>
            <a:endParaRPr sz="1600" dirty="0"/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Конкуренти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їх</a:t>
            </a:r>
            <a:r>
              <a:rPr sz="1600" dirty="0"/>
              <a:t> </a:t>
            </a:r>
            <a:r>
              <a:rPr sz="1600" dirty="0" err="1"/>
              <a:t>стратегії</a:t>
            </a:r>
            <a:endParaRPr sz="1600" dirty="0"/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Постачальники</a:t>
            </a:r>
            <a:r>
              <a:rPr sz="1600" dirty="0"/>
              <a:t> </a:t>
            </a:r>
            <a:r>
              <a:rPr sz="1600" dirty="0" err="1"/>
              <a:t>сировини</a:t>
            </a:r>
            <a:endParaRPr sz="1600" dirty="0"/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Дилери</a:t>
            </a:r>
            <a:r>
              <a:rPr sz="1600" dirty="0"/>
              <a:t>, </a:t>
            </a:r>
            <a:r>
              <a:rPr sz="1600" dirty="0" err="1"/>
              <a:t>логістичні</a:t>
            </a:r>
            <a:r>
              <a:rPr sz="1600" dirty="0"/>
              <a:t> </a:t>
            </a:r>
            <a:r>
              <a:rPr sz="1600" dirty="0" err="1"/>
              <a:t>фірми</a:t>
            </a:r>
            <a:endParaRPr sz="1600" dirty="0"/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Банки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фінансові</a:t>
            </a:r>
            <a:r>
              <a:rPr sz="1600" dirty="0"/>
              <a:t> </a:t>
            </a:r>
            <a:r>
              <a:rPr sz="1600" dirty="0" err="1"/>
              <a:t>установи</a:t>
            </a:r>
            <a:endParaRPr sz="1600" dirty="0"/>
          </a:p>
        </p:txBody>
      </p:sp>
      <p:sp>
        <p:nvSpPr>
          <p:cNvPr id="9" name="Rounded Rectangle 8"/>
          <p:cNvSpPr/>
          <p:nvPr/>
        </p:nvSpPr>
        <p:spPr>
          <a:xfrm>
            <a:off x="4343400" y="1737360"/>
            <a:ext cx="347472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737360"/>
            <a:ext cx="3474720" cy="64008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Montserrat"/>
              </a:defRPr>
            </a:pPr>
            <a:r>
              <a:t>02. ФАКТОРИ РИНКУ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26280" y="2468880"/>
            <a:ext cx="3108960" cy="2821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sz="1600"/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• Кон'юнктура та місткість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• Попит і пропозиція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• Динаміка та структури збуту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• Галузеві тенденції розвитку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• Нормативно-правове середовище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55280" y="1737360"/>
            <a:ext cx="347472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955280" y="1737360"/>
            <a:ext cx="3474720" cy="64008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Montserrat"/>
              </a:defRPr>
            </a:pPr>
            <a:r>
              <a:t>03. ВНУТРІШНІ МОЖЛИВОСТІ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38160" y="2468880"/>
            <a:ext cx="3108960" cy="2821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sz="1600"/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• Конкурентоспроможність ТПП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• Рівень лояльності акаунтів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• Імідж та сила бренду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• Ефективність 4P/7P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• Виробничо-збутовий потенціал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B548A"/>
                </a:solidFill>
                <a:latin typeface="Montserrat"/>
              </a:defRPr>
            </a:pPr>
            <a:r>
              <a:t>ПУНКТ 2.1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8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ДІДЖИТАЛІЗАЦІЯ ДОСЛІДЖЕНЬ ТА ЦИФРОВИЙ СЛІД КЛІЄНТА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10728655" cy="448056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920240"/>
            <a:ext cx="10149840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B365D"/>
                </a:solidFill>
                <a:latin typeface="Montserrat"/>
              </a:defRPr>
            </a:pPr>
            <a:r>
              <a:rPr dirty="0"/>
              <a:t>ТРЕНД DIGITAL SELF-SERVE ТА АНАЛІЗ ЦИФРОВОЇ ПОВЕДІНКИ</a:t>
            </a:r>
          </a:p>
          <a:p>
            <a:pPr>
              <a:spcBef>
                <a:spcPts val="1200"/>
              </a:spcBef>
              <a:defRPr sz="13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Самостійний</a:t>
            </a:r>
            <a:r>
              <a:rPr sz="1600" dirty="0"/>
              <a:t> </a:t>
            </a:r>
            <a:r>
              <a:rPr sz="1600" dirty="0" err="1"/>
              <a:t>закупівельний</a:t>
            </a:r>
            <a:r>
              <a:rPr sz="1600" dirty="0"/>
              <a:t> </a:t>
            </a:r>
            <a:r>
              <a:rPr sz="1600" dirty="0" err="1"/>
              <a:t>шлях</a:t>
            </a:r>
            <a:r>
              <a:rPr sz="1600" dirty="0"/>
              <a:t>: </a:t>
            </a:r>
            <a:r>
              <a:rPr sz="1600" dirty="0" err="1"/>
              <a:t>більшу</a:t>
            </a:r>
            <a:r>
              <a:rPr sz="1600" dirty="0"/>
              <a:t> </a:t>
            </a:r>
            <a:r>
              <a:rPr sz="1600" dirty="0" err="1"/>
              <a:t>частину</a:t>
            </a:r>
            <a:r>
              <a:rPr sz="1600" dirty="0"/>
              <a:t> </a:t>
            </a:r>
            <a:r>
              <a:rPr sz="1600" dirty="0" err="1"/>
              <a:t>пошуку</a:t>
            </a:r>
            <a:r>
              <a:rPr sz="1600" dirty="0"/>
              <a:t> </a:t>
            </a:r>
            <a:r>
              <a:rPr sz="1600" dirty="0" err="1"/>
              <a:t>рішення</a:t>
            </a:r>
            <a:r>
              <a:rPr sz="1600" dirty="0"/>
              <a:t> B2B-покупець </a:t>
            </a:r>
            <a:r>
              <a:rPr sz="1600" dirty="0" err="1"/>
              <a:t>здійснює</a:t>
            </a:r>
            <a:r>
              <a:rPr sz="1600" dirty="0"/>
              <a:t> </a:t>
            </a:r>
            <a:r>
              <a:rPr sz="1600" dirty="0" err="1"/>
              <a:t>онлайн</a:t>
            </a:r>
            <a:r>
              <a:rPr sz="1600" dirty="0"/>
              <a:t> </a:t>
            </a:r>
            <a:r>
              <a:rPr sz="1600" dirty="0" err="1"/>
              <a:t>до</a:t>
            </a:r>
            <a:r>
              <a:rPr sz="1600" dirty="0"/>
              <a:t> </a:t>
            </a:r>
            <a:r>
              <a:rPr sz="1600" dirty="0" err="1"/>
              <a:t>прямого</a:t>
            </a:r>
            <a:r>
              <a:rPr sz="1600" dirty="0"/>
              <a:t> </a:t>
            </a:r>
            <a:r>
              <a:rPr sz="1600" dirty="0" err="1"/>
              <a:t>контакту</a:t>
            </a:r>
            <a:r>
              <a:rPr sz="1600" dirty="0"/>
              <a:t> </a:t>
            </a:r>
            <a:r>
              <a:rPr sz="1600" dirty="0" err="1"/>
              <a:t>із</a:t>
            </a:r>
            <a:r>
              <a:rPr sz="1600" dirty="0"/>
              <a:t> </a:t>
            </a:r>
            <a:r>
              <a:rPr sz="1600" dirty="0" err="1"/>
              <a:t>продавцем</a:t>
            </a:r>
            <a:r>
              <a:rPr sz="1600" dirty="0"/>
              <a:t>.</a:t>
            </a:r>
          </a:p>
          <a:p>
            <a:pPr>
              <a:spcBef>
                <a:spcPts val="1200"/>
              </a:spcBef>
              <a:defRPr sz="13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Цифровий</a:t>
            </a:r>
            <a:r>
              <a:rPr sz="1600" dirty="0"/>
              <a:t> </a:t>
            </a:r>
            <a:r>
              <a:rPr sz="1600" dirty="0" err="1"/>
              <a:t>слід</a:t>
            </a:r>
            <a:r>
              <a:rPr sz="1600" dirty="0"/>
              <a:t> (Digital Footprint): </a:t>
            </a:r>
            <a:r>
              <a:rPr sz="1600" dirty="0" err="1"/>
              <a:t>об'єктом</a:t>
            </a:r>
            <a:r>
              <a:rPr sz="1600" dirty="0"/>
              <a:t> </a:t>
            </a:r>
            <a:r>
              <a:rPr sz="1600" dirty="0" err="1"/>
              <a:t>дослідження</a:t>
            </a:r>
            <a:r>
              <a:rPr sz="1600" dirty="0"/>
              <a:t> </a:t>
            </a:r>
            <a:r>
              <a:rPr sz="1600" dirty="0" err="1"/>
              <a:t>стає</a:t>
            </a:r>
            <a:r>
              <a:rPr sz="1600" dirty="0"/>
              <a:t> </a:t>
            </a:r>
            <a:r>
              <a:rPr sz="1600" dirty="0" err="1"/>
              <a:t>не</a:t>
            </a:r>
            <a:r>
              <a:rPr sz="1600" dirty="0"/>
              <a:t> </a:t>
            </a:r>
            <a:r>
              <a:rPr sz="1600" dirty="0" err="1"/>
              <a:t>лише</a:t>
            </a:r>
            <a:r>
              <a:rPr sz="1600" dirty="0"/>
              <a:t> </a:t>
            </a:r>
            <a:r>
              <a:rPr sz="1600" dirty="0" err="1"/>
              <a:t>пряме</a:t>
            </a:r>
            <a:r>
              <a:rPr sz="1600" dirty="0"/>
              <a:t> </a:t>
            </a:r>
            <a:r>
              <a:rPr sz="1600" dirty="0" err="1"/>
              <a:t>інтерв'ю</a:t>
            </a:r>
            <a:r>
              <a:rPr sz="1600" dirty="0"/>
              <a:t>, а й </a:t>
            </a:r>
            <a:r>
              <a:rPr sz="1600" dirty="0" err="1"/>
              <a:t>взаємодія</a:t>
            </a:r>
            <a:r>
              <a:rPr sz="1600" dirty="0"/>
              <a:t> </a:t>
            </a:r>
            <a:r>
              <a:rPr sz="1600" dirty="0" err="1"/>
              <a:t>акаунта</a:t>
            </a:r>
            <a:r>
              <a:rPr sz="1600" dirty="0"/>
              <a:t> з </a:t>
            </a:r>
            <a:r>
              <a:rPr sz="1600" dirty="0" err="1"/>
              <a:t>контентом</a:t>
            </a:r>
            <a:r>
              <a:rPr sz="1600" dirty="0"/>
              <a:t> </a:t>
            </a:r>
            <a:r>
              <a:rPr sz="1600" dirty="0" err="1"/>
              <a:t>підприємства</a:t>
            </a:r>
            <a:r>
              <a:rPr sz="1600" dirty="0"/>
              <a:t> (</a:t>
            </a:r>
            <a:r>
              <a:rPr sz="1600" dirty="0" err="1"/>
              <a:t>завантаження</a:t>
            </a:r>
            <a:r>
              <a:rPr sz="1600" dirty="0"/>
              <a:t> </a:t>
            </a:r>
            <a:r>
              <a:rPr sz="1600" dirty="0" err="1"/>
              <a:t>специфікацій</a:t>
            </a:r>
            <a:r>
              <a:rPr sz="1600" dirty="0"/>
              <a:t>, </a:t>
            </a:r>
            <a:r>
              <a:rPr sz="1600" dirty="0" err="1"/>
              <a:t>відвідування</a:t>
            </a:r>
            <a:r>
              <a:rPr sz="1600" dirty="0"/>
              <a:t> </a:t>
            </a:r>
            <a:r>
              <a:rPr sz="1600" dirty="0" err="1"/>
              <a:t>сайтів</a:t>
            </a:r>
            <a:r>
              <a:rPr sz="1600" dirty="0"/>
              <a:t>, </a:t>
            </a:r>
            <a:r>
              <a:rPr sz="1600" dirty="0" err="1"/>
              <a:t>калькулятори</a:t>
            </a:r>
            <a:r>
              <a:rPr sz="1600" dirty="0"/>
              <a:t> TCO).</a:t>
            </a:r>
          </a:p>
          <a:p>
            <a:pPr>
              <a:spcBef>
                <a:spcPts val="1200"/>
              </a:spcBef>
              <a:defRPr sz="13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Аналіз</a:t>
            </a:r>
            <a:r>
              <a:rPr sz="1600" dirty="0"/>
              <a:t> </a:t>
            </a:r>
            <a:r>
              <a:rPr sz="1600" dirty="0" err="1"/>
              <a:t>експертного</a:t>
            </a:r>
            <a:r>
              <a:rPr sz="1600" dirty="0"/>
              <a:t> </a:t>
            </a:r>
            <a:r>
              <a:rPr sz="1600" dirty="0" err="1"/>
              <a:t>контенту</a:t>
            </a:r>
            <a:r>
              <a:rPr sz="1600" dirty="0"/>
              <a:t>: </a:t>
            </a:r>
            <a:r>
              <a:rPr sz="1600" dirty="0" err="1"/>
              <a:t>оцінювання</a:t>
            </a:r>
            <a:r>
              <a:rPr sz="1600" dirty="0"/>
              <a:t> </a:t>
            </a:r>
            <a:r>
              <a:rPr sz="1600" dirty="0" err="1"/>
              <a:t>того</a:t>
            </a:r>
            <a:r>
              <a:rPr sz="1600" dirty="0"/>
              <a:t>, </a:t>
            </a:r>
            <a:r>
              <a:rPr sz="1600" dirty="0" err="1"/>
              <a:t>який</a:t>
            </a:r>
            <a:r>
              <a:rPr sz="1600" dirty="0"/>
              <a:t> </a:t>
            </a:r>
            <a:r>
              <a:rPr sz="1600" dirty="0" err="1"/>
              <a:t>контент</a:t>
            </a:r>
            <a:r>
              <a:rPr sz="1600" dirty="0"/>
              <a:t> (</a:t>
            </a:r>
            <a:r>
              <a:rPr sz="1600" dirty="0" err="1"/>
              <a:t>білі</a:t>
            </a:r>
            <a:r>
              <a:rPr sz="1600" dirty="0"/>
              <a:t> </a:t>
            </a:r>
            <a:r>
              <a:rPr sz="1600" dirty="0" err="1"/>
              <a:t>книги</a:t>
            </a:r>
            <a:r>
              <a:rPr sz="1600" dirty="0"/>
              <a:t>, </a:t>
            </a:r>
            <a:r>
              <a:rPr sz="1600" dirty="0" err="1"/>
              <a:t>кейси</a:t>
            </a:r>
            <a:r>
              <a:rPr sz="1600" dirty="0"/>
              <a:t>, </a:t>
            </a:r>
            <a:r>
              <a:rPr sz="1600" dirty="0" err="1"/>
              <a:t>гайди</a:t>
            </a:r>
            <a:r>
              <a:rPr sz="1600" dirty="0"/>
              <a:t>) </a:t>
            </a:r>
            <a:r>
              <a:rPr sz="1600" dirty="0" err="1"/>
              <a:t>привертає</a:t>
            </a:r>
            <a:r>
              <a:rPr sz="1600" dirty="0"/>
              <a:t> </a:t>
            </a:r>
            <a:r>
              <a:rPr sz="1600" dirty="0" err="1"/>
              <a:t>увагу</a:t>
            </a:r>
            <a:r>
              <a:rPr sz="1600" dirty="0"/>
              <a:t> </a:t>
            </a:r>
            <a:r>
              <a:rPr sz="1600" dirty="0" err="1"/>
              <a:t>закупівельних</a:t>
            </a:r>
            <a:r>
              <a:rPr sz="1600" dirty="0"/>
              <a:t> </a:t>
            </a:r>
            <a:r>
              <a:rPr sz="1600" dirty="0" err="1"/>
              <a:t>комітетів</a:t>
            </a:r>
            <a:r>
              <a:rPr sz="1600" dirty="0"/>
              <a:t> </a:t>
            </a:r>
            <a:r>
              <a:rPr sz="1600" dirty="0" err="1"/>
              <a:t>на</a:t>
            </a:r>
            <a:r>
              <a:rPr sz="1600" dirty="0"/>
              <a:t> </a:t>
            </a:r>
            <a:r>
              <a:rPr sz="1600" dirty="0" err="1"/>
              <a:t>первинному</a:t>
            </a:r>
            <a:r>
              <a:rPr sz="1600" dirty="0"/>
              <a:t> </a:t>
            </a:r>
            <a:r>
              <a:rPr sz="1600" dirty="0" err="1"/>
              <a:t>етапі</a:t>
            </a:r>
            <a:r>
              <a:rPr sz="1600" dirty="0"/>
              <a:t> </a:t>
            </a:r>
            <a:r>
              <a:rPr sz="1600" dirty="0" err="1"/>
              <a:t>ознайомлення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9 / 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10362895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D0DEEC"/>
                </a:solidFill>
                <a:latin typeface="Montserrat"/>
              </a:defRPr>
            </a:pPr>
            <a:r>
              <a:t>РОЗДІЛ 2</a:t>
            </a:r>
          </a:p>
          <a:p>
            <a:pPr>
              <a:spcBef>
                <a:spcPts val="1200"/>
              </a:spcBef>
              <a:defRPr sz="2800" b="1">
                <a:solidFill>
                  <a:srgbClr val="FFFFFF"/>
                </a:solidFill>
                <a:latin typeface="Montserrat"/>
              </a:defRPr>
            </a:pPr>
            <a:r>
              <a:t>ДЖЕРЕЛА ІНФОРМАЦІЇ, ЕТАПИ ДОСЛІДЖЕННЯ ТА ОБРОБКА ДАНИХ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B548A"/>
                </a:solidFill>
                <a:latin typeface="Montserrat"/>
              </a:defRPr>
            </a:pPr>
            <a:r>
              <a:t>ПУНКТ 2.2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10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ДЖЕРЕЛА ВТОРИННОЇ МАРКЕТИНГОВОЇ ІНФОРМАЦІЇ В B2B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521208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920240"/>
            <a:ext cx="4663440" cy="3529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B365D"/>
                </a:solidFill>
                <a:latin typeface="Montserrat"/>
              </a:defRPr>
            </a:pPr>
            <a:r>
              <a:rPr dirty="0"/>
              <a:t>ВНУТРІШНІ ДЖЕРЕЛА ВТОРИННИХ ДАНИХ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Фінансові</a:t>
            </a:r>
            <a:r>
              <a:rPr sz="1600" dirty="0"/>
              <a:t> </a:t>
            </a:r>
            <a:r>
              <a:rPr sz="1600" dirty="0" err="1"/>
              <a:t>звіти</a:t>
            </a:r>
            <a:r>
              <a:rPr sz="1600" dirty="0"/>
              <a:t> </a:t>
            </a:r>
            <a:r>
              <a:rPr sz="1600" dirty="0" err="1"/>
              <a:t>підприємства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баланси</a:t>
            </a:r>
            <a:r>
              <a:rPr sz="1600" dirty="0"/>
              <a:t>.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Статистика</a:t>
            </a:r>
            <a:r>
              <a:rPr sz="1600" dirty="0"/>
              <a:t> </a:t>
            </a:r>
            <a:r>
              <a:rPr sz="1600" dirty="0" err="1"/>
              <a:t>збуту</a:t>
            </a:r>
            <a:r>
              <a:rPr sz="1600" dirty="0"/>
              <a:t> в </a:t>
            </a:r>
            <a:r>
              <a:rPr sz="1600" dirty="0" err="1"/>
              <a:t>розрізі</a:t>
            </a:r>
            <a:r>
              <a:rPr sz="1600" dirty="0"/>
              <a:t> </a:t>
            </a:r>
            <a:r>
              <a:rPr sz="1600" dirty="0" err="1"/>
              <a:t>акаунтів</a:t>
            </a:r>
            <a:r>
              <a:rPr sz="1600" dirty="0"/>
              <a:t>, </a:t>
            </a:r>
            <a:r>
              <a:rPr sz="1600" dirty="0" err="1"/>
              <a:t>продуктів</a:t>
            </a:r>
            <a:r>
              <a:rPr sz="1600" dirty="0"/>
              <a:t> і </a:t>
            </a:r>
            <a:r>
              <a:rPr sz="1600" dirty="0" err="1"/>
              <a:t>регіонів</a:t>
            </a:r>
            <a:r>
              <a:rPr sz="1600" dirty="0"/>
              <a:t>.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Дані</a:t>
            </a:r>
            <a:r>
              <a:rPr sz="1600" dirty="0"/>
              <a:t> CRM-</a:t>
            </a:r>
            <a:r>
              <a:rPr sz="1600" dirty="0" err="1"/>
              <a:t>систем</a:t>
            </a:r>
            <a:r>
              <a:rPr sz="1600" dirty="0"/>
              <a:t> </a:t>
            </a:r>
            <a:r>
              <a:rPr sz="1600" dirty="0" err="1"/>
              <a:t>про</a:t>
            </a:r>
            <a:r>
              <a:rPr sz="1600" dirty="0"/>
              <a:t> </a:t>
            </a:r>
            <a:r>
              <a:rPr sz="1600" dirty="0" err="1"/>
              <a:t>історію</a:t>
            </a:r>
            <a:r>
              <a:rPr sz="1600" dirty="0"/>
              <a:t> </a:t>
            </a:r>
            <a:r>
              <a:rPr sz="1600" dirty="0" err="1"/>
              <a:t>взаємодії</a:t>
            </a:r>
            <a:r>
              <a:rPr sz="1600" dirty="0"/>
              <a:t> з </a:t>
            </a:r>
            <a:r>
              <a:rPr sz="1600" dirty="0" err="1"/>
              <a:t>клієнтами</a:t>
            </a:r>
            <a:r>
              <a:rPr sz="1600" dirty="0"/>
              <a:t>.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Звіти</a:t>
            </a:r>
            <a:r>
              <a:rPr sz="1600" dirty="0"/>
              <a:t> </a:t>
            </a:r>
            <a:r>
              <a:rPr sz="1600" dirty="0" err="1"/>
              <a:t>сервісної</a:t>
            </a:r>
            <a:r>
              <a:rPr sz="1600" dirty="0"/>
              <a:t> </a:t>
            </a:r>
            <a:r>
              <a:rPr sz="1600" dirty="0" err="1"/>
              <a:t>служби</a:t>
            </a:r>
            <a:r>
              <a:rPr sz="1600" dirty="0"/>
              <a:t> </a:t>
            </a:r>
            <a:r>
              <a:rPr sz="1600" dirty="0" err="1"/>
              <a:t>про</a:t>
            </a:r>
            <a:r>
              <a:rPr sz="1600" dirty="0"/>
              <a:t> </a:t>
            </a:r>
            <a:r>
              <a:rPr sz="1600" dirty="0" err="1"/>
              <a:t>рекламації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претензії</a:t>
            </a:r>
            <a:r>
              <a:rPr sz="1600" dirty="0"/>
              <a:t>.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Технічні</a:t>
            </a:r>
            <a:r>
              <a:rPr sz="1600" dirty="0"/>
              <a:t> </a:t>
            </a:r>
            <a:r>
              <a:rPr sz="1600" dirty="0" err="1"/>
              <a:t>специфікації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дані</a:t>
            </a:r>
            <a:r>
              <a:rPr sz="1600" dirty="0"/>
              <a:t> </a:t>
            </a:r>
            <a:r>
              <a:rPr sz="1600" dirty="0" err="1"/>
              <a:t>про</a:t>
            </a:r>
            <a:r>
              <a:rPr sz="1600" dirty="0"/>
              <a:t> </a:t>
            </a:r>
            <a:r>
              <a:rPr sz="1600" dirty="0" err="1"/>
              <a:t>виробничі</a:t>
            </a:r>
            <a:r>
              <a:rPr sz="1600" dirty="0"/>
              <a:t> </a:t>
            </a:r>
            <a:r>
              <a:rPr sz="1600" dirty="0" err="1"/>
              <a:t>витрати</a:t>
            </a:r>
            <a:r>
              <a:rPr sz="1600"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737360"/>
            <a:ext cx="5212080" cy="448056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92240" y="1920240"/>
            <a:ext cx="4663440" cy="3298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B365D"/>
                </a:solidFill>
                <a:latin typeface="Montserrat"/>
              </a:defRPr>
            </a:pPr>
            <a:r>
              <a:rPr dirty="0"/>
              <a:t>ЗОВНІШНІ ДЖЕРЕЛА ВТОРИННИХ ДАНИХ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Державна</a:t>
            </a:r>
            <a:r>
              <a:rPr sz="1600" dirty="0"/>
              <a:t> </a:t>
            </a:r>
            <a:r>
              <a:rPr sz="1600" dirty="0" err="1"/>
              <a:t>статистика</a:t>
            </a:r>
            <a:r>
              <a:rPr sz="1600" dirty="0"/>
              <a:t> (</a:t>
            </a:r>
            <a:r>
              <a:rPr sz="1600" dirty="0" err="1"/>
              <a:t>Держстат</a:t>
            </a:r>
            <a:r>
              <a:rPr sz="1600" dirty="0"/>
              <a:t> </a:t>
            </a:r>
            <a:r>
              <a:rPr sz="1600" dirty="0" err="1"/>
              <a:t>України</a:t>
            </a:r>
            <a:r>
              <a:rPr sz="1600" dirty="0"/>
              <a:t>)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бази</a:t>
            </a:r>
            <a:r>
              <a:rPr sz="1600" dirty="0"/>
              <a:t> </a:t>
            </a:r>
            <a:r>
              <a:rPr sz="1600" dirty="0" err="1"/>
              <a:t>даних</a:t>
            </a:r>
            <a:r>
              <a:rPr sz="1600" dirty="0"/>
              <a:t>.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Звіти</a:t>
            </a:r>
            <a:r>
              <a:rPr sz="1600" dirty="0"/>
              <a:t> </a:t>
            </a:r>
            <a:r>
              <a:rPr sz="1600" dirty="0" err="1"/>
              <a:t>митної</a:t>
            </a:r>
            <a:r>
              <a:rPr sz="1600" dirty="0"/>
              <a:t> </a:t>
            </a:r>
            <a:r>
              <a:rPr sz="1600" dirty="0" err="1"/>
              <a:t>служби</a:t>
            </a:r>
            <a:r>
              <a:rPr sz="1600" dirty="0"/>
              <a:t> (</a:t>
            </a:r>
            <a:r>
              <a:rPr sz="1600" dirty="0" err="1"/>
              <a:t>експортно-імпортні</a:t>
            </a:r>
            <a:r>
              <a:rPr sz="1600" dirty="0"/>
              <a:t> </a:t>
            </a:r>
            <a:r>
              <a:rPr sz="1600" dirty="0" err="1"/>
              <a:t>дані</a:t>
            </a:r>
            <a:r>
              <a:rPr sz="1600" dirty="0"/>
              <a:t>).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Публікації</a:t>
            </a:r>
            <a:r>
              <a:rPr sz="1600" dirty="0"/>
              <a:t> </a:t>
            </a:r>
            <a:r>
              <a:rPr sz="1600" dirty="0" err="1"/>
              <a:t>галузевих</a:t>
            </a:r>
            <a:r>
              <a:rPr sz="1600" dirty="0"/>
              <a:t> </a:t>
            </a:r>
            <a:r>
              <a:rPr sz="1600" dirty="0" err="1"/>
              <a:t>асоціацій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патентні</a:t>
            </a:r>
            <a:r>
              <a:rPr sz="1600" dirty="0"/>
              <a:t> </a:t>
            </a:r>
            <a:r>
              <a:rPr sz="1600" dirty="0" err="1"/>
              <a:t>бази</a:t>
            </a:r>
            <a:r>
              <a:rPr sz="1600" dirty="0"/>
              <a:t>.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Тендерні</a:t>
            </a:r>
            <a:r>
              <a:rPr sz="1600" dirty="0"/>
              <a:t> </a:t>
            </a:r>
            <a:r>
              <a:rPr sz="1600" dirty="0" err="1"/>
              <a:t>платформи</a:t>
            </a:r>
            <a:r>
              <a:rPr sz="1600" dirty="0"/>
              <a:t> (Prozorro)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судові</a:t>
            </a:r>
            <a:r>
              <a:rPr sz="1600" dirty="0"/>
              <a:t> </a:t>
            </a:r>
            <a:r>
              <a:rPr sz="1600" dirty="0" err="1"/>
              <a:t>реєстри</a:t>
            </a:r>
            <a:r>
              <a:rPr sz="1600" dirty="0"/>
              <a:t>.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Аналітичні</a:t>
            </a:r>
            <a:r>
              <a:rPr sz="1600" dirty="0"/>
              <a:t> </a:t>
            </a:r>
            <a:r>
              <a:rPr sz="1600" dirty="0" err="1"/>
              <a:t>звіти</a:t>
            </a:r>
            <a:r>
              <a:rPr sz="1600" dirty="0"/>
              <a:t> </a:t>
            </a:r>
            <a:r>
              <a:rPr sz="1600" dirty="0" err="1"/>
              <a:t>агентств</a:t>
            </a:r>
            <a:r>
              <a:rPr sz="1600" dirty="0"/>
              <a:t> (Gartner, McKinsey, Deloitte, IDC).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B548A"/>
                </a:solidFill>
                <a:latin typeface="Montserrat"/>
              </a:defRPr>
            </a:pPr>
            <a:r>
              <a:t>ПУНКТ 2.2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11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ДЖЕРЕЛА ТА МЕТОДИ ЗБОРУ ПЕРВИННОЇ ІНФОРМАЦІЇ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10728655" cy="448056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920240"/>
            <a:ext cx="10149840" cy="2328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B365D"/>
                </a:solidFill>
                <a:latin typeface="Montserrat"/>
              </a:defRPr>
            </a:pPr>
            <a:r>
              <a:rPr dirty="0"/>
              <a:t>ОСНОВНІ МЕТОДИ ПОЛЬОВИХ ДОСЛІДЖЕНЬ (FIELD RESEARCH)</a:t>
            </a:r>
          </a:p>
          <a:p>
            <a:pPr>
              <a:spcBef>
                <a:spcPts val="1000"/>
              </a:spcBef>
              <a:defRPr sz="13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Експертні</a:t>
            </a:r>
            <a:r>
              <a:rPr sz="1600" dirty="0"/>
              <a:t> </a:t>
            </a:r>
            <a:r>
              <a:rPr sz="1600" dirty="0" err="1"/>
              <a:t>інтерв'ю</a:t>
            </a:r>
            <a:r>
              <a:rPr sz="1600" dirty="0"/>
              <a:t>: </a:t>
            </a:r>
            <a:r>
              <a:rPr sz="1600" dirty="0" err="1"/>
              <a:t>опитування</a:t>
            </a:r>
            <a:r>
              <a:rPr sz="1600" dirty="0"/>
              <a:t> </a:t>
            </a:r>
            <a:r>
              <a:rPr sz="1600" dirty="0" err="1"/>
              <a:t>провідних</a:t>
            </a:r>
            <a:r>
              <a:rPr sz="1600" dirty="0"/>
              <a:t> </a:t>
            </a:r>
            <a:r>
              <a:rPr sz="1600" dirty="0" err="1"/>
              <a:t>технічних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економічних</a:t>
            </a:r>
            <a:r>
              <a:rPr sz="1600" dirty="0"/>
              <a:t> </a:t>
            </a:r>
            <a:r>
              <a:rPr sz="1600" dirty="0" err="1"/>
              <a:t>фахівців</a:t>
            </a:r>
            <a:r>
              <a:rPr sz="1600" dirty="0"/>
              <a:t> </a:t>
            </a:r>
            <a:r>
              <a:rPr sz="1600" dirty="0" err="1"/>
              <a:t>галузі</a:t>
            </a:r>
            <a:r>
              <a:rPr sz="1600" dirty="0"/>
              <a:t>.</a:t>
            </a:r>
          </a:p>
          <a:p>
            <a:pPr>
              <a:spcBef>
                <a:spcPts val="1000"/>
              </a:spcBef>
              <a:defRPr sz="13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Глибинні</a:t>
            </a:r>
            <a:r>
              <a:rPr sz="1600" dirty="0"/>
              <a:t> </a:t>
            </a:r>
            <a:r>
              <a:rPr sz="1600" dirty="0" err="1"/>
              <a:t>інтерв'ю</a:t>
            </a:r>
            <a:r>
              <a:rPr sz="1600" dirty="0"/>
              <a:t>: </a:t>
            </a:r>
            <a:r>
              <a:rPr sz="1600" dirty="0" err="1"/>
              <a:t>особисті</a:t>
            </a:r>
            <a:r>
              <a:rPr sz="1600" dirty="0"/>
              <a:t> </a:t>
            </a:r>
            <a:r>
              <a:rPr sz="1600" dirty="0" err="1"/>
              <a:t>бесіди</a:t>
            </a:r>
            <a:r>
              <a:rPr sz="1600" dirty="0"/>
              <a:t> з ОПР (</a:t>
            </a:r>
            <a:r>
              <a:rPr sz="1600" dirty="0" err="1"/>
              <a:t>особами</a:t>
            </a:r>
            <a:r>
              <a:rPr sz="1600" dirty="0"/>
              <a:t>, </a:t>
            </a:r>
            <a:r>
              <a:rPr sz="1600" dirty="0" err="1"/>
              <a:t>що</a:t>
            </a:r>
            <a:r>
              <a:rPr sz="1600" dirty="0"/>
              <a:t> </a:t>
            </a:r>
            <a:r>
              <a:rPr sz="1600" dirty="0" err="1"/>
              <a:t>приймають</a:t>
            </a:r>
            <a:r>
              <a:rPr sz="1600" dirty="0"/>
              <a:t> </a:t>
            </a:r>
            <a:r>
              <a:rPr sz="1600" dirty="0" err="1"/>
              <a:t>рішення</a:t>
            </a:r>
            <a:r>
              <a:rPr sz="1600" dirty="0"/>
              <a:t>) у </a:t>
            </a:r>
            <a:r>
              <a:rPr sz="1600" dirty="0" err="1"/>
              <a:t>клієнтських</a:t>
            </a:r>
            <a:r>
              <a:rPr sz="1600" dirty="0"/>
              <a:t> </a:t>
            </a:r>
            <a:r>
              <a:rPr sz="1600" dirty="0" err="1"/>
              <a:t>компаніях</a:t>
            </a:r>
            <a:r>
              <a:rPr sz="1600" dirty="0"/>
              <a:t>.</a:t>
            </a:r>
          </a:p>
          <a:p>
            <a:pPr>
              <a:spcBef>
                <a:spcPts val="1000"/>
              </a:spcBef>
              <a:defRPr sz="13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Анкетування</a:t>
            </a:r>
            <a:r>
              <a:rPr sz="1600" dirty="0"/>
              <a:t> </a:t>
            </a:r>
            <a:r>
              <a:rPr sz="1600" dirty="0" err="1"/>
              <a:t>закупівельних</a:t>
            </a:r>
            <a:r>
              <a:rPr sz="1600" dirty="0"/>
              <a:t> </a:t>
            </a:r>
            <a:r>
              <a:rPr sz="1600" dirty="0" err="1"/>
              <a:t>центрів</a:t>
            </a:r>
            <a:r>
              <a:rPr sz="1600" dirty="0"/>
              <a:t>: </a:t>
            </a:r>
            <a:r>
              <a:rPr sz="1600" dirty="0" err="1"/>
              <a:t>збір</a:t>
            </a:r>
            <a:r>
              <a:rPr sz="1600" dirty="0"/>
              <a:t> </a:t>
            </a:r>
            <a:r>
              <a:rPr sz="1600" dirty="0" err="1"/>
              <a:t>даних</a:t>
            </a:r>
            <a:r>
              <a:rPr sz="1600" dirty="0"/>
              <a:t> </a:t>
            </a:r>
            <a:r>
              <a:rPr sz="1600" dirty="0" err="1"/>
              <a:t>від</a:t>
            </a:r>
            <a:r>
              <a:rPr sz="1600" dirty="0"/>
              <a:t> </a:t>
            </a:r>
            <a:r>
              <a:rPr sz="1600" dirty="0" err="1"/>
              <a:t>членів</a:t>
            </a:r>
            <a:r>
              <a:rPr sz="1600" dirty="0"/>
              <a:t> </a:t>
            </a:r>
            <a:r>
              <a:rPr sz="1600" dirty="0" err="1"/>
              <a:t>колегіального</a:t>
            </a:r>
            <a:r>
              <a:rPr sz="1600" dirty="0"/>
              <a:t> </a:t>
            </a:r>
            <a:r>
              <a:rPr sz="1600" dirty="0" err="1"/>
              <a:t>органу</a:t>
            </a:r>
            <a:r>
              <a:rPr sz="1600" dirty="0"/>
              <a:t> </a:t>
            </a:r>
            <a:r>
              <a:rPr sz="1600" dirty="0" err="1"/>
              <a:t>закупівлі</a:t>
            </a:r>
            <a:r>
              <a:rPr sz="1600" dirty="0"/>
              <a:t>.</a:t>
            </a:r>
          </a:p>
          <a:p>
            <a:pPr>
              <a:spcBef>
                <a:spcPts val="1000"/>
              </a:spcBef>
              <a:defRPr sz="13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Спостереження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експерименти</a:t>
            </a:r>
            <a:r>
              <a:rPr sz="1600" dirty="0"/>
              <a:t>: </a:t>
            </a:r>
            <a:r>
              <a:rPr sz="1600" dirty="0" err="1"/>
              <a:t>тестування</a:t>
            </a:r>
            <a:r>
              <a:rPr sz="1600" dirty="0"/>
              <a:t> </a:t>
            </a:r>
            <a:r>
              <a:rPr sz="1600" dirty="0" err="1"/>
              <a:t>роботи</a:t>
            </a:r>
            <a:r>
              <a:rPr sz="1600" dirty="0"/>
              <a:t> </a:t>
            </a:r>
            <a:r>
              <a:rPr sz="1600" dirty="0" err="1"/>
              <a:t>виробу</a:t>
            </a:r>
            <a:r>
              <a:rPr sz="1600" dirty="0"/>
              <a:t> у </a:t>
            </a:r>
            <a:r>
              <a:rPr sz="1600" dirty="0" err="1"/>
              <a:t>цехах</a:t>
            </a:r>
            <a:r>
              <a:rPr sz="1600" dirty="0"/>
              <a:t> </a:t>
            </a:r>
            <a:r>
              <a:rPr sz="1600" dirty="0" err="1"/>
              <a:t>замовника</a:t>
            </a:r>
            <a:r>
              <a:rPr sz="1600" dirty="0"/>
              <a:t> (</a:t>
            </a:r>
            <a:r>
              <a:rPr sz="1600" dirty="0" err="1"/>
              <a:t>використовуються</a:t>
            </a:r>
            <a:r>
              <a:rPr sz="1600" dirty="0"/>
              <a:t> </a:t>
            </a:r>
            <a:r>
              <a:rPr sz="1600" dirty="0" err="1"/>
              <a:t>рідше</a:t>
            </a:r>
            <a:r>
              <a:rPr sz="1600" dirty="0"/>
              <a:t> </a:t>
            </a:r>
            <a:r>
              <a:rPr sz="1600" dirty="0" err="1"/>
              <a:t>через</a:t>
            </a:r>
            <a:r>
              <a:rPr sz="1600" dirty="0"/>
              <a:t> </a:t>
            </a:r>
            <a:r>
              <a:rPr sz="1600" dirty="0" err="1"/>
              <a:t>високу</a:t>
            </a:r>
            <a:r>
              <a:rPr sz="1600" dirty="0"/>
              <a:t> </a:t>
            </a:r>
            <a:r>
              <a:rPr sz="1600" dirty="0" err="1"/>
              <a:t>вартість</a:t>
            </a:r>
            <a:r>
              <a:rPr sz="1600" dirty="0"/>
              <a:t>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B548A"/>
                </a:solidFill>
                <a:latin typeface="Montserrat"/>
              </a:defRPr>
            </a:pPr>
            <a:r>
              <a:t>ПУНКТ 2.2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12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П’ЯТЬ ПОСЛІДОВНИХ ЕТАПІВ B2B-ДОСЛІДЖЕННЯ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205740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737360"/>
            <a:ext cx="2057400" cy="54864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Montserrat"/>
              </a:defRPr>
            </a:pPr>
            <a:r>
              <a:t>ЕТАП 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377440"/>
            <a:ext cx="1874519" cy="1302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2B548A"/>
                </a:solidFill>
                <a:latin typeface="Montserrat"/>
              </a:defRPr>
            </a:pPr>
            <a:r>
              <a:rPr sz="1600" dirty="0"/>
              <a:t>КОНЦЕПЦІЯ</a:t>
            </a:r>
          </a:p>
          <a:p>
            <a:pPr>
              <a:spcBef>
                <a:spcPts val="800"/>
              </a:spcBef>
              <a:defRPr sz="1100">
                <a:solidFill>
                  <a:srgbClr val="222222"/>
                </a:solidFill>
                <a:latin typeface="Montserrat"/>
              </a:defRPr>
            </a:pPr>
            <a:r>
              <a:rPr sz="1400" dirty="0" err="1"/>
              <a:t>Формулювання</a:t>
            </a:r>
            <a:r>
              <a:rPr sz="1400" dirty="0"/>
              <a:t> </a:t>
            </a:r>
            <a:r>
              <a:rPr sz="1400" dirty="0" err="1"/>
              <a:t>проблеми</a:t>
            </a:r>
            <a:r>
              <a:rPr sz="1400" dirty="0"/>
              <a:t>, </a:t>
            </a:r>
            <a:r>
              <a:rPr sz="1400" dirty="0" err="1"/>
              <a:t>цілей</a:t>
            </a:r>
            <a:r>
              <a:rPr sz="1400" dirty="0"/>
              <a:t> </a:t>
            </a:r>
            <a:r>
              <a:rPr sz="1400" dirty="0" err="1"/>
              <a:t>та</a:t>
            </a:r>
            <a:r>
              <a:rPr sz="1400" dirty="0"/>
              <a:t> </a:t>
            </a:r>
            <a:r>
              <a:rPr sz="1400" dirty="0" err="1"/>
              <a:t>робочих</a:t>
            </a:r>
            <a:r>
              <a:rPr sz="1400" dirty="0"/>
              <a:t> </a:t>
            </a:r>
            <a:r>
              <a:rPr sz="1400" dirty="0" err="1"/>
              <a:t>гіпотез</a:t>
            </a:r>
            <a:endParaRPr sz="1400" dirty="0"/>
          </a:p>
        </p:txBody>
      </p:sp>
      <p:sp>
        <p:nvSpPr>
          <p:cNvPr id="9" name="Rounded Rectangle 8"/>
          <p:cNvSpPr/>
          <p:nvPr/>
        </p:nvSpPr>
        <p:spPr>
          <a:xfrm>
            <a:off x="2907791" y="1737360"/>
            <a:ext cx="205740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907791" y="1737360"/>
            <a:ext cx="2057400" cy="54864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Montserrat"/>
              </a:defRPr>
            </a:pPr>
            <a:r>
              <a:t>ЕТАП 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99232" y="2377440"/>
            <a:ext cx="1874519" cy="10874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2B548A"/>
                </a:solidFill>
                <a:latin typeface="Montserrat"/>
              </a:defRPr>
            </a:pPr>
            <a:r>
              <a:rPr sz="1600"/>
              <a:t>ПЛАНУВАННЯ</a:t>
            </a:r>
          </a:p>
          <a:p>
            <a:pPr>
              <a:spcBef>
                <a:spcPts val="800"/>
              </a:spcBef>
              <a:defRPr sz="1100">
                <a:solidFill>
                  <a:srgbClr val="222222"/>
                </a:solidFill>
                <a:latin typeface="Montserrat"/>
              </a:defRPr>
            </a:pPr>
            <a:r>
              <a:rPr sz="1400"/>
              <a:t>Вибір методів, об'єктів, розробка анкет і вибірки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84064" y="1737360"/>
            <a:ext cx="205740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084064" y="1737360"/>
            <a:ext cx="2057400" cy="54864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Montserrat"/>
              </a:defRPr>
            </a:pPr>
            <a:r>
              <a:t>ЕТАП 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75503" y="2377440"/>
            <a:ext cx="1874519" cy="1302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2B548A"/>
                </a:solidFill>
                <a:latin typeface="Montserrat"/>
              </a:defRPr>
            </a:pPr>
            <a:r>
              <a:rPr sz="1600"/>
              <a:t>ЗБІР ДАНИХ</a:t>
            </a:r>
          </a:p>
          <a:p>
            <a:pPr>
              <a:spcBef>
                <a:spcPts val="800"/>
              </a:spcBef>
              <a:defRPr sz="1100">
                <a:solidFill>
                  <a:srgbClr val="222222"/>
                </a:solidFill>
                <a:latin typeface="Montserrat"/>
              </a:defRPr>
            </a:pPr>
            <a:r>
              <a:rPr sz="1400"/>
              <a:t>Проведення інтерв'ю, аналіз вторинних джерел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60336" y="1737360"/>
            <a:ext cx="205740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260336" y="1737360"/>
            <a:ext cx="2057400" cy="54864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Montserrat"/>
              </a:defRPr>
            </a:pPr>
            <a:r>
              <a:t>ЕТАП 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51775" y="2377440"/>
            <a:ext cx="1874519" cy="10874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2B548A"/>
                </a:solidFill>
                <a:latin typeface="Montserrat"/>
              </a:defRPr>
            </a:pPr>
            <a:r>
              <a:rPr sz="1600"/>
              <a:t>ВИСНОВКИ</a:t>
            </a:r>
          </a:p>
          <a:p>
            <a:pPr>
              <a:spcBef>
                <a:spcPts val="800"/>
              </a:spcBef>
              <a:defRPr sz="1100">
                <a:solidFill>
                  <a:srgbClr val="222222"/>
                </a:solidFill>
                <a:latin typeface="Montserrat"/>
              </a:defRPr>
            </a:pPr>
            <a:r>
              <a:rPr sz="1400"/>
              <a:t>Систематизація даних, формування звіту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436608" y="1737360"/>
            <a:ext cx="205740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436608" y="1737360"/>
            <a:ext cx="2057400" cy="54864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Montserrat"/>
              </a:defRPr>
            </a:pPr>
            <a:r>
              <a:t>ЕТАП 05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28048" y="2377440"/>
            <a:ext cx="1874519" cy="17645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2B548A"/>
                </a:solidFill>
                <a:latin typeface="Montserrat"/>
              </a:defRPr>
            </a:pPr>
            <a:r>
              <a:rPr sz="1600"/>
              <a:t>РИНКОВЕ РІШЕННЯ</a:t>
            </a:r>
          </a:p>
          <a:p>
            <a:pPr>
              <a:spcBef>
                <a:spcPts val="800"/>
              </a:spcBef>
              <a:defRPr sz="1100">
                <a:solidFill>
                  <a:srgbClr val="222222"/>
                </a:solidFill>
                <a:latin typeface="Montserrat"/>
              </a:defRPr>
            </a:pPr>
            <a:r>
              <a:rPr sz="1400"/>
              <a:t>Прийняття рішення щодо 4P/7P, асортименту чи ціни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B548A"/>
                </a:solidFill>
                <a:latin typeface="Montserrat"/>
              </a:defRPr>
            </a:pPr>
            <a:r>
              <a:t>ПУНКТ 2.2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13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ОСОБЛИВОСТІ ОБРОБКИ ТА ІНТЕРПРЕТАЦІЇ МАЛИХ ВИБІРОК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10728655" cy="448056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920240"/>
            <a:ext cx="10149840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B365D"/>
                </a:solidFill>
                <a:latin typeface="Montserrat"/>
              </a:defRPr>
            </a:pPr>
            <a:r>
              <a:rPr dirty="0"/>
              <a:t>МЕТОДИЧНИЙ НЮАНС ІНТЕРПРЕТАЦІЇ B2B-ДАНИХ</a:t>
            </a:r>
          </a:p>
          <a:p>
            <a:pPr>
              <a:spcBef>
                <a:spcPts val="1200"/>
              </a:spcBef>
              <a:defRPr sz="13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Нерепрезентативність</a:t>
            </a:r>
            <a:r>
              <a:rPr sz="1600" dirty="0"/>
              <a:t> </a:t>
            </a:r>
            <a:r>
              <a:rPr sz="1600" dirty="0" err="1"/>
              <a:t>малих</a:t>
            </a:r>
            <a:r>
              <a:rPr sz="1600" dirty="0"/>
              <a:t> </a:t>
            </a:r>
            <a:r>
              <a:rPr sz="1600" dirty="0" err="1"/>
              <a:t>вибірок</a:t>
            </a:r>
            <a:r>
              <a:rPr sz="1600" dirty="0"/>
              <a:t>: у B2B </a:t>
            </a:r>
            <a:r>
              <a:rPr sz="1600" dirty="0" err="1"/>
              <a:t>опитується</a:t>
            </a:r>
            <a:r>
              <a:rPr sz="1600" dirty="0"/>
              <a:t> </a:t>
            </a:r>
            <a:r>
              <a:rPr sz="1600" dirty="0" err="1"/>
              <a:t>невелика</a:t>
            </a:r>
            <a:r>
              <a:rPr sz="1600" dirty="0"/>
              <a:t> </a:t>
            </a:r>
            <a:r>
              <a:rPr sz="1600" dirty="0" err="1"/>
              <a:t>кількість</a:t>
            </a:r>
            <a:r>
              <a:rPr sz="1600" dirty="0"/>
              <a:t> </a:t>
            </a:r>
            <a:r>
              <a:rPr sz="1600" dirty="0" err="1"/>
              <a:t>підприємств</a:t>
            </a:r>
            <a:r>
              <a:rPr sz="1600" dirty="0"/>
              <a:t>, </a:t>
            </a:r>
            <a:r>
              <a:rPr sz="1600" dirty="0" err="1"/>
              <a:t>тому</a:t>
            </a:r>
            <a:r>
              <a:rPr sz="1600" dirty="0"/>
              <a:t> </a:t>
            </a:r>
            <a:r>
              <a:rPr sz="1600" dirty="0" err="1"/>
              <a:t>статистичне</a:t>
            </a:r>
            <a:r>
              <a:rPr sz="1600" dirty="0"/>
              <a:t> </a:t>
            </a:r>
            <a:r>
              <a:rPr sz="1600" dirty="0" err="1"/>
              <a:t>узагальнення</a:t>
            </a:r>
            <a:r>
              <a:rPr sz="1600" dirty="0"/>
              <a:t> є </a:t>
            </a:r>
            <a:r>
              <a:rPr sz="1600" dirty="0" err="1"/>
              <a:t>некоректним</a:t>
            </a:r>
            <a:r>
              <a:rPr sz="1600" dirty="0"/>
              <a:t>.</a:t>
            </a:r>
          </a:p>
          <a:p>
            <a:pPr>
              <a:spcBef>
                <a:spcPts val="1200"/>
              </a:spcBef>
              <a:defRPr sz="13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Ризик</a:t>
            </a:r>
            <a:r>
              <a:rPr sz="1600" dirty="0"/>
              <a:t> </a:t>
            </a:r>
            <a:r>
              <a:rPr sz="1600" dirty="0" err="1"/>
              <a:t>викривлення</a:t>
            </a:r>
            <a:r>
              <a:rPr sz="1600" dirty="0"/>
              <a:t>: </a:t>
            </a:r>
            <a:r>
              <a:rPr sz="1600" dirty="0" err="1"/>
              <a:t>кілька</a:t>
            </a:r>
            <a:r>
              <a:rPr sz="1600" dirty="0"/>
              <a:t> </a:t>
            </a:r>
            <a:r>
              <a:rPr sz="1600" dirty="0" err="1"/>
              <a:t>підприємств</a:t>
            </a:r>
            <a:r>
              <a:rPr sz="1600" dirty="0"/>
              <a:t> </a:t>
            </a:r>
            <a:r>
              <a:rPr sz="1600" dirty="0" err="1"/>
              <a:t>із</a:t>
            </a:r>
            <a:r>
              <a:rPr sz="1600" dirty="0"/>
              <a:t> </a:t>
            </a:r>
            <a:r>
              <a:rPr sz="1600" dirty="0" err="1"/>
              <a:t>нетиповими</a:t>
            </a:r>
            <a:r>
              <a:rPr sz="1600" dirty="0"/>
              <a:t> </a:t>
            </a:r>
            <a:r>
              <a:rPr sz="1600" dirty="0" err="1"/>
              <a:t>показниками</a:t>
            </a:r>
            <a:r>
              <a:rPr sz="1600" dirty="0"/>
              <a:t> </a:t>
            </a:r>
            <a:r>
              <a:rPr sz="1600" dirty="0" err="1"/>
              <a:t>здатні</a:t>
            </a:r>
            <a:r>
              <a:rPr sz="1600" dirty="0"/>
              <a:t> </a:t>
            </a:r>
            <a:r>
              <a:rPr sz="1600" dirty="0" err="1"/>
              <a:t>суттєво</a:t>
            </a:r>
            <a:r>
              <a:rPr sz="1600" dirty="0"/>
              <a:t> </a:t>
            </a:r>
            <a:r>
              <a:rPr sz="1600" dirty="0" err="1"/>
              <a:t>деформувати</a:t>
            </a:r>
            <a:r>
              <a:rPr sz="1600" dirty="0"/>
              <a:t> </a:t>
            </a:r>
            <a:r>
              <a:rPr sz="1600" dirty="0" err="1"/>
              <a:t>підсумковий</a:t>
            </a:r>
            <a:r>
              <a:rPr sz="1600" dirty="0"/>
              <a:t> </a:t>
            </a:r>
            <a:r>
              <a:rPr sz="1600" dirty="0" err="1"/>
              <a:t>результат</a:t>
            </a:r>
            <a:r>
              <a:rPr sz="1600" dirty="0"/>
              <a:t>.</a:t>
            </a:r>
          </a:p>
          <a:p>
            <a:pPr>
              <a:spcBef>
                <a:spcPts val="1200"/>
              </a:spcBef>
              <a:defRPr sz="13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Правило</a:t>
            </a:r>
            <a:r>
              <a:rPr sz="1600" dirty="0"/>
              <a:t> </a:t>
            </a:r>
            <a:r>
              <a:rPr sz="1600" dirty="0" err="1"/>
              <a:t>інтерпретації</a:t>
            </a:r>
            <a:r>
              <a:rPr sz="1600" dirty="0"/>
              <a:t>: </a:t>
            </a:r>
            <a:r>
              <a:rPr sz="1600" dirty="0" err="1"/>
              <a:t>результати</a:t>
            </a:r>
            <a:r>
              <a:rPr sz="1600" dirty="0"/>
              <a:t> </a:t>
            </a:r>
            <a:r>
              <a:rPr sz="1600" dirty="0" err="1"/>
              <a:t>експертних</a:t>
            </a:r>
            <a:r>
              <a:rPr sz="1600" dirty="0"/>
              <a:t> </a:t>
            </a:r>
            <a:r>
              <a:rPr sz="1600" dirty="0" err="1"/>
              <a:t>інтерв'ю</a:t>
            </a:r>
            <a:r>
              <a:rPr sz="1600" dirty="0"/>
              <a:t> </a:t>
            </a:r>
            <a:r>
              <a:rPr sz="1600" dirty="0" err="1"/>
              <a:t>слід</a:t>
            </a:r>
            <a:r>
              <a:rPr sz="1600" dirty="0"/>
              <a:t> </a:t>
            </a:r>
            <a:r>
              <a:rPr sz="1600" dirty="0" err="1"/>
              <a:t>обов'язково</a:t>
            </a:r>
            <a:r>
              <a:rPr sz="1600" dirty="0"/>
              <a:t> </a:t>
            </a:r>
            <a:r>
              <a:rPr sz="1600" dirty="0" err="1"/>
              <a:t>зіставляти</a:t>
            </a:r>
            <a:r>
              <a:rPr sz="1600" dirty="0"/>
              <a:t> з </a:t>
            </a:r>
            <a:r>
              <a:rPr sz="1600" dirty="0" err="1"/>
              <a:t>вторинними</a:t>
            </a:r>
            <a:r>
              <a:rPr sz="1600" dirty="0"/>
              <a:t> </a:t>
            </a:r>
            <a:r>
              <a:rPr sz="1600" dirty="0" err="1"/>
              <a:t>джерелами</a:t>
            </a:r>
            <a:r>
              <a:rPr sz="1600" dirty="0"/>
              <a:t> </a:t>
            </a:r>
            <a:r>
              <a:rPr sz="1600" dirty="0" err="1"/>
              <a:t>даних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експертними</a:t>
            </a:r>
            <a:r>
              <a:rPr sz="1600" dirty="0"/>
              <a:t> </a:t>
            </a:r>
            <a:r>
              <a:rPr sz="1600" dirty="0" err="1"/>
              <a:t>оцінками</a:t>
            </a:r>
            <a:r>
              <a:rPr sz="1600" dirty="0"/>
              <a:t> </a:t>
            </a:r>
            <a:r>
              <a:rPr sz="1600" dirty="0" err="1"/>
              <a:t>ринку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14 / 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10362895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D0DEEC"/>
                </a:solidFill>
                <a:latin typeface="Montserrat"/>
              </a:defRPr>
            </a:pPr>
            <a:r>
              <a:t>РОЗДІЛ 3</a:t>
            </a:r>
          </a:p>
          <a:p>
            <a:pPr>
              <a:spcBef>
                <a:spcPts val="1200"/>
              </a:spcBef>
              <a:defRPr sz="2800" b="1">
                <a:solidFill>
                  <a:srgbClr val="FFFFFF"/>
                </a:solidFill>
                <a:latin typeface="Montserrat"/>
              </a:defRPr>
            </a:pPr>
            <a:r>
              <a:t>МЕТОДОЛОГІЯ ПРОВЕДЕННЯ SWOT-АНАЛІЗУ ТА МАРКЕТИНГОВОГО АУДИТУ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B548A"/>
                </a:solidFill>
                <a:latin typeface="Montserrat"/>
              </a:defRPr>
            </a:pPr>
            <a:r>
              <a:t>ПУНКТ 2.3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15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СТРУКТУРА ЧОТИРЬОХ ПОЛІВ SWOT-АНАЛІЗУ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521208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737360"/>
            <a:ext cx="5212080" cy="41148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Montserrat"/>
              </a:defRPr>
            </a:pPr>
            <a:r>
              <a:t>S — STRENGTHS (СИЛА)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240280"/>
            <a:ext cx="48463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 err="1"/>
              <a:t>Внутрішні</a:t>
            </a:r>
            <a:r>
              <a:rPr sz="1600" dirty="0"/>
              <a:t> </a:t>
            </a:r>
            <a:r>
              <a:rPr sz="1600" dirty="0" err="1"/>
              <a:t>конкурентні</a:t>
            </a:r>
            <a:r>
              <a:rPr sz="1600" dirty="0"/>
              <a:t> </a:t>
            </a:r>
            <a:r>
              <a:rPr sz="1600" dirty="0" err="1"/>
              <a:t>переваги</a:t>
            </a:r>
            <a:r>
              <a:rPr sz="1600" dirty="0"/>
              <a:t>: </a:t>
            </a:r>
            <a:r>
              <a:rPr sz="1600" dirty="0" err="1"/>
              <a:t>патенти</a:t>
            </a:r>
            <a:r>
              <a:rPr sz="1600" dirty="0"/>
              <a:t>, </a:t>
            </a:r>
            <a:r>
              <a:rPr sz="1600" dirty="0" err="1"/>
              <a:t>інженерний</a:t>
            </a:r>
            <a:r>
              <a:rPr sz="1600" dirty="0"/>
              <a:t> </a:t>
            </a:r>
            <a:r>
              <a:rPr sz="1600" dirty="0" err="1"/>
              <a:t>персонал</a:t>
            </a:r>
            <a:r>
              <a:rPr sz="1600" dirty="0"/>
              <a:t>, </a:t>
            </a:r>
            <a:r>
              <a:rPr sz="1600" dirty="0" err="1"/>
              <a:t>власні</a:t>
            </a:r>
            <a:r>
              <a:rPr sz="1600" dirty="0"/>
              <a:t> </a:t>
            </a:r>
            <a:r>
              <a:rPr sz="1600" dirty="0" err="1"/>
              <a:t>потужності</a:t>
            </a:r>
            <a:r>
              <a:rPr sz="1600" dirty="0"/>
              <a:t>, </a:t>
            </a:r>
            <a:r>
              <a:rPr sz="1600" dirty="0" err="1"/>
              <a:t>дилерська</a:t>
            </a:r>
            <a:r>
              <a:rPr sz="1600" dirty="0"/>
              <a:t> </a:t>
            </a:r>
            <a:r>
              <a:rPr sz="1600" dirty="0" err="1"/>
              <a:t>мережа</a:t>
            </a:r>
            <a:r>
              <a:rPr sz="1600"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737360"/>
            <a:ext cx="521208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7920" y="1737360"/>
            <a:ext cx="5212080" cy="41148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Montserrat"/>
              </a:defRPr>
            </a:pPr>
            <a:r>
              <a:t>W — WEAKNESSES (СЛАБКІСТЬ)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40280"/>
            <a:ext cx="48463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Внутрішні обмеження: застаріле обладнання, висока себевартість, відсутність CRM, залежність від постачальника.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023360"/>
            <a:ext cx="521208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31520" y="4023360"/>
            <a:ext cx="5212080" cy="411480"/>
          </a:xfrm>
          <a:prstGeom prst="rect">
            <a:avLst/>
          </a:prstGeom>
          <a:solidFill>
            <a:srgbClr val="005A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Montserrat"/>
              </a:defRPr>
            </a:pPr>
            <a:r>
              <a:t>O — OPPORTUNITIES (МОЖЛИВОСТІ)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526280"/>
            <a:ext cx="48463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Зовнішні шанси: нові експортні ринки, державні програми, розвиток цифрових B2B-платформ.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4023360"/>
            <a:ext cx="521208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217920" y="4023360"/>
            <a:ext cx="5212080" cy="411480"/>
          </a:xfrm>
          <a:prstGeom prst="rect">
            <a:avLst/>
          </a:prstGeom>
          <a:solidFill>
            <a:srgbClr val="5A6B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Montserrat"/>
              </a:defRPr>
            </a:pPr>
            <a:r>
              <a:t>T — THREATS (ЗАГРОЗИ)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4526280"/>
            <a:ext cx="48463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Зовнішні ризики: цінова конкуренція, імпортні мита, жорсткі екологічні стандарти, воєнні ризики.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B548A"/>
                </a:solidFill>
                <a:latin typeface="Montserrat"/>
              </a:defRPr>
            </a:pPr>
            <a:r>
              <a:t>ПУНКТ 2.3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16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ІНТЕГРАЦІЙНА МАТРИЦЯ СТРАТЕГІЧНИХ ДІЙ SWOT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5212080" cy="210312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4846320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B365D"/>
                </a:solidFill>
                <a:latin typeface="Montserrat"/>
              </a:defRPr>
            </a:pPr>
            <a:r>
              <a:rPr sz="1600" dirty="0"/>
              <a:t>S-O (</a:t>
            </a:r>
            <a:r>
              <a:rPr sz="1600" dirty="0" err="1"/>
              <a:t>СіМ</a:t>
            </a:r>
            <a:r>
              <a:rPr sz="1600" dirty="0"/>
              <a:t>): СТРАТЕГІЯ РОСТУ</a:t>
            </a:r>
          </a:p>
          <a:p>
            <a:pPr>
              <a:spcBef>
                <a:spcPts val="6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 err="1"/>
              <a:t>Використання</a:t>
            </a:r>
            <a:r>
              <a:rPr sz="1600" dirty="0"/>
              <a:t> </a:t>
            </a:r>
            <a:r>
              <a:rPr sz="1600" dirty="0" err="1"/>
              <a:t>сильних</a:t>
            </a:r>
            <a:r>
              <a:rPr sz="1600" dirty="0"/>
              <a:t> </a:t>
            </a:r>
            <a:r>
              <a:rPr sz="1600" dirty="0" err="1"/>
              <a:t>сторін</a:t>
            </a:r>
            <a:r>
              <a:rPr sz="1600" dirty="0"/>
              <a:t> </a:t>
            </a:r>
            <a:r>
              <a:rPr sz="1600" dirty="0" err="1"/>
              <a:t>для</a:t>
            </a:r>
            <a:r>
              <a:rPr sz="1600" dirty="0"/>
              <a:t> </a:t>
            </a:r>
            <a:r>
              <a:rPr sz="1600" dirty="0" err="1"/>
              <a:t>максимальної</a:t>
            </a:r>
            <a:r>
              <a:rPr sz="1600" dirty="0"/>
              <a:t> </a:t>
            </a:r>
            <a:r>
              <a:rPr sz="1600" dirty="0" err="1"/>
              <a:t>реалізації</a:t>
            </a:r>
            <a:r>
              <a:rPr sz="1600" dirty="0"/>
              <a:t> </a:t>
            </a:r>
            <a:r>
              <a:rPr sz="1600" dirty="0" err="1"/>
              <a:t>зовнішніх</a:t>
            </a:r>
            <a:r>
              <a:rPr sz="1600" dirty="0"/>
              <a:t> </a:t>
            </a:r>
            <a:r>
              <a:rPr sz="1600" dirty="0" err="1"/>
              <a:t>можливостей</a:t>
            </a:r>
            <a:endParaRPr sz="1600" dirty="0"/>
          </a:p>
        </p:txBody>
      </p:sp>
      <p:sp>
        <p:nvSpPr>
          <p:cNvPr id="8" name="Rounded Rectangle 7"/>
          <p:cNvSpPr/>
          <p:nvPr/>
        </p:nvSpPr>
        <p:spPr>
          <a:xfrm>
            <a:off x="6217920" y="1737360"/>
            <a:ext cx="5212080" cy="210312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0" y="1920240"/>
            <a:ext cx="4846320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B365D"/>
                </a:solidFill>
                <a:latin typeface="Montserrat"/>
              </a:defRPr>
            </a:pPr>
            <a:r>
              <a:rPr sz="1600"/>
              <a:t>W-O (СлМ): СТРАТЕГІЯ ВДОСКОНАЛЕННЯ</a:t>
            </a:r>
          </a:p>
          <a:p>
            <a:pPr>
              <a:spcBef>
                <a:spcPts val="6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Подолання внутрішніх слабкостей за рахунок залучення нових зовнішніх можливостей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023360"/>
            <a:ext cx="5212080" cy="210312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4206240"/>
            <a:ext cx="4846320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B365D"/>
                </a:solidFill>
                <a:latin typeface="Montserrat"/>
              </a:defRPr>
            </a:pPr>
            <a:r>
              <a:rPr sz="1600"/>
              <a:t>S-T (СіЗ): СТРАТЕГІЯ ЗАХИСТУ</a:t>
            </a:r>
          </a:p>
          <a:p>
            <a:pPr>
              <a:spcBef>
                <a:spcPts val="6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Використання внутрішньої сили для нейтралізації або мінімізації зовнішніх загроз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4023360"/>
            <a:ext cx="5212080" cy="210312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0" y="4206240"/>
            <a:ext cx="4846320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B365D"/>
                </a:solidFill>
                <a:latin typeface="Montserrat"/>
              </a:defRPr>
            </a:pPr>
            <a:r>
              <a:rPr sz="1600"/>
              <a:t>W-T (СлЗ): СТРАТЕГІЯ ВИЖИВАННЯ</a:t>
            </a:r>
          </a:p>
          <a:p>
            <a:pPr>
              <a:spcBef>
                <a:spcPts val="6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Радикальне скорочення витрат, диверсифікація чи ліквідація збиткових напрямів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B548A"/>
                </a:solidFill>
                <a:latin typeface="Montserrat"/>
              </a:defRPr>
            </a:pPr>
            <a:r>
              <a:t>ПУНКТ 2.3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17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МАРКЕТИНГОВИЙ АУДИТ ПІДПРИЄМСТВА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107286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920240"/>
            <a:ext cx="10149840" cy="2821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B365D"/>
                </a:solidFill>
                <a:latin typeface="Montserrat"/>
              </a:defRPr>
            </a:pPr>
            <a:r>
              <a:rPr dirty="0"/>
              <a:t>СУТНІСТЬ ТА ЗАВДАННЯ МАРКЕТИНГОВОГО АУДИТУ (РЕВІЗІЇ)</a:t>
            </a:r>
          </a:p>
          <a:p>
            <a:pPr>
              <a:spcBef>
                <a:spcPts val="1000"/>
              </a:spcBef>
              <a:defRPr sz="13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Визначення</a:t>
            </a:r>
            <a:r>
              <a:rPr sz="1600" dirty="0"/>
              <a:t>: </a:t>
            </a:r>
            <a:r>
              <a:rPr sz="1600" dirty="0" err="1"/>
              <a:t>систематичне</a:t>
            </a:r>
            <a:r>
              <a:rPr sz="1600" dirty="0"/>
              <a:t>, </a:t>
            </a:r>
            <a:r>
              <a:rPr sz="1600" dirty="0" err="1"/>
              <a:t>критичне</a:t>
            </a:r>
            <a:r>
              <a:rPr sz="1600" dirty="0"/>
              <a:t>, </a:t>
            </a:r>
            <a:r>
              <a:rPr sz="1600" dirty="0" err="1"/>
              <a:t>об'єктивне</a:t>
            </a:r>
            <a:r>
              <a:rPr sz="1600" dirty="0"/>
              <a:t> і </a:t>
            </a:r>
            <a:r>
              <a:rPr sz="1600" dirty="0" err="1"/>
              <a:t>всебічне</a:t>
            </a:r>
            <a:r>
              <a:rPr sz="1600" dirty="0"/>
              <a:t> </a:t>
            </a:r>
            <a:r>
              <a:rPr sz="1600" dirty="0" err="1"/>
              <a:t>дослідження</a:t>
            </a:r>
            <a:r>
              <a:rPr sz="1600" dirty="0"/>
              <a:t> </a:t>
            </a:r>
            <a:r>
              <a:rPr sz="1600" dirty="0" err="1"/>
              <a:t>внутрішнього</a:t>
            </a:r>
            <a:r>
              <a:rPr sz="1600" dirty="0"/>
              <a:t> </a:t>
            </a:r>
            <a:r>
              <a:rPr sz="1600" dirty="0" err="1"/>
              <a:t>маркетингового</a:t>
            </a:r>
            <a:r>
              <a:rPr sz="1600" dirty="0"/>
              <a:t> </a:t>
            </a:r>
            <a:r>
              <a:rPr sz="1600" dirty="0" err="1"/>
              <a:t>середовища</a:t>
            </a:r>
            <a:r>
              <a:rPr sz="1600" dirty="0"/>
              <a:t> (</a:t>
            </a:r>
            <a:r>
              <a:rPr sz="1600" dirty="0" err="1"/>
              <a:t>цілей</a:t>
            </a:r>
            <a:r>
              <a:rPr sz="1600" dirty="0"/>
              <a:t>, </a:t>
            </a:r>
            <a:r>
              <a:rPr sz="1600" dirty="0" err="1"/>
              <a:t>оргструктури</a:t>
            </a:r>
            <a:r>
              <a:rPr sz="1600" dirty="0"/>
              <a:t>, 4P/7P).</a:t>
            </a:r>
          </a:p>
          <a:p>
            <a:pPr>
              <a:spcBef>
                <a:spcPts val="1000"/>
              </a:spcBef>
              <a:defRPr sz="13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Головне</a:t>
            </a:r>
            <a:r>
              <a:rPr sz="1600" dirty="0"/>
              <a:t> </a:t>
            </a:r>
            <a:r>
              <a:rPr sz="1600" dirty="0" err="1"/>
              <a:t>завдання</a:t>
            </a:r>
            <a:r>
              <a:rPr sz="1600" dirty="0"/>
              <a:t>: </a:t>
            </a:r>
            <a:r>
              <a:rPr sz="1600" dirty="0" err="1"/>
              <a:t>своєчасне</a:t>
            </a:r>
            <a:r>
              <a:rPr sz="1600" dirty="0"/>
              <a:t> </a:t>
            </a:r>
            <a:r>
              <a:rPr sz="1600" dirty="0" err="1"/>
              <a:t>виявлення</a:t>
            </a:r>
            <a:r>
              <a:rPr sz="1600" dirty="0"/>
              <a:t> </a:t>
            </a:r>
            <a:r>
              <a:rPr sz="1600" dirty="0" err="1"/>
              <a:t>розбіжностей</a:t>
            </a:r>
            <a:r>
              <a:rPr sz="1600" dirty="0"/>
              <a:t> </a:t>
            </a:r>
            <a:r>
              <a:rPr sz="1600" dirty="0" err="1"/>
              <a:t>між</a:t>
            </a:r>
            <a:r>
              <a:rPr sz="1600" dirty="0"/>
              <a:t> </a:t>
            </a:r>
            <a:r>
              <a:rPr sz="1600" dirty="0" err="1"/>
              <a:t>потенціалом</a:t>
            </a:r>
            <a:r>
              <a:rPr sz="1600" dirty="0"/>
              <a:t> </a:t>
            </a:r>
            <a:r>
              <a:rPr sz="1600" dirty="0" err="1"/>
              <a:t>компанії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вимогами</a:t>
            </a:r>
            <a:r>
              <a:rPr sz="1600" dirty="0"/>
              <a:t> </a:t>
            </a:r>
            <a:r>
              <a:rPr sz="1600" dirty="0" err="1"/>
              <a:t>ринку</a:t>
            </a:r>
            <a:r>
              <a:rPr sz="1600" dirty="0"/>
              <a:t>, </a:t>
            </a:r>
            <a:r>
              <a:rPr sz="1600" dirty="0" err="1"/>
              <a:t>пошук</a:t>
            </a:r>
            <a:r>
              <a:rPr sz="1600" dirty="0"/>
              <a:t> </a:t>
            </a:r>
            <a:r>
              <a:rPr sz="1600" dirty="0" err="1"/>
              <a:t>прихованих</a:t>
            </a:r>
            <a:r>
              <a:rPr sz="1600" dirty="0"/>
              <a:t> </a:t>
            </a:r>
            <a:r>
              <a:rPr sz="1600" dirty="0" err="1"/>
              <a:t>резервів</a:t>
            </a:r>
            <a:r>
              <a:rPr sz="1600" dirty="0"/>
              <a:t> </a:t>
            </a:r>
            <a:r>
              <a:rPr sz="1600" dirty="0" err="1"/>
              <a:t>зростання</a:t>
            </a:r>
            <a:r>
              <a:rPr sz="1600" dirty="0"/>
              <a:t>.</a:t>
            </a:r>
          </a:p>
          <a:p>
            <a:pPr>
              <a:spcBef>
                <a:spcPts val="1000"/>
              </a:spcBef>
              <a:defRPr sz="13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Періодичність</a:t>
            </a:r>
            <a:r>
              <a:rPr sz="1600" dirty="0"/>
              <a:t>: </a:t>
            </a:r>
            <a:r>
              <a:rPr sz="1600" dirty="0" err="1"/>
              <a:t>регулярна</a:t>
            </a:r>
            <a:r>
              <a:rPr sz="1600" dirty="0"/>
              <a:t> </a:t>
            </a:r>
            <a:r>
              <a:rPr sz="1600" dirty="0" err="1"/>
              <a:t>комплексна</a:t>
            </a:r>
            <a:r>
              <a:rPr sz="1600" dirty="0"/>
              <a:t> </a:t>
            </a:r>
            <a:r>
              <a:rPr sz="1600" dirty="0" err="1"/>
              <a:t>процедура</a:t>
            </a:r>
            <a:r>
              <a:rPr sz="1600" dirty="0"/>
              <a:t> (</a:t>
            </a:r>
            <a:r>
              <a:rPr sz="1600" dirty="0" err="1"/>
              <a:t>річна</a:t>
            </a:r>
            <a:r>
              <a:rPr sz="1600" dirty="0"/>
              <a:t> </a:t>
            </a:r>
            <a:r>
              <a:rPr sz="1600" dirty="0" err="1"/>
              <a:t>чи</a:t>
            </a:r>
            <a:r>
              <a:rPr sz="1600" dirty="0"/>
              <a:t> </a:t>
            </a:r>
            <a:r>
              <a:rPr sz="1600" dirty="0" err="1"/>
              <a:t>піврічна</a:t>
            </a:r>
            <a:r>
              <a:rPr sz="1600" dirty="0"/>
              <a:t>), </a:t>
            </a:r>
            <a:r>
              <a:rPr sz="1600" dirty="0" err="1"/>
              <a:t>що</a:t>
            </a:r>
            <a:r>
              <a:rPr sz="1600" dirty="0"/>
              <a:t> </a:t>
            </a:r>
            <a:r>
              <a:rPr sz="1600" dirty="0" err="1"/>
              <a:t>охоплює</a:t>
            </a:r>
            <a:r>
              <a:rPr sz="1600" dirty="0"/>
              <a:t> </a:t>
            </a:r>
            <a:r>
              <a:rPr sz="1600" dirty="0" err="1"/>
              <a:t>весь</a:t>
            </a:r>
            <a:r>
              <a:rPr sz="1600" dirty="0"/>
              <a:t> </a:t>
            </a:r>
            <a:r>
              <a:rPr sz="1600" dirty="0" err="1"/>
              <a:t>комплекс</a:t>
            </a:r>
            <a:r>
              <a:rPr sz="1600" dirty="0"/>
              <a:t> </a:t>
            </a:r>
            <a:r>
              <a:rPr sz="1600" dirty="0" err="1"/>
              <a:t>маркетингового</a:t>
            </a:r>
            <a:r>
              <a:rPr sz="1600" dirty="0"/>
              <a:t> </a:t>
            </a:r>
            <a:r>
              <a:rPr sz="1600" dirty="0" err="1"/>
              <a:t>управління</a:t>
            </a:r>
            <a:r>
              <a:rPr sz="1600" dirty="0"/>
              <a:t>.</a:t>
            </a:r>
          </a:p>
          <a:p>
            <a:pPr>
              <a:spcBef>
                <a:spcPts val="1000"/>
              </a:spcBef>
              <a:defRPr sz="13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Відмінність</a:t>
            </a:r>
            <a:r>
              <a:rPr sz="1600" dirty="0"/>
              <a:t> </a:t>
            </a:r>
            <a:r>
              <a:rPr sz="1600" dirty="0" err="1"/>
              <a:t>від</a:t>
            </a:r>
            <a:r>
              <a:rPr sz="1600" dirty="0"/>
              <a:t> SWOT: SWOT-</a:t>
            </a:r>
            <a:r>
              <a:rPr sz="1600" dirty="0" err="1"/>
              <a:t>аналіз</a:t>
            </a:r>
            <a:r>
              <a:rPr sz="1600" dirty="0"/>
              <a:t> </a:t>
            </a:r>
            <a:r>
              <a:rPr sz="1600" dirty="0" err="1"/>
              <a:t>найчастіше</a:t>
            </a:r>
            <a:r>
              <a:rPr sz="1600" dirty="0"/>
              <a:t> є </a:t>
            </a:r>
            <a:r>
              <a:rPr sz="1600" dirty="0" err="1"/>
              <a:t>складовим</a:t>
            </a:r>
            <a:r>
              <a:rPr sz="1600" dirty="0"/>
              <a:t> </a:t>
            </a:r>
            <a:r>
              <a:rPr sz="1600" dirty="0" err="1"/>
              <a:t>елементом</a:t>
            </a:r>
            <a:r>
              <a:rPr sz="1600" dirty="0"/>
              <a:t> </a:t>
            </a:r>
            <a:r>
              <a:rPr sz="1600" dirty="0" err="1"/>
              <a:t>ширшого</a:t>
            </a:r>
            <a:r>
              <a:rPr sz="1600" dirty="0"/>
              <a:t> </a:t>
            </a:r>
            <a:r>
              <a:rPr sz="1600" dirty="0" err="1"/>
              <a:t>маркетингового</a:t>
            </a:r>
            <a:r>
              <a:rPr sz="1600" dirty="0"/>
              <a:t> </a:t>
            </a:r>
            <a:r>
              <a:rPr sz="1600" dirty="0" err="1"/>
              <a:t>аудиту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18 / 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10362895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D0DEEC"/>
                </a:solidFill>
                <a:latin typeface="Montserrat"/>
              </a:defRPr>
            </a:pPr>
            <a:r>
              <a:t>РОЗДІЛ 4</a:t>
            </a:r>
          </a:p>
          <a:p>
            <a:pPr>
              <a:spcBef>
                <a:spcPts val="1200"/>
              </a:spcBef>
              <a:defRPr sz="2800" b="1">
                <a:solidFill>
                  <a:srgbClr val="FFFFFF"/>
                </a:solidFill>
                <a:latin typeface="Montserrat"/>
              </a:defRPr>
            </a:pPr>
            <a:r>
              <a:t>ОРГАНИЗАЦІЙНІ ЗАСАДИ ТА РІВНІ МАРКЕТИНГОВОГО ПЛАНУВАННЯ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B548A"/>
                </a:solidFill>
                <a:latin typeface="Montserrat"/>
              </a:defRPr>
            </a:pPr>
            <a:r>
              <a:t>ПУНКТ 2.4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19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ПРИНЦИПИ МАРКЕТИНГОВОГО ПЛАНУВАННЯ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521208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484632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B365D"/>
                </a:solidFill>
                <a:latin typeface="Montserrat"/>
              </a:defRPr>
            </a:pPr>
            <a:r>
              <a:rPr dirty="0"/>
              <a:t>ГНУЧКІСТЬ ТА АДАПТИВНІСТЬ</a:t>
            </a:r>
          </a:p>
          <a:p>
            <a:pPr>
              <a:spcBef>
                <a:spcPts val="6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 err="1"/>
              <a:t>Безперервне</a:t>
            </a:r>
            <a:r>
              <a:rPr sz="1600" dirty="0"/>
              <a:t> </a:t>
            </a:r>
            <a:r>
              <a:rPr sz="1600" dirty="0" err="1"/>
              <a:t>коригування</a:t>
            </a:r>
            <a:r>
              <a:rPr sz="1600" dirty="0"/>
              <a:t> </a:t>
            </a:r>
            <a:r>
              <a:rPr sz="1600" dirty="0" err="1"/>
              <a:t>планів</a:t>
            </a:r>
            <a:r>
              <a:rPr sz="1600" dirty="0"/>
              <a:t> </a:t>
            </a:r>
            <a:r>
              <a:rPr sz="1600" dirty="0" err="1"/>
              <a:t>відповідно</a:t>
            </a:r>
            <a:r>
              <a:rPr sz="1600" dirty="0"/>
              <a:t> </a:t>
            </a:r>
            <a:r>
              <a:rPr sz="1600" dirty="0" err="1"/>
              <a:t>до</a:t>
            </a:r>
            <a:r>
              <a:rPr sz="1600" dirty="0"/>
              <a:t> </a:t>
            </a:r>
            <a:r>
              <a:rPr sz="1600" dirty="0" err="1"/>
              <a:t>змін</a:t>
            </a:r>
            <a:r>
              <a:rPr sz="1600" dirty="0"/>
              <a:t> </a:t>
            </a:r>
            <a:r>
              <a:rPr sz="1600" dirty="0" err="1"/>
              <a:t>мікро</a:t>
            </a:r>
            <a:r>
              <a:rPr sz="1600" dirty="0"/>
              <a:t>-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макросередовища</a:t>
            </a:r>
            <a:r>
              <a:rPr sz="1600"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737360"/>
            <a:ext cx="521208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0" y="1920240"/>
            <a:ext cx="484632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B365D"/>
                </a:solidFill>
                <a:latin typeface="Montserrat"/>
              </a:defRPr>
            </a:pPr>
            <a:r>
              <a:t>КОНКРЕТНІСТЬ</a:t>
            </a:r>
          </a:p>
          <a:p>
            <a:pPr>
              <a:spcBef>
                <a:spcPts val="6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Призначення відповідальних виконавців і чітких кількісних, якісних та часових орієнтирів.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023360"/>
            <a:ext cx="521208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4206240"/>
            <a:ext cx="484632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B365D"/>
                </a:solidFill>
                <a:latin typeface="Montserrat"/>
              </a:defRPr>
            </a:pPr>
            <a:r>
              <a:t>КОМПЛЕКСНІСТЬ</a:t>
            </a:r>
          </a:p>
          <a:p>
            <a:pPr>
              <a:spcBef>
                <a:spcPts val="6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Урахування взаємозв'язку маркетингу з фінансами, виробництвом, логістикою та НДДКР.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4023360"/>
            <a:ext cx="521208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0" y="4206240"/>
            <a:ext cx="4846320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B365D"/>
                </a:solidFill>
                <a:latin typeface="Montserrat"/>
              </a:defRPr>
            </a:pPr>
            <a:r>
              <a:t>БЕЗПЕРЕРВНІСТЬ</a:t>
            </a:r>
          </a:p>
          <a:p>
            <a:pPr>
              <a:spcBef>
                <a:spcPts val="6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Циклічний процес: досягнення одних цілей веде до постановки нових завдань.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B548A"/>
                </a:solidFill>
                <a:latin typeface="Montserrat"/>
              </a:defRPr>
            </a:pPr>
            <a:r>
              <a:t>ПУНКТ 2.4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20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ІЄРАРХІЧНІ РІВНІ МАРКЕТИНГОВОГО ПЛАНУВАННЯ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10728655" cy="132588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874519"/>
            <a:ext cx="10149840" cy="851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B365D"/>
                </a:solidFill>
                <a:latin typeface="Montserrat"/>
              </a:defRPr>
            </a:pPr>
            <a:r>
              <a:rPr dirty="0"/>
              <a:t>01. КОРПОРАТИВНИЙ РІВЕНЬ</a:t>
            </a:r>
          </a:p>
          <a:p>
            <a:pPr>
              <a:spcBef>
                <a:spcPts val="4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 err="1"/>
              <a:t>Визначення</a:t>
            </a:r>
            <a:r>
              <a:rPr sz="1600" dirty="0"/>
              <a:t> </a:t>
            </a:r>
            <a:r>
              <a:rPr sz="1600" dirty="0" err="1"/>
              <a:t>місії</a:t>
            </a:r>
            <a:r>
              <a:rPr sz="1600" dirty="0"/>
              <a:t>, </a:t>
            </a:r>
            <a:r>
              <a:rPr sz="1600" dirty="0" err="1"/>
              <a:t>довгострокових</a:t>
            </a:r>
            <a:r>
              <a:rPr sz="1600" dirty="0"/>
              <a:t> </a:t>
            </a:r>
            <a:r>
              <a:rPr sz="1600" dirty="0" err="1"/>
              <a:t>цілей</a:t>
            </a:r>
            <a:r>
              <a:rPr sz="1600" dirty="0"/>
              <a:t>, </a:t>
            </a:r>
            <a:r>
              <a:rPr sz="1600" dirty="0" err="1"/>
              <a:t>портфельний</a:t>
            </a:r>
            <a:r>
              <a:rPr sz="1600" dirty="0"/>
              <a:t> </a:t>
            </a:r>
            <a:r>
              <a:rPr sz="1600" dirty="0" err="1"/>
              <a:t>аналіз</a:t>
            </a:r>
            <a:r>
              <a:rPr sz="1600" dirty="0"/>
              <a:t> </a:t>
            </a:r>
            <a:r>
              <a:rPr sz="1600" dirty="0" err="1"/>
              <a:t>бізнес-одиниць</a:t>
            </a:r>
            <a:r>
              <a:rPr sz="1600" dirty="0"/>
              <a:t>, </a:t>
            </a:r>
            <a:r>
              <a:rPr sz="1600" dirty="0" err="1"/>
              <a:t>обґрунтування</a:t>
            </a:r>
            <a:r>
              <a:rPr sz="1600" dirty="0"/>
              <a:t> </a:t>
            </a:r>
            <a:r>
              <a:rPr sz="1600" dirty="0" err="1"/>
              <a:t>стратегій</a:t>
            </a:r>
            <a:r>
              <a:rPr sz="1600" dirty="0"/>
              <a:t> </a:t>
            </a:r>
            <a:r>
              <a:rPr sz="1600" dirty="0" err="1"/>
              <a:t>зростання</a:t>
            </a:r>
            <a:r>
              <a:rPr sz="1600"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246120"/>
            <a:ext cx="10728655" cy="132588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3383279"/>
            <a:ext cx="10149840" cy="851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B365D"/>
                </a:solidFill>
                <a:latin typeface="Montserrat"/>
              </a:defRPr>
            </a:pPr>
            <a:r>
              <a:rPr dirty="0"/>
              <a:t>02. РІВЕНЬ БІЗНЕС-ОДИНИЦЬ (СБО)</a:t>
            </a:r>
          </a:p>
          <a:p>
            <a:pPr>
              <a:spcBef>
                <a:spcPts val="4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 err="1"/>
              <a:t>Розробка</a:t>
            </a:r>
            <a:r>
              <a:rPr sz="1600" dirty="0"/>
              <a:t> </a:t>
            </a:r>
            <a:r>
              <a:rPr sz="1600" dirty="0" err="1"/>
              <a:t>конкурентної</a:t>
            </a:r>
            <a:r>
              <a:rPr sz="1600" dirty="0"/>
              <a:t> </a:t>
            </a:r>
            <a:r>
              <a:rPr sz="1600" dirty="0" err="1"/>
              <a:t>стратегії</a:t>
            </a:r>
            <a:r>
              <a:rPr sz="1600" dirty="0"/>
              <a:t> </a:t>
            </a:r>
            <a:r>
              <a:rPr sz="1600" dirty="0" err="1"/>
              <a:t>на</a:t>
            </a:r>
            <a:r>
              <a:rPr sz="1600" dirty="0"/>
              <a:t> </a:t>
            </a:r>
            <a:r>
              <a:rPr sz="1600" dirty="0" err="1"/>
              <a:t>цільовому</a:t>
            </a:r>
            <a:r>
              <a:rPr sz="1600" dirty="0"/>
              <a:t> </a:t>
            </a:r>
            <a:r>
              <a:rPr sz="1600" dirty="0" err="1"/>
              <a:t>ринку</a:t>
            </a:r>
            <a:r>
              <a:rPr sz="1600" dirty="0"/>
              <a:t> (</a:t>
            </a:r>
            <a:r>
              <a:rPr sz="1600" dirty="0" err="1"/>
              <a:t>лідерство</a:t>
            </a:r>
            <a:r>
              <a:rPr sz="1600" dirty="0"/>
              <a:t> </a:t>
            </a:r>
            <a:r>
              <a:rPr sz="1600" dirty="0" err="1"/>
              <a:t>за</a:t>
            </a:r>
            <a:r>
              <a:rPr sz="1600" dirty="0"/>
              <a:t> </a:t>
            </a:r>
            <a:r>
              <a:rPr sz="1600" dirty="0" err="1"/>
              <a:t>витратами</a:t>
            </a:r>
            <a:r>
              <a:rPr sz="1600" dirty="0"/>
              <a:t> </a:t>
            </a:r>
            <a:r>
              <a:rPr sz="1600" dirty="0" err="1"/>
              <a:t>чи</a:t>
            </a:r>
            <a:r>
              <a:rPr sz="1600" dirty="0"/>
              <a:t> </a:t>
            </a:r>
            <a:r>
              <a:rPr sz="1600" dirty="0" err="1"/>
              <a:t>диференціація</a:t>
            </a:r>
            <a:r>
              <a:rPr sz="1600" dirty="0"/>
              <a:t> </a:t>
            </a:r>
            <a:r>
              <a:rPr sz="1600" dirty="0" err="1"/>
              <a:t>за</a:t>
            </a:r>
            <a:r>
              <a:rPr sz="1600" dirty="0"/>
              <a:t> М. </a:t>
            </a:r>
            <a:r>
              <a:rPr sz="1600" dirty="0" err="1"/>
              <a:t>Портером</a:t>
            </a:r>
            <a:r>
              <a:rPr sz="1600" dirty="0"/>
              <a:t>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754879"/>
            <a:ext cx="10728655" cy="132588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4892040"/>
            <a:ext cx="10149840" cy="605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B365D"/>
                </a:solidFill>
                <a:latin typeface="Montserrat"/>
              </a:defRPr>
            </a:pPr>
            <a:r>
              <a:rPr dirty="0"/>
              <a:t>03. ПРОДУКТОВИЙ (ФУНКЦІОНАЛЬНИЙ) РІВЕНЬ</a:t>
            </a:r>
          </a:p>
          <a:p>
            <a:pPr>
              <a:spcBef>
                <a:spcPts val="4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 err="1"/>
              <a:t>Деталізація</a:t>
            </a:r>
            <a:r>
              <a:rPr sz="1600" dirty="0"/>
              <a:t> </a:t>
            </a:r>
            <a:r>
              <a:rPr sz="1600" dirty="0" err="1"/>
              <a:t>короткострокових</a:t>
            </a:r>
            <a:r>
              <a:rPr sz="1600" dirty="0"/>
              <a:t> </a:t>
            </a:r>
            <a:r>
              <a:rPr sz="1600" dirty="0" err="1"/>
              <a:t>тактичних</a:t>
            </a:r>
            <a:r>
              <a:rPr sz="1600" dirty="0"/>
              <a:t> </a:t>
            </a:r>
            <a:r>
              <a:rPr sz="1600" dirty="0" err="1"/>
              <a:t>кроків</a:t>
            </a:r>
            <a:r>
              <a:rPr sz="1600" dirty="0"/>
              <a:t> </a:t>
            </a:r>
            <a:r>
              <a:rPr sz="1600" dirty="0" err="1"/>
              <a:t>для</a:t>
            </a:r>
            <a:r>
              <a:rPr sz="1600" dirty="0"/>
              <a:t> </a:t>
            </a:r>
            <a:r>
              <a:rPr sz="1600" dirty="0" err="1"/>
              <a:t>конкретного</a:t>
            </a:r>
            <a:r>
              <a:rPr sz="1600" dirty="0"/>
              <a:t> ТПП </a:t>
            </a:r>
            <a:r>
              <a:rPr sz="1600" dirty="0" err="1"/>
              <a:t>чи</a:t>
            </a:r>
            <a:r>
              <a:rPr sz="1600" dirty="0"/>
              <a:t> </a:t>
            </a:r>
            <a:r>
              <a:rPr sz="1600" dirty="0" err="1"/>
              <a:t>торгової</a:t>
            </a:r>
            <a:r>
              <a:rPr sz="1600" dirty="0"/>
              <a:t> </a:t>
            </a:r>
            <a:r>
              <a:rPr sz="1600" dirty="0" err="1"/>
              <a:t>марки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B548A"/>
                </a:solidFill>
                <a:latin typeface="Montserrat"/>
              </a:defRPr>
            </a:pPr>
            <a:r>
              <a:t>ПУНКТ 2.4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21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ПІДХОДИ ДО РОЗРОБЛЕННЯ ПЛАНУ МАРКЕТИНГУ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347472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737360"/>
            <a:ext cx="3474720" cy="64008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Montserrat"/>
              </a:defRPr>
            </a:pPr>
            <a:r>
              <a:t>ЦЕНТРАЛІЗОВАНИЙ («ЗГОРИ ВНИЗ»)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560320"/>
            <a:ext cx="31089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 err="1"/>
              <a:t>Ініціатива</a:t>
            </a:r>
            <a:r>
              <a:rPr sz="1600" dirty="0"/>
              <a:t> </a:t>
            </a:r>
            <a:r>
              <a:rPr sz="1600" dirty="0" err="1"/>
              <a:t>вищого</a:t>
            </a:r>
            <a:r>
              <a:rPr sz="1600" dirty="0"/>
              <a:t> </a:t>
            </a:r>
            <a:r>
              <a:rPr sz="1600" dirty="0" err="1"/>
              <a:t>керівництва</a:t>
            </a:r>
            <a:r>
              <a:rPr sz="1600" dirty="0"/>
              <a:t>. </a:t>
            </a:r>
            <a:r>
              <a:rPr sz="1600" dirty="0" err="1"/>
              <a:t>Забезпечує</a:t>
            </a:r>
            <a:r>
              <a:rPr sz="1600" dirty="0"/>
              <a:t> </a:t>
            </a:r>
            <a:r>
              <a:rPr sz="1600" dirty="0" err="1"/>
              <a:t>швидкість</a:t>
            </a:r>
            <a:r>
              <a:rPr sz="1600" dirty="0"/>
              <a:t> і </a:t>
            </a:r>
            <a:r>
              <a:rPr sz="1600" dirty="0" err="1"/>
              <a:t>єдність</a:t>
            </a:r>
            <a:r>
              <a:rPr sz="1600" dirty="0"/>
              <a:t> </a:t>
            </a:r>
            <a:r>
              <a:rPr sz="1600" dirty="0" err="1"/>
              <a:t>стратегії</a:t>
            </a:r>
            <a:r>
              <a:rPr sz="1600" dirty="0"/>
              <a:t>, </a:t>
            </a:r>
            <a:r>
              <a:rPr sz="1600" dirty="0" err="1"/>
              <a:t>але</a:t>
            </a:r>
            <a:r>
              <a:rPr sz="1600" dirty="0"/>
              <a:t> </a:t>
            </a:r>
            <a:r>
              <a:rPr sz="1600" dirty="0" err="1"/>
              <a:t>слабко</a:t>
            </a:r>
            <a:r>
              <a:rPr sz="1600" dirty="0"/>
              <a:t> </a:t>
            </a:r>
            <a:r>
              <a:rPr sz="1600" dirty="0" err="1"/>
              <a:t>враховує</a:t>
            </a:r>
            <a:r>
              <a:rPr sz="1600" dirty="0"/>
              <a:t> </a:t>
            </a:r>
            <a:r>
              <a:rPr sz="1600" dirty="0" err="1"/>
              <a:t>специфіку</a:t>
            </a:r>
            <a:r>
              <a:rPr sz="1600" dirty="0"/>
              <a:t> </a:t>
            </a:r>
            <a:r>
              <a:rPr sz="1600" dirty="0" err="1"/>
              <a:t>окремих</a:t>
            </a:r>
            <a:r>
              <a:rPr sz="1600" dirty="0"/>
              <a:t> </a:t>
            </a:r>
            <a:r>
              <a:rPr sz="1600" dirty="0" err="1"/>
              <a:t>галузей</a:t>
            </a:r>
            <a:r>
              <a:rPr sz="1600"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737360"/>
            <a:ext cx="347472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737360"/>
            <a:ext cx="3474720" cy="64008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Montserrat"/>
              </a:defRPr>
            </a:pPr>
            <a:r>
              <a:t>ДЕЦЕНТРАЛІЗОВАНИЙ («ЗНИЗУ ВГОРУ»)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26280" y="2560320"/>
            <a:ext cx="31089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Формується підрозділами. Точно відображає особливості ринків і продуктів, але ускладнює консолідацію єдиного плану.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55280" y="1737360"/>
            <a:ext cx="347472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955280" y="1737360"/>
            <a:ext cx="3474720" cy="64008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Montserrat"/>
              </a:defRPr>
            </a:pPr>
            <a:r>
              <a:t>КОМБІНОВАНИЙ (ЗУСТРІЧНИЙ)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38160" y="2560320"/>
            <a:ext cx="31089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/>
              <a:t>Керівництво задає стратегічні орієнтири, підрозділи деталізують дії. Оптимальний для широкої номенклатури ТПП.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22 / 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10362895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D0DEEC"/>
                </a:solidFill>
                <a:latin typeface="Montserrat"/>
              </a:defRPr>
            </a:pPr>
            <a:r>
              <a:t>РОЗДІЛ 5</a:t>
            </a:r>
          </a:p>
          <a:p>
            <a:pPr>
              <a:spcBef>
                <a:spcPts val="1200"/>
              </a:spcBef>
              <a:defRPr sz="2800" b="1">
                <a:solidFill>
                  <a:srgbClr val="FFFFFF"/>
                </a:solidFill>
                <a:latin typeface="Montserrat"/>
              </a:defRPr>
            </a:pPr>
            <a:r>
              <a:t>РОЗРОБКА МАРКЕТИНГОВИХ ПРОГРАМ ТА ЦИФРОВІ ІНСТРУМЕНТИ B2B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B548A"/>
                </a:solidFill>
                <a:latin typeface="Montserrat"/>
              </a:defRPr>
            </a:pPr>
            <a:r>
              <a:t>ПУНКТ 2.5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23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СТРУКТУРА ПЛАНУ МАРКЕТИНГУ ЗА АСП-ПІДХОДОМ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107286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920240"/>
            <a:ext cx="10149840" cy="2718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B365D"/>
                </a:solidFill>
                <a:latin typeface="Montserrat"/>
              </a:defRPr>
            </a:pPr>
            <a:r>
              <a:rPr dirty="0"/>
              <a:t>АСП-ПІДХІД (АНАЛІЗ — СТРАТЕГІЯ — ПРОГРАМА)</a:t>
            </a:r>
          </a:p>
          <a:p>
            <a:pPr>
              <a:spcBef>
                <a:spcPts val="4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1. </a:t>
            </a:r>
            <a:r>
              <a:rPr sz="1600" dirty="0" err="1"/>
              <a:t>Анотація</a:t>
            </a:r>
            <a:r>
              <a:rPr sz="1600" dirty="0"/>
              <a:t> </a:t>
            </a:r>
            <a:r>
              <a:rPr sz="1600" dirty="0" err="1"/>
              <a:t>для</a:t>
            </a:r>
            <a:r>
              <a:rPr sz="1600" dirty="0"/>
              <a:t> </a:t>
            </a:r>
            <a:r>
              <a:rPr sz="1600" dirty="0" err="1"/>
              <a:t>вищого</a:t>
            </a:r>
            <a:r>
              <a:rPr sz="1600" dirty="0"/>
              <a:t> </a:t>
            </a:r>
            <a:r>
              <a:rPr sz="1600" dirty="0" err="1"/>
              <a:t>керівництва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фінансовий</a:t>
            </a:r>
            <a:r>
              <a:rPr sz="1600" dirty="0"/>
              <a:t> </a:t>
            </a:r>
            <a:r>
              <a:rPr sz="1600" dirty="0" err="1"/>
              <a:t>резюме-прогноз</a:t>
            </a:r>
            <a:r>
              <a:rPr sz="1600" dirty="0"/>
              <a:t>.</a:t>
            </a:r>
          </a:p>
          <a:p>
            <a:pPr>
              <a:spcBef>
                <a:spcPts val="4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2. </a:t>
            </a:r>
            <a:r>
              <a:rPr sz="1600" dirty="0" err="1"/>
              <a:t>Поточна</a:t>
            </a:r>
            <a:r>
              <a:rPr sz="1600" dirty="0"/>
              <a:t> </a:t>
            </a:r>
            <a:r>
              <a:rPr sz="1600" dirty="0" err="1"/>
              <a:t>маркетингова</a:t>
            </a:r>
            <a:r>
              <a:rPr sz="1600" dirty="0"/>
              <a:t> </a:t>
            </a:r>
            <a:r>
              <a:rPr sz="1600" dirty="0" err="1"/>
              <a:t>ситуація</a:t>
            </a:r>
            <a:r>
              <a:rPr sz="1600" dirty="0"/>
              <a:t> (</a:t>
            </a:r>
            <a:r>
              <a:rPr sz="1600" dirty="0" err="1"/>
              <a:t>динаміка</a:t>
            </a:r>
            <a:r>
              <a:rPr sz="1600" dirty="0"/>
              <a:t> </a:t>
            </a:r>
            <a:r>
              <a:rPr sz="1600" dirty="0" err="1"/>
              <a:t>ринків</a:t>
            </a:r>
            <a:r>
              <a:rPr sz="1600" dirty="0"/>
              <a:t>, </a:t>
            </a:r>
            <a:r>
              <a:rPr sz="1600" dirty="0" err="1"/>
              <a:t>сегменти</a:t>
            </a:r>
            <a:r>
              <a:rPr sz="1600" dirty="0"/>
              <a:t>, </a:t>
            </a:r>
            <a:r>
              <a:rPr sz="1600" dirty="0" err="1"/>
              <a:t>конкуренти</a:t>
            </a:r>
            <a:r>
              <a:rPr sz="1600" dirty="0"/>
              <a:t>).</a:t>
            </a:r>
          </a:p>
          <a:p>
            <a:pPr>
              <a:spcBef>
                <a:spcPts val="4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3. </a:t>
            </a:r>
            <a:r>
              <a:rPr sz="1600" dirty="0" err="1"/>
              <a:t>Ринкові</a:t>
            </a:r>
            <a:r>
              <a:rPr sz="1600" dirty="0"/>
              <a:t> </a:t>
            </a:r>
            <a:r>
              <a:rPr sz="1600" dirty="0" err="1"/>
              <a:t>можливості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загрози</a:t>
            </a:r>
            <a:r>
              <a:rPr sz="1600" dirty="0"/>
              <a:t> (</a:t>
            </a:r>
            <a:r>
              <a:rPr sz="1600" dirty="0" err="1"/>
              <a:t>результати</a:t>
            </a:r>
            <a:r>
              <a:rPr sz="1600" dirty="0"/>
              <a:t> SWOT, PEST, </a:t>
            </a:r>
            <a:r>
              <a:rPr sz="1600" dirty="0" err="1"/>
              <a:t>вхідні</a:t>
            </a:r>
            <a:r>
              <a:rPr sz="1600" dirty="0"/>
              <a:t> </a:t>
            </a:r>
            <a:r>
              <a:rPr sz="1600" dirty="0" err="1"/>
              <a:t>бар'єри</a:t>
            </a:r>
            <a:r>
              <a:rPr sz="1600" dirty="0"/>
              <a:t>).</a:t>
            </a:r>
          </a:p>
          <a:p>
            <a:pPr>
              <a:spcBef>
                <a:spcPts val="4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4. </a:t>
            </a:r>
            <a:r>
              <a:rPr sz="1600" dirty="0" err="1"/>
              <a:t>Цілі</a:t>
            </a:r>
            <a:r>
              <a:rPr sz="1600" dirty="0"/>
              <a:t> </a:t>
            </a:r>
            <a:r>
              <a:rPr sz="1600" dirty="0" err="1"/>
              <a:t>маркетингу</a:t>
            </a:r>
            <a:r>
              <a:rPr sz="1600" dirty="0"/>
              <a:t> (</a:t>
            </a:r>
            <a:r>
              <a:rPr sz="1600" dirty="0" err="1"/>
              <a:t>кількісно</a:t>
            </a:r>
            <a:r>
              <a:rPr sz="1600" dirty="0"/>
              <a:t> </a:t>
            </a:r>
            <a:r>
              <a:rPr sz="1600" dirty="0" err="1"/>
              <a:t>виражені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обмежені</a:t>
            </a:r>
            <a:r>
              <a:rPr sz="1600" dirty="0"/>
              <a:t> в </a:t>
            </a:r>
            <a:r>
              <a:rPr sz="1600" dirty="0" err="1"/>
              <a:t>часі</a:t>
            </a:r>
            <a:r>
              <a:rPr sz="1600" dirty="0"/>
              <a:t>).</a:t>
            </a:r>
          </a:p>
          <a:p>
            <a:pPr>
              <a:spcBef>
                <a:spcPts val="4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5. </a:t>
            </a:r>
            <a:r>
              <a:rPr sz="1600" dirty="0" err="1"/>
              <a:t>Маркетингова</a:t>
            </a:r>
            <a:r>
              <a:rPr sz="1600" dirty="0"/>
              <a:t> </a:t>
            </a:r>
            <a:r>
              <a:rPr sz="1600" dirty="0" err="1"/>
              <a:t>стратегія</a:t>
            </a:r>
            <a:r>
              <a:rPr sz="1600" dirty="0"/>
              <a:t> (</a:t>
            </a:r>
            <a:r>
              <a:rPr sz="1600" dirty="0" err="1"/>
              <a:t>позиціонування</a:t>
            </a:r>
            <a:r>
              <a:rPr sz="1600" dirty="0"/>
              <a:t>, </a:t>
            </a:r>
            <a:r>
              <a:rPr sz="1600" dirty="0" err="1"/>
              <a:t>диференціація</a:t>
            </a:r>
            <a:r>
              <a:rPr sz="1600" dirty="0"/>
              <a:t>).</a:t>
            </a:r>
          </a:p>
          <a:p>
            <a:pPr>
              <a:spcBef>
                <a:spcPts val="4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6. </a:t>
            </a:r>
            <a:r>
              <a:rPr sz="1600" dirty="0" err="1"/>
              <a:t>Комплекс</a:t>
            </a:r>
            <a:r>
              <a:rPr sz="1600" dirty="0"/>
              <a:t> </a:t>
            </a:r>
            <a:r>
              <a:rPr sz="1600" dirty="0" err="1"/>
              <a:t>маркетингових</a:t>
            </a:r>
            <a:r>
              <a:rPr sz="1600" dirty="0"/>
              <a:t> </a:t>
            </a:r>
            <a:r>
              <a:rPr sz="1600" dirty="0" err="1"/>
              <a:t>заходів</a:t>
            </a:r>
            <a:r>
              <a:rPr sz="1600" dirty="0"/>
              <a:t> (</a:t>
            </a:r>
            <a:r>
              <a:rPr sz="1600" dirty="0" err="1"/>
              <a:t>програми</a:t>
            </a:r>
            <a:r>
              <a:rPr sz="1600" dirty="0"/>
              <a:t> 4P / 7P).</a:t>
            </a:r>
          </a:p>
          <a:p>
            <a:pPr>
              <a:spcBef>
                <a:spcPts val="4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7. </a:t>
            </a:r>
            <a:r>
              <a:rPr sz="1600" dirty="0" err="1"/>
              <a:t>Фінансовий</a:t>
            </a:r>
            <a:r>
              <a:rPr sz="1600" dirty="0"/>
              <a:t> </a:t>
            </a:r>
            <a:r>
              <a:rPr sz="1600" dirty="0" err="1"/>
              <a:t>прогноз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бюджет</a:t>
            </a:r>
            <a:r>
              <a:rPr sz="1600" dirty="0"/>
              <a:t> </a:t>
            </a:r>
            <a:r>
              <a:rPr sz="1600" dirty="0" err="1"/>
              <a:t>маркетингу</a:t>
            </a:r>
            <a:r>
              <a:rPr sz="1600" dirty="0"/>
              <a:t>.</a:t>
            </a:r>
          </a:p>
          <a:p>
            <a:pPr>
              <a:spcBef>
                <a:spcPts val="4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8. </a:t>
            </a:r>
            <a:r>
              <a:rPr sz="1600" dirty="0" err="1"/>
              <a:t>Порядок</a:t>
            </a:r>
            <a:r>
              <a:rPr sz="1600" dirty="0"/>
              <a:t> </a:t>
            </a:r>
            <a:r>
              <a:rPr sz="1600" dirty="0" err="1"/>
              <a:t>контролю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оцінка</a:t>
            </a:r>
            <a:r>
              <a:rPr sz="1600" dirty="0"/>
              <a:t> </a:t>
            </a:r>
            <a:r>
              <a:rPr sz="1600" dirty="0" err="1"/>
              <a:t>результативності</a:t>
            </a:r>
            <a:r>
              <a:rPr sz="1600" dirty="0"/>
              <a:t> (KPI, </a:t>
            </a:r>
            <a:r>
              <a:rPr sz="1600" dirty="0" err="1"/>
              <a:t>альтернативні</a:t>
            </a:r>
            <a:r>
              <a:rPr sz="1600" dirty="0"/>
              <a:t> </a:t>
            </a:r>
            <a:r>
              <a:rPr sz="1600" dirty="0" err="1"/>
              <a:t>плани</a:t>
            </a:r>
            <a:r>
              <a:rPr sz="1600" dirty="0"/>
              <a:t>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B548A"/>
                </a:solidFill>
                <a:latin typeface="Montserrat"/>
              </a:defRPr>
            </a:pPr>
            <a:r>
              <a:t>ПУНКТ 2.6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24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СУЧАСНІ ЦИФРОВІ ІНСТРУМЕНТИ: INTENT-DATA ТА ABM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10728655" cy="411480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920240"/>
            <a:ext cx="10149840" cy="24570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B365D"/>
                </a:solidFill>
                <a:latin typeface="Montserrat"/>
              </a:defRPr>
            </a:pPr>
            <a:r>
              <a:rPr dirty="0"/>
              <a:t>INTENT-DATA ТА ABM-РОЗВІДКА У ПРОМИСЛОВОМУ МАРКЕТИНГУ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Intent-data: </a:t>
            </a:r>
            <a:r>
              <a:rPr sz="1600" dirty="0" err="1"/>
              <a:t>дані</a:t>
            </a:r>
            <a:r>
              <a:rPr sz="1600" dirty="0"/>
              <a:t> </a:t>
            </a:r>
            <a:r>
              <a:rPr sz="1600" dirty="0" err="1"/>
              <a:t>про</a:t>
            </a:r>
            <a:r>
              <a:rPr sz="1600" dirty="0"/>
              <a:t> </a:t>
            </a:r>
            <a:r>
              <a:rPr sz="1600" dirty="0" err="1"/>
              <a:t>цифрову</a:t>
            </a:r>
            <a:r>
              <a:rPr sz="1600" dirty="0"/>
              <a:t> </a:t>
            </a:r>
            <a:r>
              <a:rPr sz="1600" dirty="0" err="1"/>
              <a:t>поведінку</a:t>
            </a:r>
            <a:r>
              <a:rPr sz="1600" dirty="0"/>
              <a:t> </a:t>
            </a:r>
            <a:r>
              <a:rPr sz="1600" dirty="0" err="1"/>
              <a:t>компаній</a:t>
            </a:r>
            <a:r>
              <a:rPr sz="1600" dirty="0"/>
              <a:t> (</a:t>
            </a:r>
            <a:r>
              <a:rPr sz="1600" dirty="0" err="1"/>
              <a:t>пошукові</a:t>
            </a:r>
            <a:r>
              <a:rPr sz="1600" dirty="0"/>
              <a:t> </a:t>
            </a:r>
            <a:r>
              <a:rPr sz="1600" dirty="0" err="1"/>
              <a:t>запити</a:t>
            </a:r>
            <a:r>
              <a:rPr sz="1600" dirty="0"/>
              <a:t>, </a:t>
            </a:r>
            <a:r>
              <a:rPr sz="1600" dirty="0" err="1"/>
              <a:t>перегляди</a:t>
            </a:r>
            <a:r>
              <a:rPr sz="1600" dirty="0"/>
              <a:t> </a:t>
            </a:r>
            <a:r>
              <a:rPr sz="1600" dirty="0" err="1"/>
              <a:t>специфікацій</a:t>
            </a:r>
            <a:r>
              <a:rPr sz="1600" dirty="0"/>
              <a:t>), </a:t>
            </a:r>
            <a:r>
              <a:rPr sz="1600" dirty="0" err="1"/>
              <a:t>які</a:t>
            </a:r>
            <a:r>
              <a:rPr sz="1600" dirty="0"/>
              <a:t> </a:t>
            </a:r>
            <a:r>
              <a:rPr sz="1600" dirty="0" err="1"/>
              <a:t>виявляють</a:t>
            </a:r>
            <a:r>
              <a:rPr sz="1600" dirty="0"/>
              <a:t> </a:t>
            </a:r>
            <a:r>
              <a:rPr sz="1600" dirty="0" err="1"/>
              <a:t>готовність</a:t>
            </a:r>
            <a:r>
              <a:rPr sz="1600" dirty="0"/>
              <a:t> </a:t>
            </a:r>
            <a:r>
              <a:rPr sz="1600" dirty="0" err="1"/>
              <a:t>акаунта</a:t>
            </a:r>
            <a:r>
              <a:rPr sz="1600" dirty="0"/>
              <a:t> </a:t>
            </a:r>
            <a:r>
              <a:rPr sz="1600" dirty="0" err="1"/>
              <a:t>до</a:t>
            </a:r>
            <a:r>
              <a:rPr sz="1600" dirty="0"/>
              <a:t> </a:t>
            </a:r>
            <a:r>
              <a:rPr sz="1600" dirty="0" err="1"/>
              <a:t>закупівлі</a:t>
            </a:r>
            <a:r>
              <a:rPr sz="1600" dirty="0"/>
              <a:t> </a:t>
            </a:r>
            <a:r>
              <a:rPr sz="1600" dirty="0" err="1"/>
              <a:t>до</a:t>
            </a:r>
            <a:r>
              <a:rPr sz="1600" dirty="0"/>
              <a:t> </a:t>
            </a:r>
            <a:r>
              <a:rPr sz="1600" dirty="0" err="1"/>
              <a:t>прямого</a:t>
            </a:r>
            <a:r>
              <a:rPr sz="1600" dirty="0"/>
              <a:t> </a:t>
            </a:r>
            <a:r>
              <a:rPr sz="1600" dirty="0" err="1"/>
              <a:t>звернення</a:t>
            </a:r>
            <a:r>
              <a:rPr sz="1600" dirty="0"/>
              <a:t>.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3 </a:t>
            </a:r>
            <a:r>
              <a:rPr sz="1600" dirty="0" err="1"/>
              <a:t>типи</a:t>
            </a:r>
            <a:r>
              <a:rPr sz="1600" dirty="0"/>
              <a:t> </a:t>
            </a:r>
            <a:r>
              <a:rPr sz="1600" dirty="0" err="1"/>
              <a:t>даних</a:t>
            </a:r>
            <a:r>
              <a:rPr sz="1600" dirty="0"/>
              <a:t> в ABM: </a:t>
            </a:r>
            <a:r>
              <a:rPr sz="1600" dirty="0" err="1"/>
              <a:t>Фірмографічні</a:t>
            </a:r>
            <a:r>
              <a:rPr sz="1600" dirty="0"/>
              <a:t> (</a:t>
            </a:r>
            <a:r>
              <a:rPr sz="1600" dirty="0" err="1"/>
              <a:t>галузь</a:t>
            </a:r>
            <a:r>
              <a:rPr sz="1600" dirty="0"/>
              <a:t>, </a:t>
            </a:r>
            <a:r>
              <a:rPr sz="1600" dirty="0" err="1"/>
              <a:t>оборот</a:t>
            </a:r>
            <a:r>
              <a:rPr sz="1600" dirty="0"/>
              <a:t>), </a:t>
            </a:r>
            <a:r>
              <a:rPr sz="1600" dirty="0" err="1"/>
              <a:t>Технографічні</a:t>
            </a:r>
            <a:r>
              <a:rPr sz="1600" dirty="0"/>
              <a:t> (</a:t>
            </a:r>
            <a:r>
              <a:rPr sz="1600" dirty="0" err="1"/>
              <a:t>використовуване</a:t>
            </a:r>
            <a:r>
              <a:rPr sz="1600" dirty="0"/>
              <a:t> ПЗ/</a:t>
            </a:r>
            <a:r>
              <a:rPr sz="1600" dirty="0" err="1"/>
              <a:t>обладнання</a:t>
            </a:r>
            <a:r>
              <a:rPr sz="1600" dirty="0"/>
              <a:t>), Intent-</a:t>
            </a:r>
            <a:r>
              <a:rPr sz="1600" dirty="0" err="1"/>
              <a:t>сигнали</a:t>
            </a:r>
            <a:r>
              <a:rPr sz="1600" dirty="0"/>
              <a:t> (</a:t>
            </a:r>
            <a:r>
              <a:rPr sz="1600" dirty="0" err="1"/>
              <a:t>активні</a:t>
            </a:r>
            <a:r>
              <a:rPr sz="1600" dirty="0"/>
              <a:t> </a:t>
            </a:r>
            <a:r>
              <a:rPr sz="1600" dirty="0" err="1"/>
              <a:t>теми</a:t>
            </a:r>
            <a:r>
              <a:rPr sz="1600" dirty="0"/>
              <a:t> </a:t>
            </a:r>
            <a:r>
              <a:rPr sz="1600" dirty="0" err="1"/>
              <a:t>дослідження</a:t>
            </a:r>
            <a:r>
              <a:rPr sz="1600" dirty="0"/>
              <a:t>).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Інструменти</a:t>
            </a:r>
            <a:r>
              <a:rPr sz="1600" dirty="0"/>
              <a:t>: LinkedIn Sales Navigator, ABM-</a:t>
            </a:r>
            <a:r>
              <a:rPr sz="1600" dirty="0" err="1"/>
              <a:t>платформи</a:t>
            </a:r>
            <a:r>
              <a:rPr sz="1600" dirty="0"/>
              <a:t> (6sense, ZoomInfo, </a:t>
            </a:r>
            <a:r>
              <a:rPr sz="1600" dirty="0" err="1"/>
              <a:t>Demandbase</a:t>
            </a:r>
            <a:r>
              <a:rPr sz="1600" dirty="0"/>
              <a:t>).</a:t>
            </a:r>
          </a:p>
          <a:p>
            <a:pPr>
              <a:spcBef>
                <a:spcPts val="800"/>
              </a:spcBef>
              <a:defRPr sz="12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• </a:t>
            </a:r>
            <a:r>
              <a:rPr sz="1600" dirty="0" err="1"/>
              <a:t>Сигнал</a:t>
            </a:r>
            <a:r>
              <a:rPr sz="1600" dirty="0"/>
              <a:t> </a:t>
            </a:r>
            <a:r>
              <a:rPr sz="1600" dirty="0" err="1"/>
              <a:t>колегіального</a:t>
            </a:r>
            <a:r>
              <a:rPr sz="1600" dirty="0"/>
              <a:t> </a:t>
            </a:r>
            <a:r>
              <a:rPr sz="1600" dirty="0" err="1"/>
              <a:t>рішення</a:t>
            </a:r>
            <a:r>
              <a:rPr sz="1600" dirty="0"/>
              <a:t>: </a:t>
            </a:r>
            <a:r>
              <a:rPr sz="1600" dirty="0" err="1"/>
              <a:t>одночасне</a:t>
            </a:r>
            <a:r>
              <a:rPr sz="1600" dirty="0"/>
              <a:t> </a:t>
            </a:r>
            <a:r>
              <a:rPr sz="1600" dirty="0" err="1"/>
              <a:t>зростання</a:t>
            </a:r>
            <a:r>
              <a:rPr sz="1600" dirty="0"/>
              <a:t> </a:t>
            </a:r>
            <a:r>
              <a:rPr sz="1600" dirty="0" err="1"/>
              <a:t>інтент-сигналів</a:t>
            </a:r>
            <a:r>
              <a:rPr sz="1600" dirty="0"/>
              <a:t> </a:t>
            </a:r>
            <a:r>
              <a:rPr sz="1600" dirty="0" err="1"/>
              <a:t>від</a:t>
            </a:r>
            <a:r>
              <a:rPr sz="1600" dirty="0"/>
              <a:t> </a:t>
            </a:r>
            <a:r>
              <a:rPr sz="1600" dirty="0" err="1"/>
              <a:t>декількох</a:t>
            </a:r>
            <a:r>
              <a:rPr sz="1600" dirty="0"/>
              <a:t> </a:t>
            </a:r>
            <a:r>
              <a:rPr sz="1600" dirty="0" err="1"/>
              <a:t>співробітників</a:t>
            </a:r>
            <a:r>
              <a:rPr sz="1600" dirty="0"/>
              <a:t> </a:t>
            </a:r>
            <a:r>
              <a:rPr sz="1600" dirty="0" err="1"/>
              <a:t>акаунта</a:t>
            </a:r>
            <a:r>
              <a:rPr sz="1600" dirty="0"/>
              <a:t> (</a:t>
            </a:r>
            <a:r>
              <a:rPr sz="1600" dirty="0" err="1"/>
              <a:t>інженер</a:t>
            </a:r>
            <a:r>
              <a:rPr sz="1600" dirty="0"/>
              <a:t>, CFO, </a:t>
            </a:r>
            <a:r>
              <a:rPr sz="1600" dirty="0" err="1"/>
              <a:t>закупівельник</a:t>
            </a:r>
            <a:r>
              <a:rPr sz="1600" dirty="0"/>
              <a:t>) </a:t>
            </a:r>
            <a:r>
              <a:rPr sz="1600" dirty="0" err="1"/>
              <a:t>свідчить</a:t>
            </a:r>
            <a:r>
              <a:rPr sz="1600" dirty="0"/>
              <a:t> </a:t>
            </a:r>
            <a:r>
              <a:rPr sz="1600" dirty="0" err="1"/>
              <a:t>про</a:t>
            </a:r>
            <a:r>
              <a:rPr sz="1600" dirty="0"/>
              <a:t> </a:t>
            </a:r>
            <a:r>
              <a:rPr sz="1600" dirty="0" err="1"/>
              <a:t>активну</a:t>
            </a:r>
            <a:r>
              <a:rPr sz="1600" dirty="0"/>
              <a:t> </a:t>
            </a:r>
            <a:r>
              <a:rPr sz="1600" dirty="0" err="1"/>
              <a:t>фазу</a:t>
            </a:r>
            <a:r>
              <a:rPr sz="1600" dirty="0"/>
              <a:t> </a:t>
            </a:r>
            <a:r>
              <a:rPr sz="1600" dirty="0" err="1"/>
              <a:t>рішення</a:t>
            </a:r>
            <a:r>
              <a:rPr sz="1600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94360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5A6B7C"/>
                </a:solidFill>
                <a:latin typeface="Montserrat"/>
              </a:defRPr>
            </a:pPr>
            <a:r>
              <a:t>* Примітка: Інструменти Intent-data (6sense, ZoomInfo, Demandbase) відображають сучасну практичну розвідку у B2B-маркетингу.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0" y="365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5A6B7C"/>
                </a:solidFill>
                <a:latin typeface="Montserrat"/>
              </a:defRPr>
            </a:pPr>
            <a:r>
              <a:t>25 / 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B365D"/>
                </a:solidFill>
                <a:latin typeface="Montserrat"/>
              </a:defRPr>
            </a:pPr>
            <a:r>
              <a:t>ПИТАННЯ ДЛЯ САМОКОНТРОЛЮ СТУДЕНТІВ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B54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107286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DE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10149840" cy="4455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sz="1600" dirty="0"/>
          </a:p>
          <a:p>
            <a:pPr>
              <a:spcBef>
                <a:spcPts val="300"/>
              </a:spcBef>
              <a:defRPr sz="11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1. У </a:t>
            </a:r>
            <a:r>
              <a:rPr sz="1600" dirty="0" err="1"/>
              <a:t>чому</a:t>
            </a:r>
            <a:r>
              <a:rPr sz="1600" dirty="0"/>
              <a:t> </a:t>
            </a:r>
            <a:r>
              <a:rPr sz="1600" dirty="0" err="1"/>
              <a:t>полягає</a:t>
            </a:r>
            <a:r>
              <a:rPr sz="1600" dirty="0"/>
              <a:t> </a:t>
            </a:r>
            <a:r>
              <a:rPr sz="1600" dirty="0" err="1"/>
              <a:t>роль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значення</a:t>
            </a:r>
            <a:r>
              <a:rPr sz="1600" dirty="0"/>
              <a:t> </a:t>
            </a:r>
            <a:r>
              <a:rPr sz="1600" dirty="0" err="1"/>
              <a:t>маркетингових</a:t>
            </a:r>
            <a:r>
              <a:rPr sz="1600" dirty="0"/>
              <a:t> </a:t>
            </a:r>
            <a:r>
              <a:rPr sz="1600" dirty="0" err="1"/>
              <a:t>досліджень</a:t>
            </a:r>
            <a:r>
              <a:rPr sz="1600" dirty="0"/>
              <a:t> </a:t>
            </a:r>
            <a:r>
              <a:rPr sz="1600" dirty="0" err="1"/>
              <a:t>на</a:t>
            </a:r>
            <a:r>
              <a:rPr sz="1600" dirty="0"/>
              <a:t> B2B-ринку </a:t>
            </a:r>
            <a:r>
              <a:rPr sz="1600" dirty="0" err="1"/>
              <a:t>порівняно</a:t>
            </a:r>
            <a:r>
              <a:rPr sz="1600" dirty="0"/>
              <a:t> з B2C?</a:t>
            </a:r>
          </a:p>
          <a:p>
            <a:pPr>
              <a:spcBef>
                <a:spcPts val="300"/>
              </a:spcBef>
              <a:defRPr sz="11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2. </a:t>
            </a:r>
            <a:r>
              <a:rPr sz="1600" dirty="0" err="1"/>
              <a:t>Які</a:t>
            </a:r>
            <a:r>
              <a:rPr sz="1600" dirty="0"/>
              <a:t> </a:t>
            </a:r>
            <a:r>
              <a:rPr sz="1600" dirty="0" err="1"/>
              <a:t>основні</a:t>
            </a:r>
            <a:r>
              <a:rPr sz="1600" dirty="0"/>
              <a:t> </a:t>
            </a:r>
            <a:r>
              <a:rPr sz="1600" dirty="0" err="1"/>
              <a:t>об’єкти</a:t>
            </a:r>
            <a:r>
              <a:rPr sz="1600" dirty="0"/>
              <a:t> </a:t>
            </a:r>
            <a:r>
              <a:rPr sz="1600" dirty="0" err="1"/>
              <a:t>маркетингових</a:t>
            </a:r>
            <a:r>
              <a:rPr sz="1600" dirty="0"/>
              <a:t> </a:t>
            </a:r>
            <a:r>
              <a:rPr sz="1600" dirty="0" err="1"/>
              <a:t>досліджень</a:t>
            </a:r>
            <a:r>
              <a:rPr sz="1600" dirty="0"/>
              <a:t> </a:t>
            </a:r>
            <a:r>
              <a:rPr sz="1600" dirty="0" err="1"/>
              <a:t>існують</a:t>
            </a:r>
            <a:r>
              <a:rPr sz="1600" dirty="0"/>
              <a:t> у </a:t>
            </a:r>
            <a:r>
              <a:rPr sz="1600" dirty="0" err="1"/>
              <a:t>промисловому</a:t>
            </a:r>
            <a:r>
              <a:rPr sz="1600" dirty="0"/>
              <a:t> </a:t>
            </a:r>
            <a:r>
              <a:rPr sz="1600" dirty="0" err="1"/>
              <a:t>секторі</a:t>
            </a:r>
            <a:r>
              <a:rPr sz="1600" dirty="0"/>
              <a:t>?</a:t>
            </a:r>
          </a:p>
          <a:p>
            <a:pPr>
              <a:spcBef>
                <a:spcPts val="300"/>
              </a:spcBef>
              <a:defRPr sz="11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3. </a:t>
            </a:r>
            <a:r>
              <a:rPr sz="1600" dirty="0" err="1"/>
              <a:t>Як</a:t>
            </a:r>
            <a:r>
              <a:rPr sz="1600" dirty="0"/>
              <a:t> </a:t>
            </a:r>
            <a:r>
              <a:rPr sz="1600" dirty="0" err="1"/>
              <a:t>тренд</a:t>
            </a:r>
            <a:r>
              <a:rPr sz="1600" dirty="0"/>
              <a:t> digital self-serve </a:t>
            </a:r>
            <a:r>
              <a:rPr sz="1600" dirty="0" err="1"/>
              <a:t>змінює</a:t>
            </a:r>
            <a:r>
              <a:rPr sz="1600" dirty="0"/>
              <a:t> </a:t>
            </a:r>
            <a:r>
              <a:rPr sz="1600" dirty="0" err="1"/>
              <a:t>підходи</a:t>
            </a:r>
            <a:r>
              <a:rPr sz="1600" dirty="0"/>
              <a:t> </a:t>
            </a:r>
            <a:r>
              <a:rPr sz="1600" dirty="0" err="1"/>
              <a:t>до</a:t>
            </a:r>
            <a:r>
              <a:rPr sz="1600" dirty="0"/>
              <a:t> </a:t>
            </a:r>
            <a:r>
              <a:rPr sz="1600" dirty="0" err="1"/>
              <a:t>збору</a:t>
            </a:r>
            <a:r>
              <a:rPr sz="1600" dirty="0"/>
              <a:t> </a:t>
            </a:r>
            <a:r>
              <a:rPr sz="1600" dirty="0" err="1"/>
              <a:t>первинної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вторинної</a:t>
            </a:r>
            <a:r>
              <a:rPr sz="1600" dirty="0"/>
              <a:t> </a:t>
            </a:r>
            <a:r>
              <a:rPr sz="1600" dirty="0" err="1"/>
              <a:t>інформації</a:t>
            </a:r>
            <a:r>
              <a:rPr sz="1600" dirty="0"/>
              <a:t>?</a:t>
            </a:r>
          </a:p>
          <a:p>
            <a:pPr>
              <a:spcBef>
                <a:spcPts val="300"/>
              </a:spcBef>
              <a:defRPr sz="11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4. </a:t>
            </a:r>
            <a:r>
              <a:rPr sz="1600" dirty="0" err="1"/>
              <a:t>Охарактеризуйте</a:t>
            </a:r>
            <a:r>
              <a:rPr sz="1600" dirty="0"/>
              <a:t> </a:t>
            </a:r>
            <a:r>
              <a:rPr sz="1600" dirty="0" err="1"/>
              <a:t>структуру</a:t>
            </a:r>
            <a:r>
              <a:rPr sz="1600" dirty="0"/>
              <a:t> </a:t>
            </a:r>
            <a:r>
              <a:rPr sz="1600" dirty="0" err="1"/>
              <a:t>процесу</a:t>
            </a:r>
            <a:r>
              <a:rPr sz="1600" dirty="0"/>
              <a:t> </a:t>
            </a:r>
            <a:r>
              <a:rPr sz="1600" dirty="0" err="1"/>
              <a:t>маркетингових</a:t>
            </a:r>
            <a:r>
              <a:rPr sz="1600" dirty="0"/>
              <a:t> </a:t>
            </a:r>
            <a:r>
              <a:rPr sz="1600" dirty="0" err="1"/>
              <a:t>досліджень</a:t>
            </a:r>
            <a:r>
              <a:rPr sz="1600" dirty="0"/>
              <a:t> </a:t>
            </a:r>
            <a:r>
              <a:rPr sz="1600" dirty="0" err="1"/>
              <a:t>на</a:t>
            </a:r>
            <a:r>
              <a:rPr sz="1600" dirty="0"/>
              <a:t> </a:t>
            </a:r>
            <a:r>
              <a:rPr sz="1600" dirty="0" err="1"/>
              <a:t>підприємстві</a:t>
            </a:r>
            <a:r>
              <a:rPr sz="1600" dirty="0"/>
              <a:t> (5 </a:t>
            </a:r>
            <a:r>
              <a:rPr sz="1600" dirty="0" err="1"/>
              <a:t>етапів</a:t>
            </a:r>
            <a:r>
              <a:rPr sz="1600" dirty="0"/>
              <a:t>).</a:t>
            </a:r>
          </a:p>
          <a:p>
            <a:pPr>
              <a:spcBef>
                <a:spcPts val="300"/>
              </a:spcBef>
              <a:defRPr sz="11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5. </a:t>
            </a:r>
            <a:r>
              <a:rPr sz="1600" dirty="0" err="1"/>
              <a:t>Чому</a:t>
            </a:r>
            <a:r>
              <a:rPr sz="1600" dirty="0"/>
              <a:t> </a:t>
            </a:r>
            <a:r>
              <a:rPr sz="1600" dirty="0" err="1"/>
              <a:t>результати</a:t>
            </a:r>
            <a:r>
              <a:rPr sz="1600" dirty="0"/>
              <a:t> B2B-опитувань </a:t>
            </a:r>
            <a:r>
              <a:rPr sz="1600" dirty="0" err="1"/>
              <a:t>варто</a:t>
            </a:r>
            <a:r>
              <a:rPr sz="1600" dirty="0"/>
              <a:t> </a:t>
            </a:r>
            <a:r>
              <a:rPr sz="1600" dirty="0" err="1"/>
              <a:t>інтерпретувати</a:t>
            </a:r>
            <a:r>
              <a:rPr sz="1600" dirty="0"/>
              <a:t> </a:t>
            </a:r>
            <a:r>
              <a:rPr sz="1600" dirty="0" err="1"/>
              <a:t>обережно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зіставляти</a:t>
            </a:r>
            <a:r>
              <a:rPr sz="1600" dirty="0"/>
              <a:t> з </a:t>
            </a:r>
            <a:r>
              <a:rPr sz="1600" dirty="0" err="1"/>
              <a:t>вторинними</a:t>
            </a:r>
            <a:r>
              <a:rPr sz="1600" dirty="0"/>
              <a:t> </a:t>
            </a:r>
            <a:r>
              <a:rPr sz="1600" dirty="0" err="1"/>
              <a:t>джерелами</a:t>
            </a:r>
            <a:r>
              <a:rPr sz="1600" dirty="0"/>
              <a:t>?</a:t>
            </a:r>
          </a:p>
          <a:p>
            <a:pPr>
              <a:spcBef>
                <a:spcPts val="300"/>
              </a:spcBef>
              <a:defRPr sz="11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6. </a:t>
            </a:r>
            <a:r>
              <a:rPr sz="1600" dirty="0" err="1"/>
              <a:t>Опишіть</a:t>
            </a:r>
            <a:r>
              <a:rPr sz="1600" dirty="0"/>
              <a:t> </a:t>
            </a:r>
            <a:r>
              <a:rPr sz="1600" dirty="0" err="1"/>
              <a:t>методологію</a:t>
            </a:r>
            <a:r>
              <a:rPr sz="1600" dirty="0"/>
              <a:t> SWOT-</a:t>
            </a:r>
            <a:r>
              <a:rPr sz="1600" dirty="0" err="1"/>
              <a:t>аналізу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рішення</a:t>
            </a:r>
            <a:r>
              <a:rPr sz="1600" dirty="0"/>
              <a:t> </a:t>
            </a:r>
            <a:r>
              <a:rPr sz="1600" dirty="0" err="1"/>
              <a:t>за</a:t>
            </a:r>
            <a:r>
              <a:rPr sz="1600" dirty="0"/>
              <a:t> </a:t>
            </a:r>
            <a:r>
              <a:rPr sz="1600" dirty="0" err="1"/>
              <a:t>лініями</a:t>
            </a:r>
            <a:r>
              <a:rPr sz="1600" dirty="0"/>
              <a:t> S-O, W-O, S-T, W-T.</a:t>
            </a:r>
          </a:p>
          <a:p>
            <a:pPr>
              <a:spcBef>
                <a:spcPts val="300"/>
              </a:spcBef>
              <a:defRPr sz="11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7. </a:t>
            </a:r>
            <a:r>
              <a:rPr sz="1600" dirty="0" err="1"/>
              <a:t>Що</a:t>
            </a:r>
            <a:r>
              <a:rPr sz="1600" dirty="0"/>
              <a:t> </a:t>
            </a:r>
            <a:r>
              <a:rPr sz="1600" dirty="0" err="1"/>
              <a:t>таке</a:t>
            </a:r>
            <a:r>
              <a:rPr sz="1600" dirty="0"/>
              <a:t> </a:t>
            </a:r>
            <a:r>
              <a:rPr sz="1600" dirty="0" err="1"/>
              <a:t>маркетинговий</a:t>
            </a:r>
            <a:r>
              <a:rPr sz="1600" dirty="0"/>
              <a:t> </a:t>
            </a:r>
            <a:r>
              <a:rPr sz="1600" dirty="0" err="1"/>
              <a:t>аудит</a:t>
            </a:r>
            <a:r>
              <a:rPr sz="1600" dirty="0"/>
              <a:t> і </a:t>
            </a:r>
            <a:r>
              <a:rPr sz="1600" dirty="0" err="1"/>
              <a:t>чим</a:t>
            </a:r>
            <a:r>
              <a:rPr sz="1600" dirty="0"/>
              <a:t> </a:t>
            </a:r>
            <a:r>
              <a:rPr sz="1600" dirty="0" err="1"/>
              <a:t>він</a:t>
            </a:r>
            <a:r>
              <a:rPr sz="1600" dirty="0"/>
              <a:t> </a:t>
            </a:r>
            <a:r>
              <a:rPr sz="1600" dirty="0" err="1"/>
              <a:t>відрізняється</a:t>
            </a:r>
            <a:r>
              <a:rPr sz="1600" dirty="0"/>
              <a:t> </a:t>
            </a:r>
            <a:r>
              <a:rPr sz="1600" dirty="0" err="1"/>
              <a:t>від</a:t>
            </a:r>
            <a:r>
              <a:rPr sz="1600" dirty="0"/>
              <a:t> </a:t>
            </a:r>
            <a:r>
              <a:rPr sz="1600" dirty="0" err="1"/>
              <a:t>разового</a:t>
            </a:r>
            <a:r>
              <a:rPr sz="1600" dirty="0"/>
              <a:t> </a:t>
            </a:r>
            <a:r>
              <a:rPr sz="1600" dirty="0" err="1"/>
              <a:t>дослідження</a:t>
            </a:r>
            <a:r>
              <a:rPr sz="1600" dirty="0"/>
              <a:t>?</a:t>
            </a:r>
          </a:p>
          <a:p>
            <a:pPr>
              <a:spcBef>
                <a:spcPts val="300"/>
              </a:spcBef>
              <a:defRPr sz="11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8. </a:t>
            </a:r>
            <a:r>
              <a:rPr sz="1600" dirty="0" err="1"/>
              <a:t>Порівняйте</a:t>
            </a:r>
            <a:r>
              <a:rPr sz="1600" dirty="0"/>
              <a:t> </a:t>
            </a:r>
            <a:r>
              <a:rPr sz="1600" dirty="0" err="1"/>
              <a:t>корпоративний</a:t>
            </a:r>
            <a:r>
              <a:rPr sz="1600" dirty="0"/>
              <a:t> </a:t>
            </a:r>
            <a:r>
              <a:rPr sz="1600" dirty="0" err="1"/>
              <a:t>рівень</a:t>
            </a:r>
            <a:r>
              <a:rPr sz="1600" dirty="0"/>
              <a:t>, </a:t>
            </a:r>
            <a:r>
              <a:rPr sz="1600" dirty="0" err="1"/>
              <a:t>рівень</a:t>
            </a:r>
            <a:r>
              <a:rPr sz="1600" dirty="0"/>
              <a:t> </a:t>
            </a:r>
            <a:r>
              <a:rPr sz="1600" dirty="0" err="1"/>
              <a:t>бізнес-одиниць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продуктовий</a:t>
            </a:r>
            <a:r>
              <a:rPr sz="1600" dirty="0"/>
              <a:t> </a:t>
            </a:r>
            <a:r>
              <a:rPr sz="1600" dirty="0" err="1"/>
              <a:t>рівень</a:t>
            </a:r>
            <a:r>
              <a:rPr sz="1600" dirty="0"/>
              <a:t> </a:t>
            </a:r>
            <a:r>
              <a:rPr sz="1600" dirty="0" err="1"/>
              <a:t>планування</a:t>
            </a:r>
            <a:r>
              <a:rPr sz="1600" dirty="0"/>
              <a:t>.</a:t>
            </a:r>
          </a:p>
          <a:p>
            <a:pPr>
              <a:spcBef>
                <a:spcPts val="300"/>
              </a:spcBef>
              <a:defRPr sz="11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9. </a:t>
            </a:r>
            <a:r>
              <a:rPr sz="1600" dirty="0" err="1"/>
              <a:t>Розкрийте</a:t>
            </a:r>
            <a:r>
              <a:rPr sz="1600" dirty="0"/>
              <a:t> </a:t>
            </a:r>
            <a:r>
              <a:rPr sz="1600" dirty="0" err="1"/>
              <a:t>сутність</a:t>
            </a:r>
            <a:r>
              <a:rPr sz="1600" dirty="0"/>
              <a:t> АСП-</a:t>
            </a:r>
            <a:r>
              <a:rPr sz="1600" dirty="0" err="1"/>
              <a:t>підходу</a:t>
            </a:r>
            <a:r>
              <a:rPr sz="1600" dirty="0"/>
              <a:t> </a:t>
            </a:r>
            <a:r>
              <a:rPr sz="1600" dirty="0" err="1"/>
              <a:t>до</a:t>
            </a:r>
            <a:r>
              <a:rPr sz="1600" dirty="0"/>
              <a:t> </a:t>
            </a:r>
            <a:r>
              <a:rPr sz="1600" dirty="0" err="1"/>
              <a:t>планування</a:t>
            </a:r>
            <a:r>
              <a:rPr sz="1600" dirty="0"/>
              <a:t> </a:t>
            </a:r>
            <a:r>
              <a:rPr sz="1600" dirty="0" err="1"/>
              <a:t>маркетингу</a:t>
            </a:r>
            <a:r>
              <a:rPr sz="1600" dirty="0"/>
              <a:t>.</a:t>
            </a:r>
          </a:p>
          <a:p>
            <a:pPr>
              <a:spcBef>
                <a:spcPts val="300"/>
              </a:spcBef>
              <a:defRPr sz="11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10. </a:t>
            </a:r>
            <a:r>
              <a:rPr sz="1600" dirty="0" err="1"/>
              <a:t>Порівняйте</a:t>
            </a:r>
            <a:r>
              <a:rPr sz="1600" dirty="0"/>
              <a:t> </a:t>
            </a:r>
            <a:r>
              <a:rPr sz="1600" dirty="0" err="1"/>
              <a:t>централізований</a:t>
            </a:r>
            <a:r>
              <a:rPr sz="1600" dirty="0"/>
              <a:t>, </a:t>
            </a:r>
            <a:r>
              <a:rPr sz="1600" dirty="0" err="1"/>
              <a:t>децентралізований</a:t>
            </a:r>
            <a:r>
              <a:rPr sz="1600" dirty="0"/>
              <a:t> і </a:t>
            </a:r>
            <a:r>
              <a:rPr sz="1600" dirty="0" err="1"/>
              <a:t>комбінований</a:t>
            </a:r>
            <a:r>
              <a:rPr sz="1600" dirty="0"/>
              <a:t> </a:t>
            </a:r>
            <a:r>
              <a:rPr sz="1600" dirty="0" err="1"/>
              <a:t>підходи</a:t>
            </a:r>
            <a:r>
              <a:rPr sz="1600" dirty="0"/>
              <a:t> </a:t>
            </a:r>
            <a:r>
              <a:rPr sz="1600" dirty="0" err="1"/>
              <a:t>до</a:t>
            </a:r>
            <a:r>
              <a:rPr sz="1600" dirty="0"/>
              <a:t> </a:t>
            </a:r>
            <a:r>
              <a:rPr sz="1600" dirty="0" err="1"/>
              <a:t>розроблення</a:t>
            </a:r>
            <a:r>
              <a:rPr sz="1600" dirty="0"/>
              <a:t> </a:t>
            </a:r>
            <a:r>
              <a:rPr sz="1600" dirty="0" err="1"/>
              <a:t>плану</a:t>
            </a:r>
            <a:r>
              <a:rPr sz="1600" dirty="0"/>
              <a:t>.</a:t>
            </a:r>
          </a:p>
          <a:p>
            <a:pPr>
              <a:spcBef>
                <a:spcPts val="300"/>
              </a:spcBef>
              <a:defRPr sz="1100">
                <a:solidFill>
                  <a:srgbClr val="222222"/>
                </a:solidFill>
                <a:latin typeface="Montserrat"/>
              </a:defRPr>
            </a:pPr>
            <a:r>
              <a:rPr sz="1600" dirty="0"/>
              <a:t>11. </a:t>
            </a:r>
            <a:r>
              <a:rPr sz="1600" dirty="0" err="1"/>
              <a:t>Що</a:t>
            </a:r>
            <a:r>
              <a:rPr sz="1600" dirty="0"/>
              <a:t> </a:t>
            </a:r>
            <a:r>
              <a:rPr sz="1600" dirty="0" err="1"/>
              <a:t>таке</a:t>
            </a:r>
            <a:r>
              <a:rPr sz="1600" dirty="0"/>
              <a:t> intent-data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якими</a:t>
            </a:r>
            <a:r>
              <a:rPr sz="1600" dirty="0"/>
              <a:t> є </a:t>
            </a:r>
            <a:r>
              <a:rPr sz="1600" dirty="0" err="1"/>
              <a:t>ключові</a:t>
            </a:r>
            <a:r>
              <a:rPr sz="1600" dirty="0"/>
              <a:t> </a:t>
            </a:r>
            <a:r>
              <a:rPr sz="1600" dirty="0" err="1"/>
              <a:t>особливості</a:t>
            </a:r>
            <a:r>
              <a:rPr sz="1600" dirty="0"/>
              <a:t> ABM-</a:t>
            </a:r>
            <a:r>
              <a:rPr sz="1600" dirty="0" err="1"/>
              <a:t>розвідки</a:t>
            </a:r>
            <a:r>
              <a:rPr sz="1600" dirty="0"/>
              <a:t>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1842</Words>
  <Application>Microsoft Office PowerPoint</Application>
  <PresentationFormat>Широкий екран</PresentationFormat>
  <Paragraphs>238</Paragraphs>
  <Slides>25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Yana Hladyshchuk</cp:lastModifiedBy>
  <cp:revision>1</cp:revision>
  <dcterms:created xsi:type="dcterms:W3CDTF">2013-01-27T09:14:16Z</dcterms:created>
  <dcterms:modified xsi:type="dcterms:W3CDTF">2026-09-17T08:07:29Z</dcterms:modified>
  <cp:category/>
</cp:coreProperties>
</file>