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80BD2D-4452-4A98-B351-FEFF2953D51F}" v="2" dt="2026-10-21T17:36:11.8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delSld modSld">
      <pc:chgData name="Yana Hladyshchuk" userId="76f89f3d3a5d35e1" providerId="LiveId" clId="{57AFC747-19C7-44B3-8C4B-E513CF6FC1C7}" dt="2026-10-21T17:37:41.769" v="132" actId="20577"/>
      <pc:docMkLst>
        <pc:docMk/>
      </pc:docMkLst>
      <pc:sldChg chg="modSp mod">
        <pc:chgData name="Yana Hladyshchuk" userId="76f89f3d3a5d35e1" providerId="LiveId" clId="{57AFC747-19C7-44B3-8C4B-E513CF6FC1C7}" dt="2026-10-21T17:26:57.617" v="2" actId="20577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10-21T17:26:57.617" v="2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32:43.953" v="7" actId="5793"/>
        <pc:sldMkLst>
          <pc:docMk/>
          <pc:sldMk cId="0" sldId="262"/>
        </pc:sldMkLst>
        <pc:spChg chg="mod">
          <ac:chgData name="Yana Hladyshchuk" userId="76f89f3d3a5d35e1" providerId="LiveId" clId="{57AFC747-19C7-44B3-8C4B-E513CF6FC1C7}" dt="2026-10-21T17:32:43.953" v="7" actId="5793"/>
          <ac:spMkLst>
            <pc:docMk/>
            <pc:sldMk cId="0" sldId="262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33:01.006" v="23" actId="20577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10-21T17:33:01.006" v="23" actId="20577"/>
          <ac:spMkLst>
            <pc:docMk/>
            <pc:sldMk cId="0" sldId="265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33:15.644" v="26" actId="20577"/>
        <pc:sldMkLst>
          <pc:docMk/>
          <pc:sldMk cId="0" sldId="266"/>
        </pc:sldMkLst>
        <pc:spChg chg="mod">
          <ac:chgData name="Yana Hladyshchuk" userId="76f89f3d3a5d35e1" providerId="LiveId" clId="{57AFC747-19C7-44B3-8C4B-E513CF6FC1C7}" dt="2026-10-21T17:33:15.644" v="26" actId="20577"/>
          <ac:spMkLst>
            <pc:docMk/>
            <pc:sldMk cId="0" sldId="266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33:43.557" v="43" actId="20577"/>
        <pc:sldMkLst>
          <pc:docMk/>
          <pc:sldMk cId="0" sldId="269"/>
        </pc:sldMkLst>
        <pc:spChg chg="mod">
          <ac:chgData name="Yana Hladyshchuk" userId="76f89f3d3a5d35e1" providerId="LiveId" clId="{57AFC747-19C7-44B3-8C4B-E513CF6FC1C7}" dt="2026-10-21T17:33:43.557" v="43" actId="20577"/>
          <ac:spMkLst>
            <pc:docMk/>
            <pc:sldMk cId="0" sldId="269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34:17.519" v="47" actId="20577"/>
        <pc:sldMkLst>
          <pc:docMk/>
          <pc:sldMk cId="0" sldId="271"/>
        </pc:sldMkLst>
        <pc:spChg chg="mod">
          <ac:chgData name="Yana Hladyshchuk" userId="76f89f3d3a5d35e1" providerId="LiveId" clId="{57AFC747-19C7-44B3-8C4B-E513CF6FC1C7}" dt="2026-10-21T17:34:17.519" v="47" actId="20577"/>
          <ac:spMkLst>
            <pc:docMk/>
            <pc:sldMk cId="0" sldId="271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35:23.220" v="77" actId="113"/>
        <pc:sldMkLst>
          <pc:docMk/>
          <pc:sldMk cId="0" sldId="272"/>
        </pc:sldMkLst>
        <pc:spChg chg="mod">
          <ac:chgData name="Yana Hladyshchuk" userId="76f89f3d3a5d35e1" providerId="LiveId" clId="{57AFC747-19C7-44B3-8C4B-E513CF6FC1C7}" dt="2026-10-21T17:35:23.220" v="77" actId="113"/>
          <ac:spMkLst>
            <pc:docMk/>
            <pc:sldMk cId="0" sldId="272"/>
            <ac:spMk id="4" creationId="{00000000-0000-0000-0000-000000000000}"/>
          </ac:spMkLst>
        </pc:spChg>
      </pc:sldChg>
      <pc:sldChg chg="del">
        <pc:chgData name="Yana Hladyshchuk" userId="76f89f3d3a5d35e1" providerId="LiveId" clId="{57AFC747-19C7-44B3-8C4B-E513CF6FC1C7}" dt="2026-10-21T17:35:31.842" v="78" actId="47"/>
        <pc:sldMkLst>
          <pc:docMk/>
          <pc:sldMk cId="0" sldId="273"/>
        </pc:sldMkLst>
      </pc:sldChg>
      <pc:sldChg chg="modSp mod">
        <pc:chgData name="Yana Hladyshchuk" userId="76f89f3d3a5d35e1" providerId="LiveId" clId="{57AFC747-19C7-44B3-8C4B-E513CF6FC1C7}" dt="2026-10-21T17:35:55.107" v="82" actId="20577"/>
        <pc:sldMkLst>
          <pc:docMk/>
          <pc:sldMk cId="0" sldId="274"/>
        </pc:sldMkLst>
        <pc:spChg chg="mod">
          <ac:chgData name="Yana Hladyshchuk" userId="76f89f3d3a5d35e1" providerId="LiveId" clId="{57AFC747-19C7-44B3-8C4B-E513CF6FC1C7}" dt="2026-10-21T17:35:55.107" v="82" actId="20577"/>
          <ac:spMkLst>
            <pc:docMk/>
            <pc:sldMk cId="0" sldId="274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37:05.570" v="127" actId="1035"/>
        <pc:sldMkLst>
          <pc:docMk/>
          <pc:sldMk cId="0" sldId="275"/>
        </pc:sldMkLst>
        <pc:spChg chg="mod">
          <ac:chgData name="Yana Hladyshchuk" userId="76f89f3d3a5d35e1" providerId="LiveId" clId="{57AFC747-19C7-44B3-8C4B-E513CF6FC1C7}" dt="2026-10-21T17:37:05.570" v="127" actId="1035"/>
          <ac:spMkLst>
            <pc:docMk/>
            <pc:sldMk cId="0" sldId="275"/>
            <ac:spMk id="4" creationId="{00000000-0000-0000-0000-000000000000}"/>
          </ac:spMkLst>
        </pc:spChg>
      </pc:sldChg>
      <pc:sldChg chg="del">
        <pc:chgData name="Yana Hladyshchuk" userId="76f89f3d3a5d35e1" providerId="LiveId" clId="{57AFC747-19C7-44B3-8C4B-E513CF6FC1C7}" dt="2026-10-21T17:37:12.243" v="128" actId="47"/>
        <pc:sldMkLst>
          <pc:docMk/>
          <pc:sldMk cId="0" sldId="276"/>
        </pc:sldMkLst>
      </pc:sldChg>
      <pc:sldChg chg="modSp mod">
        <pc:chgData name="Yana Hladyshchuk" userId="76f89f3d3a5d35e1" providerId="LiveId" clId="{57AFC747-19C7-44B3-8C4B-E513CF6FC1C7}" dt="2026-10-21T17:37:33.826" v="129" actId="20577"/>
        <pc:sldMkLst>
          <pc:docMk/>
          <pc:sldMk cId="0" sldId="280"/>
        </pc:sldMkLst>
        <pc:spChg chg="mod">
          <ac:chgData name="Yana Hladyshchuk" userId="76f89f3d3a5d35e1" providerId="LiveId" clId="{57AFC747-19C7-44B3-8C4B-E513CF6FC1C7}" dt="2026-10-21T17:37:33.826" v="129" actId="20577"/>
          <ac:spMkLst>
            <pc:docMk/>
            <pc:sldMk cId="0" sldId="280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37:41.769" v="132" actId="20577"/>
        <pc:sldMkLst>
          <pc:docMk/>
          <pc:sldMk cId="0" sldId="281"/>
        </pc:sldMkLst>
        <pc:spChg chg="mod">
          <ac:chgData name="Yana Hladyshchuk" userId="76f89f3d3a5d35e1" providerId="LiveId" clId="{57AFC747-19C7-44B3-8C4B-E513CF6FC1C7}" dt="2026-10-21T17:37:41.769" v="132" actId="20577"/>
          <ac:spMkLst>
            <pc:docMk/>
            <pc:sldMk cId="0" sldId="281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 1"/>
          <p:cNvSpPr/>
          <p:nvPr/>
        </p:nvSpPr>
        <p:spPr>
          <a:xfrm>
            <a:off x="7863840" y="-1463040"/>
            <a:ext cx="6583680" cy="658368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Декор 2"/>
          <p:cNvSpPr/>
          <p:nvPr/>
        </p:nvSpPr>
        <p:spPr>
          <a:xfrm>
            <a:off x="9418320" y="3291840"/>
            <a:ext cx="4206240" cy="42062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Декор 3"/>
          <p:cNvSpPr/>
          <p:nvPr/>
        </p:nvSpPr>
        <p:spPr>
          <a:xfrm>
            <a:off x="8595360" y="4297680"/>
            <a:ext cx="1097280" cy="109728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Університет"/>
          <p:cNvSpPr txBox="1"/>
          <p:nvPr/>
        </p:nvSpPr>
        <p:spPr>
          <a:xfrm>
            <a:off x="822960" y="1234440"/>
            <a:ext cx="7863840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Державний університет «Житомирська політехніка»</a:t>
            </a:r>
          </a:p>
        </p:txBody>
      </p:sp>
      <p:sp>
        <p:nvSpPr>
          <p:cNvPr id="6" name="Заголовок"/>
          <p:cNvSpPr txBox="1"/>
          <p:nvPr/>
        </p:nvSpPr>
        <p:spPr>
          <a:xfrm>
            <a:off x="822960" y="2468880"/>
            <a:ext cx="7863840" cy="23774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uk-UA" sz="5800" b="1">
                <a:solidFill>
                  <a:srgbClr val="FFFFFF"/>
                </a:solidFill>
                <a:latin typeface="Montserrat"/>
              </a:rPr>
              <a:t>ПРАКТИЧНЕ ЗАНЯТТЯ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206240"/>
            <a:ext cx="7680960" cy="16459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</a:rPr>
              <a:t>Т5–Т8. Ринки факторів виробництва: праця, капітал, земля. Фірма, трансакційні витрати і права власності</a:t>
            </a:r>
          </a:p>
          <a:p>
            <a:pPr>
              <a:spcBef>
                <a:spcPts val="1000"/>
              </a:spcBef>
            </a:pPr>
            <a:r>
              <a:rPr lang="uk-UA" sz="1600" b="0" i="0">
                <a:solidFill>
                  <a:srgbClr val="AFC3D6"/>
                </a:solidFill>
                <a:latin typeface="Montserrat"/>
              </a:rPr>
              <a:t>Економічна теорія · група ЗФБС-26-1 · 24.10.2026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4480560" cy="27432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>
              <a:lnSpc>
                <a:spcPct val="105000"/>
              </a:lnSpc>
            </a:pPr>
            <a:r>
              <a:rPr lang="uk-UA" sz="3400" b="1" i="0" dirty="0">
                <a:solidFill>
                  <a:srgbClr val="FFFFFF"/>
                </a:solidFill>
                <a:latin typeface="Montserrat"/>
              </a:rPr>
              <a:t>План заняття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557784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1. Орг. частина: що і як ви виконуєте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1088136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2. Запитання за Т5–Т8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1618488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3. Т5: ринок праці</a:t>
            </a:r>
          </a:p>
        </p:txBody>
      </p:sp>
      <p:sp>
        <p:nvSpPr>
          <p:cNvPr id="7" name="Пункт плану"/>
          <p:cNvSpPr/>
          <p:nvPr/>
        </p:nvSpPr>
        <p:spPr>
          <a:xfrm>
            <a:off x="5669280" y="2148840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4. Т6: капітал і земля</a:t>
            </a:r>
          </a:p>
        </p:txBody>
      </p:sp>
      <p:sp>
        <p:nvSpPr>
          <p:cNvPr id="8" name="Пункт плану"/>
          <p:cNvSpPr/>
          <p:nvPr/>
        </p:nvSpPr>
        <p:spPr>
          <a:xfrm>
            <a:off x="5669280" y="2679192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5. Т7–Т8: фірма, контракти, права власності</a:t>
            </a:r>
          </a:p>
        </p:txBody>
      </p:sp>
      <p:sp>
        <p:nvSpPr>
          <p:cNvPr id="9" name="Пункт плану"/>
          <p:cNvSpPr/>
          <p:nvPr/>
        </p:nvSpPr>
        <p:spPr>
          <a:xfrm>
            <a:off x="5669280" y="3209544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6. Кейс-дискусія: власна команда чи підрядник</a:t>
            </a:r>
          </a:p>
        </p:txBody>
      </p:sp>
      <p:sp>
        <p:nvSpPr>
          <p:cNvPr id="10" name="Пункт плану"/>
          <p:cNvSpPr/>
          <p:nvPr/>
        </p:nvSpPr>
        <p:spPr>
          <a:xfrm>
            <a:off x="5669280" y="3739896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7. Зразок 1. Попит фірми на працю</a:t>
            </a:r>
          </a:p>
        </p:txBody>
      </p:sp>
      <p:sp>
        <p:nvSpPr>
          <p:cNvPr id="11" name="Пункт плану"/>
          <p:cNvSpPr/>
          <p:nvPr/>
        </p:nvSpPr>
        <p:spPr>
          <a:xfrm>
            <a:off x="5669280" y="4270248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8. Зразок 2. Монопсонія</a:t>
            </a:r>
          </a:p>
        </p:txBody>
      </p:sp>
      <p:sp>
        <p:nvSpPr>
          <p:cNvPr id="12" name="Пункт плану"/>
          <p:cNvSpPr/>
          <p:nvPr/>
        </p:nvSpPr>
        <p:spPr>
          <a:xfrm>
            <a:off x="5669280" y="4800600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9. Зразок 3. Інвестиційне рішення</a:t>
            </a:r>
          </a:p>
        </p:txBody>
      </p:sp>
      <p:sp>
        <p:nvSpPr>
          <p:cNvPr id="13" name="Пункт плану"/>
          <p:cNvSpPr/>
          <p:nvPr/>
        </p:nvSpPr>
        <p:spPr>
          <a:xfrm>
            <a:off x="5669280" y="5330952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10. Зразок 4. Диференційна рента</a:t>
            </a:r>
          </a:p>
        </p:txBody>
      </p:sp>
      <p:sp>
        <p:nvSpPr>
          <p:cNvPr id="14" name="Пункт плану"/>
          <p:cNvSpPr/>
          <p:nvPr/>
        </p:nvSpPr>
        <p:spPr>
          <a:xfrm>
            <a:off x="5669280" y="5861304"/>
            <a:ext cx="5852160" cy="438912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11. Література</a:t>
            </a:r>
          </a:p>
        </p:txBody>
      </p:sp>
      <p:sp>
        <p:nvSpPr>
          <p:cNvPr id="1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2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Що ви виконуєте за ПЗ3: 8 балів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aphicFrame>
        <p:nvGraphicFramePr>
          <p:cNvPr id="4" name="Таблиця"/>
          <p:cNvGraphicFramePr>
            <a:graphicFrameLocks noGrp="1"/>
          </p:cNvGraphicFramePr>
          <p:nvPr/>
        </p:nvGraphicFramePr>
        <p:xfrm>
          <a:off x="822960" y="1691640"/>
          <a:ext cx="10545774" cy="2057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51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62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Завдання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Обсяг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Бали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Як і де здавати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</a:rPr>
                        <a:t>Задачі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2 задачі зі свого варіанта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Портал, файл або текст з розрахунками (по 4 бали)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</a:rPr>
                        <a:t>Разом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3931920"/>
            <a:ext cx="10545775" cy="22860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</a:rPr>
              <a:t>На занятті розбираємо </a:t>
            </a:r>
            <a:r>
              <a:rPr lang="uk-UA" sz="1700" b="1" i="0">
                <a:solidFill>
                  <a:srgbClr val="B8432B"/>
                </a:solidFill>
                <a:latin typeface="Montserrat"/>
              </a:rPr>
              <a:t>4 зразки задач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</a:rPr>
              <a:t>Т7–Т8 розбираємо на кейсі (усно), розрахункових задач за цими темами немає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</a:rPr>
              <a:t>Відповіді на занятті (усні й у чаті) оцінюються окремо, разом 10 балів за курс; тести — по одному до кожної лекції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</a:rPr>
              <a:t>Завдання доступні на порталі до наступної сесії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</a:rPr>
              <a:t>Відповідь без розрахунків і пояснення не оцінюється повністю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Запитання за Т5–Т6 (усно, чат)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1.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Що таке виробнича функція? Сформулюйте закон спадної віддачі.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2.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Чому попит на працю називають похідним?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3.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Чому за монопсонії зарплата й зайнятість нижчі, ніж за конкуренції?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4.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Що таке відсоток і від чого залежить його ставка?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5.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Що таке дисконтування? Чим номінальна ставка відрізняється від реальної?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6.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Чому пропозиція землі нееластична і що це означає для ренти?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Запитання за Т7–Т8 (усно, чат)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1.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Чому виникають фірми, якщо ринок координує вибір?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2.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Які види трансакційних витрат ви знаєте?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3.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Що таке специфічні активи і чим вони небезпечні для сторін контракту?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4.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У чому полягає проблема «принципал–агент»?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5.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Чим бухгалтерський прибуток відрізняється від економічного?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6.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Що таке права власності? Що стверджує теорема Коуза? Що таке зовнішні ефекти?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Т5. Попит на працю і зарплата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Попит на працю —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похідний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; граничний дохід від ресурсу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MRP = P · MP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(MP = ΔTP); від певного L діє закон спадної віддачі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На конкурентному ринку фірма наймає працівників, поки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MRP ≥ W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Монопсонія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— єдиний покупець праці. Для пропозиції W = a + bL граничні витрати на працю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MRC = a + 2bL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&gt; W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Монопсоніст наймає за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MRC = MRP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, а платить за кривою пропозиції: зайнятість і зарплата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нижчі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, ніж за конкуренції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Т6. Капітал: відсоток, дисконтування, амортизація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Відсоток — ціна використання капіталу. 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Дисконтування: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PV = CF₁ ÷ (1 + r) + CF₂ ÷ (1 + r)²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NPV = PV − K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: якщо NPV &gt; 0 — проєкт варто реалізувати; зі зростанням ставки r теперішня вартість зменшується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Реальна ставка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= номінальна ставка − інфляція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Амортизація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(лінійна) = вартість ÷ строк служби; норма амортизації = 1 ÷ строк служби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Т6. Земля і рента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Кількість землі фіксована, тому її пропозиція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нееластична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: рента визначається попитом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Диференційна рента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виникає на кращих за родючістю й розташуванням ділянках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Рента ділянки = прибуток ділянки − прибуток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граничної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(найгіршої з оброблюваних) ділянки; на граничній рента нульова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Зростання ціни продукції збільшує ренту на всіх ділянках, крім граничної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Т7–Т8. Фірма і трансакційні витрати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Фірма — альтернатива ринку: вона економить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трансакційні витрати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(пошук партнера, переговори, договір, контроль, захист від опортунізму)</a:t>
            </a:r>
          </a:p>
          <a:p>
            <a:pPr marL="292608" indent="-292608" algn="l">
              <a:lnSpc>
                <a:spcPct val="110000"/>
              </a:lnSpc>
              <a:spcAft>
                <a:spcPts val="1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Специфічні активи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роблять сторони залежними одна від одної, виникає ризик опортунізму; види контрактів: класичний, неокласичний, імпліцитний</a:t>
            </a:r>
          </a:p>
          <a:p>
            <a:pPr marL="292608" indent="-292608" algn="l">
              <a:lnSpc>
                <a:spcPct val="110000"/>
              </a:lnSpc>
              <a:spcAft>
                <a:spcPts val="1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Принципал–агент: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агент знає більше й може діяти у власних інтересах; пом’якшення — показники, участь у прибутку, контроль, репутація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Т7–Т8. Прибуток і права власності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Бухгалтерський прибуток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= виручка − явні витрати; </a:t>
            </a:r>
            <a:br>
              <a:rPr lang="uk-UA" sz="20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економічний прибуток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= виручка − явні й неявні витрати (альтернативна вартість власних ресурсів)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Права власності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— правила використання ресурсів; чітка специфікація зменшує суперечки й опортунізм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Теорема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</a:rPr>
              <a:t>Коуза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: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за низьких трансакційних витрат сторони домовляться ефективно незалежно від початкового розподілу прав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Зовнішні ефекти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(</a:t>
            </a:r>
            <a:r>
              <a:rPr lang="uk-UA" sz="2000" b="0" i="0" dirty="0" err="1">
                <a:solidFill>
                  <a:srgbClr val="1F2A3D"/>
                </a:solidFill>
                <a:latin typeface="Montserrat"/>
              </a:rPr>
              <a:t>екстерналії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) — вплив на сторонніх осіб поза ціною: позитивні й негативні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Кейс: власна команда чи підрядник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600"/>
              </a:spcAft>
              <a:buNone/>
            </a:pP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Меблева фабрика «Орієнтир» (умовна назва) хоче запустити інтернет-магазин з унікальним </a:t>
            </a:r>
            <a:r>
              <a:rPr lang="uk-UA" sz="2200" b="0" i="0" dirty="0" err="1">
                <a:solidFill>
                  <a:srgbClr val="1F2A3D"/>
                </a:solidFill>
                <a:latin typeface="Montserrat"/>
              </a:rPr>
              <a:t>конфігуратором</a:t>
            </a: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 меблів, пов’язаним зі складом і виробництвом.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  <a:buNone/>
            </a:pP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Три варіанти: 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  <a:buNone/>
            </a:pPr>
            <a:r>
              <a:rPr lang="uk-UA" sz="2200" b="1" i="0" dirty="0">
                <a:solidFill>
                  <a:srgbClr val="B8432B"/>
                </a:solidFill>
                <a:latin typeface="Montserrat"/>
              </a:rPr>
              <a:t>(А)</a:t>
            </a: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 найняти власну команду розробників; 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  <a:buNone/>
            </a:pPr>
            <a:r>
              <a:rPr lang="uk-UA" sz="2200" b="1" i="0" dirty="0">
                <a:solidFill>
                  <a:srgbClr val="B8432B"/>
                </a:solidFill>
                <a:latin typeface="Montserrat"/>
              </a:rPr>
              <a:t>(Б)</a:t>
            </a: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 замовити розробку в зовнішньої студії за разовим договором; 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  <a:buNone/>
            </a:pPr>
            <a:r>
              <a:rPr lang="uk-UA" sz="2200" b="1" i="0" dirty="0">
                <a:solidFill>
                  <a:srgbClr val="B8432B"/>
                </a:solidFill>
                <a:latin typeface="Montserrat"/>
              </a:rPr>
              <a:t>(В)</a:t>
            </a: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 укласти довгостроковий договір зі студією, яка створить рішення саме під фабрику (іншим клієнтам продати його вона не зможе).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Кейс: питання для обговорення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Які трансакційні витрати виникають у варіантах А, Б і В?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Чому у варіанті В активи студії специфічні і чим це загрожує обом сторонам? Який вид контракту підходить: класичний, неокласичний чи імпліцитний?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Яка проблема «принципал–агент» виникає у варіанті А? Як її пом’якшити?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Що змінила б чітка специфікація прав на код і дані клієнтів? Яка можлива екстерналія?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</a:rPr>
              <a:t>5)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Підрахуйте бухгалтерський та економічний прибуток: виручка 900, явні витрати 600, власний капітал 300 вкладено в проєкт замість іншого вкладення під 8 %, власник відмовився від зарплати 120 (тис. грн).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Попит фірми на працю: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545775" cy="146304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1900" b="0" i="0">
                <a:solidFill>
                  <a:srgbClr val="1F2A3D"/>
                </a:solidFill>
                <a:latin typeface="Montserrat"/>
              </a:rPr>
              <a:t>Швейний цех працює на конкурентних ринках праці й продукції. За незмінних інших ресурсів загальний продукт (TP, сорочок за годину) залежить від кількості працівників L. Ціна одиниці продукції P = 5 грн; ставка зарплати W = 45 грн за годину.</a:t>
            </a:r>
          </a:p>
        </p:txBody>
      </p:sp>
      <p:graphicFrame>
        <p:nvGraphicFramePr>
          <p:cNvPr id="5" name="Таблиця"/>
          <p:cNvGraphicFramePr>
            <a:graphicFrameLocks noGrp="1"/>
          </p:cNvGraphicFramePr>
          <p:nvPr/>
        </p:nvGraphicFramePr>
        <p:xfrm>
          <a:off x="822960" y="3383280"/>
          <a:ext cx="10545769" cy="12801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88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L, працівників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1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uk-UA" sz="2000" b="1" i="0">
                          <a:solidFill>
                            <a:srgbClr val="1F2A3D"/>
                          </a:solidFill>
                          <a:latin typeface="Montserrat"/>
                        </a:rPr>
                        <a:t>TP, сорочок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28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52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54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Попит фірми на працю: завдання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Обчислити граничний продукт MP і середній продукт AP для кожного L. </a:t>
            </a:r>
            <a:br>
              <a:rPr lang="uk-UA" sz="20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З якого працівника починає діяти закон спадної віддачі?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Обчислити граничний дохід від ресурсу MRP = P·MP.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Скільки працівників оптимально найняти?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Ставка зарплати знизилася до 30 грн/год. Скільки працівників доцільно найняти тепер? Як зміниться залишок виручки після виплати зарплати?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Розв’язок: MP, AP, MRP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aphicFrame>
        <p:nvGraphicFramePr>
          <p:cNvPr id="4" name="Таблиця"/>
          <p:cNvGraphicFramePr>
            <a:graphicFrameLocks noGrp="1"/>
          </p:cNvGraphicFramePr>
          <p:nvPr/>
        </p:nvGraphicFramePr>
        <p:xfrm>
          <a:off x="822960" y="1645920"/>
          <a:ext cx="10545772" cy="3200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5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0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5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L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TP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MP = ΔTP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AP = TP ÷ L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MRP = 5 · MP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1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60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28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80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13,33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60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52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10,4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54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9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4937760"/>
            <a:ext cx="10545775" cy="128016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0" i="0">
                <a:solidFill>
                  <a:srgbClr val="1F2A3D"/>
                </a:solidFill>
                <a:latin typeface="Montserrat"/>
              </a:rPr>
              <a:t>MP зростає до L = 2 (16), </a:t>
            </a:r>
            <a:r>
              <a:rPr lang="uk-UA" sz="1600" b="1" i="0">
                <a:solidFill>
                  <a:srgbClr val="B8432B"/>
                </a:solidFill>
                <a:latin typeface="Montserrat"/>
              </a:rPr>
              <a:t>від 3-го працівника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 MP спадає (12, 8, 4, 2) — діє закон спадної віддачі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0" i="0">
                <a:solidFill>
                  <a:srgbClr val="1F2A3D"/>
                </a:solidFill>
                <a:latin typeface="Montserrat"/>
              </a:rPr>
              <a:t>AP зростає до L = 2, потім спадає; MP перетинає AP біля її максимуму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Розв’язок: оптимальний найм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pz3_s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72467"/>
            <a:ext cx="5486400" cy="4336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0" y="1691640"/>
            <a:ext cx="5029200" cy="43891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 Наймаємо, поки MRP ≥ W: </a:t>
            </a:r>
            <a:br>
              <a:rPr lang="uk-UA" sz="16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L = 3 (MRP = 60 ≥ 45); </a:t>
            </a:r>
            <a:br>
              <a:rPr lang="uk-UA" sz="16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для 4-го MRP = 40 &lt; 45. </a:t>
            </a: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L* = 3</a:t>
            </a:r>
          </a:p>
          <a:p>
            <a:pPr marL="292608" indent="-292608" algn="l">
              <a:lnSpc>
                <a:spcPct val="110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 TR = 5 · 40 = 200; зарплата 45 · 3 = 135; залишок </a:t>
            </a: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65 грн</a:t>
            </a: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 — на інші фактори (капітал, земля, підприємець)</a:t>
            </a:r>
          </a:p>
          <a:p>
            <a:pPr marL="292608" indent="-292608" algn="l">
              <a:lnSpc>
                <a:spcPct val="110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Ставка W = 30:</a:t>
            </a: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 MRP = 40 ≥ 30</a:t>
            </a:r>
            <a:br>
              <a:rPr lang="uk-UA" sz="16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 для 4-го працівника → </a:t>
            </a: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L = 4</a:t>
            </a: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; </a:t>
            </a:r>
            <a:br>
              <a:rPr lang="uk-UA" sz="16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залишок 5 · 48 − 30 · 4 = </a:t>
            </a: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120 грн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2. Монопсонія: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21360" y="1574800"/>
            <a:ext cx="10647375" cy="44145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b="0" i="0" dirty="0">
                <a:solidFill>
                  <a:srgbClr val="1F2A3D"/>
                </a:solidFill>
                <a:latin typeface="Montserrat"/>
              </a:rPr>
              <a:t>Єдина велика фірма в невеликому місті наймає працівників певної професії. Пропозиція праці</a:t>
            </a:r>
            <a:r>
              <a:rPr lang="uk-UA" b="1" i="0" dirty="0">
                <a:solidFill>
                  <a:srgbClr val="1F2A3D"/>
                </a:solidFill>
                <a:latin typeface="Montserrat"/>
              </a:rPr>
              <a:t>: W = 8 + 2L</a:t>
            </a:r>
            <a:r>
              <a:rPr lang="uk-UA" b="0" i="0" dirty="0">
                <a:solidFill>
                  <a:srgbClr val="1F2A3D"/>
                </a:solidFill>
                <a:latin typeface="Montserrat"/>
              </a:rPr>
              <a:t>; граничний продукт праці в грошах: </a:t>
            </a:r>
            <a:r>
              <a:rPr lang="uk-UA" b="1" i="0" dirty="0">
                <a:solidFill>
                  <a:srgbClr val="1F2A3D"/>
                </a:solidFill>
                <a:latin typeface="Montserrat"/>
              </a:rPr>
              <a:t>MRP = 98 − L </a:t>
            </a:r>
            <a:br>
              <a:rPr lang="uk-UA" b="0" i="0" dirty="0">
                <a:solidFill>
                  <a:srgbClr val="1F2A3D"/>
                </a:solidFill>
                <a:latin typeface="Montserrat"/>
              </a:rPr>
            </a:br>
            <a:r>
              <a:rPr lang="uk-UA" b="0" i="0" dirty="0">
                <a:solidFill>
                  <a:srgbClr val="1F2A3D"/>
                </a:solidFill>
                <a:latin typeface="Montserrat"/>
              </a:rPr>
              <a:t>(W — зарплата, грн за годину; L — кількість працівників).</a:t>
            </a:r>
          </a:p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b="1" dirty="0">
                <a:solidFill>
                  <a:srgbClr val="1F2A3D"/>
                </a:solidFill>
                <a:latin typeface="Montserrat"/>
              </a:rPr>
              <a:t>Завдання: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b="1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dirty="0">
                <a:solidFill>
                  <a:srgbClr val="1F2A3D"/>
                </a:solidFill>
                <a:latin typeface="Montserrat"/>
              </a:rPr>
              <a:t> Знайти зайнятість і зарплату на конкурентному ринку праці (W = MRP).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b="1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dirty="0">
                <a:solidFill>
                  <a:srgbClr val="1F2A3D"/>
                </a:solidFill>
                <a:latin typeface="Montserrat"/>
              </a:rPr>
              <a:t> Скласти вираз для граничних витрат на працю MRC і знайти зайнятість та зарплату за </a:t>
            </a:r>
            <a:r>
              <a:rPr lang="uk-UA" dirty="0" err="1">
                <a:solidFill>
                  <a:srgbClr val="1F2A3D"/>
                </a:solidFill>
                <a:latin typeface="Montserrat"/>
              </a:rPr>
              <a:t>монопсонії</a:t>
            </a:r>
            <a:r>
              <a:rPr lang="uk-UA" dirty="0">
                <a:solidFill>
                  <a:srgbClr val="1F2A3D"/>
                </a:solidFill>
                <a:latin typeface="Montserrat"/>
              </a:rPr>
              <a:t>.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b="1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dirty="0">
                <a:solidFill>
                  <a:srgbClr val="1F2A3D"/>
                </a:solidFill>
                <a:latin typeface="Montserrat"/>
              </a:rPr>
              <a:t> На скільки зарплата </a:t>
            </a:r>
            <a:r>
              <a:rPr lang="uk-UA" dirty="0" err="1">
                <a:solidFill>
                  <a:srgbClr val="1F2A3D"/>
                </a:solidFill>
                <a:latin typeface="Montserrat"/>
              </a:rPr>
              <a:t>монопсоніста</a:t>
            </a:r>
            <a:r>
              <a:rPr lang="uk-UA" dirty="0">
                <a:solidFill>
                  <a:srgbClr val="1F2A3D"/>
                </a:solidFill>
                <a:latin typeface="Montserrat"/>
              </a:rPr>
              <a:t> нижча за MRP останнього найнятого працівника?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b="1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dirty="0">
                <a:solidFill>
                  <a:srgbClr val="1F2A3D"/>
                </a:solidFill>
                <a:latin typeface="Montserrat"/>
              </a:rPr>
              <a:t> Скільки грошей на годину недоплачує </a:t>
            </a:r>
            <a:r>
              <a:rPr lang="uk-UA" dirty="0" err="1">
                <a:solidFill>
                  <a:srgbClr val="1F2A3D"/>
                </a:solidFill>
                <a:latin typeface="Montserrat"/>
              </a:rPr>
              <a:t>монопсоніст</a:t>
            </a:r>
            <a:r>
              <a:rPr lang="uk-UA" dirty="0">
                <a:solidFill>
                  <a:srgbClr val="1F2A3D"/>
                </a:solidFill>
                <a:latin typeface="Montserrat"/>
              </a:rPr>
              <a:t> усім найнятим порівняно з їхнім MRP і на скільки працівників менше він наймає порівняно з конкуренцією?</a:t>
            </a:r>
          </a:p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endParaRPr lang="uk-UA" i="0" dirty="0">
              <a:solidFill>
                <a:srgbClr val="1F2A3D"/>
              </a:solidFill>
              <a:latin typeface="Montserrat"/>
            </a:endParaRP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2. Розв’язок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pz3_s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72467"/>
            <a:ext cx="5486400" cy="4336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0" y="1691640"/>
            <a:ext cx="5029200" cy="43891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W = MRP: 8 + 2L = 98 − L → </a:t>
            </a:r>
            <a:br>
              <a:rPr lang="uk-UA" sz="15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L = 30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, W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68 грн/год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TC = 8L + 2L²;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MRC = 8 + 4L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. </a:t>
            </a:r>
            <a:br>
              <a:rPr lang="uk-UA" sz="15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MRC = MRP: 8 + 4L = 98 − L →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L = 18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; </a:t>
            </a:r>
            <a:br>
              <a:rPr lang="uk-UA" sz="15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W — за кривою пропозиції: </a:t>
            </a:r>
            <a:br>
              <a:rPr lang="uk-UA" sz="15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8 + 2 · 18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44 грн/год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MRP(18) = 80; різниця 80 − 44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36 грн/год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36 · 18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648 грн за годину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недоплата; зайнятість менша на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12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працівників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3. Інвестиційне рішення: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483360"/>
            <a:ext cx="11094415" cy="483819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Кав’ярня розглядає придбання обладнання за K = 160 тис. грн (сплачується зараз). Проєкт принесе 110 тис. грн через рік і 121 тис. грн через два роки. Інше обладнання вартістю 240 тис. грн має строк служби 8 років.</a:t>
            </a:r>
          </a:p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sz="2000" b="1" i="0" dirty="0">
                <a:solidFill>
                  <a:srgbClr val="1F2A3D"/>
                </a:solidFill>
                <a:latin typeface="Montserrat"/>
              </a:rPr>
              <a:t>Завдання: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Обчислити теперішню вартість доходів PV і чисту теперішню вартість</a:t>
            </a:r>
            <a:br>
              <a:rPr lang="uk-UA" sz="2000" dirty="0">
                <a:solidFill>
                  <a:srgbClr val="1F2A3D"/>
                </a:solidFill>
                <a:latin typeface="Montserrat"/>
              </a:rPr>
            </a:br>
            <a:r>
              <a:rPr lang="uk-UA" sz="2000" dirty="0">
                <a:solidFill>
                  <a:srgbClr val="1F2A3D"/>
                </a:solidFill>
                <a:latin typeface="Montserrat"/>
              </a:rPr>
              <a:t>NPV = PV − K за ставки відсотка 10 %. Чи варто інвестувати?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Повторити розрахунок за ставкою 20 %. Чи змінилося рішення і чому?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Номінальна ставка за кредитом 18 %, інфляція 12 %. Знайти реальну ставку відсотка.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Знайти річну амортизацію обладнання вартістю 240 тис. грн (лінійний метод) та норму амортизації.</a:t>
            </a:r>
          </a:p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endParaRPr lang="uk-UA" sz="2000" b="0" i="0" dirty="0">
              <a:solidFill>
                <a:srgbClr val="1F2A3D"/>
              </a:solidFill>
              <a:latin typeface="Montserrat"/>
            </a:endParaRP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3. Розв’язок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PV = 110 ÷ 1,10 + 121 ÷ 1,10² = 100 + 100 = </a:t>
            </a:r>
            <a:r>
              <a:rPr lang="uk-UA" sz="1900" b="1" i="0">
                <a:solidFill>
                  <a:srgbClr val="B8432B"/>
                </a:solidFill>
                <a:latin typeface="Montserrat"/>
              </a:rPr>
              <a:t>200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; NPV = 200 − 160 = </a:t>
            </a:r>
            <a:r>
              <a:rPr lang="uk-UA" sz="1900" b="1" i="0">
                <a:solidFill>
                  <a:srgbClr val="B8432B"/>
                </a:solidFill>
                <a:latin typeface="Montserrat"/>
              </a:rPr>
              <a:t>40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→ інвестувати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PV = 110 ÷ 1,20 + 121 ÷ 1,20² = 91,67 + 84,03 = </a:t>
            </a:r>
            <a:r>
              <a:rPr lang="uk-UA" sz="1900" b="1" i="0">
                <a:solidFill>
                  <a:srgbClr val="B8432B"/>
                </a:solidFill>
                <a:latin typeface="Montserrat"/>
              </a:rPr>
              <a:t>175,69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; NPV = </a:t>
            </a:r>
            <a:r>
              <a:rPr lang="uk-UA" sz="1900" b="1" i="0">
                <a:solidFill>
                  <a:srgbClr val="B8432B"/>
                </a:solidFill>
                <a:latin typeface="Montserrat"/>
              </a:rPr>
              <a:t>15,69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&gt; 0 → проєкт ще вигідний, але виграш зменшився: чим вища ставка, тим менша теперішня вартість майбутніх доходів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Реальна ставка = 18 − 12 = </a:t>
            </a:r>
            <a:r>
              <a:rPr lang="uk-UA" sz="1900" b="1" i="0">
                <a:solidFill>
                  <a:srgbClr val="B8432B"/>
                </a:solidFill>
                <a:latin typeface="Montserrat"/>
              </a:rPr>
              <a:t>6 %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Амортизація = 240 ÷ 8 = </a:t>
            </a:r>
            <a:r>
              <a:rPr lang="uk-UA" sz="1900" b="1" i="0">
                <a:solidFill>
                  <a:srgbClr val="B8432B"/>
                </a:solidFill>
                <a:latin typeface="Montserrat"/>
              </a:rPr>
              <a:t>30 тис. грн</a:t>
            </a:r>
            <a:r>
              <a:rPr lang="uk-UA" sz="1900" b="0" i="0">
                <a:solidFill>
                  <a:srgbClr val="1F2A3D"/>
                </a:solidFill>
                <a:latin typeface="Montserrat"/>
              </a:rPr>
              <a:t> на рік; норма = 30 ÷ 240 = </a:t>
            </a:r>
            <a:r>
              <a:rPr lang="uk-UA" sz="1900" b="1" i="0">
                <a:solidFill>
                  <a:srgbClr val="B8432B"/>
                </a:solidFill>
                <a:latin typeface="Montserrat"/>
              </a:rPr>
              <a:t>12,5 %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4. Диференційна рента: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545775" cy="146304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1900" b="0" i="0">
                <a:solidFill>
                  <a:srgbClr val="1F2A3D"/>
                </a:solidFill>
                <a:latin typeface="Montserrat"/>
              </a:rPr>
              <a:t>Агрофірма вирощує зерно на трьох ділянках по 1 га з різною родючістю. Витрати на обробіток на кожній ділянці однакові — 2000 грн/га (разом із нормальним прибутком). Ціна 100 грн/ц. Урожайність ділянок:</a:t>
            </a:r>
          </a:p>
        </p:txBody>
      </p:sp>
      <p:graphicFrame>
        <p:nvGraphicFramePr>
          <p:cNvPr id="5" name="Таблиця"/>
          <p:cNvGraphicFramePr>
            <a:graphicFrameLocks noGrp="1"/>
          </p:cNvGraphicFramePr>
          <p:nvPr/>
        </p:nvGraphicFramePr>
        <p:xfrm>
          <a:off x="822960" y="3200400"/>
          <a:ext cx="10545774" cy="12801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272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7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7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7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Ділянка (по 1 га)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Б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uk-UA" sz="2000" b="1" i="0">
                          <a:solidFill>
                            <a:srgbClr val="1F2A3D"/>
                          </a:solidFill>
                          <a:latin typeface="Montserrat"/>
                        </a:rPr>
                        <a:t>Урожайність, ц/га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30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4. Диференційна рента: завдання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Обчислити прибуток з кожної ділянки.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Визначити диференційну ренту кожної ділянки як перевищення її прибутку над прибутком найгіршої ділянки.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Яка ділянка гранична? Чому на ній рента нульова? Яка загальна рента з трьох ділянок?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Ціна зросла на 20 % (до 120 грн/ц). Знайти нову диференційну ренту кожної ділянки і зміну загальної ренти, %.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4. Розв’язок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aphicFrame>
        <p:nvGraphicFramePr>
          <p:cNvPr id="4" name="Таблиця"/>
          <p:cNvGraphicFramePr>
            <a:graphicFrameLocks noGrp="1"/>
          </p:cNvGraphicFramePr>
          <p:nvPr/>
        </p:nvGraphicFramePr>
        <p:xfrm>
          <a:off x="822960" y="1645920"/>
          <a:ext cx="10545773" cy="2514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442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0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0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0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</a:rPr>
                        <a:t>Показник, грн/га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</a:rPr>
                        <a:t>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</a:rPr>
                        <a:t>Б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</a:rPr>
                        <a:t>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</a:rPr>
                        <a:t>Прибуток, P = 100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1000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</a:rPr>
                        <a:t>Диференційна рента, P = 100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1000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</a:rPr>
                        <a:t>Прибуток, P = 120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2800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1600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400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</a:rPr>
                        <a:t>Диференційна рента, P = 120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2400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1200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4343400"/>
            <a:ext cx="10545775" cy="18288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Прибуток</a:t>
            </a: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 = y · P − 2000: на А — 2000, на Б — 1000, на В — 0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Гранична</a:t>
            </a: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 — ділянка В (найгірша з оброблюваних): її рента 0; </a:t>
            </a:r>
            <a:br>
              <a:rPr lang="uk-UA" sz="16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загальна рента 2000 + 1000 = </a:t>
            </a: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3000 грн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За P = 120 загальна рента 3600 грн — зросла на </a:t>
            </a:r>
            <a:r>
              <a:rPr lang="uk-UA" sz="1600" b="1" i="0" dirty="0">
                <a:solidFill>
                  <a:srgbClr val="B8432B"/>
                </a:solidFill>
                <a:latin typeface="Montserrat"/>
              </a:rPr>
              <a:t>20 %</a:t>
            </a:r>
            <a:r>
              <a:rPr lang="uk-UA" sz="1600" b="0" i="0" dirty="0">
                <a:solidFill>
                  <a:srgbClr val="1F2A3D"/>
                </a:solidFill>
                <a:latin typeface="Montserrat"/>
              </a:rPr>
              <a:t>: різниця урожайності не змінилась, рента пропорційна ціні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Література</a:t>
            </a:r>
            <a:endParaRPr lang="uk-UA" sz="3000" b="1" dirty="0">
              <a:solidFill>
                <a:srgbClr val="14284B"/>
              </a:solidFill>
              <a:latin typeface="Montserrat"/>
            </a:endParaRP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Економічна теорія: політекономія: підручник / за ред. В. Д. Базилевича; Київ. нац. ун-т ім. Т. Шевченка. 9-е вид., доповн. Київ: Знання, 2014. — С. 73–88; 271–291; 294–318; 327–338; 359–388.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Економічна теорія: політична економія: навчальний посібник / за заг. ред. М. І. Звєрякова. Одеса: Атлант, 2014. — С. 98–107; 138–142; 166–181; 200–225.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Ревак І. О., Кіржецький Ю. І., Кіржецька М. С., Мельник С. І. Основи економічної теорії: навчальний посібник. Львів: Львівський державний університет внутрішніх справ, 2019. — С. 126–140.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Романюк М. Д., Івасишин О. І., Репела Н. П., Татунчак Я. І. Економічна теорія: навчальний посібник. Івано-Франківськ: Нова Зоря, 2011. — С. 79–98; 180–240; 245–261.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Баула О. В. та ін. Економікс. Частина 1: Вступ до економікса. Мікроекономіка: навчальний посібник. Луцьк: Гадяк Ж. В., 2021. — С. 59–62; 207–227; 273–292.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Економічна теорія: підручник / за ред. В. М. Тарасевича. Київ: Центр навчальної літератури, 2009. — Гл. 3, 9, 11.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2306</Words>
  <Application>Microsoft Office PowerPoint</Application>
  <PresentationFormat>Широкий екран</PresentationFormat>
  <Paragraphs>239</Paragraphs>
  <Slides>24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28" baseType="lpstr">
      <vt:lpstr>Arial</vt:lpstr>
      <vt:lpstr>Calibri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2026-10-21T17:37:42Z</dcterms:modified>
  <cp:category/>
</cp:coreProperties>
</file>