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91" r:id="rId3"/>
    <p:sldId id="294" r:id="rId4"/>
    <p:sldId id="293" r:id="rId5"/>
    <p:sldId id="292" r:id="rId6"/>
    <p:sldId id="295" r:id="rId7"/>
    <p:sldId id="296" r:id="rId8"/>
    <p:sldId id="300" r:id="rId9"/>
    <p:sldId id="299" r:id="rId10"/>
    <p:sldId id="298" r:id="rId11"/>
    <p:sldId id="308" r:id="rId12"/>
    <p:sldId id="310" r:id="rId13"/>
    <p:sldId id="309" r:id="rId14"/>
    <p:sldId id="297" r:id="rId15"/>
    <p:sldId id="301" r:id="rId16"/>
    <p:sldId id="302" r:id="rId17"/>
    <p:sldId id="307" r:id="rId18"/>
    <p:sldId id="304" r:id="rId19"/>
    <p:sldId id="305" r:id="rId20"/>
    <p:sldId id="306" r:id="rId21"/>
    <p:sldId id="303" r:id="rId22"/>
    <p:sldId id="268" r:id="rId23"/>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a:srgbClr val="66CCFF"/>
    <a:srgbClr val="66FF66"/>
    <a:srgbClr val="FF9966"/>
    <a:srgbClr val="FF9900"/>
    <a:srgbClr val="FF9933"/>
    <a:srgbClr val="FF6600"/>
    <a:srgbClr val="CCCC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Без стилю та сітки таблиці">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268" autoAdjust="0"/>
  </p:normalViewPr>
  <p:slideViewPr>
    <p:cSldViewPr>
      <p:cViewPr varScale="1">
        <p:scale>
          <a:sx n="72" d="100"/>
          <a:sy n="72" d="100"/>
        </p:scale>
        <p:origin x="169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uk-UA" smtClean="0"/>
              <a:t>Зразок заголовка</a:t>
            </a:r>
            <a:endParaRPr lang="uk-UA"/>
          </a:p>
        </p:txBody>
      </p:sp>
      <p:sp>
        <p:nvSpPr>
          <p:cNvPr id="3" name="Пі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Зразок підзаголовка</a:t>
            </a:r>
            <a:endParaRPr lang="uk-UA"/>
          </a:p>
        </p:txBody>
      </p:sp>
      <p:sp>
        <p:nvSpPr>
          <p:cNvPr id="4" name="Місце для дати 3"/>
          <p:cNvSpPr>
            <a:spLocks noGrp="1"/>
          </p:cNvSpPr>
          <p:nvPr>
            <p:ph type="dt" sz="half" idx="10"/>
          </p:nvPr>
        </p:nvSpPr>
        <p:spPr/>
        <p:txBody>
          <a:bodyPr/>
          <a:lstStyle/>
          <a:p>
            <a:fld id="{49E5138A-A080-4466-826C-0631D9F4B249}" type="datetimeFigureOut">
              <a:rPr lang="uk-UA" smtClean="0"/>
              <a:pPr/>
              <a:t>20.09.2024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6031801-1EDE-42A9-B977-C84C092B393D}" type="slidenum">
              <a:rPr lang="uk-UA" smtClean="0"/>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49E5138A-A080-4466-826C-0631D9F4B249}" type="datetimeFigureOut">
              <a:rPr lang="uk-UA" smtClean="0"/>
              <a:pPr/>
              <a:t>20.09.2024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6031801-1EDE-42A9-B977-C84C092B393D}"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8"/>
            <a:ext cx="2057400" cy="5851525"/>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457200" y="274638"/>
            <a:ext cx="6019800" cy="5851525"/>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49E5138A-A080-4466-826C-0631D9F4B249}" type="datetimeFigureOut">
              <a:rPr lang="uk-UA" smtClean="0"/>
              <a:pPr/>
              <a:t>20.09.2024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6031801-1EDE-42A9-B977-C84C092B393D}"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49E5138A-A080-4466-826C-0631D9F4B249}" type="datetimeFigureOut">
              <a:rPr lang="uk-UA" smtClean="0"/>
              <a:pPr/>
              <a:t>20.09.2024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6031801-1EDE-42A9-B977-C84C092B393D}"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uk-UA" smtClean="0"/>
              <a:t>Зразок заголовка</a:t>
            </a:r>
            <a:endParaRPr lang="uk-UA"/>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p>
            <a:fld id="{49E5138A-A080-4466-826C-0631D9F4B249}" type="datetimeFigureOut">
              <a:rPr lang="uk-UA" smtClean="0"/>
              <a:pPr/>
              <a:t>20.09.2024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6031801-1EDE-42A9-B977-C84C092B393D}" type="slidenum">
              <a:rPr lang="uk-UA" smtClean="0"/>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4"/>
          <p:cNvSpPr>
            <a:spLocks noGrp="1"/>
          </p:cNvSpPr>
          <p:nvPr>
            <p:ph type="dt" sz="half" idx="10"/>
          </p:nvPr>
        </p:nvSpPr>
        <p:spPr/>
        <p:txBody>
          <a:bodyPr/>
          <a:lstStyle/>
          <a:p>
            <a:fld id="{49E5138A-A080-4466-826C-0631D9F4B249}" type="datetimeFigureOut">
              <a:rPr lang="uk-UA" smtClean="0"/>
              <a:pPr/>
              <a:t>20.09.2024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F6031801-1EDE-42A9-B977-C84C092B393D}"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smtClean="0"/>
              <a:t>Зразок заголовка</a:t>
            </a:r>
            <a:endParaRPr lang="uk-UA"/>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6"/>
          <p:cNvSpPr>
            <a:spLocks noGrp="1"/>
          </p:cNvSpPr>
          <p:nvPr>
            <p:ph type="dt" sz="half" idx="10"/>
          </p:nvPr>
        </p:nvSpPr>
        <p:spPr/>
        <p:txBody>
          <a:bodyPr/>
          <a:lstStyle/>
          <a:p>
            <a:fld id="{49E5138A-A080-4466-826C-0631D9F4B249}" type="datetimeFigureOut">
              <a:rPr lang="uk-UA" smtClean="0"/>
              <a:pPr/>
              <a:t>20.09.2024</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F6031801-1EDE-42A9-B977-C84C092B393D}"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2"/>
          <p:cNvSpPr>
            <a:spLocks noGrp="1"/>
          </p:cNvSpPr>
          <p:nvPr>
            <p:ph type="dt" sz="half" idx="10"/>
          </p:nvPr>
        </p:nvSpPr>
        <p:spPr/>
        <p:txBody>
          <a:bodyPr/>
          <a:lstStyle/>
          <a:p>
            <a:fld id="{49E5138A-A080-4466-826C-0631D9F4B249}" type="datetimeFigureOut">
              <a:rPr lang="uk-UA" smtClean="0"/>
              <a:pPr/>
              <a:t>20.09.2024</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F6031801-1EDE-42A9-B977-C84C092B393D}"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49E5138A-A080-4466-826C-0631D9F4B249}" type="datetimeFigureOut">
              <a:rPr lang="uk-UA" smtClean="0"/>
              <a:pPr/>
              <a:t>20.09.2024</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F6031801-1EDE-42A9-B977-C84C092B393D}"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uk-UA" smtClean="0"/>
              <a:t>Зразок заголовка</a:t>
            </a:r>
            <a:endParaRPr lang="uk-UA"/>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49E5138A-A080-4466-826C-0631D9F4B249}" type="datetimeFigureOut">
              <a:rPr lang="uk-UA" smtClean="0"/>
              <a:pPr/>
              <a:t>20.09.2024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F6031801-1EDE-42A9-B977-C84C092B393D}"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49E5138A-A080-4466-826C-0631D9F4B249}" type="datetimeFigureOut">
              <a:rPr lang="uk-UA" smtClean="0"/>
              <a:pPr/>
              <a:t>20.09.2024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F6031801-1EDE-42A9-B977-C84C092B393D}" type="slidenum">
              <a:rPr lang="uk-UA" smtClean="0"/>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E5138A-A080-4466-826C-0631D9F4B249}" type="datetimeFigureOut">
              <a:rPr lang="uk-UA" smtClean="0"/>
              <a:pPr/>
              <a:t>20.09.2024</a:t>
            </a:fld>
            <a:endParaRPr lang="uk-UA"/>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031801-1EDE-42A9-B977-C84C092B393D}" type="slidenum">
              <a:rPr lang="uk-UA" smtClean="0"/>
              <a:pPr/>
              <a:t>‹№›</a:t>
            </a:fld>
            <a:endParaRPr lang="uk-UA"/>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6.jpg"/></Relationships>
</file>

<file path=ppt/slides/_rels/slide1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8.jpeg"/></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1.png"/><Relationship Id="rId7" Type="http://schemas.openxmlformats.org/officeDocument/2006/relationships/image" Target="../media/image20.wmf"/><Relationship Id="rId12"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oleObject" Target="../embeddings/oleObject7.bin"/><Relationship Id="rId11" Type="http://schemas.openxmlformats.org/officeDocument/2006/relationships/image" Target="../media/image22.wmf"/><Relationship Id="rId5" Type="http://schemas.openxmlformats.org/officeDocument/2006/relationships/image" Target="../media/image19.wmf"/><Relationship Id="rId10" Type="http://schemas.openxmlformats.org/officeDocument/2006/relationships/oleObject" Target="../embeddings/oleObject9.bin"/><Relationship Id="rId4" Type="http://schemas.openxmlformats.org/officeDocument/2006/relationships/oleObject" Target="../embeddings/oleObject6.bin"/><Relationship Id="rId9" Type="http://schemas.openxmlformats.org/officeDocument/2006/relationships/image" Target="../media/image21.wmf"/></Relationships>
</file>

<file path=ppt/slides/_rels/slide15.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1.xml"/><Relationship Id="rId1" Type="http://schemas.openxmlformats.org/officeDocument/2006/relationships/vmlDrawing" Target="../drawings/vmlDrawing6.vml"/><Relationship Id="rId6" Type="http://schemas.openxmlformats.org/officeDocument/2006/relationships/image" Target="../media/image24.wmf"/><Relationship Id="rId5" Type="http://schemas.openxmlformats.org/officeDocument/2006/relationships/oleObject" Target="../embeddings/oleObject11.bin"/><Relationship Id="rId4" Type="http://schemas.openxmlformats.org/officeDocument/2006/relationships/image" Target="../media/image23.wmf"/><Relationship Id="rId9" Type="http://schemas.openxmlformats.org/officeDocument/2006/relationships/image" Target="../media/image26.jpe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vmlDrawing" Target="../drawings/vmlDrawing7.vml"/><Relationship Id="rId6" Type="http://schemas.openxmlformats.org/officeDocument/2006/relationships/image" Target="../media/image28.png"/><Relationship Id="rId5" Type="http://schemas.openxmlformats.org/officeDocument/2006/relationships/image" Target="../media/image27.wmf"/><Relationship Id="rId4" Type="http://schemas.openxmlformats.org/officeDocument/2006/relationships/oleObject" Target="../embeddings/oleObject13.bin"/></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png"/><Relationship Id="rId7" Type="http://schemas.openxmlformats.org/officeDocument/2006/relationships/image" Target="../media/image30.wmf"/><Relationship Id="rId2" Type="http://schemas.openxmlformats.org/officeDocument/2006/relationships/slideLayout" Target="../slideLayouts/slideLayout1.xml"/><Relationship Id="rId1" Type="http://schemas.openxmlformats.org/officeDocument/2006/relationships/vmlDrawing" Target="../drawings/vmlDrawing8.vml"/><Relationship Id="rId6" Type="http://schemas.openxmlformats.org/officeDocument/2006/relationships/oleObject" Target="../embeddings/oleObject15.bin"/><Relationship Id="rId5" Type="http://schemas.openxmlformats.org/officeDocument/2006/relationships/image" Target="../media/image29.wmf"/><Relationship Id="rId4" Type="http://schemas.openxmlformats.org/officeDocument/2006/relationships/oleObject" Target="../embeddings/oleObject14.bin"/></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5.png"/><Relationship Id="rId5" Type="http://schemas.openxmlformats.org/officeDocument/2006/relationships/image" Target="../media/image4.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3.png"/><Relationship Id="rId5" Type="http://schemas.openxmlformats.org/officeDocument/2006/relationships/image" Target="../media/image7.w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3.bin"/><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png"/><Relationship Id="rId7" Type="http://schemas.openxmlformats.org/officeDocument/2006/relationships/image" Target="../media/image11.wmf"/><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oleObject" Target="../embeddings/oleObject5.bin"/><Relationship Id="rId5" Type="http://schemas.openxmlformats.org/officeDocument/2006/relationships/image" Target="../media/image10.wmf"/><Relationship Id="rId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 Коломієць Р. О.   /   2020-2024</a:t>
            </a:r>
            <a:endParaRPr lang="uk-UA" sz="1400" b="1" dirty="0">
              <a:solidFill>
                <a:schemeClr val="tx1"/>
              </a:solidFill>
              <a:latin typeface="Trebuchet MS" pitchFamily="34" charset="0"/>
            </a:endParaRP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9" name="TextBox 8"/>
          <p:cNvSpPr txBox="1"/>
          <p:nvPr/>
        </p:nvSpPr>
        <p:spPr>
          <a:xfrm>
            <a:off x="0" y="0"/>
            <a:ext cx="7956376" cy="461665"/>
          </a:xfrm>
          <a:prstGeom prst="rect">
            <a:avLst/>
          </a:prstGeom>
          <a:noFill/>
        </p:spPr>
        <p:txBody>
          <a:bodyPr wrap="square" rtlCol="0">
            <a:spAutoFit/>
          </a:bodyPr>
          <a:lstStyle/>
          <a:p>
            <a:r>
              <a:rPr lang="uk-UA" sz="2400" b="1" dirty="0" smtClean="0">
                <a:latin typeface="Trebuchet MS" pitchFamily="34" charset="0"/>
              </a:rPr>
              <a:t>Фізика</a:t>
            </a:r>
            <a:endParaRPr lang="uk-UA" sz="2400" b="1" dirty="0">
              <a:latin typeface="Trebuchet MS" pitchFamily="34" charset="0"/>
            </a:endParaRPr>
          </a:p>
        </p:txBody>
      </p:sp>
      <p:pic>
        <p:nvPicPr>
          <p:cNvPr id="10" name="Рисунок 9" descr="index.png"/>
          <p:cNvPicPr>
            <a:picLocks noChangeAspect="1"/>
          </p:cNvPicPr>
          <p:nvPr/>
        </p:nvPicPr>
        <p:blipFill>
          <a:blip r:embed="rId2" cstate="print"/>
          <a:stretch>
            <a:fillRect/>
          </a:stretch>
        </p:blipFill>
        <p:spPr>
          <a:xfrm>
            <a:off x="7891025" y="32749"/>
            <a:ext cx="1224655" cy="371915"/>
          </a:xfrm>
          <a:prstGeom prst="rect">
            <a:avLst/>
          </a:prstGeom>
        </p:spPr>
      </p:pic>
      <p:sp>
        <p:nvSpPr>
          <p:cNvPr id="14" name="Прямокутник 13"/>
          <p:cNvSpPr/>
          <p:nvPr/>
        </p:nvSpPr>
        <p:spPr>
          <a:xfrm>
            <a:off x="0" y="1844824"/>
            <a:ext cx="1471878" cy="461665"/>
          </a:xfrm>
          <a:prstGeom prst="rect">
            <a:avLst/>
          </a:prstGeom>
        </p:spPr>
        <p:txBody>
          <a:bodyPr wrap="none">
            <a:spAutoFit/>
          </a:bodyPr>
          <a:lstStyle/>
          <a:p>
            <a:r>
              <a:rPr lang="uk-UA" sz="2400" b="1" dirty="0" smtClean="0">
                <a:latin typeface="Trebuchet MS" pitchFamily="34" charset="0"/>
              </a:rPr>
              <a:t>Лекція 5</a:t>
            </a:r>
            <a:endParaRPr lang="uk-UA" sz="2400" dirty="0"/>
          </a:p>
        </p:txBody>
      </p:sp>
      <p:sp>
        <p:nvSpPr>
          <p:cNvPr id="15" name="TextBox 14"/>
          <p:cNvSpPr txBox="1"/>
          <p:nvPr/>
        </p:nvSpPr>
        <p:spPr>
          <a:xfrm>
            <a:off x="0" y="2492896"/>
            <a:ext cx="9144000" cy="769441"/>
          </a:xfrm>
          <a:prstGeom prst="rect">
            <a:avLst/>
          </a:prstGeom>
          <a:noFill/>
        </p:spPr>
        <p:txBody>
          <a:bodyPr wrap="square" rtlCol="0">
            <a:spAutoFit/>
          </a:bodyPr>
          <a:lstStyle/>
          <a:p>
            <a:r>
              <a:rPr lang="uk-UA" sz="4400" b="1" dirty="0" smtClean="0">
                <a:latin typeface="Trebuchet MS" pitchFamily="34" charset="0"/>
              </a:rPr>
              <a:t>Релятивістська механіка</a:t>
            </a:r>
            <a:endParaRPr lang="uk-UA" sz="4400" b="1" dirty="0">
              <a:latin typeface="Trebuchet MS" pitchFamily="34" charset="0"/>
            </a:endParaRPr>
          </a:p>
        </p:txBody>
      </p:sp>
      <p:pic>
        <p:nvPicPr>
          <p:cNvPr id="11" name="Рисунок 10" descr="3b1dc29d5c00bad0083ce5a48c1002c9.jpg"/>
          <p:cNvPicPr>
            <a:picLocks noChangeAspect="1"/>
          </p:cNvPicPr>
          <p:nvPr/>
        </p:nvPicPr>
        <p:blipFill>
          <a:blip r:embed="rId3" cstate="print"/>
          <a:stretch>
            <a:fillRect/>
          </a:stretch>
        </p:blipFill>
        <p:spPr>
          <a:xfrm>
            <a:off x="5724128" y="3096256"/>
            <a:ext cx="3367861" cy="3525730"/>
          </a:xfrm>
          <a:prstGeom prst="rect">
            <a:avLst/>
          </a:prstGeom>
        </p:spPr>
      </p:pic>
      <p:pic>
        <p:nvPicPr>
          <p:cNvPr id="12" name="Рисунок 11"/>
          <p:cNvPicPr>
            <a:picLocks noChangeAspect="1"/>
          </p:cNvPicPr>
          <p:nvPr/>
        </p:nvPicPr>
        <p:blipFill>
          <a:blip r:embed="rId4"/>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2" cstate="print"/>
          <a:stretch>
            <a:fillRect/>
          </a:stretch>
        </p:blipFill>
        <p:spPr>
          <a:xfrm>
            <a:off x="7891025" y="32749"/>
            <a:ext cx="1224655" cy="371915"/>
          </a:xfrm>
          <a:prstGeom prst="rect">
            <a:avLst/>
          </a:prstGeom>
        </p:spPr>
      </p:pic>
      <p:sp>
        <p:nvSpPr>
          <p:cNvPr id="11" name="TextBox 10"/>
          <p:cNvSpPr txBox="1"/>
          <p:nvPr/>
        </p:nvSpPr>
        <p:spPr>
          <a:xfrm>
            <a:off x="8676456" y="6525344"/>
            <a:ext cx="467544" cy="369332"/>
          </a:xfrm>
          <a:prstGeom prst="rect">
            <a:avLst/>
          </a:prstGeom>
          <a:noFill/>
        </p:spPr>
        <p:txBody>
          <a:bodyPr wrap="square" rtlCol="0">
            <a:spAutoFit/>
          </a:bodyPr>
          <a:lstStyle/>
          <a:p>
            <a:r>
              <a:rPr lang="uk-UA" smtClean="0">
                <a:latin typeface="Trebuchet MS" pitchFamily="34" charset="0"/>
              </a:rPr>
              <a:t>  9</a:t>
            </a:r>
            <a:endParaRPr lang="uk-UA">
              <a:latin typeface="Trebuchet MS" pitchFamily="34" charset="0"/>
            </a:endParaRPr>
          </a:p>
        </p:txBody>
      </p:sp>
      <p:sp>
        <p:nvSpPr>
          <p:cNvPr id="9" name="TextBox 8"/>
          <p:cNvSpPr txBox="1"/>
          <p:nvPr/>
        </p:nvSpPr>
        <p:spPr>
          <a:xfrm>
            <a:off x="0" y="1"/>
            <a:ext cx="7956376" cy="461665"/>
          </a:xfrm>
          <a:prstGeom prst="rect">
            <a:avLst/>
          </a:prstGeom>
          <a:noFill/>
        </p:spPr>
        <p:txBody>
          <a:bodyPr wrap="square" rtlCol="0">
            <a:spAutoFit/>
          </a:bodyPr>
          <a:lstStyle/>
          <a:p>
            <a:r>
              <a:rPr lang="uk-UA" sz="2400" b="1" dirty="0" smtClean="0">
                <a:latin typeface="Trebuchet MS" pitchFamily="34" charset="0"/>
              </a:rPr>
              <a:t>Експеримент </a:t>
            </a:r>
            <a:r>
              <a:rPr lang="uk-UA" sz="2400" b="1" dirty="0" err="1" smtClean="0">
                <a:latin typeface="Trebuchet MS" pitchFamily="34" charset="0"/>
              </a:rPr>
              <a:t>Майкельсона</a:t>
            </a:r>
            <a:r>
              <a:rPr lang="uk-UA" sz="2400" b="1" dirty="0" smtClean="0">
                <a:latin typeface="Trebuchet MS" pitchFamily="34" charset="0"/>
              </a:rPr>
              <a:t> та </a:t>
            </a:r>
            <a:r>
              <a:rPr lang="uk-UA" sz="2400" b="1" dirty="0" err="1" smtClean="0">
                <a:latin typeface="Trebuchet MS" pitchFamily="34" charset="0"/>
              </a:rPr>
              <a:t>Морлі</a:t>
            </a:r>
            <a:endParaRPr lang="uk-UA" sz="2400" b="1" dirty="0">
              <a:latin typeface="Trebuchet MS" pitchFamily="34" charset="0"/>
            </a:endParaRPr>
          </a:p>
        </p:txBody>
      </p:sp>
      <p:pic>
        <p:nvPicPr>
          <p:cNvPr id="2" name="Рисунок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3528" y="3142103"/>
            <a:ext cx="3888432" cy="2916324"/>
          </a:xfrm>
          <a:prstGeom prst="rect">
            <a:avLst/>
          </a:prstGeom>
        </p:spPr>
      </p:pic>
      <p:sp>
        <p:nvSpPr>
          <p:cNvPr id="3" name="Прямокутник 2"/>
          <p:cNvSpPr/>
          <p:nvPr/>
        </p:nvSpPr>
        <p:spPr>
          <a:xfrm>
            <a:off x="1" y="920861"/>
            <a:ext cx="9113666" cy="1754326"/>
          </a:xfrm>
          <a:prstGeom prst="rect">
            <a:avLst/>
          </a:prstGeom>
        </p:spPr>
        <p:txBody>
          <a:bodyPr wrap="square">
            <a:spAutoFit/>
          </a:bodyPr>
          <a:lstStyle/>
          <a:p>
            <a:r>
              <a:rPr lang="uk-UA" dirty="0">
                <a:latin typeface="Trebuchet MS" panose="020B0603020202020204" pitchFamily="34" charset="0"/>
              </a:rPr>
              <a:t>Зі становленням електродинаміки наприкінці </a:t>
            </a:r>
            <a:r>
              <a:rPr lang="en-US" dirty="0">
                <a:latin typeface="Trebuchet MS" panose="020B0603020202020204" pitchFamily="34" charset="0"/>
              </a:rPr>
              <a:t>XIX </a:t>
            </a:r>
            <a:r>
              <a:rPr lang="uk-UA" dirty="0">
                <a:latin typeface="Trebuchet MS" panose="020B0603020202020204" pitchFamily="34" charset="0"/>
              </a:rPr>
              <a:t>століття вважалося, що електромагнітні хвилі, а отже, й світло, розповсюджуються в особливому невагомому пружному середовищі, яке називали ефіром. Оскільки Земля рухається навколо Сонця зі швидкістю понад 30 км/с, то виникали дві можливості: або ж вона рухається відносно ефіру, або ж вона частково захоплює ефір і тягне його за собою. Експеримент мав перевірити ці гіпотези.</a:t>
            </a:r>
          </a:p>
        </p:txBody>
      </p:sp>
      <p:pic>
        <p:nvPicPr>
          <p:cNvPr id="4" name="Рисунок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76056" y="3299518"/>
            <a:ext cx="3744416" cy="2819282"/>
          </a:xfrm>
          <a:prstGeom prst="rect">
            <a:avLst/>
          </a:prstGeom>
        </p:spPr>
      </p:pic>
      <p:pic>
        <p:nvPicPr>
          <p:cNvPr id="12" name="Рисунок 11"/>
          <p:cNvPicPr>
            <a:picLocks noChangeAspect="1"/>
          </p:cNvPicPr>
          <p:nvPr/>
        </p:nvPicPr>
        <p:blipFill>
          <a:blip r:embed="rId5"/>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2" cstate="print"/>
          <a:stretch>
            <a:fillRect/>
          </a:stretch>
        </p:blipFill>
        <p:spPr>
          <a:xfrm>
            <a:off x="7891025" y="32749"/>
            <a:ext cx="1224655" cy="371915"/>
          </a:xfrm>
          <a:prstGeom prst="rect">
            <a:avLst/>
          </a:prstGeom>
        </p:spPr>
      </p:pic>
      <p:sp>
        <p:nvSpPr>
          <p:cNvPr id="11" name="TextBox 10"/>
          <p:cNvSpPr txBox="1"/>
          <p:nvPr/>
        </p:nvSpPr>
        <p:spPr>
          <a:xfrm>
            <a:off x="8460432" y="6525344"/>
            <a:ext cx="683568" cy="369332"/>
          </a:xfrm>
          <a:prstGeom prst="rect">
            <a:avLst/>
          </a:prstGeom>
          <a:noFill/>
        </p:spPr>
        <p:txBody>
          <a:bodyPr wrap="square" rtlCol="0">
            <a:spAutoFit/>
          </a:bodyPr>
          <a:lstStyle/>
          <a:p>
            <a:pPr algn="r"/>
            <a:r>
              <a:rPr lang="uk-UA" dirty="0" smtClean="0">
                <a:latin typeface="Trebuchet MS" pitchFamily="34" charset="0"/>
              </a:rPr>
              <a:t>  10</a:t>
            </a:r>
            <a:endParaRPr lang="uk-UA" dirty="0">
              <a:latin typeface="Trebuchet MS" pitchFamily="34" charset="0"/>
            </a:endParaRPr>
          </a:p>
        </p:txBody>
      </p:sp>
      <p:sp>
        <p:nvSpPr>
          <p:cNvPr id="2" name="Прямокутник 1"/>
          <p:cNvSpPr/>
          <p:nvPr/>
        </p:nvSpPr>
        <p:spPr>
          <a:xfrm>
            <a:off x="21704" y="1052736"/>
            <a:ext cx="6458876" cy="1754326"/>
          </a:xfrm>
          <a:prstGeom prst="rect">
            <a:avLst/>
          </a:prstGeom>
        </p:spPr>
        <p:txBody>
          <a:bodyPr wrap="square">
            <a:spAutoFit/>
          </a:bodyPr>
          <a:lstStyle/>
          <a:p>
            <a:r>
              <a:rPr lang="uk-UA" dirty="0">
                <a:solidFill>
                  <a:srgbClr val="202122"/>
                </a:solidFill>
                <a:latin typeface="Trebuchet MS" panose="020B0603020202020204" pitchFamily="34" charset="0"/>
              </a:rPr>
              <a:t>Якщо Земля рухається відносно ефіру, то промінь, перпендикулярний до руху Землі, і промінь, паралельний до руху Землі, мали б по різному відчувати рух ефіру, а отже, долати різний оптичний шлях. Таким чином, під час обертання інтерферометра інтерференційний малюнок мав змінюватися.</a:t>
            </a:r>
            <a:endParaRPr lang="uk-UA" dirty="0">
              <a:latin typeface="Trebuchet MS" panose="020B0603020202020204" pitchFamily="34" charset="0"/>
            </a:endParaRPr>
          </a:p>
        </p:txBody>
      </p:sp>
      <p:sp>
        <p:nvSpPr>
          <p:cNvPr id="17" name="TextBox 16"/>
          <p:cNvSpPr txBox="1"/>
          <p:nvPr/>
        </p:nvSpPr>
        <p:spPr>
          <a:xfrm>
            <a:off x="0" y="1"/>
            <a:ext cx="7956376" cy="461665"/>
          </a:xfrm>
          <a:prstGeom prst="rect">
            <a:avLst/>
          </a:prstGeom>
          <a:noFill/>
        </p:spPr>
        <p:txBody>
          <a:bodyPr wrap="square" rtlCol="0">
            <a:spAutoFit/>
          </a:bodyPr>
          <a:lstStyle/>
          <a:p>
            <a:r>
              <a:rPr lang="uk-UA" sz="2400" b="1" dirty="0" smtClean="0">
                <a:latin typeface="Trebuchet MS" pitchFamily="34" charset="0"/>
              </a:rPr>
              <a:t>Експеримент </a:t>
            </a:r>
            <a:r>
              <a:rPr lang="uk-UA" sz="2400" b="1" dirty="0" err="1" smtClean="0">
                <a:latin typeface="Trebuchet MS" pitchFamily="34" charset="0"/>
              </a:rPr>
              <a:t>Майкельсона</a:t>
            </a:r>
            <a:r>
              <a:rPr lang="uk-UA" sz="2400" b="1" dirty="0" smtClean="0">
                <a:latin typeface="Trebuchet MS" pitchFamily="34" charset="0"/>
              </a:rPr>
              <a:t> та </a:t>
            </a:r>
            <a:r>
              <a:rPr lang="uk-UA" sz="2400" b="1" dirty="0" err="1" smtClean="0">
                <a:latin typeface="Trebuchet MS" pitchFamily="34" charset="0"/>
              </a:rPr>
              <a:t>Морлі</a:t>
            </a:r>
            <a:endParaRPr lang="uk-UA" sz="2400" b="1" dirty="0">
              <a:latin typeface="Trebuchet MS" pitchFamily="34" charset="0"/>
            </a:endParaRPr>
          </a:p>
        </p:txBody>
      </p:sp>
      <p:sp>
        <p:nvSpPr>
          <p:cNvPr id="3" name="Прямокутник 2"/>
          <p:cNvSpPr/>
          <p:nvPr/>
        </p:nvSpPr>
        <p:spPr>
          <a:xfrm>
            <a:off x="0" y="3084061"/>
            <a:ext cx="9144000" cy="3416320"/>
          </a:xfrm>
          <a:prstGeom prst="rect">
            <a:avLst/>
          </a:prstGeom>
        </p:spPr>
        <p:txBody>
          <a:bodyPr wrap="square">
            <a:spAutoFit/>
          </a:bodyPr>
          <a:lstStyle/>
          <a:p>
            <a:r>
              <a:rPr lang="uk-UA" dirty="0" smtClean="0">
                <a:latin typeface="Trebuchet MS" panose="020B0603020202020204" pitchFamily="34" charset="0"/>
              </a:rPr>
              <a:t>Довжина </a:t>
            </a:r>
            <a:r>
              <a:rPr lang="uk-UA" dirty="0">
                <a:latin typeface="Trebuchet MS" panose="020B0603020202020204" pitchFamily="34" charset="0"/>
              </a:rPr>
              <a:t>плеча інтерферометра становила 11 м. Пристрій розташували в закритому приміщенні в підвалі кам'яного будинку, щоб уникнути можливого впливу температурних коливань та вібрації. Для того, щоб ще зменшити вібрації, інтерферометр змонтували на величезному блоці мармуру, який вмістили до басейну, заповненого ртуттю. За розрахунками дослідники мали побачити ефект руху Землі відносно ефіру.</a:t>
            </a:r>
          </a:p>
          <a:p>
            <a:r>
              <a:rPr lang="uk-UA" dirty="0">
                <a:latin typeface="Trebuchet MS" panose="020B0603020202020204" pitchFamily="34" charset="0"/>
              </a:rPr>
              <a:t>Під час обертання мармурової брили з інтерферометром інтерференційний малюнок мав періодично змінюватися (з двома піками й двома провалами на один оберт). Крім того, оскільки Земля обертається ще й навколо своєї осі, фаза цих періодичних змін мала залежати від дня чи ночі. За розрахунками (у припущенні, що ефір зовсім не захоплюється Землею) зсув мав становити 0,4 періоду інтерференційного малюнка</a:t>
            </a:r>
            <a:r>
              <a:rPr lang="uk-UA" dirty="0" smtClean="0">
                <a:latin typeface="Trebuchet MS" panose="020B0603020202020204" pitchFamily="34" charset="0"/>
              </a:rPr>
              <a:t>.</a:t>
            </a:r>
            <a:endParaRPr lang="uk-UA" dirty="0">
              <a:latin typeface="Trebuchet MS" panose="020B0603020202020204" pitchFamily="34" charset="0"/>
            </a:endParaRPr>
          </a:p>
        </p:txBody>
      </p:sp>
      <p:pic>
        <p:nvPicPr>
          <p:cNvPr id="18" name="Рисунок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0580" y="1127248"/>
            <a:ext cx="2598932" cy="1956813"/>
          </a:xfrm>
          <a:prstGeom prst="rect">
            <a:avLst/>
          </a:prstGeom>
        </p:spPr>
      </p:pic>
      <p:pic>
        <p:nvPicPr>
          <p:cNvPr id="12" name="Рисунок 11"/>
          <p:cNvPicPr>
            <a:picLocks noChangeAspect="1"/>
          </p:cNvPicPr>
          <p:nvPr/>
        </p:nvPicPr>
        <p:blipFill>
          <a:blip r:embed="rId4"/>
          <a:stretch>
            <a:fillRect/>
          </a:stretch>
        </p:blipFill>
        <p:spPr>
          <a:xfrm>
            <a:off x="7891025" y="433361"/>
            <a:ext cx="1224655" cy="360777"/>
          </a:xfrm>
          <a:prstGeom prst="rect">
            <a:avLst/>
          </a:prstGeom>
        </p:spPr>
      </p:pic>
    </p:spTree>
    <p:extLst>
      <p:ext uri="{BB962C8B-B14F-4D97-AF65-F5344CB8AC3E}">
        <p14:creationId xmlns:p14="http://schemas.microsoft.com/office/powerpoint/2010/main" val="11070080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2" cstate="print"/>
          <a:stretch>
            <a:fillRect/>
          </a:stretch>
        </p:blipFill>
        <p:spPr>
          <a:xfrm>
            <a:off x="7891025" y="32749"/>
            <a:ext cx="1224655" cy="371915"/>
          </a:xfrm>
          <a:prstGeom prst="rect">
            <a:avLst/>
          </a:prstGeom>
        </p:spPr>
      </p:pic>
      <p:sp>
        <p:nvSpPr>
          <p:cNvPr id="11" name="TextBox 10"/>
          <p:cNvSpPr txBox="1"/>
          <p:nvPr/>
        </p:nvSpPr>
        <p:spPr>
          <a:xfrm>
            <a:off x="8460432" y="6525344"/>
            <a:ext cx="683568" cy="369332"/>
          </a:xfrm>
          <a:prstGeom prst="rect">
            <a:avLst/>
          </a:prstGeom>
          <a:noFill/>
        </p:spPr>
        <p:txBody>
          <a:bodyPr wrap="square" rtlCol="0">
            <a:spAutoFit/>
          </a:bodyPr>
          <a:lstStyle/>
          <a:p>
            <a:pPr algn="r"/>
            <a:r>
              <a:rPr lang="uk-UA" dirty="0" smtClean="0">
                <a:latin typeface="Trebuchet MS" pitchFamily="34" charset="0"/>
              </a:rPr>
              <a:t>  11</a:t>
            </a:r>
            <a:endParaRPr lang="uk-UA" dirty="0">
              <a:latin typeface="Trebuchet MS" pitchFamily="34" charset="0"/>
            </a:endParaRPr>
          </a:p>
        </p:txBody>
      </p:sp>
      <p:sp>
        <p:nvSpPr>
          <p:cNvPr id="12" name="TextBox 11"/>
          <p:cNvSpPr txBox="1"/>
          <p:nvPr/>
        </p:nvSpPr>
        <p:spPr>
          <a:xfrm>
            <a:off x="0" y="1"/>
            <a:ext cx="7956376" cy="461665"/>
          </a:xfrm>
          <a:prstGeom prst="rect">
            <a:avLst/>
          </a:prstGeom>
          <a:noFill/>
        </p:spPr>
        <p:txBody>
          <a:bodyPr wrap="square" rtlCol="0">
            <a:spAutoFit/>
          </a:bodyPr>
          <a:lstStyle/>
          <a:p>
            <a:r>
              <a:rPr lang="uk-UA" sz="2400" b="1" dirty="0" smtClean="0">
                <a:latin typeface="Trebuchet MS" pitchFamily="34" charset="0"/>
              </a:rPr>
              <a:t>Експеримент </a:t>
            </a:r>
            <a:r>
              <a:rPr lang="uk-UA" sz="2400" b="1" dirty="0" err="1" smtClean="0">
                <a:latin typeface="Trebuchet MS" pitchFamily="34" charset="0"/>
              </a:rPr>
              <a:t>Майкельсона</a:t>
            </a:r>
            <a:r>
              <a:rPr lang="uk-UA" sz="2400" b="1" dirty="0" smtClean="0">
                <a:latin typeface="Trebuchet MS" pitchFamily="34" charset="0"/>
              </a:rPr>
              <a:t> та </a:t>
            </a:r>
            <a:r>
              <a:rPr lang="uk-UA" sz="2400" b="1" dirty="0" err="1" smtClean="0">
                <a:latin typeface="Trebuchet MS" pitchFamily="34" charset="0"/>
              </a:rPr>
              <a:t>Морлі</a:t>
            </a:r>
            <a:endParaRPr lang="uk-UA" sz="2400" b="1" dirty="0">
              <a:latin typeface="Trebuchet MS" pitchFamily="34" charset="0"/>
            </a:endParaRPr>
          </a:p>
        </p:txBody>
      </p:sp>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512" y="2276872"/>
            <a:ext cx="4997713" cy="2448272"/>
          </a:xfrm>
          <a:prstGeom prst="rect">
            <a:avLst/>
          </a:prstGeom>
        </p:spPr>
      </p:pic>
      <p:pic>
        <p:nvPicPr>
          <p:cNvPr id="3" name="Рисунок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48867" y="1652994"/>
            <a:ext cx="3961361" cy="3501008"/>
          </a:xfrm>
          <a:prstGeom prst="rect">
            <a:avLst/>
          </a:prstGeom>
        </p:spPr>
      </p:pic>
      <p:pic>
        <p:nvPicPr>
          <p:cNvPr id="14" name="Рисунок 13"/>
          <p:cNvPicPr>
            <a:picLocks noChangeAspect="1"/>
          </p:cNvPicPr>
          <p:nvPr/>
        </p:nvPicPr>
        <p:blipFill>
          <a:blip r:embed="rId5"/>
          <a:stretch>
            <a:fillRect/>
          </a:stretch>
        </p:blipFill>
        <p:spPr>
          <a:xfrm>
            <a:off x="7891025" y="433361"/>
            <a:ext cx="1224655" cy="360777"/>
          </a:xfrm>
          <a:prstGeom prst="rect">
            <a:avLst/>
          </a:prstGeom>
        </p:spPr>
      </p:pic>
    </p:spTree>
    <p:extLst>
      <p:ext uri="{BB962C8B-B14F-4D97-AF65-F5344CB8AC3E}">
        <p14:creationId xmlns:p14="http://schemas.microsoft.com/office/powerpoint/2010/main" val="18444234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2" cstate="print"/>
          <a:stretch>
            <a:fillRect/>
          </a:stretch>
        </p:blipFill>
        <p:spPr>
          <a:xfrm>
            <a:off x="7891025" y="32749"/>
            <a:ext cx="1224655" cy="371915"/>
          </a:xfrm>
          <a:prstGeom prst="rect">
            <a:avLst/>
          </a:prstGeom>
        </p:spPr>
      </p:pic>
      <p:sp>
        <p:nvSpPr>
          <p:cNvPr id="11" name="TextBox 10"/>
          <p:cNvSpPr txBox="1"/>
          <p:nvPr/>
        </p:nvSpPr>
        <p:spPr>
          <a:xfrm>
            <a:off x="8532440" y="6525344"/>
            <a:ext cx="611560" cy="369332"/>
          </a:xfrm>
          <a:prstGeom prst="rect">
            <a:avLst/>
          </a:prstGeom>
          <a:noFill/>
        </p:spPr>
        <p:txBody>
          <a:bodyPr wrap="square" rtlCol="0">
            <a:spAutoFit/>
          </a:bodyPr>
          <a:lstStyle/>
          <a:p>
            <a:pPr algn="r"/>
            <a:r>
              <a:rPr lang="uk-UA" dirty="0" smtClean="0">
                <a:latin typeface="Trebuchet MS" pitchFamily="34" charset="0"/>
              </a:rPr>
              <a:t>  12</a:t>
            </a:r>
            <a:endParaRPr lang="uk-UA" dirty="0">
              <a:latin typeface="Trebuchet MS" pitchFamily="34" charset="0"/>
            </a:endParaRPr>
          </a:p>
        </p:txBody>
      </p:sp>
      <p:sp>
        <p:nvSpPr>
          <p:cNvPr id="9" name="TextBox 8"/>
          <p:cNvSpPr txBox="1"/>
          <p:nvPr/>
        </p:nvSpPr>
        <p:spPr>
          <a:xfrm>
            <a:off x="0" y="1"/>
            <a:ext cx="7956376" cy="461665"/>
          </a:xfrm>
          <a:prstGeom prst="rect">
            <a:avLst/>
          </a:prstGeom>
          <a:noFill/>
        </p:spPr>
        <p:txBody>
          <a:bodyPr wrap="square" rtlCol="0">
            <a:spAutoFit/>
          </a:bodyPr>
          <a:lstStyle/>
          <a:p>
            <a:r>
              <a:rPr lang="uk-UA" sz="2400" b="1" smtClean="0">
                <a:latin typeface="Trebuchet MS" pitchFamily="34" charset="0"/>
              </a:rPr>
              <a:t>Постулати Ейнштейна</a:t>
            </a:r>
            <a:endParaRPr lang="uk-UA" sz="2400" b="1">
              <a:latin typeface="Trebuchet MS" pitchFamily="34" charset="0"/>
            </a:endParaRPr>
          </a:p>
        </p:txBody>
      </p:sp>
      <p:sp>
        <p:nvSpPr>
          <p:cNvPr id="12" name="Прямокутник 11"/>
          <p:cNvSpPr/>
          <p:nvPr/>
        </p:nvSpPr>
        <p:spPr>
          <a:xfrm>
            <a:off x="0" y="836712"/>
            <a:ext cx="9144000" cy="3139321"/>
          </a:xfrm>
          <a:prstGeom prst="rect">
            <a:avLst/>
          </a:prstGeom>
        </p:spPr>
        <p:txBody>
          <a:bodyPr wrap="square">
            <a:spAutoFit/>
          </a:bodyPr>
          <a:lstStyle/>
          <a:p>
            <a:r>
              <a:rPr lang="uk-UA" smtClean="0">
                <a:latin typeface="Trebuchet MS" pitchFamily="34" charset="0"/>
              </a:rPr>
              <a:t>З метою узгодження теорією з експериментальними результатами А. Ейнштейн</a:t>
            </a:r>
            <a:r>
              <a:rPr lang="uk-UA">
                <a:latin typeface="Trebuchet MS" pitchFamily="34" charset="0"/>
              </a:rPr>
              <a:t> </a:t>
            </a:r>
            <a:r>
              <a:rPr lang="uk-UA" smtClean="0">
                <a:latin typeface="Trebuchet MS" pitchFamily="34" charset="0"/>
              </a:rPr>
              <a:t>постулював наступне:</a:t>
            </a:r>
          </a:p>
          <a:p>
            <a:pPr marL="342900" indent="-342900">
              <a:buAutoNum type="arabicPeriod"/>
            </a:pPr>
            <a:r>
              <a:rPr lang="uk-UA" b="1" smtClean="0">
                <a:latin typeface="Trebuchet MS" pitchFamily="34" charset="0"/>
              </a:rPr>
              <a:t>Всі фізичні явища протікають однаково в усіх системах відліку і всі фізичні </a:t>
            </a:r>
          </a:p>
          <a:p>
            <a:pPr marL="342900" indent="-342900"/>
            <a:r>
              <a:rPr lang="uk-UA" b="1" smtClean="0">
                <a:latin typeface="Trebuchet MS" pitchFamily="34" charset="0"/>
              </a:rPr>
              <a:t>     закони працюють в них однаково </a:t>
            </a:r>
            <a:r>
              <a:rPr lang="uk-UA" smtClean="0">
                <a:latin typeface="Trebuchet MS" pitchFamily="34" charset="0"/>
              </a:rPr>
              <a:t>(тобто всяка фізична теорія має бути незмінною математично для будь-якого інерціального спостерігача.  Жодна з властивостей Всесвіту не може змінитись, якщо спостерігач змінить стан руху. Закони фізики залишаються однаковими для усіх інерціальних систем відліку.)</a:t>
            </a:r>
          </a:p>
          <a:p>
            <a:pPr marL="342900" indent="-342900"/>
            <a:r>
              <a:rPr lang="uk-UA" b="1" smtClean="0">
                <a:latin typeface="Trebuchet MS" pitchFamily="34" charset="0"/>
              </a:rPr>
              <a:t>2.  Швидкість світла є сталою, не залежить від системи відліку та напрямку поширення і є однією із фундаментальних фізичних констант нашого Всесвіту </a:t>
            </a:r>
            <a:r>
              <a:rPr lang="uk-UA" smtClean="0">
                <a:latin typeface="Trebuchet MS" pitchFamily="34" charset="0"/>
              </a:rPr>
              <a:t>(більше того, світло не потребує жодного середовища (такого як ефір) для розповсюдження. )</a:t>
            </a:r>
          </a:p>
        </p:txBody>
      </p:sp>
      <p:pic>
        <p:nvPicPr>
          <p:cNvPr id="14" name="Рисунок 13" descr="1.jpg"/>
          <p:cNvPicPr>
            <a:picLocks noChangeAspect="1"/>
          </p:cNvPicPr>
          <p:nvPr/>
        </p:nvPicPr>
        <p:blipFill>
          <a:blip r:embed="rId3" cstate="print"/>
          <a:stretch>
            <a:fillRect/>
          </a:stretch>
        </p:blipFill>
        <p:spPr>
          <a:xfrm>
            <a:off x="1067136" y="3965988"/>
            <a:ext cx="4032448" cy="2108394"/>
          </a:xfrm>
          <a:prstGeom prst="rect">
            <a:avLst/>
          </a:prstGeom>
        </p:spPr>
      </p:pic>
      <p:pic>
        <p:nvPicPr>
          <p:cNvPr id="15" name="Рисунок 14" descr="2.jpg"/>
          <p:cNvPicPr>
            <a:picLocks noChangeAspect="1"/>
          </p:cNvPicPr>
          <p:nvPr/>
        </p:nvPicPr>
        <p:blipFill>
          <a:blip r:embed="rId4" cstate="print"/>
          <a:stretch>
            <a:fillRect/>
          </a:stretch>
        </p:blipFill>
        <p:spPr>
          <a:xfrm>
            <a:off x="6240636" y="3685968"/>
            <a:ext cx="2404755" cy="2677294"/>
          </a:xfrm>
          <a:prstGeom prst="rect">
            <a:avLst/>
          </a:prstGeom>
        </p:spPr>
      </p:pic>
      <p:sp>
        <p:nvSpPr>
          <p:cNvPr id="16" name="Прямокутник 15"/>
          <p:cNvSpPr/>
          <p:nvPr/>
        </p:nvSpPr>
        <p:spPr>
          <a:xfrm>
            <a:off x="251520" y="6072112"/>
            <a:ext cx="5688632" cy="461665"/>
          </a:xfrm>
          <a:prstGeom prst="rect">
            <a:avLst/>
          </a:prstGeom>
        </p:spPr>
        <p:txBody>
          <a:bodyPr wrap="square">
            <a:spAutoFit/>
          </a:bodyPr>
          <a:lstStyle/>
          <a:p>
            <a:r>
              <a:rPr lang="uk-UA" sz="1200" i="1" smtClean="0">
                <a:latin typeface="Trebuchet MS" pitchFamily="34" charset="0"/>
              </a:rPr>
              <a:t>Вам сподобається цей жест, тому що він призначений всьому людству</a:t>
            </a:r>
          </a:p>
          <a:p>
            <a:pPr algn="r"/>
            <a:r>
              <a:rPr lang="uk-UA" sz="1200" i="1" smtClean="0">
                <a:latin typeface="Trebuchet MS" pitchFamily="34" charset="0"/>
              </a:rPr>
              <a:t>А. Ейнштейн</a:t>
            </a:r>
            <a:endParaRPr lang="uk-UA" sz="1200" i="1">
              <a:latin typeface="Trebuchet MS" pitchFamily="34" charset="0"/>
            </a:endParaRPr>
          </a:p>
        </p:txBody>
      </p:sp>
      <p:pic>
        <p:nvPicPr>
          <p:cNvPr id="17" name="Рисунок 16"/>
          <p:cNvPicPr>
            <a:picLocks noChangeAspect="1"/>
          </p:cNvPicPr>
          <p:nvPr/>
        </p:nvPicPr>
        <p:blipFill>
          <a:blip r:embed="rId5"/>
          <a:stretch>
            <a:fillRect/>
          </a:stretch>
        </p:blipFill>
        <p:spPr>
          <a:xfrm>
            <a:off x="7891025" y="433361"/>
            <a:ext cx="1224655" cy="360777"/>
          </a:xfrm>
          <a:prstGeom prst="rect">
            <a:avLst/>
          </a:prstGeom>
        </p:spPr>
      </p:pic>
    </p:spTree>
    <p:extLst>
      <p:ext uri="{BB962C8B-B14F-4D97-AF65-F5344CB8AC3E}">
        <p14:creationId xmlns:p14="http://schemas.microsoft.com/office/powerpoint/2010/main" val="34264091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3" cstate="print"/>
          <a:stretch>
            <a:fillRect/>
          </a:stretch>
        </p:blipFill>
        <p:spPr>
          <a:xfrm>
            <a:off x="7891025" y="32749"/>
            <a:ext cx="1224655" cy="371915"/>
          </a:xfrm>
          <a:prstGeom prst="rect">
            <a:avLst/>
          </a:prstGeom>
        </p:spPr>
      </p:pic>
      <p:sp>
        <p:nvSpPr>
          <p:cNvPr id="11" name="TextBox 10"/>
          <p:cNvSpPr txBox="1"/>
          <p:nvPr/>
        </p:nvSpPr>
        <p:spPr>
          <a:xfrm>
            <a:off x="8532440" y="6525344"/>
            <a:ext cx="611560" cy="369332"/>
          </a:xfrm>
          <a:prstGeom prst="rect">
            <a:avLst/>
          </a:prstGeom>
          <a:noFill/>
        </p:spPr>
        <p:txBody>
          <a:bodyPr wrap="square" rtlCol="0">
            <a:spAutoFit/>
          </a:bodyPr>
          <a:lstStyle/>
          <a:p>
            <a:pPr algn="r"/>
            <a:r>
              <a:rPr lang="uk-UA" dirty="0" smtClean="0">
                <a:latin typeface="Trebuchet MS" pitchFamily="34" charset="0"/>
              </a:rPr>
              <a:t>  13</a:t>
            </a:r>
            <a:endParaRPr lang="uk-UA" dirty="0">
              <a:latin typeface="Trebuchet MS" pitchFamily="34" charset="0"/>
            </a:endParaRPr>
          </a:p>
        </p:txBody>
      </p:sp>
      <p:sp>
        <p:nvSpPr>
          <p:cNvPr id="9" name="TextBox 8"/>
          <p:cNvSpPr txBox="1"/>
          <p:nvPr/>
        </p:nvSpPr>
        <p:spPr>
          <a:xfrm>
            <a:off x="0" y="1"/>
            <a:ext cx="7956376" cy="461665"/>
          </a:xfrm>
          <a:prstGeom prst="rect">
            <a:avLst/>
          </a:prstGeom>
          <a:noFill/>
        </p:spPr>
        <p:txBody>
          <a:bodyPr wrap="square" rtlCol="0">
            <a:spAutoFit/>
          </a:bodyPr>
          <a:lstStyle/>
          <a:p>
            <a:r>
              <a:rPr lang="uk-UA" sz="2400" b="1" dirty="0" smtClean="0">
                <a:latin typeface="Trebuchet MS" pitchFamily="34" charset="0"/>
              </a:rPr>
              <a:t>Релятивістська динаміка</a:t>
            </a:r>
            <a:endParaRPr lang="uk-UA" sz="2800" b="1" dirty="0">
              <a:latin typeface="Trebuchet MS" pitchFamily="34" charset="0"/>
            </a:endParaRPr>
          </a:p>
        </p:txBody>
      </p:sp>
      <p:graphicFrame>
        <p:nvGraphicFramePr>
          <p:cNvPr id="5122" name="Object 2"/>
          <p:cNvGraphicFramePr>
            <a:graphicFrameLocks noChangeAspect="1"/>
          </p:cNvGraphicFramePr>
          <p:nvPr/>
        </p:nvGraphicFramePr>
        <p:xfrm>
          <a:off x="1115616" y="939784"/>
          <a:ext cx="1544637" cy="852488"/>
        </p:xfrm>
        <a:graphic>
          <a:graphicData uri="http://schemas.openxmlformats.org/presentationml/2006/ole">
            <mc:AlternateContent xmlns:mc="http://schemas.openxmlformats.org/markup-compatibility/2006">
              <mc:Choice xmlns:v="urn:schemas-microsoft-com:vml" Requires="v">
                <p:oleObj spid="_x0000_s5187" name="Equation" r:id="rId4" imgW="711000" imgH="393480" progId="Equation.3">
                  <p:embed/>
                </p:oleObj>
              </mc:Choice>
              <mc:Fallback>
                <p:oleObj name="Equation" r:id="rId4" imgW="711000" imgH="39348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5616" y="939784"/>
                        <a:ext cx="1544637" cy="852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Прямокутник 13"/>
          <p:cNvSpPr/>
          <p:nvPr/>
        </p:nvSpPr>
        <p:spPr>
          <a:xfrm>
            <a:off x="0" y="1196752"/>
            <a:ext cx="9144000" cy="369332"/>
          </a:xfrm>
          <a:prstGeom prst="rect">
            <a:avLst/>
          </a:prstGeom>
        </p:spPr>
        <p:txBody>
          <a:bodyPr wrap="square">
            <a:spAutoFit/>
          </a:bodyPr>
          <a:lstStyle/>
          <a:p>
            <a:r>
              <a:rPr lang="uk-UA" dirty="0" smtClean="0">
                <a:latin typeface="Trebuchet MS" pitchFamily="34" charset="0"/>
              </a:rPr>
              <a:t>    Сила:                                                     Імпульс:</a:t>
            </a:r>
            <a:endParaRPr lang="uk-UA" dirty="0">
              <a:latin typeface="Trebuchet MS" pitchFamily="34" charset="0"/>
            </a:endParaRPr>
          </a:p>
        </p:txBody>
      </p:sp>
      <p:graphicFrame>
        <p:nvGraphicFramePr>
          <p:cNvPr id="5123" name="Object 3"/>
          <p:cNvGraphicFramePr>
            <a:graphicFrameLocks noChangeAspect="1"/>
          </p:cNvGraphicFramePr>
          <p:nvPr/>
        </p:nvGraphicFramePr>
        <p:xfrm>
          <a:off x="5616980" y="908720"/>
          <a:ext cx="2730500" cy="1238250"/>
        </p:xfrm>
        <a:graphic>
          <a:graphicData uri="http://schemas.openxmlformats.org/presentationml/2006/ole">
            <mc:AlternateContent xmlns:mc="http://schemas.openxmlformats.org/markup-compatibility/2006">
              <mc:Choice xmlns:v="urn:schemas-microsoft-com:vml" Requires="v">
                <p:oleObj spid="_x0000_s5188" name="Equation" r:id="rId6" imgW="1257120" imgH="571320" progId="Equation.3">
                  <p:embed/>
                </p:oleObj>
              </mc:Choice>
              <mc:Fallback>
                <p:oleObj name="Equation" r:id="rId6" imgW="1257120" imgH="57132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16980" y="908720"/>
                        <a:ext cx="2730500" cy="1238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Прямокутник 14"/>
          <p:cNvSpPr/>
          <p:nvPr/>
        </p:nvSpPr>
        <p:spPr>
          <a:xfrm>
            <a:off x="0" y="2204864"/>
            <a:ext cx="9144000" cy="369332"/>
          </a:xfrm>
          <a:prstGeom prst="rect">
            <a:avLst/>
          </a:prstGeom>
        </p:spPr>
        <p:txBody>
          <a:bodyPr wrap="square">
            <a:spAutoFit/>
          </a:bodyPr>
          <a:lstStyle/>
          <a:p>
            <a:r>
              <a:rPr lang="uk-UA" dirty="0" smtClean="0">
                <a:latin typeface="Trebuchet MS" pitchFamily="34" charset="0"/>
              </a:rPr>
              <a:t>Якщо записати релятивістську масу як</a:t>
            </a:r>
            <a:endParaRPr lang="uk-UA" dirty="0">
              <a:latin typeface="Trebuchet MS" pitchFamily="34" charset="0"/>
            </a:endParaRPr>
          </a:p>
        </p:txBody>
      </p:sp>
      <p:graphicFrame>
        <p:nvGraphicFramePr>
          <p:cNvPr id="5124" name="Object 4"/>
          <p:cNvGraphicFramePr>
            <a:graphicFrameLocks noChangeAspect="1"/>
          </p:cNvGraphicFramePr>
          <p:nvPr/>
        </p:nvGraphicFramePr>
        <p:xfrm>
          <a:off x="2699792" y="2492896"/>
          <a:ext cx="3448050" cy="1512887"/>
        </p:xfrm>
        <a:graphic>
          <a:graphicData uri="http://schemas.openxmlformats.org/presentationml/2006/ole">
            <mc:AlternateContent xmlns:mc="http://schemas.openxmlformats.org/markup-compatibility/2006">
              <mc:Choice xmlns:v="urn:schemas-microsoft-com:vml" Requires="v">
                <p:oleObj spid="_x0000_s5189" name="Equation" r:id="rId8" imgW="1587240" imgH="698400" progId="Equation.3">
                  <p:embed/>
                </p:oleObj>
              </mc:Choice>
              <mc:Fallback>
                <p:oleObj name="Equation" r:id="rId8" imgW="1587240" imgH="698400" progId="Equation.3">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99792" y="2492896"/>
                        <a:ext cx="3448050" cy="1512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Прямокутник 15"/>
          <p:cNvSpPr/>
          <p:nvPr/>
        </p:nvSpPr>
        <p:spPr>
          <a:xfrm>
            <a:off x="0" y="4221088"/>
            <a:ext cx="9144000" cy="646331"/>
          </a:xfrm>
          <a:prstGeom prst="rect">
            <a:avLst/>
          </a:prstGeom>
        </p:spPr>
        <p:txBody>
          <a:bodyPr wrap="square">
            <a:spAutoFit/>
          </a:bodyPr>
          <a:lstStyle/>
          <a:p>
            <a:r>
              <a:rPr lang="uk-UA" dirty="0" smtClean="0">
                <a:latin typeface="Trebuchet MS" pitchFamily="34" charset="0"/>
              </a:rPr>
              <a:t>і розкласти в ряд за формулою бінома Ньютона, то можна знайти приблизно зростання маси при малих швидкостях. </a:t>
            </a:r>
            <a:r>
              <a:rPr lang="uk-UA" dirty="0" err="1" smtClean="0">
                <a:latin typeface="Trebuchet MS" pitchFamily="34" charset="0"/>
              </a:rPr>
              <a:t>Получається</a:t>
            </a:r>
            <a:r>
              <a:rPr lang="uk-UA" dirty="0" smtClean="0">
                <a:latin typeface="Trebuchet MS" pitchFamily="34" charset="0"/>
              </a:rPr>
              <a:t>:</a:t>
            </a:r>
            <a:endParaRPr lang="uk-UA" dirty="0">
              <a:latin typeface="Trebuchet MS" pitchFamily="34" charset="0"/>
            </a:endParaRPr>
          </a:p>
        </p:txBody>
      </p:sp>
      <p:graphicFrame>
        <p:nvGraphicFramePr>
          <p:cNvPr id="5126" name="Object 6"/>
          <p:cNvGraphicFramePr>
            <a:graphicFrameLocks noChangeAspect="1"/>
          </p:cNvGraphicFramePr>
          <p:nvPr/>
        </p:nvGraphicFramePr>
        <p:xfrm>
          <a:off x="1876425" y="4935538"/>
          <a:ext cx="5240338" cy="1236662"/>
        </p:xfrm>
        <a:graphic>
          <a:graphicData uri="http://schemas.openxmlformats.org/presentationml/2006/ole">
            <mc:AlternateContent xmlns:mc="http://schemas.openxmlformats.org/markup-compatibility/2006">
              <mc:Choice xmlns:v="urn:schemas-microsoft-com:vml" Requires="v">
                <p:oleObj spid="_x0000_s5190" name="Equation" r:id="rId10" imgW="2412720" imgH="571320" progId="Equation.3">
                  <p:embed/>
                </p:oleObj>
              </mc:Choice>
              <mc:Fallback>
                <p:oleObj name="Equation" r:id="rId10" imgW="2412720" imgH="571320" progId="Equation.3">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76425" y="4935538"/>
                        <a:ext cx="5240338" cy="12366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7" name="Рисунок 16"/>
          <p:cNvPicPr>
            <a:picLocks noChangeAspect="1"/>
          </p:cNvPicPr>
          <p:nvPr/>
        </p:nvPicPr>
        <p:blipFill>
          <a:blip r:embed="rId12"/>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TextBox 10"/>
          <p:cNvSpPr txBox="1"/>
          <p:nvPr/>
        </p:nvSpPr>
        <p:spPr>
          <a:xfrm>
            <a:off x="8604448" y="6525344"/>
            <a:ext cx="539552" cy="369332"/>
          </a:xfrm>
          <a:prstGeom prst="rect">
            <a:avLst/>
          </a:prstGeom>
          <a:noFill/>
        </p:spPr>
        <p:txBody>
          <a:bodyPr wrap="square" rtlCol="0">
            <a:spAutoFit/>
          </a:bodyPr>
          <a:lstStyle/>
          <a:p>
            <a:pPr algn="r"/>
            <a:r>
              <a:rPr lang="uk-UA" dirty="0" smtClean="0">
                <a:latin typeface="Trebuchet MS" pitchFamily="34" charset="0"/>
              </a:rPr>
              <a:t> 14</a:t>
            </a:r>
            <a:endParaRPr lang="uk-UA" dirty="0">
              <a:latin typeface="Trebuchet MS" pitchFamily="34" charset="0"/>
            </a:endParaRPr>
          </a:p>
        </p:txBody>
      </p:sp>
      <p:sp>
        <p:nvSpPr>
          <p:cNvPr id="9" name="TextBox 8"/>
          <p:cNvSpPr txBox="1"/>
          <p:nvPr/>
        </p:nvSpPr>
        <p:spPr>
          <a:xfrm>
            <a:off x="0" y="1"/>
            <a:ext cx="7956376" cy="461665"/>
          </a:xfrm>
          <a:prstGeom prst="rect">
            <a:avLst/>
          </a:prstGeom>
          <a:noFill/>
        </p:spPr>
        <p:txBody>
          <a:bodyPr wrap="square" rtlCol="0">
            <a:spAutoFit/>
          </a:bodyPr>
          <a:lstStyle/>
          <a:p>
            <a:r>
              <a:rPr lang="uk-UA" sz="2400" b="1" dirty="0" smtClean="0">
                <a:latin typeface="Trebuchet MS" pitchFamily="34" charset="0"/>
              </a:rPr>
              <a:t>Релятивістська динаміка</a:t>
            </a:r>
            <a:endParaRPr lang="uk-UA" sz="2800" b="1" dirty="0">
              <a:latin typeface="Trebuchet MS" pitchFamily="34" charset="0"/>
            </a:endParaRPr>
          </a:p>
        </p:txBody>
      </p:sp>
      <p:sp>
        <p:nvSpPr>
          <p:cNvPr id="14" name="Прямокутник 13"/>
          <p:cNvSpPr/>
          <p:nvPr/>
        </p:nvSpPr>
        <p:spPr>
          <a:xfrm>
            <a:off x="0" y="908720"/>
            <a:ext cx="9144000" cy="369332"/>
          </a:xfrm>
          <a:prstGeom prst="rect">
            <a:avLst/>
          </a:prstGeom>
        </p:spPr>
        <p:txBody>
          <a:bodyPr wrap="square">
            <a:spAutoFit/>
          </a:bodyPr>
          <a:lstStyle/>
          <a:p>
            <a:r>
              <a:rPr lang="uk-UA" dirty="0" smtClean="0">
                <a:latin typeface="Trebuchet MS" pitchFamily="34" charset="0"/>
              </a:rPr>
              <a:t>Для малих значень швидкостей цей ряд швидко сходиться, і тому можна записати:</a:t>
            </a:r>
            <a:endParaRPr lang="uk-UA" dirty="0">
              <a:latin typeface="Trebuchet MS" pitchFamily="34" charset="0"/>
            </a:endParaRPr>
          </a:p>
        </p:txBody>
      </p:sp>
      <p:graphicFrame>
        <p:nvGraphicFramePr>
          <p:cNvPr id="6150" name="Object 6"/>
          <p:cNvGraphicFramePr>
            <a:graphicFrameLocks noChangeAspect="1"/>
          </p:cNvGraphicFramePr>
          <p:nvPr/>
        </p:nvGraphicFramePr>
        <p:xfrm>
          <a:off x="3059832" y="1412776"/>
          <a:ext cx="2922588" cy="935038"/>
        </p:xfrm>
        <a:graphic>
          <a:graphicData uri="http://schemas.openxmlformats.org/presentationml/2006/ole">
            <mc:AlternateContent xmlns:mc="http://schemas.openxmlformats.org/markup-compatibility/2006">
              <mc:Choice xmlns:v="urn:schemas-microsoft-com:vml" Requires="v">
                <p:oleObj spid="_x0000_s6201" name="Equation" r:id="rId3" imgW="1346040" imgH="431640" progId="Equation.3">
                  <p:embed/>
                </p:oleObj>
              </mc:Choice>
              <mc:Fallback>
                <p:oleObj name="Equation" r:id="rId3" imgW="1346040" imgH="431640" progId="Equation.3">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9832" y="1412776"/>
                        <a:ext cx="2922588" cy="935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7"/>
          <p:cNvGraphicFramePr>
            <a:graphicFrameLocks noChangeAspect="1"/>
          </p:cNvGraphicFramePr>
          <p:nvPr/>
        </p:nvGraphicFramePr>
        <p:xfrm>
          <a:off x="3059832" y="2996952"/>
          <a:ext cx="2784475" cy="852487"/>
        </p:xfrm>
        <a:graphic>
          <a:graphicData uri="http://schemas.openxmlformats.org/presentationml/2006/ole">
            <mc:AlternateContent xmlns:mc="http://schemas.openxmlformats.org/markup-compatibility/2006">
              <mc:Choice xmlns:v="urn:schemas-microsoft-com:vml" Requires="v">
                <p:oleObj spid="_x0000_s6202" name="Equation" r:id="rId5" imgW="1282680" imgH="393480" progId="Equation.3">
                  <p:embed/>
                </p:oleObj>
              </mc:Choice>
              <mc:Fallback>
                <p:oleObj name="Equation" r:id="rId5" imgW="1282680" imgH="393480" progId="Equation.3">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59832" y="2996952"/>
                        <a:ext cx="2784475" cy="852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Прямокутник 16"/>
          <p:cNvSpPr/>
          <p:nvPr/>
        </p:nvSpPr>
        <p:spPr>
          <a:xfrm>
            <a:off x="0" y="2420888"/>
            <a:ext cx="9144000" cy="646331"/>
          </a:xfrm>
          <a:prstGeom prst="rect">
            <a:avLst/>
          </a:prstGeom>
        </p:spPr>
        <p:txBody>
          <a:bodyPr wrap="square">
            <a:spAutoFit/>
          </a:bodyPr>
          <a:lstStyle/>
          <a:p>
            <a:r>
              <a:rPr lang="uk-UA" dirty="0" smtClean="0">
                <a:latin typeface="Trebuchet MS" pitchFamily="34" charset="0"/>
              </a:rPr>
              <a:t>або, якщо обидві частини цього виразу </a:t>
            </a:r>
            <a:r>
              <a:rPr lang="uk-UA" dirty="0" err="1" smtClean="0">
                <a:latin typeface="Trebuchet MS" pitchFamily="34" charset="0"/>
              </a:rPr>
              <a:t>домножити</a:t>
            </a:r>
            <a:r>
              <a:rPr lang="uk-UA" dirty="0" smtClean="0">
                <a:latin typeface="Trebuchet MS" pitchFamily="34" charset="0"/>
              </a:rPr>
              <a:t> на квадрат швидкості світла, то отримаємо:</a:t>
            </a:r>
            <a:endParaRPr lang="uk-UA" dirty="0">
              <a:latin typeface="Trebuchet MS" pitchFamily="34" charset="0"/>
            </a:endParaRPr>
          </a:p>
        </p:txBody>
      </p:sp>
      <p:sp>
        <p:nvSpPr>
          <p:cNvPr id="18" name="Прямокутник 17"/>
          <p:cNvSpPr/>
          <p:nvPr/>
        </p:nvSpPr>
        <p:spPr>
          <a:xfrm>
            <a:off x="0" y="4005064"/>
            <a:ext cx="9144000" cy="1200329"/>
          </a:xfrm>
          <a:prstGeom prst="rect">
            <a:avLst/>
          </a:prstGeom>
        </p:spPr>
        <p:txBody>
          <a:bodyPr wrap="square">
            <a:spAutoFit/>
          </a:bodyPr>
          <a:lstStyle/>
          <a:p>
            <a:r>
              <a:rPr lang="uk-UA" dirty="0" smtClean="0">
                <a:latin typeface="Trebuchet MS" pitchFamily="34" charset="0"/>
              </a:rPr>
              <a:t>Ейнштейн осмислив цей вираз так: ліва частина – це повна енергія тіла, а права частина – це сума енергії спокою та приросту енергії (за рахунок руху, тобто кінетичної енергії). Таким чином, Ейнштейн сформулював </a:t>
            </a:r>
            <a:r>
              <a:rPr lang="uk-UA" b="1" dirty="0" smtClean="0">
                <a:latin typeface="Trebuchet MS" pitchFamily="34" charset="0"/>
              </a:rPr>
              <a:t>принцип еквівалентності маси та енергії:</a:t>
            </a:r>
            <a:endParaRPr lang="uk-UA" b="1" dirty="0">
              <a:latin typeface="Trebuchet MS" pitchFamily="34" charset="0"/>
            </a:endParaRPr>
          </a:p>
        </p:txBody>
      </p:sp>
      <p:graphicFrame>
        <p:nvGraphicFramePr>
          <p:cNvPr id="6152" name="Object 8"/>
          <p:cNvGraphicFramePr>
            <a:graphicFrameLocks noChangeAspect="1"/>
          </p:cNvGraphicFramePr>
          <p:nvPr/>
        </p:nvGraphicFramePr>
        <p:xfrm>
          <a:off x="3275856" y="5301208"/>
          <a:ext cx="2524215" cy="936020"/>
        </p:xfrm>
        <a:graphic>
          <a:graphicData uri="http://schemas.openxmlformats.org/presentationml/2006/ole">
            <mc:AlternateContent xmlns:mc="http://schemas.openxmlformats.org/markup-compatibility/2006">
              <mc:Choice xmlns:v="urn:schemas-microsoft-com:vml" Requires="v">
                <p:oleObj spid="_x0000_s6203" name="Equation" r:id="rId7" imgW="545760" imgH="203040" progId="Equation.3">
                  <p:embed/>
                </p:oleObj>
              </mc:Choice>
              <mc:Fallback>
                <p:oleObj name="Equation" r:id="rId7" imgW="545760" imgH="203040"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75856" y="5301208"/>
                        <a:ext cx="2524215" cy="9360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0" name="Рисунок 19" descr="0e055015385980da4e111a90c5284edc_M.jpg"/>
          <p:cNvPicPr>
            <a:picLocks noChangeAspect="1"/>
          </p:cNvPicPr>
          <p:nvPr/>
        </p:nvPicPr>
        <p:blipFill>
          <a:blip r:embed="rId9" cstate="print"/>
          <a:stretch>
            <a:fillRect/>
          </a:stretch>
        </p:blipFill>
        <p:spPr>
          <a:xfrm>
            <a:off x="8067840" y="-1"/>
            <a:ext cx="1076159" cy="836713"/>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3" cstate="print"/>
          <a:stretch>
            <a:fillRect/>
          </a:stretch>
        </p:blipFill>
        <p:spPr>
          <a:xfrm>
            <a:off x="7891025" y="32749"/>
            <a:ext cx="1224655" cy="371915"/>
          </a:xfrm>
          <a:prstGeom prst="rect">
            <a:avLst/>
          </a:prstGeom>
        </p:spPr>
      </p:pic>
      <p:sp>
        <p:nvSpPr>
          <p:cNvPr id="11" name="TextBox 10"/>
          <p:cNvSpPr txBox="1"/>
          <p:nvPr/>
        </p:nvSpPr>
        <p:spPr>
          <a:xfrm>
            <a:off x="8604448" y="6525344"/>
            <a:ext cx="539552" cy="369332"/>
          </a:xfrm>
          <a:prstGeom prst="rect">
            <a:avLst/>
          </a:prstGeom>
          <a:noFill/>
        </p:spPr>
        <p:txBody>
          <a:bodyPr wrap="square" rtlCol="0">
            <a:spAutoFit/>
          </a:bodyPr>
          <a:lstStyle/>
          <a:p>
            <a:pPr algn="r"/>
            <a:r>
              <a:rPr lang="uk-UA" dirty="0" smtClean="0">
                <a:latin typeface="Trebuchet MS" pitchFamily="34" charset="0"/>
              </a:rPr>
              <a:t> 15</a:t>
            </a:r>
            <a:endParaRPr lang="uk-UA" dirty="0">
              <a:latin typeface="Trebuchet MS" pitchFamily="34" charset="0"/>
            </a:endParaRPr>
          </a:p>
        </p:txBody>
      </p:sp>
      <p:sp>
        <p:nvSpPr>
          <p:cNvPr id="9" name="TextBox 8"/>
          <p:cNvSpPr txBox="1"/>
          <p:nvPr/>
        </p:nvSpPr>
        <p:spPr>
          <a:xfrm>
            <a:off x="0" y="1"/>
            <a:ext cx="7956376" cy="461665"/>
          </a:xfrm>
          <a:prstGeom prst="rect">
            <a:avLst/>
          </a:prstGeom>
          <a:noFill/>
        </p:spPr>
        <p:txBody>
          <a:bodyPr wrap="square" rtlCol="0">
            <a:spAutoFit/>
          </a:bodyPr>
          <a:lstStyle/>
          <a:p>
            <a:r>
              <a:rPr lang="uk-UA" sz="2400" b="1" dirty="0" smtClean="0">
                <a:latin typeface="Trebuchet MS" pitchFamily="34" charset="0"/>
              </a:rPr>
              <a:t>Релятивістський закон додавання швидкостей</a:t>
            </a:r>
            <a:endParaRPr lang="uk-UA" sz="2800" b="1" dirty="0">
              <a:latin typeface="Trebuchet MS" pitchFamily="34" charset="0"/>
            </a:endParaRPr>
          </a:p>
        </p:txBody>
      </p:sp>
      <p:sp>
        <p:nvSpPr>
          <p:cNvPr id="14" name="Прямокутник 13"/>
          <p:cNvSpPr/>
          <p:nvPr/>
        </p:nvSpPr>
        <p:spPr>
          <a:xfrm>
            <a:off x="0" y="1124744"/>
            <a:ext cx="9144000" cy="646331"/>
          </a:xfrm>
          <a:prstGeom prst="rect">
            <a:avLst/>
          </a:prstGeom>
        </p:spPr>
        <p:txBody>
          <a:bodyPr wrap="square">
            <a:spAutoFit/>
          </a:bodyPr>
          <a:lstStyle/>
          <a:p>
            <a:pPr marL="342900" indent="-342900"/>
            <a:r>
              <a:rPr lang="uk-UA" b="1" i="1" dirty="0" smtClean="0">
                <a:latin typeface="Trebuchet MS" pitchFamily="34" charset="0"/>
              </a:rPr>
              <a:t>     Якщо тіла рухаються зі швидкостями, достатньо близькими до швидкості світла, то </a:t>
            </a:r>
            <a:endParaRPr lang="uk-UA" dirty="0" smtClean="0">
              <a:latin typeface="Trebuchet MS" pitchFamily="34" charset="0"/>
            </a:endParaRPr>
          </a:p>
        </p:txBody>
      </p:sp>
      <p:graphicFrame>
        <p:nvGraphicFramePr>
          <p:cNvPr id="26626" name="Object 2"/>
          <p:cNvGraphicFramePr>
            <a:graphicFrameLocks noChangeAspect="1"/>
          </p:cNvGraphicFramePr>
          <p:nvPr/>
        </p:nvGraphicFramePr>
        <p:xfrm>
          <a:off x="3203848" y="1700808"/>
          <a:ext cx="1489075" cy="1265237"/>
        </p:xfrm>
        <a:graphic>
          <a:graphicData uri="http://schemas.openxmlformats.org/presentationml/2006/ole">
            <mc:AlternateContent xmlns:mc="http://schemas.openxmlformats.org/markup-compatibility/2006">
              <mc:Choice xmlns:v="urn:schemas-microsoft-com:vml" Requires="v">
                <p:oleObj spid="_x0000_s26643" name="Equation" r:id="rId4" imgW="685800" imgH="583920" progId="Equation.3">
                  <p:embed/>
                </p:oleObj>
              </mc:Choice>
              <mc:Fallback>
                <p:oleObj name="Equation" r:id="rId4" imgW="685800" imgH="58392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3848" y="1700808"/>
                        <a:ext cx="1489075" cy="1265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6627" name="Picture 3"/>
          <p:cNvPicPr>
            <a:picLocks noChangeAspect="1" noChangeArrowheads="1"/>
          </p:cNvPicPr>
          <p:nvPr/>
        </p:nvPicPr>
        <p:blipFill>
          <a:blip r:embed="rId6" cstate="print"/>
          <a:srcRect/>
          <a:stretch>
            <a:fillRect/>
          </a:stretch>
        </p:blipFill>
        <p:spPr bwMode="auto">
          <a:xfrm>
            <a:off x="1403648" y="3356992"/>
            <a:ext cx="5885017" cy="2232248"/>
          </a:xfrm>
          <a:prstGeom prst="rect">
            <a:avLst/>
          </a:prstGeom>
          <a:noFill/>
          <a:ln w="9525">
            <a:noFill/>
            <a:miter lim="800000"/>
            <a:headEnd/>
            <a:tailEnd/>
          </a:ln>
        </p:spPr>
      </p:pic>
      <p:sp>
        <p:nvSpPr>
          <p:cNvPr id="12" name="Прямокутник 11"/>
          <p:cNvSpPr/>
          <p:nvPr/>
        </p:nvSpPr>
        <p:spPr>
          <a:xfrm>
            <a:off x="0" y="5877272"/>
            <a:ext cx="9144000" cy="646331"/>
          </a:xfrm>
          <a:prstGeom prst="rect">
            <a:avLst/>
          </a:prstGeom>
        </p:spPr>
        <p:txBody>
          <a:bodyPr wrap="square">
            <a:spAutoFit/>
          </a:bodyPr>
          <a:lstStyle/>
          <a:p>
            <a:pPr marL="342900" indent="-342900"/>
            <a:r>
              <a:rPr lang="uk-UA" dirty="0" smtClean="0">
                <a:latin typeface="Trebuchet MS" pitchFamily="34" charset="0"/>
              </a:rPr>
              <a:t>     Якщо швидкості малі, то знаменник перетворюється на 1 і маємо класичний закон додавання швидкостей.</a:t>
            </a:r>
          </a:p>
        </p:txBody>
      </p:sp>
      <p:pic>
        <p:nvPicPr>
          <p:cNvPr id="15" name="Рисунок 14"/>
          <p:cNvPicPr>
            <a:picLocks noChangeAspect="1"/>
          </p:cNvPicPr>
          <p:nvPr/>
        </p:nvPicPr>
        <p:blipFill>
          <a:blip r:embed="rId7"/>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2" cstate="print"/>
          <a:stretch>
            <a:fillRect/>
          </a:stretch>
        </p:blipFill>
        <p:spPr>
          <a:xfrm>
            <a:off x="7891025" y="32749"/>
            <a:ext cx="1224655" cy="371915"/>
          </a:xfrm>
          <a:prstGeom prst="rect">
            <a:avLst/>
          </a:prstGeom>
        </p:spPr>
      </p:pic>
      <p:sp>
        <p:nvSpPr>
          <p:cNvPr id="11" name="TextBox 10"/>
          <p:cNvSpPr txBox="1"/>
          <p:nvPr/>
        </p:nvSpPr>
        <p:spPr>
          <a:xfrm>
            <a:off x="8604448" y="6525344"/>
            <a:ext cx="539552" cy="369332"/>
          </a:xfrm>
          <a:prstGeom prst="rect">
            <a:avLst/>
          </a:prstGeom>
          <a:noFill/>
        </p:spPr>
        <p:txBody>
          <a:bodyPr wrap="square" rtlCol="0">
            <a:spAutoFit/>
          </a:bodyPr>
          <a:lstStyle/>
          <a:p>
            <a:pPr algn="r"/>
            <a:r>
              <a:rPr lang="uk-UA" dirty="0" smtClean="0">
                <a:latin typeface="Trebuchet MS" pitchFamily="34" charset="0"/>
              </a:rPr>
              <a:t> 16</a:t>
            </a:r>
            <a:endParaRPr lang="uk-UA" dirty="0">
              <a:latin typeface="Trebuchet MS" pitchFamily="34" charset="0"/>
            </a:endParaRPr>
          </a:p>
        </p:txBody>
      </p:sp>
      <p:sp>
        <p:nvSpPr>
          <p:cNvPr id="9" name="TextBox 8"/>
          <p:cNvSpPr txBox="1"/>
          <p:nvPr/>
        </p:nvSpPr>
        <p:spPr>
          <a:xfrm>
            <a:off x="0" y="1"/>
            <a:ext cx="7956376" cy="461665"/>
          </a:xfrm>
          <a:prstGeom prst="rect">
            <a:avLst/>
          </a:prstGeom>
          <a:noFill/>
        </p:spPr>
        <p:txBody>
          <a:bodyPr wrap="square" rtlCol="0">
            <a:spAutoFit/>
          </a:bodyPr>
          <a:lstStyle/>
          <a:p>
            <a:r>
              <a:rPr lang="uk-UA" sz="2400" b="1" dirty="0" smtClean="0">
                <a:latin typeface="Trebuchet MS" pitchFamily="34" charset="0"/>
              </a:rPr>
              <a:t>Наслідки та експериментальні підтвердження</a:t>
            </a:r>
            <a:endParaRPr lang="uk-UA" sz="2800" b="1" dirty="0">
              <a:latin typeface="Trebuchet MS" pitchFamily="34" charset="0"/>
            </a:endParaRPr>
          </a:p>
        </p:txBody>
      </p:sp>
      <p:sp>
        <p:nvSpPr>
          <p:cNvPr id="14" name="Прямокутник 13"/>
          <p:cNvSpPr/>
          <p:nvPr/>
        </p:nvSpPr>
        <p:spPr>
          <a:xfrm>
            <a:off x="0" y="1412776"/>
            <a:ext cx="9144000" cy="3970318"/>
          </a:xfrm>
          <a:prstGeom prst="rect">
            <a:avLst/>
          </a:prstGeom>
        </p:spPr>
        <p:txBody>
          <a:bodyPr wrap="square">
            <a:spAutoFit/>
          </a:bodyPr>
          <a:lstStyle/>
          <a:p>
            <a:pPr marL="342900" indent="-342900">
              <a:buAutoNum type="arabicPeriod"/>
            </a:pPr>
            <a:r>
              <a:rPr lang="uk-UA" b="1" i="1" dirty="0" smtClean="0">
                <a:latin typeface="Trebuchet MS" pitchFamily="34" charset="0"/>
              </a:rPr>
              <a:t>Максимально можлива швидкість руху тіла </a:t>
            </a:r>
            <a:r>
              <a:rPr lang="uk-UA" dirty="0" smtClean="0">
                <a:latin typeface="Trebuchet MS" pitchFamily="34" charset="0"/>
              </a:rPr>
              <a:t>— швидкість світла. Ця швидкість задає також максимально можливу швидкість передачі сигналу. Швидкість світла — це універсальна фізична стала, що входить до рівнянь Максвела. Реальна швидкість розповсюдження електромагнітних хвиль, тобто світла, в реальному вакуумі близька до неї, але не дорівнює їй точно. Експериментально не зареєстровано явищ, у яких швидкість </a:t>
            </a:r>
            <a:r>
              <a:rPr lang="uk-UA" dirty="0" err="1" smtClean="0">
                <a:latin typeface="Trebuchet MS" pitchFamily="34" charset="0"/>
              </a:rPr>
              <a:t>чого-небуть</a:t>
            </a:r>
            <a:r>
              <a:rPr lang="uk-UA" dirty="0" smtClean="0">
                <a:latin typeface="Trebuchet MS" pitchFamily="34" charset="0"/>
              </a:rPr>
              <a:t> перевищує швидкість світла.</a:t>
            </a:r>
          </a:p>
          <a:p>
            <a:pPr marL="342900" indent="-342900">
              <a:buAutoNum type="arabicPeriod"/>
            </a:pPr>
            <a:endParaRPr lang="uk-UA" dirty="0" smtClean="0">
              <a:latin typeface="Trebuchet MS" pitchFamily="34" charset="0"/>
            </a:endParaRPr>
          </a:p>
          <a:p>
            <a:pPr marL="342900" indent="-342900">
              <a:buAutoNum type="arabicPeriod"/>
            </a:pPr>
            <a:r>
              <a:rPr lang="uk-UA" b="1" i="1" dirty="0" smtClean="0">
                <a:latin typeface="Trebuchet MS" pitchFamily="34" charset="0"/>
              </a:rPr>
              <a:t>Відносність одночасності.</a:t>
            </a:r>
            <a:r>
              <a:rPr lang="uk-UA" dirty="0" smtClean="0">
                <a:latin typeface="Trebuchet MS" pitchFamily="34" charset="0"/>
              </a:rPr>
              <a:t> Оскільки швидкість розповсюдження сигналу скінченна, то певна подія, що відбулася в певній точці простору в певний момент часу, не може вплинути на іншу подію в іншій точці простору в інший момент часу, якщо між ними не встигне пройти сигнал. Теорія відносності відкидає </a:t>
            </a:r>
            <a:r>
              <a:rPr lang="uk-UA" i="1" dirty="0" smtClean="0">
                <a:latin typeface="Trebuchet MS" pitchFamily="34" charset="0"/>
              </a:rPr>
              <a:t>принцип </a:t>
            </a:r>
            <a:r>
              <a:rPr lang="uk-UA" i="1" dirty="0" err="1" smtClean="0">
                <a:latin typeface="Trebuchet MS" pitchFamily="34" charset="0"/>
              </a:rPr>
              <a:t>далекодії</a:t>
            </a:r>
            <a:r>
              <a:rPr lang="uk-UA" dirty="0" smtClean="0">
                <a:latin typeface="Trebuchet MS" pitchFamily="34" charset="0"/>
              </a:rPr>
              <a:t>, на якому побудована Ньютонівська механіка, заміняючи його </a:t>
            </a:r>
            <a:r>
              <a:rPr lang="uk-UA" i="1" dirty="0" smtClean="0">
                <a:latin typeface="Trebuchet MS" pitchFamily="34" charset="0"/>
              </a:rPr>
              <a:t>принципом близькодії</a:t>
            </a:r>
            <a:r>
              <a:rPr lang="uk-UA" dirty="0" smtClean="0">
                <a:latin typeface="Trebuchet MS" pitchFamily="34" charset="0"/>
              </a:rPr>
              <a:t>. </a:t>
            </a:r>
          </a:p>
        </p:txBody>
      </p:sp>
      <p:pic>
        <p:nvPicPr>
          <p:cNvPr id="12" name="Рисунок 11"/>
          <p:cNvPicPr>
            <a:picLocks noChangeAspect="1"/>
          </p:cNvPicPr>
          <p:nvPr/>
        </p:nvPicPr>
        <p:blipFill>
          <a:blip r:embed="rId3"/>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2" cstate="print"/>
          <a:stretch>
            <a:fillRect/>
          </a:stretch>
        </p:blipFill>
        <p:spPr>
          <a:xfrm>
            <a:off x="7891025" y="32749"/>
            <a:ext cx="1224655" cy="371915"/>
          </a:xfrm>
          <a:prstGeom prst="rect">
            <a:avLst/>
          </a:prstGeom>
        </p:spPr>
      </p:pic>
      <p:sp>
        <p:nvSpPr>
          <p:cNvPr id="11" name="TextBox 10"/>
          <p:cNvSpPr txBox="1"/>
          <p:nvPr/>
        </p:nvSpPr>
        <p:spPr>
          <a:xfrm>
            <a:off x="8604448" y="6525344"/>
            <a:ext cx="539552" cy="369332"/>
          </a:xfrm>
          <a:prstGeom prst="rect">
            <a:avLst/>
          </a:prstGeom>
          <a:noFill/>
        </p:spPr>
        <p:txBody>
          <a:bodyPr wrap="square" rtlCol="0">
            <a:spAutoFit/>
          </a:bodyPr>
          <a:lstStyle/>
          <a:p>
            <a:pPr algn="r"/>
            <a:r>
              <a:rPr lang="uk-UA" dirty="0" smtClean="0">
                <a:latin typeface="Trebuchet MS" pitchFamily="34" charset="0"/>
              </a:rPr>
              <a:t> 17</a:t>
            </a:r>
            <a:endParaRPr lang="uk-UA" dirty="0">
              <a:latin typeface="Trebuchet MS" pitchFamily="34" charset="0"/>
            </a:endParaRPr>
          </a:p>
        </p:txBody>
      </p:sp>
      <p:sp>
        <p:nvSpPr>
          <p:cNvPr id="9" name="TextBox 8"/>
          <p:cNvSpPr txBox="1"/>
          <p:nvPr/>
        </p:nvSpPr>
        <p:spPr>
          <a:xfrm>
            <a:off x="0" y="1"/>
            <a:ext cx="7956376" cy="461665"/>
          </a:xfrm>
          <a:prstGeom prst="rect">
            <a:avLst/>
          </a:prstGeom>
          <a:noFill/>
        </p:spPr>
        <p:txBody>
          <a:bodyPr wrap="square" rtlCol="0">
            <a:spAutoFit/>
          </a:bodyPr>
          <a:lstStyle/>
          <a:p>
            <a:r>
              <a:rPr lang="uk-UA" sz="2400" b="1" dirty="0" smtClean="0">
                <a:latin typeface="Trebuchet MS" pitchFamily="34" charset="0"/>
              </a:rPr>
              <a:t>Наслідки та експериментальні підтвердження </a:t>
            </a:r>
            <a:endParaRPr lang="uk-UA" sz="2800" b="1" dirty="0">
              <a:latin typeface="Trebuchet MS" pitchFamily="34" charset="0"/>
            </a:endParaRPr>
          </a:p>
        </p:txBody>
      </p:sp>
      <p:sp>
        <p:nvSpPr>
          <p:cNvPr id="12" name="Прямокутник 11"/>
          <p:cNvSpPr/>
          <p:nvPr/>
        </p:nvSpPr>
        <p:spPr>
          <a:xfrm>
            <a:off x="0" y="1340768"/>
            <a:ext cx="9144000" cy="4801314"/>
          </a:xfrm>
          <a:prstGeom prst="rect">
            <a:avLst/>
          </a:prstGeom>
        </p:spPr>
        <p:txBody>
          <a:bodyPr wrap="square">
            <a:spAutoFit/>
          </a:bodyPr>
          <a:lstStyle/>
          <a:p>
            <a:pPr marL="342900" indent="-342900">
              <a:buAutoNum type="arabicPeriod" startAt="3"/>
            </a:pPr>
            <a:r>
              <a:rPr lang="uk-UA" b="1" i="1" dirty="0" smtClean="0">
                <a:latin typeface="Trebuchet MS" pitchFamily="34" charset="0"/>
              </a:rPr>
              <a:t>Відсутність ефіру.</a:t>
            </a:r>
            <a:r>
              <a:rPr lang="uk-UA" i="1" dirty="0" smtClean="0">
                <a:latin typeface="Trebuchet MS" pitchFamily="34" charset="0"/>
              </a:rPr>
              <a:t> </a:t>
            </a:r>
            <a:r>
              <a:rPr lang="uk-UA" dirty="0" smtClean="0">
                <a:latin typeface="Trebuchet MS" pitchFamily="34" charset="0"/>
              </a:rPr>
              <a:t>До появи теорії відносності електромагнітна хвиля уявлялась подібною до інших хвиль, наприклад, звукових, як хвиля зміщень в ефірі. Теорія відносності відкидає існування ефіру. Отже, електромагнітне поле розповсюджується не в середовищі, а в просторі, й тому набуває сутності, матеріальності.  </a:t>
            </a:r>
          </a:p>
          <a:p>
            <a:pPr marL="342900" indent="-342900">
              <a:buAutoNum type="arabicPeriod" startAt="3"/>
            </a:pPr>
            <a:endParaRPr lang="uk-UA" dirty="0" smtClean="0">
              <a:latin typeface="Trebuchet MS" pitchFamily="34" charset="0"/>
            </a:endParaRPr>
          </a:p>
          <a:p>
            <a:pPr marL="342900" indent="-342900"/>
            <a:r>
              <a:rPr lang="uk-UA" dirty="0" smtClean="0">
                <a:latin typeface="Trebuchet MS" pitchFamily="34" charset="0"/>
              </a:rPr>
              <a:t>     У рамках нерелятивістської фізики два заряди, що взаємодіють між собою за законом Кулона, миттєво відчувають зміщення один одного. В релятивістській фізиці, заряд відчуває зміщення іншого тільки через деякий час, потрібний для того, щоб від одного тіла до іншого дійшла електромагнітна хвиля. Це явище називається запізнюванням. Крім того, для передачі взаємодії потрібен посередник. Для заряджених тіл, таким посередником є електромагнітна хвиля, для гравітаційної взаємодії таким посередником повинно бути збудження гравітаційного поля — гравітаційна хвиля. </a:t>
            </a:r>
          </a:p>
          <a:p>
            <a:pPr marL="342900" indent="-342900"/>
            <a:endParaRPr lang="uk-UA" dirty="0" smtClean="0">
              <a:latin typeface="Trebuchet MS" pitchFamily="34" charset="0"/>
            </a:endParaRPr>
          </a:p>
          <a:p>
            <a:pPr marL="342900" indent="-342900"/>
            <a:r>
              <a:rPr lang="uk-UA" dirty="0" smtClean="0">
                <a:latin typeface="Trebuchet MS" pitchFamily="34" charset="0"/>
              </a:rPr>
              <a:t>	Саме через відсутність ефіру за допомогою досліду </a:t>
            </a:r>
            <a:r>
              <a:rPr lang="uk-UA" dirty="0" err="1" smtClean="0">
                <a:latin typeface="Trebuchet MS" pitchFamily="34" charset="0"/>
              </a:rPr>
              <a:t>Майкельсона-Морлі</a:t>
            </a:r>
            <a:r>
              <a:rPr lang="uk-UA" dirty="0" smtClean="0">
                <a:latin typeface="Trebuchet MS" pitchFamily="34" charset="0"/>
              </a:rPr>
              <a:t> неможливо виявити абсолютний рух Землі.</a:t>
            </a:r>
          </a:p>
        </p:txBody>
      </p:sp>
      <p:pic>
        <p:nvPicPr>
          <p:cNvPr id="14" name="Рисунок 13"/>
          <p:cNvPicPr>
            <a:picLocks noChangeAspect="1"/>
          </p:cNvPicPr>
          <p:nvPr/>
        </p:nvPicPr>
        <p:blipFill>
          <a:blip r:embed="rId3"/>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3" cstate="print"/>
          <a:stretch>
            <a:fillRect/>
          </a:stretch>
        </p:blipFill>
        <p:spPr>
          <a:xfrm>
            <a:off x="7891025" y="32749"/>
            <a:ext cx="1224655" cy="371915"/>
          </a:xfrm>
          <a:prstGeom prst="rect">
            <a:avLst/>
          </a:prstGeom>
        </p:spPr>
      </p:pic>
      <p:sp>
        <p:nvSpPr>
          <p:cNvPr id="11" name="TextBox 10"/>
          <p:cNvSpPr txBox="1"/>
          <p:nvPr/>
        </p:nvSpPr>
        <p:spPr>
          <a:xfrm>
            <a:off x="8604448" y="6525344"/>
            <a:ext cx="539552" cy="369332"/>
          </a:xfrm>
          <a:prstGeom prst="rect">
            <a:avLst/>
          </a:prstGeom>
          <a:noFill/>
        </p:spPr>
        <p:txBody>
          <a:bodyPr wrap="square" rtlCol="0">
            <a:spAutoFit/>
          </a:bodyPr>
          <a:lstStyle/>
          <a:p>
            <a:pPr algn="r"/>
            <a:r>
              <a:rPr lang="uk-UA" dirty="0" smtClean="0">
                <a:latin typeface="Trebuchet MS" pitchFamily="34" charset="0"/>
              </a:rPr>
              <a:t> 18</a:t>
            </a:r>
            <a:endParaRPr lang="uk-UA" dirty="0">
              <a:latin typeface="Trebuchet MS" pitchFamily="34" charset="0"/>
            </a:endParaRPr>
          </a:p>
        </p:txBody>
      </p:sp>
      <p:sp>
        <p:nvSpPr>
          <p:cNvPr id="9" name="TextBox 8"/>
          <p:cNvSpPr txBox="1"/>
          <p:nvPr/>
        </p:nvSpPr>
        <p:spPr>
          <a:xfrm>
            <a:off x="0" y="1"/>
            <a:ext cx="7956376" cy="461665"/>
          </a:xfrm>
          <a:prstGeom prst="rect">
            <a:avLst/>
          </a:prstGeom>
          <a:noFill/>
        </p:spPr>
        <p:txBody>
          <a:bodyPr wrap="square" rtlCol="0">
            <a:spAutoFit/>
          </a:bodyPr>
          <a:lstStyle/>
          <a:p>
            <a:r>
              <a:rPr lang="uk-UA" sz="2400" b="1" dirty="0" smtClean="0">
                <a:latin typeface="Trebuchet MS" pitchFamily="34" charset="0"/>
              </a:rPr>
              <a:t>Наслідки та експериментальні підтвердження </a:t>
            </a:r>
            <a:endParaRPr lang="uk-UA" sz="2800" b="1" dirty="0">
              <a:latin typeface="Trebuchet MS" pitchFamily="34" charset="0"/>
            </a:endParaRPr>
          </a:p>
        </p:txBody>
      </p:sp>
      <p:sp>
        <p:nvSpPr>
          <p:cNvPr id="8193" name="Rectangle 1"/>
          <p:cNvSpPr>
            <a:spLocks noChangeArrowheads="1"/>
          </p:cNvSpPr>
          <p:nvPr/>
        </p:nvSpPr>
        <p:spPr bwMode="auto">
          <a:xfrm>
            <a:off x="0" y="908720"/>
            <a:ext cx="9144000" cy="537070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1" fontAlgn="base" latinLnBrk="0" hangingPunct="1">
              <a:lnSpc>
                <a:spcPct val="100000"/>
              </a:lnSpc>
              <a:spcBef>
                <a:spcPct val="0"/>
              </a:spcBef>
              <a:spcAft>
                <a:spcPct val="0"/>
              </a:spcAft>
              <a:buClrTx/>
              <a:buSzTx/>
              <a:buAutoNum type="arabicPeriod" startAt="4"/>
              <a:tabLst/>
            </a:pPr>
            <a:r>
              <a:rPr kumimoji="0" lang="uk-UA" sz="1800" b="1" i="1" u="none" strike="noStrike" cap="none" normalizeH="0" baseline="0" dirty="0" smtClean="0">
                <a:ln>
                  <a:noFill/>
                </a:ln>
                <a:solidFill>
                  <a:schemeClr val="tx1"/>
                </a:solidFill>
                <a:effectLst/>
                <a:latin typeface="Trebuchet MS" pitchFamily="34" charset="0"/>
                <a:cs typeface="Arial" charset="0"/>
              </a:rPr>
              <a:t>Уповільнення часу.</a:t>
            </a:r>
            <a:r>
              <a:rPr kumimoji="0" lang="uk-UA" sz="1800" b="0" i="1" u="none" strike="noStrike" cap="none" normalizeH="0" baseline="0" dirty="0" smtClean="0">
                <a:ln>
                  <a:noFill/>
                </a:ln>
                <a:solidFill>
                  <a:schemeClr val="tx1"/>
                </a:solidFill>
                <a:effectLst/>
                <a:latin typeface="Trebuchet MS" pitchFamily="34" charset="0"/>
                <a:cs typeface="Arial" charset="0"/>
              </a:rPr>
              <a:t> </a:t>
            </a:r>
            <a:r>
              <a:rPr kumimoji="0" lang="uk-UA" sz="1800" b="0" i="0" u="none" strike="noStrike" cap="none" normalizeH="0" baseline="0" dirty="0" smtClean="0">
                <a:ln>
                  <a:noFill/>
                </a:ln>
                <a:solidFill>
                  <a:schemeClr val="tx1"/>
                </a:solidFill>
                <a:effectLst/>
                <a:latin typeface="Trebuchet MS" pitchFamily="34" charset="0"/>
                <a:cs typeface="Arial" charset="0"/>
              </a:rPr>
              <a:t>Одним із наслідків спеціальної теорії відносності є те, що фізичні процеси в тілі,</a:t>
            </a:r>
            <a:r>
              <a:rPr kumimoji="0" lang="uk-UA" sz="1800" b="0" i="0" u="none" strike="noStrike" cap="none" normalizeH="0" dirty="0" smtClean="0">
                <a:ln>
                  <a:noFill/>
                </a:ln>
                <a:solidFill>
                  <a:schemeClr val="tx1"/>
                </a:solidFill>
                <a:effectLst/>
                <a:latin typeface="Trebuchet MS" pitchFamily="34" charset="0"/>
                <a:cs typeface="Arial" charset="0"/>
              </a:rPr>
              <a:t> </a:t>
            </a:r>
            <a:r>
              <a:rPr kumimoji="0" lang="uk-UA" sz="1800" b="0" i="0" u="none" strike="noStrike" cap="none" normalizeH="0" baseline="0" dirty="0" smtClean="0">
                <a:ln>
                  <a:noFill/>
                </a:ln>
                <a:solidFill>
                  <a:schemeClr val="tx1"/>
                </a:solidFill>
                <a:effectLst/>
                <a:latin typeface="Trebuchet MS" pitchFamily="34" charset="0"/>
                <a:cs typeface="Arial" charset="0"/>
              </a:rPr>
              <a:t>що рухається на погляд нерухомого спостерігача відбуваються повільніше. Якщо певний процес в рухомій системі триває час   </a:t>
            </a:r>
            <a:r>
              <a:rPr kumimoji="0" lang="el-GR" sz="1800" b="0" i="1" u="none" strike="noStrike" cap="none" normalizeH="0" baseline="0" dirty="0" smtClean="0">
                <a:ln>
                  <a:noFill/>
                </a:ln>
                <a:solidFill>
                  <a:schemeClr val="tx1"/>
                </a:solidFill>
                <a:effectLst/>
                <a:latin typeface="Trebuchet MS" pitchFamily="34" charset="0"/>
                <a:cs typeface="Arial" charset="0"/>
              </a:rPr>
              <a:t>Δ</a:t>
            </a:r>
            <a:r>
              <a:rPr lang="en-US" i="1" dirty="0" smtClean="0">
                <a:latin typeface="Trebuchet MS" pitchFamily="34" charset="0"/>
                <a:cs typeface="Arial" charset="0"/>
              </a:rPr>
              <a:t>t</a:t>
            </a:r>
            <a:r>
              <a:rPr kumimoji="0" lang="uk-UA" sz="1900" b="0" i="0" u="none" strike="noStrike" cap="none" normalizeH="0" baseline="0" dirty="0" smtClean="0">
                <a:ln>
                  <a:noFill/>
                </a:ln>
                <a:solidFill>
                  <a:schemeClr val="tx1"/>
                </a:solidFill>
                <a:effectLst/>
                <a:latin typeface="Trebuchet MS" pitchFamily="34" charset="0"/>
                <a:cs typeface="Arial" charset="0"/>
              </a:rPr>
              <a:t>,</a:t>
            </a:r>
            <a:r>
              <a:rPr kumimoji="0" lang="uk-UA" sz="1800" b="0" i="0" u="none" strike="noStrike" cap="none" normalizeH="0" baseline="0" dirty="0" smtClean="0">
                <a:ln>
                  <a:noFill/>
                </a:ln>
                <a:solidFill>
                  <a:schemeClr val="tx1"/>
                </a:solidFill>
                <a:effectLst/>
                <a:latin typeface="Trebuchet MS" pitchFamily="34" charset="0"/>
                <a:cs typeface="Arial" charset="0"/>
              </a:rPr>
              <a:t> то для нерухомого спостерігача він протікає за час </a:t>
            </a:r>
          </a:p>
          <a:p>
            <a:pPr marL="342900" marR="0" lvl="0" indent="-342900" algn="l" defTabSz="914400" rtl="0" eaLnBrk="1" fontAlgn="base" latinLnBrk="0" hangingPunct="1">
              <a:lnSpc>
                <a:spcPct val="100000"/>
              </a:lnSpc>
              <a:spcBef>
                <a:spcPct val="0"/>
              </a:spcBef>
              <a:spcAft>
                <a:spcPct val="0"/>
              </a:spcAft>
              <a:buClrTx/>
              <a:buSzTx/>
              <a:buAutoNum type="arabicPeriod" startAt="4"/>
              <a:tabLst/>
            </a:pPr>
            <a:endParaRPr lang="uk-UA" dirty="0" smtClean="0">
              <a:latin typeface="Trebuchet MS" pitchFamily="34" charset="0"/>
              <a:cs typeface="Arial" charset="0"/>
            </a:endParaRPr>
          </a:p>
          <a:p>
            <a:pPr marL="342900" marR="0" lvl="0" indent="-342900" algn="l" defTabSz="914400" rtl="0" eaLnBrk="1" fontAlgn="base" latinLnBrk="0" hangingPunct="1">
              <a:lnSpc>
                <a:spcPct val="100000"/>
              </a:lnSpc>
              <a:spcBef>
                <a:spcPct val="0"/>
              </a:spcBef>
              <a:spcAft>
                <a:spcPct val="0"/>
              </a:spcAft>
              <a:buClrTx/>
              <a:buSzTx/>
              <a:buAutoNum type="arabicPeriod" startAt="4"/>
              <a:tabLst/>
            </a:pPr>
            <a:endParaRPr kumimoji="0" lang="uk-UA" sz="1800" b="0" i="0" u="none" strike="noStrike" cap="none" normalizeH="0" baseline="0" dirty="0" smtClean="0">
              <a:ln>
                <a:noFill/>
              </a:ln>
              <a:solidFill>
                <a:schemeClr val="tx1"/>
              </a:solidFill>
              <a:effectLst/>
              <a:latin typeface="Trebuchet MS" pitchFamily="34" charset="0"/>
              <a:cs typeface="Arial" charset="0"/>
            </a:endParaRPr>
          </a:p>
          <a:p>
            <a:pPr marL="342900" marR="0" lvl="0" indent="-342900" algn="l" defTabSz="914400" rtl="0" eaLnBrk="1" fontAlgn="base" latinLnBrk="0" hangingPunct="1">
              <a:lnSpc>
                <a:spcPct val="100000"/>
              </a:lnSpc>
              <a:spcBef>
                <a:spcPct val="0"/>
              </a:spcBef>
              <a:spcAft>
                <a:spcPct val="0"/>
              </a:spcAft>
              <a:buClrTx/>
              <a:buSzTx/>
              <a:buAutoNum type="arabicPeriod" startAt="4"/>
              <a:tabLst/>
            </a:pPr>
            <a:endParaRPr lang="uk-UA" dirty="0" smtClean="0">
              <a:latin typeface="Trebuchet MS" pitchFamily="34" charset="0"/>
              <a:cs typeface="Arial" charset="0"/>
            </a:endParaRPr>
          </a:p>
          <a:p>
            <a:pPr marL="342900" marR="0" lvl="0" indent="-342900" algn="l" defTabSz="914400" rtl="0" eaLnBrk="1" fontAlgn="base" latinLnBrk="0" hangingPunct="1">
              <a:lnSpc>
                <a:spcPct val="100000"/>
              </a:lnSpc>
              <a:spcBef>
                <a:spcPct val="0"/>
              </a:spcBef>
              <a:spcAft>
                <a:spcPct val="0"/>
              </a:spcAft>
              <a:buClrTx/>
              <a:buSzTx/>
              <a:buAutoNum type="arabicPeriod" startAt="4"/>
              <a:tabLst/>
            </a:pPr>
            <a:endParaRPr kumimoji="0" lang="uk-UA" sz="1800" b="0" i="0" u="none" strike="noStrike" cap="none" normalizeH="0" baseline="0" dirty="0" smtClean="0">
              <a:ln>
                <a:noFill/>
              </a:ln>
              <a:solidFill>
                <a:schemeClr val="tx1"/>
              </a:solidFill>
              <a:effectLst/>
              <a:latin typeface="Trebuchet MS" pitchFamily="34" charset="0"/>
              <a:cs typeface="Arial" charset="0"/>
            </a:endParaRPr>
          </a:p>
          <a:p>
            <a:pPr marL="342900" marR="0" lvl="0" indent="-342900" algn="l" defTabSz="914400" rtl="0" eaLnBrk="1" fontAlgn="base" latinLnBrk="0" hangingPunct="1">
              <a:lnSpc>
                <a:spcPct val="100000"/>
              </a:lnSpc>
              <a:spcBef>
                <a:spcPct val="0"/>
              </a:spcBef>
              <a:spcAft>
                <a:spcPct val="0"/>
              </a:spcAft>
              <a:buClrTx/>
              <a:buSzTx/>
              <a:tabLst/>
            </a:pPr>
            <a:endParaRPr lang="uk-UA" dirty="0" smtClean="0">
              <a:latin typeface="Trebuchet MS" pitchFamily="34" charset="0"/>
              <a:cs typeface="Arial" charset="0"/>
            </a:endParaRPr>
          </a:p>
          <a:p>
            <a:pPr marL="342900" marR="0" lvl="0" indent="-342900" algn="l" defTabSz="914400" rtl="0" eaLnBrk="1" fontAlgn="base" latinLnBrk="0" hangingPunct="1">
              <a:lnSpc>
                <a:spcPct val="100000"/>
              </a:lnSpc>
              <a:spcBef>
                <a:spcPct val="0"/>
              </a:spcBef>
              <a:spcAft>
                <a:spcPct val="0"/>
              </a:spcAft>
              <a:buClrTx/>
              <a:buSzTx/>
              <a:tabLst/>
            </a:pPr>
            <a:r>
              <a:rPr lang="uk-UA" dirty="0" smtClean="0">
                <a:latin typeface="Trebuchet MS" pitchFamily="34" charset="0"/>
                <a:cs typeface="Arial" charset="0"/>
              </a:rPr>
              <a:t>     Цей ефект експериментально підтверджений під час руху штучних супутників Землі та при вимірюванні тривалості життя короткоживучих частинок.</a:t>
            </a:r>
          </a:p>
          <a:p>
            <a:pPr marL="342900" marR="0" lvl="0" indent="-342900" algn="l" defTabSz="914400" rtl="0" eaLnBrk="1" fontAlgn="base" latinLnBrk="0" hangingPunct="1">
              <a:lnSpc>
                <a:spcPct val="100000"/>
              </a:lnSpc>
              <a:spcBef>
                <a:spcPct val="0"/>
              </a:spcBef>
              <a:spcAft>
                <a:spcPct val="0"/>
              </a:spcAft>
              <a:buClrTx/>
              <a:buSzTx/>
              <a:tabLst/>
            </a:pPr>
            <a:endParaRPr lang="uk-UA" dirty="0" smtClean="0">
              <a:latin typeface="Trebuchet MS" pitchFamily="34" charset="0"/>
              <a:cs typeface="Arial" charset="0"/>
            </a:endParaRPr>
          </a:p>
          <a:p>
            <a:pPr marL="342900" lvl="0" indent="-342900" fontAlgn="base">
              <a:spcBef>
                <a:spcPct val="0"/>
              </a:spcBef>
              <a:spcAft>
                <a:spcPct val="0"/>
              </a:spcAft>
              <a:buAutoNum type="arabicPeriod" startAt="5"/>
            </a:pPr>
            <a:r>
              <a:rPr lang="uk-UA" b="1" i="1" dirty="0" smtClean="0">
                <a:latin typeface="Trebuchet MS" pitchFamily="34" charset="0"/>
                <a:cs typeface="Arial" charset="0"/>
              </a:rPr>
              <a:t>Скорочення довжини.</a:t>
            </a:r>
            <a:r>
              <a:rPr lang="uk-UA" dirty="0" smtClean="0">
                <a:latin typeface="Trebuchet MS" pitchFamily="34" charset="0"/>
                <a:cs typeface="Arial" charset="0"/>
              </a:rPr>
              <a:t> </a:t>
            </a:r>
            <a:r>
              <a:rPr lang="uk-UA" dirty="0" smtClean="0">
                <a:latin typeface="Trebuchet MS" pitchFamily="34" charset="0"/>
              </a:rPr>
              <a:t>Довжина предмета, що рухається, в будь-якій інерційній системі відліку менша, ніж у системі, пов'язаній з тілом: </a:t>
            </a:r>
          </a:p>
          <a:p>
            <a:pPr marL="342900" lvl="0" indent="-342900" fontAlgn="base">
              <a:spcBef>
                <a:spcPct val="0"/>
              </a:spcBef>
              <a:spcAft>
                <a:spcPct val="0"/>
              </a:spcAft>
              <a:buAutoNum type="arabicPeriod" startAt="5"/>
            </a:pPr>
            <a:endParaRPr kumimoji="0" lang="uk-UA" sz="1800" b="0" i="0" u="none" strike="noStrike" cap="none" normalizeH="0" baseline="0" dirty="0" smtClean="0">
              <a:ln>
                <a:noFill/>
              </a:ln>
              <a:solidFill>
                <a:schemeClr val="tx1"/>
              </a:solidFill>
              <a:effectLst/>
              <a:latin typeface="Trebuchet MS" pitchFamily="34" charset="0"/>
              <a:cs typeface="Arial" charset="0"/>
            </a:endParaRPr>
          </a:p>
          <a:p>
            <a:pPr marL="342900" lvl="0" indent="-342900" fontAlgn="base">
              <a:spcBef>
                <a:spcPct val="0"/>
              </a:spcBef>
              <a:spcAft>
                <a:spcPct val="0"/>
              </a:spcAft>
              <a:buAutoNum type="arabicPeriod" startAt="5"/>
            </a:pPr>
            <a:endParaRPr lang="uk-UA" dirty="0" smtClean="0">
              <a:latin typeface="Trebuchet MS" pitchFamily="34" charset="0"/>
              <a:cs typeface="Arial" charset="0"/>
            </a:endParaRPr>
          </a:p>
          <a:p>
            <a:pPr marL="342900" lvl="0" indent="-342900" fontAlgn="base">
              <a:spcBef>
                <a:spcPct val="0"/>
              </a:spcBef>
              <a:spcAft>
                <a:spcPct val="0"/>
              </a:spcAft>
              <a:buAutoNum type="arabicPeriod" startAt="5"/>
            </a:pPr>
            <a:endParaRPr lang="uk-UA" dirty="0" smtClean="0">
              <a:latin typeface="Trebuchet MS" pitchFamily="34" charset="0"/>
              <a:cs typeface="Arial" charset="0"/>
            </a:endParaRPr>
          </a:p>
          <a:p>
            <a:pPr marL="342900" lvl="0" indent="-342900" fontAlgn="base">
              <a:spcBef>
                <a:spcPct val="0"/>
              </a:spcBef>
              <a:spcAft>
                <a:spcPct val="0"/>
              </a:spcAft>
            </a:pPr>
            <a:r>
              <a:rPr lang="uk-UA" dirty="0" smtClean="0">
                <a:latin typeface="Trebuchet MS" pitchFamily="34" charset="0"/>
              </a:rPr>
              <a:t>     Скорочення відбувається тільки з виміром тіла вздовж напрямку руху. Два інші виміри залишаються незмінними. </a:t>
            </a:r>
            <a:endParaRPr kumimoji="0" lang="uk-UA" sz="1800" b="0" i="0" u="none" strike="noStrike" cap="none" normalizeH="0" baseline="0" dirty="0" smtClean="0">
              <a:ln>
                <a:noFill/>
              </a:ln>
              <a:solidFill>
                <a:schemeClr val="tx1"/>
              </a:solidFill>
              <a:effectLst/>
              <a:latin typeface="Trebuchet MS" pitchFamily="34" charset="0"/>
              <a:cs typeface="Arial" charset="0"/>
            </a:endParaRPr>
          </a:p>
        </p:txBody>
      </p:sp>
      <p:sp>
        <p:nvSpPr>
          <p:cNvPr id="8194" name="AutoShape 2" descr="{\displaystyle \Delta t}"/>
          <p:cNvSpPr>
            <a:spLocks noChangeAspect="1" noChangeArrowheads="1"/>
          </p:cNvSpPr>
          <p:nvPr/>
        </p:nvSpPr>
        <p:spPr bwMode="auto">
          <a:xfrm>
            <a:off x="4105275" y="-635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uk-UA"/>
          </a:p>
        </p:txBody>
      </p:sp>
      <p:graphicFrame>
        <p:nvGraphicFramePr>
          <p:cNvPr id="25602" name="Object 2"/>
          <p:cNvGraphicFramePr>
            <a:graphicFrameLocks noChangeAspect="1"/>
          </p:cNvGraphicFramePr>
          <p:nvPr/>
        </p:nvGraphicFramePr>
        <p:xfrm>
          <a:off x="3203848" y="2060848"/>
          <a:ext cx="2779712" cy="1239838"/>
        </p:xfrm>
        <a:graphic>
          <a:graphicData uri="http://schemas.openxmlformats.org/presentationml/2006/ole">
            <mc:AlternateContent xmlns:mc="http://schemas.openxmlformats.org/markup-compatibility/2006">
              <mc:Choice xmlns:v="urn:schemas-microsoft-com:vml" Requires="v">
                <p:oleObj spid="_x0000_s25636" name="Equation" r:id="rId4" imgW="1282680" imgH="571320" progId="Equation.3">
                  <p:embed/>
                </p:oleObj>
              </mc:Choice>
              <mc:Fallback>
                <p:oleObj name="Equation" r:id="rId4" imgW="1282680" imgH="57132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3848" y="2060848"/>
                        <a:ext cx="2779712" cy="1239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603" name="Object 3"/>
          <p:cNvGraphicFramePr>
            <a:graphicFrameLocks noChangeAspect="1"/>
          </p:cNvGraphicFramePr>
          <p:nvPr/>
        </p:nvGraphicFramePr>
        <p:xfrm>
          <a:off x="3670728" y="4847976"/>
          <a:ext cx="2036763" cy="827087"/>
        </p:xfrm>
        <a:graphic>
          <a:graphicData uri="http://schemas.openxmlformats.org/presentationml/2006/ole">
            <mc:AlternateContent xmlns:mc="http://schemas.openxmlformats.org/markup-compatibility/2006">
              <mc:Choice xmlns:v="urn:schemas-microsoft-com:vml" Requires="v">
                <p:oleObj spid="_x0000_s25637" name="Equation" r:id="rId6" imgW="939600" imgH="380880" progId="Equation.3">
                  <p:embed/>
                </p:oleObj>
              </mc:Choice>
              <mc:Fallback>
                <p:oleObj name="Equation" r:id="rId6" imgW="939600" imgH="38088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70728" y="4847976"/>
                        <a:ext cx="2036763" cy="827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2" name="Рисунок 11"/>
          <p:cNvPicPr>
            <a:picLocks noChangeAspect="1"/>
          </p:cNvPicPr>
          <p:nvPr/>
        </p:nvPicPr>
        <p:blipFill>
          <a:blip r:embed="rId8"/>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2" cstate="print"/>
          <a:stretch>
            <a:fillRect/>
          </a:stretch>
        </p:blipFill>
        <p:spPr>
          <a:xfrm>
            <a:off x="7891025" y="32749"/>
            <a:ext cx="1224655" cy="371915"/>
          </a:xfrm>
          <a:prstGeom prst="rect">
            <a:avLst/>
          </a:prstGeom>
        </p:spPr>
      </p:pic>
      <p:sp>
        <p:nvSpPr>
          <p:cNvPr id="11" name="TextBox 10"/>
          <p:cNvSpPr txBox="1"/>
          <p:nvPr/>
        </p:nvSpPr>
        <p:spPr>
          <a:xfrm>
            <a:off x="8676456" y="6525344"/>
            <a:ext cx="467544" cy="369332"/>
          </a:xfrm>
          <a:prstGeom prst="rect">
            <a:avLst/>
          </a:prstGeom>
          <a:noFill/>
        </p:spPr>
        <p:txBody>
          <a:bodyPr wrap="square" rtlCol="0">
            <a:spAutoFit/>
          </a:bodyPr>
          <a:lstStyle/>
          <a:p>
            <a:r>
              <a:rPr lang="uk-UA" smtClean="0">
                <a:latin typeface="Trebuchet MS" pitchFamily="34" charset="0"/>
              </a:rPr>
              <a:t>  1</a:t>
            </a:r>
            <a:endParaRPr lang="uk-UA">
              <a:latin typeface="Trebuchet MS" pitchFamily="34" charset="0"/>
            </a:endParaRPr>
          </a:p>
        </p:txBody>
      </p:sp>
      <p:sp>
        <p:nvSpPr>
          <p:cNvPr id="9" name="TextBox 8"/>
          <p:cNvSpPr txBox="1"/>
          <p:nvPr/>
        </p:nvSpPr>
        <p:spPr>
          <a:xfrm>
            <a:off x="0" y="1"/>
            <a:ext cx="7956376" cy="461665"/>
          </a:xfrm>
          <a:prstGeom prst="rect">
            <a:avLst/>
          </a:prstGeom>
          <a:noFill/>
        </p:spPr>
        <p:txBody>
          <a:bodyPr wrap="square" rtlCol="0">
            <a:spAutoFit/>
          </a:bodyPr>
          <a:lstStyle/>
          <a:p>
            <a:r>
              <a:rPr lang="uk-UA" sz="2400" b="1" dirty="0" smtClean="0">
                <a:latin typeface="Trebuchet MS" pitchFamily="34" charset="0"/>
              </a:rPr>
              <a:t>В цій темі:</a:t>
            </a:r>
            <a:endParaRPr lang="uk-UA" sz="2400" b="1" dirty="0">
              <a:latin typeface="Trebuchet MS" pitchFamily="34" charset="0"/>
            </a:endParaRPr>
          </a:p>
        </p:txBody>
      </p:sp>
      <p:sp>
        <p:nvSpPr>
          <p:cNvPr id="12" name="Прямокутник 11"/>
          <p:cNvSpPr/>
          <p:nvPr/>
        </p:nvSpPr>
        <p:spPr>
          <a:xfrm>
            <a:off x="0" y="1268760"/>
            <a:ext cx="9144000" cy="2554545"/>
          </a:xfrm>
          <a:prstGeom prst="rect">
            <a:avLst/>
          </a:prstGeom>
        </p:spPr>
        <p:txBody>
          <a:bodyPr wrap="square">
            <a:spAutoFit/>
          </a:bodyPr>
          <a:lstStyle/>
          <a:p>
            <a:r>
              <a:rPr lang="uk-UA" sz="2000" dirty="0" smtClean="0">
                <a:latin typeface="Trebuchet MS" pitchFamily="34" charset="0"/>
              </a:rPr>
              <a:t>- Причини виникнення </a:t>
            </a:r>
            <a:r>
              <a:rPr lang="uk-UA" sz="2000" dirty="0" err="1" smtClean="0">
                <a:latin typeface="Trebuchet MS" pitchFamily="34" charset="0"/>
              </a:rPr>
              <a:t>релятивістької</a:t>
            </a:r>
            <a:r>
              <a:rPr lang="uk-UA" sz="2000" dirty="0" smtClean="0">
                <a:latin typeface="Trebuchet MS" pitchFamily="34" charset="0"/>
              </a:rPr>
              <a:t> механіки</a:t>
            </a:r>
          </a:p>
          <a:p>
            <a:pPr>
              <a:buFontTx/>
              <a:buChar char="-"/>
            </a:pPr>
            <a:r>
              <a:rPr lang="uk-UA" sz="2000" dirty="0" smtClean="0">
                <a:latin typeface="Trebuchet MS" pitchFamily="34" charset="0"/>
              </a:rPr>
              <a:t> Постійність швидкості світла</a:t>
            </a:r>
          </a:p>
          <a:p>
            <a:pPr>
              <a:buFontTx/>
              <a:buChar char="-"/>
            </a:pPr>
            <a:r>
              <a:rPr lang="uk-UA" sz="2000" dirty="0" smtClean="0">
                <a:latin typeface="Trebuchet MS" pitchFamily="34" charset="0"/>
              </a:rPr>
              <a:t> Класичний закон додавання швидкостей</a:t>
            </a:r>
          </a:p>
          <a:p>
            <a:pPr>
              <a:buFontTx/>
              <a:buChar char="-"/>
            </a:pPr>
            <a:r>
              <a:rPr lang="uk-UA" sz="2000" dirty="0" smtClean="0">
                <a:latin typeface="Trebuchet MS" pitchFamily="34" charset="0"/>
              </a:rPr>
              <a:t> Перетворення Галілея та Лоренца</a:t>
            </a:r>
          </a:p>
          <a:p>
            <a:pPr>
              <a:buFontTx/>
              <a:buChar char="-"/>
            </a:pPr>
            <a:r>
              <a:rPr lang="uk-UA" sz="2000" dirty="0" smtClean="0">
                <a:latin typeface="Trebuchet MS" pitchFamily="34" charset="0"/>
              </a:rPr>
              <a:t> Основні положення загальної та спеціальної теорії відносності  </a:t>
            </a:r>
          </a:p>
          <a:p>
            <a:r>
              <a:rPr lang="uk-UA" sz="2000" dirty="0" smtClean="0">
                <a:latin typeface="Trebuchet MS" pitchFamily="34" charset="0"/>
              </a:rPr>
              <a:t>  А. Ейнштейна</a:t>
            </a:r>
          </a:p>
          <a:p>
            <a:pPr>
              <a:buFontTx/>
              <a:buChar char="-"/>
            </a:pPr>
            <a:r>
              <a:rPr lang="uk-UA" sz="2000" dirty="0" smtClean="0">
                <a:latin typeface="Trebuchet MS" pitchFamily="34" charset="0"/>
              </a:rPr>
              <a:t> Сучасні уявлення про природу гравітаційної взаємодії</a:t>
            </a:r>
          </a:p>
          <a:p>
            <a:endParaRPr lang="uk-UA" sz="2000" dirty="0">
              <a:latin typeface="Trebuchet MS" pitchFamily="34" charset="0"/>
            </a:endParaRPr>
          </a:p>
        </p:txBody>
      </p:sp>
      <p:pic>
        <p:nvPicPr>
          <p:cNvPr id="14" name="Рисунок 13"/>
          <p:cNvPicPr>
            <a:picLocks noChangeAspect="1"/>
          </p:cNvPicPr>
          <p:nvPr/>
        </p:nvPicPr>
        <p:blipFill>
          <a:blip r:embed="rId3"/>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2" cstate="print"/>
          <a:stretch>
            <a:fillRect/>
          </a:stretch>
        </p:blipFill>
        <p:spPr>
          <a:xfrm>
            <a:off x="7891025" y="32749"/>
            <a:ext cx="1224655" cy="371915"/>
          </a:xfrm>
          <a:prstGeom prst="rect">
            <a:avLst/>
          </a:prstGeom>
        </p:spPr>
      </p:pic>
      <p:sp>
        <p:nvSpPr>
          <p:cNvPr id="11" name="TextBox 10"/>
          <p:cNvSpPr txBox="1"/>
          <p:nvPr/>
        </p:nvSpPr>
        <p:spPr>
          <a:xfrm>
            <a:off x="8604448" y="6525344"/>
            <a:ext cx="539552" cy="369332"/>
          </a:xfrm>
          <a:prstGeom prst="rect">
            <a:avLst/>
          </a:prstGeom>
          <a:noFill/>
        </p:spPr>
        <p:txBody>
          <a:bodyPr wrap="square" rtlCol="0">
            <a:spAutoFit/>
          </a:bodyPr>
          <a:lstStyle/>
          <a:p>
            <a:pPr algn="r"/>
            <a:r>
              <a:rPr lang="uk-UA" dirty="0" smtClean="0">
                <a:latin typeface="Trebuchet MS" pitchFamily="34" charset="0"/>
              </a:rPr>
              <a:t> 19</a:t>
            </a:r>
            <a:endParaRPr lang="uk-UA" dirty="0">
              <a:latin typeface="Trebuchet MS" pitchFamily="34" charset="0"/>
            </a:endParaRPr>
          </a:p>
        </p:txBody>
      </p:sp>
      <p:sp>
        <p:nvSpPr>
          <p:cNvPr id="9" name="TextBox 8"/>
          <p:cNvSpPr txBox="1"/>
          <p:nvPr/>
        </p:nvSpPr>
        <p:spPr>
          <a:xfrm>
            <a:off x="0" y="1"/>
            <a:ext cx="7956376" cy="830997"/>
          </a:xfrm>
          <a:prstGeom prst="rect">
            <a:avLst/>
          </a:prstGeom>
          <a:noFill/>
        </p:spPr>
        <p:txBody>
          <a:bodyPr wrap="square" rtlCol="0">
            <a:spAutoFit/>
          </a:bodyPr>
          <a:lstStyle/>
          <a:p>
            <a:r>
              <a:rPr lang="uk-UA" sz="2400" b="1" dirty="0" smtClean="0">
                <a:latin typeface="Trebuchet MS" pitchFamily="34" charset="0"/>
              </a:rPr>
              <a:t>Загальна теорія відносності – сучасна теорія гравітації </a:t>
            </a:r>
            <a:endParaRPr lang="uk-UA" sz="2800" b="1" dirty="0">
              <a:latin typeface="Trebuchet MS" pitchFamily="34" charset="0"/>
            </a:endParaRPr>
          </a:p>
        </p:txBody>
      </p:sp>
      <p:sp>
        <p:nvSpPr>
          <p:cNvPr id="14" name="Прямокутник 13"/>
          <p:cNvSpPr/>
          <p:nvPr/>
        </p:nvSpPr>
        <p:spPr>
          <a:xfrm>
            <a:off x="0" y="1196752"/>
            <a:ext cx="9144000" cy="923330"/>
          </a:xfrm>
          <a:prstGeom prst="rect">
            <a:avLst/>
          </a:prstGeom>
        </p:spPr>
        <p:txBody>
          <a:bodyPr wrap="square">
            <a:spAutoFit/>
          </a:bodyPr>
          <a:lstStyle/>
          <a:p>
            <a:r>
              <a:rPr lang="uk-UA" dirty="0" smtClean="0">
                <a:latin typeface="Trebuchet MS" pitchFamily="34" charset="0"/>
              </a:rPr>
              <a:t>Не існує такого фізичного експерименту, який би міг </a:t>
            </a:r>
            <a:r>
              <a:rPr lang="uk-UA" i="1" dirty="0" smtClean="0">
                <a:latin typeface="Trebuchet MS" pitchFamily="34" charset="0"/>
              </a:rPr>
              <a:t>локально</a:t>
            </a:r>
            <a:r>
              <a:rPr lang="uk-UA" dirty="0" smtClean="0">
                <a:latin typeface="Trebuchet MS" pitchFamily="34" charset="0"/>
              </a:rPr>
              <a:t> відрізнити дію на спостерігача однорідного гравітаційного поля від рівноприскореного руху системи відліку, у якій перебуває цей спостерігач. </a:t>
            </a:r>
            <a:endParaRPr lang="uk-UA" dirty="0">
              <a:latin typeface="Trebuchet MS" pitchFamily="34" charset="0"/>
            </a:endParaRPr>
          </a:p>
        </p:txBody>
      </p:sp>
      <p:pic>
        <p:nvPicPr>
          <p:cNvPr id="12" name="Рисунок 11" descr="image-1.jpeg"/>
          <p:cNvPicPr>
            <a:picLocks noChangeAspect="1"/>
          </p:cNvPicPr>
          <p:nvPr/>
        </p:nvPicPr>
        <p:blipFill>
          <a:blip r:embed="rId3" cstate="print"/>
          <a:stretch>
            <a:fillRect/>
          </a:stretch>
        </p:blipFill>
        <p:spPr>
          <a:xfrm>
            <a:off x="1547664" y="2204864"/>
            <a:ext cx="6192688" cy="3435811"/>
          </a:xfrm>
          <a:prstGeom prst="rect">
            <a:avLst/>
          </a:prstGeom>
        </p:spPr>
      </p:pic>
      <p:sp>
        <p:nvSpPr>
          <p:cNvPr id="15" name="Прямокутник 14"/>
          <p:cNvSpPr/>
          <p:nvPr/>
        </p:nvSpPr>
        <p:spPr>
          <a:xfrm>
            <a:off x="0" y="5733256"/>
            <a:ext cx="9144000" cy="738664"/>
          </a:xfrm>
          <a:prstGeom prst="rect">
            <a:avLst/>
          </a:prstGeom>
        </p:spPr>
        <p:txBody>
          <a:bodyPr wrap="square">
            <a:spAutoFit/>
          </a:bodyPr>
          <a:lstStyle/>
          <a:p>
            <a:r>
              <a:rPr lang="uk-UA" sz="1400" dirty="0" smtClean="0">
                <a:latin typeface="Trebuchet MS" pitchFamily="34" charset="0"/>
              </a:rPr>
              <a:t>Є теоретичні підстави стверджувати, що загальна теорія відносності незавершена. Вона не узгоджується з квантовою механікою, що має наслідком некоректні її результати за умов високих енергій. Об’єднання цих двох теорій — одна з фундаментальних проблем сучасної теоретичної фізики.</a:t>
            </a:r>
            <a:endParaRPr lang="uk-UA" sz="1400" dirty="0">
              <a:latin typeface="Trebuchet MS" pitchFamily="34" charset="0"/>
            </a:endParaRPr>
          </a:p>
        </p:txBody>
      </p:sp>
      <p:pic>
        <p:nvPicPr>
          <p:cNvPr id="16" name="Рисунок 15"/>
          <p:cNvPicPr>
            <a:picLocks noChangeAspect="1"/>
          </p:cNvPicPr>
          <p:nvPr/>
        </p:nvPicPr>
        <p:blipFill>
          <a:blip r:embed="rId4"/>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2" cstate="print"/>
          <a:stretch>
            <a:fillRect/>
          </a:stretch>
        </p:blipFill>
        <p:spPr>
          <a:xfrm>
            <a:off x="7891025" y="32749"/>
            <a:ext cx="1224655" cy="371915"/>
          </a:xfrm>
          <a:prstGeom prst="rect">
            <a:avLst/>
          </a:prstGeom>
        </p:spPr>
      </p:pic>
      <p:sp>
        <p:nvSpPr>
          <p:cNvPr id="11" name="TextBox 10"/>
          <p:cNvSpPr txBox="1"/>
          <p:nvPr/>
        </p:nvSpPr>
        <p:spPr>
          <a:xfrm>
            <a:off x="8604448" y="6525344"/>
            <a:ext cx="539552" cy="369332"/>
          </a:xfrm>
          <a:prstGeom prst="rect">
            <a:avLst/>
          </a:prstGeom>
          <a:noFill/>
        </p:spPr>
        <p:txBody>
          <a:bodyPr wrap="square" rtlCol="0">
            <a:spAutoFit/>
          </a:bodyPr>
          <a:lstStyle/>
          <a:p>
            <a:pPr algn="r"/>
            <a:r>
              <a:rPr lang="uk-UA" dirty="0" smtClean="0">
                <a:latin typeface="Trebuchet MS" pitchFamily="34" charset="0"/>
              </a:rPr>
              <a:t> 20</a:t>
            </a:r>
            <a:endParaRPr lang="uk-UA" dirty="0">
              <a:latin typeface="Trebuchet MS" pitchFamily="34" charset="0"/>
            </a:endParaRPr>
          </a:p>
        </p:txBody>
      </p:sp>
      <p:sp>
        <p:nvSpPr>
          <p:cNvPr id="12" name="TextBox 11"/>
          <p:cNvSpPr txBox="1"/>
          <p:nvPr/>
        </p:nvSpPr>
        <p:spPr>
          <a:xfrm>
            <a:off x="0" y="1"/>
            <a:ext cx="7956376" cy="461665"/>
          </a:xfrm>
          <a:prstGeom prst="rect">
            <a:avLst/>
          </a:prstGeom>
          <a:noFill/>
        </p:spPr>
        <p:txBody>
          <a:bodyPr wrap="square" rtlCol="0">
            <a:spAutoFit/>
          </a:bodyPr>
          <a:lstStyle/>
          <a:p>
            <a:r>
              <a:rPr lang="uk-UA" sz="2400" b="1" dirty="0" smtClean="0">
                <a:latin typeface="Trebuchet MS" pitchFamily="34" charset="0"/>
              </a:rPr>
              <a:t>Самостійна робота…</a:t>
            </a:r>
          </a:p>
        </p:txBody>
      </p:sp>
      <p:sp>
        <p:nvSpPr>
          <p:cNvPr id="15" name="Прямокутник 14"/>
          <p:cNvSpPr/>
          <p:nvPr/>
        </p:nvSpPr>
        <p:spPr>
          <a:xfrm>
            <a:off x="0" y="1628800"/>
            <a:ext cx="9144000" cy="2862322"/>
          </a:xfrm>
          <a:prstGeom prst="rect">
            <a:avLst/>
          </a:prstGeom>
        </p:spPr>
        <p:txBody>
          <a:bodyPr wrap="square">
            <a:spAutoFit/>
          </a:bodyPr>
          <a:lstStyle/>
          <a:p>
            <a:r>
              <a:rPr lang="uk-UA" dirty="0" smtClean="0">
                <a:latin typeface="Trebuchet MS" pitchFamily="34" charset="0"/>
              </a:rPr>
              <a:t>По темі </a:t>
            </a:r>
            <a:r>
              <a:rPr lang="uk-UA" dirty="0" err="1" smtClean="0">
                <a:latin typeface="Trebuchet MS" pitchFamily="34" charset="0"/>
              </a:rPr>
              <a:t>“Релятивістська</a:t>
            </a:r>
            <a:r>
              <a:rPr lang="uk-UA" dirty="0" smtClean="0">
                <a:latin typeface="Trebuchet MS" pitchFamily="34" charset="0"/>
              </a:rPr>
              <a:t> </a:t>
            </a:r>
            <a:r>
              <a:rPr lang="uk-UA" dirty="0" err="1" smtClean="0">
                <a:latin typeface="Trebuchet MS" pitchFamily="34" charset="0"/>
              </a:rPr>
              <a:t>механіка”</a:t>
            </a:r>
            <a:r>
              <a:rPr lang="uk-UA" dirty="0" smtClean="0">
                <a:latin typeface="Trebuchet MS" pitchFamily="34" charset="0"/>
              </a:rPr>
              <a:t> рекомендується ознайомитися з розділами 15, 16 і 17 із 2-го тому </a:t>
            </a:r>
            <a:r>
              <a:rPr lang="uk-UA" dirty="0" err="1" smtClean="0">
                <a:latin typeface="Trebuchet MS" pitchFamily="34" charset="0"/>
              </a:rPr>
              <a:t>Фейнмановських</a:t>
            </a:r>
            <a:r>
              <a:rPr lang="uk-UA" dirty="0" smtClean="0">
                <a:latin typeface="Trebuchet MS" pitchFamily="34" charset="0"/>
              </a:rPr>
              <a:t> лекцій з фізики.</a:t>
            </a:r>
          </a:p>
          <a:p>
            <a:endParaRPr lang="uk-UA" dirty="0" smtClean="0">
              <a:latin typeface="Trebuchet MS" pitchFamily="34" charset="0"/>
            </a:endParaRPr>
          </a:p>
          <a:p>
            <a:r>
              <a:rPr lang="uk-UA" dirty="0" smtClean="0">
                <a:latin typeface="Trebuchet MS" pitchFamily="34" charset="0"/>
              </a:rPr>
              <a:t>Зокрема, у цих розділах детально розглянуті дослід </a:t>
            </a:r>
            <a:r>
              <a:rPr lang="uk-UA" dirty="0" err="1" smtClean="0">
                <a:latin typeface="Trebuchet MS" pitchFamily="34" charset="0"/>
              </a:rPr>
              <a:t>Мейкельсона</a:t>
            </a:r>
            <a:r>
              <a:rPr lang="uk-UA" dirty="0" smtClean="0">
                <a:latin typeface="Trebuchet MS" pitchFamily="34" charset="0"/>
              </a:rPr>
              <a:t> </a:t>
            </a:r>
            <a:r>
              <a:rPr lang="uk-UA" dirty="0" err="1" smtClean="0">
                <a:latin typeface="Trebuchet MS" pitchFamily="34" charset="0"/>
              </a:rPr>
              <a:t>–Морлі</a:t>
            </a:r>
            <a:r>
              <a:rPr lang="uk-UA" dirty="0" smtClean="0">
                <a:latin typeface="Trebuchet MS" pitchFamily="34" charset="0"/>
              </a:rPr>
              <a:t>, пояснення якого стало поштовхом до створення спеціальної теорії відносності.</a:t>
            </a:r>
          </a:p>
          <a:p>
            <a:r>
              <a:rPr lang="uk-UA" dirty="0" smtClean="0">
                <a:latin typeface="Trebuchet MS" pitchFamily="34" charset="0"/>
              </a:rPr>
              <a:t>Крім того, з досвіду сприйняття теорії відносності наука винесла важливий урок: будь-яка фізична теорія може бути </a:t>
            </a:r>
            <a:r>
              <a:rPr lang="uk-UA" dirty="0" err="1" smtClean="0">
                <a:latin typeface="Trebuchet MS" pitchFamily="34" charset="0"/>
              </a:rPr>
              <a:t>“неповною”</a:t>
            </a:r>
            <a:r>
              <a:rPr lang="uk-UA" dirty="0" smtClean="0">
                <a:latin typeface="Trebuchet MS" pitchFamily="34" charset="0"/>
              </a:rPr>
              <a:t> і </a:t>
            </a:r>
            <a:r>
              <a:rPr lang="uk-UA" dirty="0" err="1" smtClean="0">
                <a:latin typeface="Trebuchet MS" pitchFamily="34" charset="0"/>
              </a:rPr>
              <a:t>“незавершеною”</a:t>
            </a:r>
            <a:r>
              <a:rPr lang="uk-UA" dirty="0" smtClean="0">
                <a:latin typeface="Trebuchet MS" pitchFamily="34" charset="0"/>
              </a:rPr>
              <a:t>, як це стало із класичною механікою. Кожна фізична теорія має межі </a:t>
            </a:r>
            <a:r>
              <a:rPr lang="uk-UA" dirty="0" err="1" smtClean="0">
                <a:latin typeface="Trebuchet MS" pitchFamily="34" charset="0"/>
              </a:rPr>
              <a:t>зістосування</a:t>
            </a:r>
            <a:r>
              <a:rPr lang="uk-UA" dirty="0" smtClean="0">
                <a:latin typeface="Trebuchet MS" pitchFamily="34" charset="0"/>
              </a:rPr>
              <a:t> у просторі, часі, енергії, швидкості тощо – при виході за ці межі вона є частиною іншої, більш загальної фізичної теорії.</a:t>
            </a:r>
            <a:endParaRPr lang="uk-UA" dirty="0"/>
          </a:p>
        </p:txBody>
      </p:sp>
      <p:pic>
        <p:nvPicPr>
          <p:cNvPr id="9" name="Рисунок 8"/>
          <p:cNvPicPr>
            <a:picLocks noChangeAspect="1"/>
          </p:cNvPicPr>
          <p:nvPr/>
        </p:nvPicPr>
        <p:blipFill>
          <a:blip r:embed="rId3"/>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Фізика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2" cstate="print"/>
          <a:stretch>
            <a:fillRect/>
          </a:stretch>
        </p:blipFill>
        <p:spPr>
          <a:xfrm>
            <a:off x="7891025" y="32749"/>
            <a:ext cx="1224655" cy="371915"/>
          </a:xfrm>
          <a:prstGeom prst="rect">
            <a:avLst/>
          </a:prstGeom>
        </p:spPr>
      </p:pic>
      <p:sp>
        <p:nvSpPr>
          <p:cNvPr id="9" name="TextBox 8"/>
          <p:cNvSpPr txBox="1"/>
          <p:nvPr/>
        </p:nvSpPr>
        <p:spPr>
          <a:xfrm>
            <a:off x="0" y="1"/>
            <a:ext cx="7956376" cy="461665"/>
          </a:xfrm>
          <a:prstGeom prst="rect">
            <a:avLst/>
          </a:prstGeom>
          <a:noFill/>
        </p:spPr>
        <p:txBody>
          <a:bodyPr wrap="square" rtlCol="0">
            <a:spAutoFit/>
          </a:bodyPr>
          <a:lstStyle/>
          <a:p>
            <a:r>
              <a:rPr lang="uk-UA" sz="2400" b="1" smtClean="0">
                <a:latin typeface="Trebuchet MS" pitchFamily="34" charset="0"/>
              </a:rPr>
              <a:t>Далі буде…</a:t>
            </a:r>
            <a:endParaRPr lang="uk-UA" sz="2400" b="1">
              <a:latin typeface="Trebuchet MS" pitchFamily="34" charset="0"/>
            </a:endParaRPr>
          </a:p>
        </p:txBody>
      </p:sp>
      <p:sp>
        <p:nvSpPr>
          <p:cNvPr id="11" name="TextBox 10"/>
          <p:cNvSpPr txBox="1"/>
          <p:nvPr/>
        </p:nvSpPr>
        <p:spPr>
          <a:xfrm>
            <a:off x="755576" y="1988840"/>
            <a:ext cx="8388424" cy="830997"/>
          </a:xfrm>
          <a:prstGeom prst="rect">
            <a:avLst/>
          </a:prstGeom>
          <a:noFill/>
        </p:spPr>
        <p:txBody>
          <a:bodyPr wrap="square" rtlCol="0">
            <a:spAutoFit/>
          </a:bodyPr>
          <a:lstStyle/>
          <a:p>
            <a:pPr algn="r"/>
            <a:r>
              <a:rPr lang="uk-UA" sz="2000" b="1" dirty="0" smtClean="0">
                <a:latin typeface="Trebuchet MS" pitchFamily="34" charset="0"/>
              </a:rPr>
              <a:t>Модуль 2. </a:t>
            </a:r>
            <a:r>
              <a:rPr lang="uk-UA" sz="2400" b="1" dirty="0" smtClean="0">
                <a:latin typeface="Trebuchet MS" pitchFamily="34" charset="0"/>
              </a:rPr>
              <a:t>Окремі розділи класичної фізики</a:t>
            </a:r>
          </a:p>
          <a:p>
            <a:pPr algn="r"/>
            <a:r>
              <a:rPr lang="uk-UA" sz="2000" b="1" dirty="0" smtClean="0">
                <a:latin typeface="Trebuchet MS" pitchFamily="34" charset="0"/>
              </a:rPr>
              <a:t>Тема 6. </a:t>
            </a:r>
            <a:r>
              <a:rPr lang="uk-UA" sz="2400" b="1" dirty="0" smtClean="0">
                <a:latin typeface="Trebuchet MS" pitchFamily="34" charset="0"/>
              </a:rPr>
              <a:t>Фізика газів </a:t>
            </a:r>
            <a:endParaRPr lang="uk-UA" sz="2000" b="1" dirty="0">
              <a:latin typeface="Trebuchet MS" pitchFamily="34" charset="0"/>
            </a:endParaRPr>
          </a:p>
        </p:txBody>
      </p:sp>
      <p:pic>
        <p:nvPicPr>
          <p:cNvPr id="12" name="Рисунок 11"/>
          <p:cNvPicPr>
            <a:picLocks noChangeAspect="1"/>
          </p:cNvPicPr>
          <p:nvPr/>
        </p:nvPicPr>
        <p:blipFill>
          <a:blip r:embed="rId3"/>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2" cstate="print"/>
          <a:stretch>
            <a:fillRect/>
          </a:stretch>
        </p:blipFill>
        <p:spPr>
          <a:xfrm>
            <a:off x="7891025" y="32749"/>
            <a:ext cx="1224655" cy="371915"/>
          </a:xfrm>
          <a:prstGeom prst="rect">
            <a:avLst/>
          </a:prstGeom>
        </p:spPr>
      </p:pic>
      <p:sp>
        <p:nvSpPr>
          <p:cNvPr id="11" name="TextBox 10"/>
          <p:cNvSpPr txBox="1"/>
          <p:nvPr/>
        </p:nvSpPr>
        <p:spPr>
          <a:xfrm>
            <a:off x="8676456" y="6525344"/>
            <a:ext cx="467544" cy="369332"/>
          </a:xfrm>
          <a:prstGeom prst="rect">
            <a:avLst/>
          </a:prstGeom>
          <a:noFill/>
        </p:spPr>
        <p:txBody>
          <a:bodyPr wrap="square" rtlCol="0">
            <a:spAutoFit/>
          </a:bodyPr>
          <a:lstStyle/>
          <a:p>
            <a:r>
              <a:rPr lang="uk-UA" dirty="0" smtClean="0">
                <a:latin typeface="Trebuchet MS" pitchFamily="34" charset="0"/>
              </a:rPr>
              <a:t>  2</a:t>
            </a:r>
            <a:endParaRPr lang="uk-UA" dirty="0">
              <a:latin typeface="Trebuchet MS" pitchFamily="34" charset="0"/>
            </a:endParaRPr>
          </a:p>
        </p:txBody>
      </p:sp>
      <p:sp>
        <p:nvSpPr>
          <p:cNvPr id="9" name="TextBox 8"/>
          <p:cNvSpPr txBox="1"/>
          <p:nvPr/>
        </p:nvSpPr>
        <p:spPr>
          <a:xfrm>
            <a:off x="0" y="1"/>
            <a:ext cx="7956376" cy="769441"/>
          </a:xfrm>
          <a:prstGeom prst="rect">
            <a:avLst/>
          </a:prstGeom>
          <a:noFill/>
        </p:spPr>
        <p:txBody>
          <a:bodyPr wrap="square" rtlCol="0">
            <a:spAutoFit/>
          </a:bodyPr>
          <a:lstStyle/>
          <a:p>
            <a:r>
              <a:rPr lang="uk-UA" sz="2400" b="1" dirty="0" smtClean="0">
                <a:latin typeface="Trebuchet MS" pitchFamily="34" charset="0"/>
              </a:rPr>
              <a:t>Причини виникнення релятивістської механіки</a:t>
            </a:r>
          </a:p>
          <a:p>
            <a:r>
              <a:rPr lang="uk-UA" sz="2000" b="1" dirty="0" smtClean="0">
                <a:latin typeface="Trebuchet MS" pitchFamily="34" charset="0"/>
              </a:rPr>
              <a:t>Принцип відносності Галілея</a:t>
            </a:r>
            <a:endParaRPr lang="uk-UA" sz="2000" b="1" dirty="0">
              <a:latin typeface="Trebuchet MS" pitchFamily="34" charset="0"/>
            </a:endParaRPr>
          </a:p>
        </p:txBody>
      </p:sp>
      <p:sp>
        <p:nvSpPr>
          <p:cNvPr id="12" name="Прямокутник 11"/>
          <p:cNvSpPr/>
          <p:nvPr/>
        </p:nvSpPr>
        <p:spPr>
          <a:xfrm>
            <a:off x="0" y="1052736"/>
            <a:ext cx="9144000" cy="4401205"/>
          </a:xfrm>
          <a:prstGeom prst="rect">
            <a:avLst/>
          </a:prstGeom>
        </p:spPr>
        <p:txBody>
          <a:bodyPr wrap="square">
            <a:spAutoFit/>
          </a:bodyPr>
          <a:lstStyle/>
          <a:p>
            <a:r>
              <a:rPr lang="uk-UA" dirty="0" smtClean="0">
                <a:latin typeface="Trebuchet MS" pitchFamily="34" charset="0"/>
              </a:rPr>
              <a:t>В класичній механіці було введене поняття </a:t>
            </a:r>
            <a:r>
              <a:rPr lang="uk-UA" dirty="0" err="1" smtClean="0">
                <a:latin typeface="Trebuchet MS" pitchFamily="34" charset="0"/>
              </a:rPr>
              <a:t>інерціальної</a:t>
            </a:r>
            <a:r>
              <a:rPr lang="uk-UA" dirty="0" smtClean="0">
                <a:latin typeface="Trebuchet MS" pitchFamily="34" charset="0"/>
              </a:rPr>
              <a:t> системи відліку, тобто такої системи відліку, яка покоїться або рухається рівномірно та прямолінійно.</a:t>
            </a:r>
          </a:p>
          <a:p>
            <a:endParaRPr lang="uk-UA" dirty="0" smtClean="0">
              <a:latin typeface="Trebuchet MS" pitchFamily="34" charset="0"/>
            </a:endParaRPr>
          </a:p>
          <a:p>
            <a:r>
              <a:rPr lang="uk-UA" dirty="0" smtClean="0">
                <a:latin typeface="Trebuchet MS" pitchFamily="34" charset="0"/>
              </a:rPr>
              <a:t>Узагальненням дослідів став принцип Галілея:</a:t>
            </a:r>
          </a:p>
          <a:p>
            <a:endParaRPr lang="uk-UA" dirty="0" smtClean="0">
              <a:latin typeface="Trebuchet MS" pitchFamily="34" charset="0"/>
            </a:endParaRPr>
          </a:p>
          <a:p>
            <a:r>
              <a:rPr lang="uk-UA" b="1" i="1" dirty="0" smtClean="0">
                <a:latin typeface="Trebuchet MS" pitchFamily="34" charset="0"/>
              </a:rPr>
              <a:t>              </a:t>
            </a:r>
            <a:r>
              <a:rPr lang="uk-UA" sz="2000" b="1" i="1" dirty="0" smtClean="0">
                <a:latin typeface="Trebuchet MS" pitchFamily="34" charset="0"/>
              </a:rPr>
              <a:t>Будь-яке механічне явище протікає однаково в усіх  </a:t>
            </a:r>
          </a:p>
          <a:p>
            <a:r>
              <a:rPr lang="uk-UA" sz="2000" b="1" i="1" dirty="0" smtClean="0">
                <a:latin typeface="Trebuchet MS" pitchFamily="34" charset="0"/>
              </a:rPr>
              <a:t>            </a:t>
            </a:r>
            <a:r>
              <a:rPr lang="uk-UA" sz="2000" b="1" i="1" dirty="0" err="1" smtClean="0">
                <a:latin typeface="Trebuchet MS" pitchFamily="34" charset="0"/>
              </a:rPr>
              <a:t>інерціальних</a:t>
            </a:r>
            <a:r>
              <a:rPr lang="uk-UA" sz="2000" b="1" i="1" dirty="0" smtClean="0">
                <a:latin typeface="Trebuchet MS" pitchFamily="34" charset="0"/>
              </a:rPr>
              <a:t> системах відліку.</a:t>
            </a:r>
          </a:p>
          <a:p>
            <a:endParaRPr lang="uk-UA" dirty="0" smtClean="0">
              <a:latin typeface="Trebuchet MS" pitchFamily="34" charset="0"/>
            </a:endParaRPr>
          </a:p>
          <a:p>
            <a:endParaRPr lang="uk-UA" dirty="0" smtClean="0">
              <a:latin typeface="Trebuchet MS" pitchFamily="34" charset="0"/>
            </a:endParaRPr>
          </a:p>
          <a:p>
            <a:r>
              <a:rPr lang="uk-UA" dirty="0" smtClean="0">
                <a:latin typeface="Trebuchet MS" pitchFamily="34" charset="0"/>
              </a:rPr>
              <a:t>З цього принципу (названого також принципом відносності Галілея) випливав важливий наслідок:</a:t>
            </a:r>
          </a:p>
          <a:p>
            <a:endParaRPr lang="uk-UA" dirty="0" smtClean="0">
              <a:latin typeface="Trebuchet MS" pitchFamily="34" charset="0"/>
            </a:endParaRPr>
          </a:p>
          <a:p>
            <a:r>
              <a:rPr lang="uk-UA" sz="2000" b="1" i="1" dirty="0" smtClean="0">
                <a:latin typeface="Trebuchet MS" pitchFamily="34" charset="0"/>
              </a:rPr>
              <a:t>            Ніякими механічними дослідами, які проводять в </a:t>
            </a:r>
            <a:r>
              <a:rPr lang="uk-UA" sz="2000" b="1" i="1" dirty="0" err="1" smtClean="0">
                <a:latin typeface="Trebuchet MS" pitchFamily="34" charset="0"/>
              </a:rPr>
              <a:t>інерціальній</a:t>
            </a:r>
            <a:r>
              <a:rPr lang="uk-UA" sz="2000" b="1" i="1" dirty="0" smtClean="0">
                <a:latin typeface="Trebuchet MS" pitchFamily="34" charset="0"/>
              </a:rPr>
              <a:t>   	системі відліку, неможливо встановити, чи ця система 	рухається рівномірно і прямолінійно, чи покоїться.</a:t>
            </a:r>
            <a:endParaRPr lang="uk-UA" sz="2000" b="1" i="1" dirty="0">
              <a:latin typeface="Trebuchet MS" pitchFamily="34" charset="0"/>
            </a:endParaRPr>
          </a:p>
        </p:txBody>
      </p:sp>
      <p:pic>
        <p:nvPicPr>
          <p:cNvPr id="14" name="Рисунок 13"/>
          <p:cNvPicPr>
            <a:picLocks noChangeAspect="1"/>
          </p:cNvPicPr>
          <p:nvPr/>
        </p:nvPicPr>
        <p:blipFill>
          <a:blip r:embed="rId3"/>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3" cstate="print"/>
          <a:stretch>
            <a:fillRect/>
          </a:stretch>
        </p:blipFill>
        <p:spPr>
          <a:xfrm>
            <a:off x="7891025" y="32749"/>
            <a:ext cx="1224655" cy="371915"/>
          </a:xfrm>
          <a:prstGeom prst="rect">
            <a:avLst/>
          </a:prstGeom>
        </p:spPr>
      </p:pic>
      <p:sp>
        <p:nvSpPr>
          <p:cNvPr id="11" name="TextBox 10"/>
          <p:cNvSpPr txBox="1"/>
          <p:nvPr/>
        </p:nvSpPr>
        <p:spPr>
          <a:xfrm>
            <a:off x="8676456" y="6525344"/>
            <a:ext cx="467544" cy="369332"/>
          </a:xfrm>
          <a:prstGeom prst="rect">
            <a:avLst/>
          </a:prstGeom>
          <a:noFill/>
        </p:spPr>
        <p:txBody>
          <a:bodyPr wrap="square" rtlCol="0">
            <a:spAutoFit/>
          </a:bodyPr>
          <a:lstStyle/>
          <a:p>
            <a:r>
              <a:rPr lang="uk-UA" dirty="0" smtClean="0">
                <a:latin typeface="Trebuchet MS" pitchFamily="34" charset="0"/>
              </a:rPr>
              <a:t>  3</a:t>
            </a:r>
            <a:endParaRPr lang="uk-UA" dirty="0">
              <a:latin typeface="Trebuchet MS" pitchFamily="34" charset="0"/>
            </a:endParaRPr>
          </a:p>
        </p:txBody>
      </p:sp>
      <p:sp>
        <p:nvSpPr>
          <p:cNvPr id="9" name="TextBox 8"/>
          <p:cNvSpPr txBox="1"/>
          <p:nvPr/>
        </p:nvSpPr>
        <p:spPr>
          <a:xfrm>
            <a:off x="0" y="1"/>
            <a:ext cx="7956376" cy="461665"/>
          </a:xfrm>
          <a:prstGeom prst="rect">
            <a:avLst/>
          </a:prstGeom>
          <a:noFill/>
        </p:spPr>
        <p:txBody>
          <a:bodyPr wrap="square" rtlCol="0">
            <a:spAutoFit/>
          </a:bodyPr>
          <a:lstStyle/>
          <a:p>
            <a:r>
              <a:rPr lang="uk-UA" sz="2400" b="1" dirty="0" smtClean="0">
                <a:latin typeface="Trebuchet MS" pitchFamily="34" charset="0"/>
              </a:rPr>
              <a:t>Причини виникнення релятивістської механіки</a:t>
            </a:r>
            <a:endParaRPr lang="uk-UA" sz="2000" b="1" dirty="0">
              <a:latin typeface="Trebuchet MS" pitchFamily="34" charset="0"/>
            </a:endParaRPr>
          </a:p>
        </p:txBody>
      </p:sp>
      <p:sp>
        <p:nvSpPr>
          <p:cNvPr id="12" name="Прямокутник 11"/>
          <p:cNvSpPr/>
          <p:nvPr/>
        </p:nvSpPr>
        <p:spPr>
          <a:xfrm>
            <a:off x="0" y="908720"/>
            <a:ext cx="9144000" cy="2585323"/>
          </a:xfrm>
          <a:prstGeom prst="rect">
            <a:avLst/>
          </a:prstGeom>
        </p:spPr>
        <p:txBody>
          <a:bodyPr wrap="square">
            <a:spAutoFit/>
          </a:bodyPr>
          <a:lstStyle/>
          <a:p>
            <a:r>
              <a:rPr lang="uk-UA" dirty="0" smtClean="0">
                <a:latin typeface="Trebuchet MS" pitchFamily="34" charset="0"/>
              </a:rPr>
              <a:t>Закономірне продовження попередньої думки: </a:t>
            </a:r>
            <a:r>
              <a:rPr lang="uk-UA" b="1" i="1" dirty="0" smtClean="0">
                <a:latin typeface="Trebuchet MS" pitchFamily="34" charset="0"/>
              </a:rPr>
              <a:t>чи правда те</a:t>
            </a:r>
            <a:r>
              <a:rPr lang="uk-UA" dirty="0" smtClean="0">
                <a:latin typeface="Trebuchet MS" pitchFamily="34" charset="0"/>
              </a:rPr>
              <a:t>, що у </a:t>
            </a:r>
            <a:r>
              <a:rPr lang="uk-UA" b="1" i="1" dirty="0" smtClean="0">
                <a:latin typeface="Trebuchet MS" pitchFamily="34" charset="0"/>
              </a:rPr>
              <a:t>всіх</a:t>
            </a:r>
            <a:r>
              <a:rPr lang="uk-UA" dirty="0" smtClean="0">
                <a:latin typeface="Trebuchet MS" pitchFamily="34" charset="0"/>
              </a:rPr>
              <a:t> дослідах, які проводяться у рухомій системі координат, закони фізики виглядають так же само, якби ця система покоїлась?</a:t>
            </a:r>
          </a:p>
          <a:p>
            <a:r>
              <a:rPr lang="uk-UA" dirty="0" smtClean="0">
                <a:latin typeface="Trebuchet MS" pitchFamily="34" charset="0"/>
              </a:rPr>
              <a:t>Для цього проводять наступні міркування. Припустимо, в нас є дві людини (Петро і Степан).</a:t>
            </a:r>
            <a:r>
              <a:rPr lang="en-US" dirty="0" smtClean="0">
                <a:latin typeface="Trebuchet MS" pitchFamily="34" charset="0"/>
              </a:rPr>
              <a:t> </a:t>
            </a:r>
            <a:r>
              <a:rPr lang="uk-UA" dirty="0" smtClean="0">
                <a:latin typeface="Trebuchet MS" pitchFamily="34" charset="0"/>
              </a:rPr>
              <a:t>Нехай Петро відправляється вздовж вісі </a:t>
            </a:r>
            <a:r>
              <a:rPr lang="en-US" i="1" dirty="0" smtClean="0">
                <a:latin typeface="Trebuchet MS" pitchFamily="34" charset="0"/>
              </a:rPr>
              <a:t>x</a:t>
            </a:r>
            <a:r>
              <a:rPr lang="uk-UA" i="1" dirty="0" smtClean="0">
                <a:latin typeface="Trebuchet MS" pitchFamily="34" charset="0"/>
              </a:rPr>
              <a:t> </a:t>
            </a:r>
            <a:r>
              <a:rPr lang="uk-UA" dirty="0" smtClean="0">
                <a:latin typeface="Trebuchet MS" pitchFamily="34" charset="0"/>
              </a:rPr>
              <a:t>зі сталою швидкістю</a:t>
            </a:r>
            <a:r>
              <a:rPr lang="en-US" dirty="0" smtClean="0">
                <a:latin typeface="Trebuchet MS" pitchFamily="34" charset="0"/>
              </a:rPr>
              <a:t> </a:t>
            </a:r>
            <a:r>
              <a:rPr lang="en-US" i="1" dirty="0" smtClean="0">
                <a:latin typeface="Trebuchet MS" pitchFamily="34" charset="0"/>
              </a:rPr>
              <a:t>u</a:t>
            </a:r>
            <a:r>
              <a:rPr lang="en-US" dirty="0" smtClean="0">
                <a:latin typeface="Trebuchet MS" pitchFamily="34" charset="0"/>
              </a:rPr>
              <a:t>, </a:t>
            </a:r>
            <a:r>
              <a:rPr lang="uk-UA" dirty="0" smtClean="0">
                <a:latin typeface="Trebuchet MS" pitchFamily="34" charset="0"/>
              </a:rPr>
              <a:t>і вимірює своє положення в якійсь точці. Він позначає “</a:t>
            </a:r>
            <a:r>
              <a:rPr lang="en-US" i="1" dirty="0" smtClean="0">
                <a:latin typeface="Trebuchet MS" pitchFamily="34" charset="0"/>
              </a:rPr>
              <a:t>x-</a:t>
            </a:r>
            <a:r>
              <a:rPr lang="uk-UA" i="1" dirty="0" err="1" smtClean="0">
                <a:latin typeface="Trebuchet MS" pitchFamily="34" charset="0"/>
              </a:rPr>
              <a:t>відстань</a:t>
            </a:r>
            <a:r>
              <a:rPr lang="uk-UA" dirty="0" err="1" smtClean="0">
                <a:latin typeface="Trebuchet MS" pitchFamily="34" charset="0"/>
              </a:rPr>
              <a:t>”</a:t>
            </a:r>
            <a:r>
              <a:rPr lang="uk-UA" dirty="0" smtClean="0">
                <a:latin typeface="Trebuchet MS" pitchFamily="34" charset="0"/>
              </a:rPr>
              <a:t> точки у своїй системі координат як </a:t>
            </a:r>
            <a:r>
              <a:rPr lang="en-US" i="1" dirty="0" smtClean="0">
                <a:latin typeface="Trebuchet MS" pitchFamily="34" charset="0"/>
              </a:rPr>
              <a:t>x’</a:t>
            </a:r>
            <a:r>
              <a:rPr lang="uk-UA" i="1" dirty="0" smtClean="0">
                <a:latin typeface="Trebuchet MS" pitchFamily="34" charset="0"/>
              </a:rPr>
              <a:t>. </a:t>
            </a:r>
            <a:r>
              <a:rPr lang="uk-UA" dirty="0" smtClean="0">
                <a:latin typeface="Trebuchet MS" pitchFamily="34" charset="0"/>
              </a:rPr>
              <a:t>Степан стоїть на місці і вимірює положення цієї ж точки як </a:t>
            </a:r>
            <a:r>
              <a:rPr lang="en-US" i="1" dirty="0" smtClean="0">
                <a:latin typeface="Trebuchet MS" pitchFamily="34" charset="0"/>
              </a:rPr>
              <a:t>x</a:t>
            </a:r>
            <a:r>
              <a:rPr lang="en-US" dirty="0" smtClean="0">
                <a:latin typeface="Trebuchet MS" pitchFamily="34" charset="0"/>
              </a:rPr>
              <a:t>. </a:t>
            </a:r>
            <a:r>
              <a:rPr lang="uk-UA" dirty="0" smtClean="0">
                <a:latin typeface="Trebuchet MS" pitchFamily="34" charset="0"/>
              </a:rPr>
              <a:t>За час </a:t>
            </a:r>
            <a:r>
              <a:rPr lang="en-US" i="1" dirty="0" smtClean="0">
                <a:latin typeface="Trebuchet MS" pitchFamily="34" charset="0"/>
              </a:rPr>
              <a:t>t</a:t>
            </a:r>
            <a:r>
              <a:rPr lang="uk-UA" dirty="0" smtClean="0">
                <a:latin typeface="Trebuchet MS" pitchFamily="34" charset="0"/>
              </a:rPr>
              <a:t> початок системи Петра зсунувся на </a:t>
            </a:r>
            <a:r>
              <a:rPr lang="en-US" i="1" dirty="0" err="1" smtClean="0">
                <a:latin typeface="Trebuchet MS" pitchFamily="34" charset="0"/>
              </a:rPr>
              <a:t>ut</a:t>
            </a:r>
            <a:r>
              <a:rPr lang="uk-UA" dirty="0" smtClean="0">
                <a:latin typeface="Trebuchet MS" pitchFamily="34" charset="0"/>
              </a:rPr>
              <a:t>, і якщо обидві системи спочатку співпадали, то: </a:t>
            </a:r>
            <a:endParaRPr lang="uk-UA" dirty="0">
              <a:latin typeface="Trebuchet MS" pitchFamily="34" charset="0"/>
            </a:endParaRPr>
          </a:p>
        </p:txBody>
      </p:sp>
      <p:graphicFrame>
        <p:nvGraphicFramePr>
          <p:cNvPr id="14" name="Об'єкт 13"/>
          <p:cNvGraphicFramePr>
            <a:graphicFrameLocks noChangeAspect="1"/>
          </p:cNvGraphicFramePr>
          <p:nvPr/>
        </p:nvGraphicFramePr>
        <p:xfrm>
          <a:off x="323528" y="3789040"/>
          <a:ext cx="1487487" cy="1873250"/>
        </p:xfrm>
        <a:graphic>
          <a:graphicData uri="http://schemas.openxmlformats.org/presentationml/2006/ole">
            <mc:AlternateContent xmlns:mc="http://schemas.openxmlformats.org/markup-compatibility/2006">
              <mc:Choice xmlns:v="urn:schemas-microsoft-com:vml" Requires="v">
                <p:oleObj spid="_x0000_s1042" name="Equation" r:id="rId4" imgW="685800" imgH="863280" progId="Equation.3">
                  <p:embed/>
                </p:oleObj>
              </mc:Choice>
              <mc:Fallback>
                <p:oleObj name="Equation" r:id="rId4" imgW="685800" imgH="86328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28" y="3789040"/>
                        <a:ext cx="1487487" cy="1873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Прямокутник 14"/>
          <p:cNvSpPr/>
          <p:nvPr/>
        </p:nvSpPr>
        <p:spPr>
          <a:xfrm>
            <a:off x="0" y="6011996"/>
            <a:ext cx="9144000" cy="369332"/>
          </a:xfrm>
          <a:prstGeom prst="rect">
            <a:avLst/>
          </a:prstGeom>
        </p:spPr>
        <p:txBody>
          <a:bodyPr wrap="square">
            <a:spAutoFit/>
          </a:bodyPr>
          <a:lstStyle/>
          <a:p>
            <a:r>
              <a:rPr lang="uk-UA" dirty="0" smtClean="0">
                <a:latin typeface="Trebuchet MS" pitchFamily="34" charset="0"/>
              </a:rPr>
              <a:t>Ці формули називаються перетвореннями Галілея.</a:t>
            </a:r>
            <a:endParaRPr lang="uk-UA" dirty="0">
              <a:latin typeface="Trebuchet MS" pitchFamily="34" charset="0"/>
            </a:endParaRPr>
          </a:p>
        </p:txBody>
      </p:sp>
      <p:pic>
        <p:nvPicPr>
          <p:cNvPr id="2" name="Picture 3"/>
          <p:cNvPicPr>
            <a:picLocks noChangeAspect="1" noChangeArrowheads="1"/>
          </p:cNvPicPr>
          <p:nvPr/>
        </p:nvPicPr>
        <p:blipFill>
          <a:blip r:embed="rId6" cstate="print"/>
          <a:srcRect/>
          <a:stretch>
            <a:fillRect/>
          </a:stretch>
        </p:blipFill>
        <p:spPr bwMode="auto">
          <a:xfrm>
            <a:off x="2131728" y="3645024"/>
            <a:ext cx="6400712" cy="2160240"/>
          </a:xfrm>
          <a:prstGeom prst="rect">
            <a:avLst/>
          </a:prstGeom>
          <a:noFill/>
          <a:ln w="9525">
            <a:noFill/>
            <a:miter lim="800000"/>
            <a:headEnd/>
            <a:tailEnd/>
          </a:ln>
        </p:spPr>
      </p:pic>
      <p:pic>
        <p:nvPicPr>
          <p:cNvPr id="16" name="Рисунок 15"/>
          <p:cNvPicPr>
            <a:picLocks noChangeAspect="1"/>
          </p:cNvPicPr>
          <p:nvPr/>
        </p:nvPicPr>
        <p:blipFill>
          <a:blip r:embed="rId7"/>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2" cstate="print"/>
          <a:stretch>
            <a:fillRect/>
          </a:stretch>
        </p:blipFill>
        <p:spPr>
          <a:xfrm>
            <a:off x="7891025" y="32749"/>
            <a:ext cx="1224655" cy="371915"/>
          </a:xfrm>
          <a:prstGeom prst="rect">
            <a:avLst/>
          </a:prstGeom>
        </p:spPr>
      </p:pic>
      <p:sp>
        <p:nvSpPr>
          <p:cNvPr id="11" name="TextBox 10"/>
          <p:cNvSpPr txBox="1"/>
          <p:nvPr/>
        </p:nvSpPr>
        <p:spPr>
          <a:xfrm>
            <a:off x="8676456" y="6525344"/>
            <a:ext cx="467544" cy="369332"/>
          </a:xfrm>
          <a:prstGeom prst="rect">
            <a:avLst/>
          </a:prstGeom>
          <a:noFill/>
        </p:spPr>
        <p:txBody>
          <a:bodyPr wrap="square" rtlCol="0">
            <a:spAutoFit/>
          </a:bodyPr>
          <a:lstStyle/>
          <a:p>
            <a:r>
              <a:rPr lang="uk-UA" dirty="0" smtClean="0">
                <a:latin typeface="Trebuchet MS" pitchFamily="34" charset="0"/>
              </a:rPr>
              <a:t>  4</a:t>
            </a:r>
            <a:endParaRPr lang="uk-UA" dirty="0">
              <a:latin typeface="Trebuchet MS" pitchFamily="34" charset="0"/>
            </a:endParaRPr>
          </a:p>
        </p:txBody>
      </p:sp>
      <p:sp>
        <p:nvSpPr>
          <p:cNvPr id="12" name="Прямокутник 11"/>
          <p:cNvSpPr/>
          <p:nvPr/>
        </p:nvSpPr>
        <p:spPr>
          <a:xfrm>
            <a:off x="0" y="1196752"/>
            <a:ext cx="9144000" cy="4801314"/>
          </a:xfrm>
          <a:prstGeom prst="rect">
            <a:avLst/>
          </a:prstGeom>
        </p:spPr>
        <p:txBody>
          <a:bodyPr wrap="square">
            <a:spAutoFit/>
          </a:bodyPr>
          <a:lstStyle/>
          <a:p>
            <a:r>
              <a:rPr lang="uk-UA" dirty="0" smtClean="0">
                <a:latin typeface="Trebuchet MS" pitchFamily="34" charset="0"/>
              </a:rPr>
              <a:t>Якщо підставити ці перетворення координат у закони Ньютона, то вони перетворюються в точно такі ж самі закони у штрихованій системі координат – це означає, що закони Ньютона в усіх рухомих системах координат мають однаковий вигляд, і тому за допомогою механічних явищ визначити - рухається система чи</a:t>
            </a:r>
          </a:p>
          <a:p>
            <a:r>
              <a:rPr lang="uk-UA" dirty="0" smtClean="0">
                <a:latin typeface="Trebuchet MS" pitchFamily="34" charset="0"/>
              </a:rPr>
              <a:t>ні – неможливо. </a:t>
            </a:r>
          </a:p>
          <a:p>
            <a:endParaRPr lang="uk-UA" dirty="0" smtClean="0">
              <a:latin typeface="Trebuchet MS" pitchFamily="34" charset="0"/>
            </a:endParaRPr>
          </a:p>
          <a:p>
            <a:r>
              <a:rPr lang="uk-UA" dirty="0" smtClean="0">
                <a:latin typeface="Trebuchet MS" pitchFamily="34" charset="0"/>
              </a:rPr>
              <a:t>У </a:t>
            </a:r>
            <a:r>
              <a:rPr lang="en-US" dirty="0" smtClean="0">
                <a:latin typeface="Trebuchet MS" pitchFamily="34" charset="0"/>
              </a:rPr>
              <a:t>XIX</a:t>
            </a:r>
            <a:r>
              <a:rPr lang="uk-UA" dirty="0" smtClean="0">
                <a:latin typeface="Trebuchet MS" pitchFamily="34" charset="0"/>
              </a:rPr>
              <a:t> столітті були відкриті закони Максвелла, які описують поведінку електромагнітного поля та зводять воєдино електрику, магнетизм та світло. Однак якщо із законами Максвелла зробити те ж саме, що і з законами Ньютона, то їх вигляд уже не буде таким же, як і раніше. Зокрема, при подібних перетвореннях у законах Максвелла починали з</a:t>
            </a:r>
            <a:r>
              <a:rPr lang="en-US" dirty="0" smtClean="0">
                <a:latin typeface="Trebuchet MS" pitchFamily="34" charset="0"/>
              </a:rPr>
              <a:t>’</a:t>
            </a:r>
            <a:r>
              <a:rPr lang="uk-UA" dirty="0" smtClean="0">
                <a:latin typeface="Trebuchet MS" pitchFamily="34" charset="0"/>
              </a:rPr>
              <a:t>являтися різні коефіцієнти, з існування яких випливало існування різних фізичних явищ, але в дослідах ці явища не проявлялися.</a:t>
            </a:r>
          </a:p>
          <a:p>
            <a:endParaRPr lang="uk-UA" dirty="0" smtClean="0">
              <a:latin typeface="Trebuchet MS" pitchFamily="34" charset="0"/>
            </a:endParaRPr>
          </a:p>
          <a:p>
            <a:r>
              <a:rPr lang="uk-UA" dirty="0" smtClean="0">
                <a:latin typeface="Trebuchet MS" pitchFamily="34" charset="0"/>
              </a:rPr>
              <a:t>Один із наслідків законів Максвела полягає в тому, що світло рухається в усіх напрямках з однаковою швидкістю </a:t>
            </a:r>
            <a:r>
              <a:rPr lang="uk-UA" i="1" dirty="0" smtClean="0">
                <a:latin typeface="Trebuchet MS" pitchFamily="34" charset="0"/>
              </a:rPr>
              <a:t>(</a:t>
            </a:r>
            <a:r>
              <a:rPr lang="en-US" i="1" dirty="0" smtClean="0">
                <a:latin typeface="Trebuchet MS" pitchFamily="34" charset="0"/>
              </a:rPr>
              <a:t>c = 3·10</a:t>
            </a:r>
            <a:r>
              <a:rPr lang="en-US" i="1" baseline="30000" dirty="0" smtClean="0">
                <a:latin typeface="Trebuchet MS" pitchFamily="34" charset="0"/>
              </a:rPr>
              <a:t>8</a:t>
            </a:r>
            <a:r>
              <a:rPr lang="en-US" i="1" dirty="0" smtClean="0">
                <a:latin typeface="Trebuchet MS" pitchFamily="34" charset="0"/>
              </a:rPr>
              <a:t> </a:t>
            </a:r>
            <a:r>
              <a:rPr lang="uk-UA" i="1" dirty="0" smtClean="0">
                <a:latin typeface="Trebuchet MS" pitchFamily="34" charset="0"/>
              </a:rPr>
              <a:t>м/с</a:t>
            </a:r>
            <a:r>
              <a:rPr lang="ru-RU" i="1" dirty="0" smtClean="0">
                <a:latin typeface="Trebuchet MS" pitchFamily="34" charset="0"/>
              </a:rPr>
              <a:t>, </a:t>
            </a:r>
            <a:r>
              <a:rPr lang="ru-RU" dirty="0" err="1" smtClean="0">
                <a:latin typeface="Trebuchet MS" pitchFamily="34" charset="0"/>
              </a:rPr>
              <a:t>або</a:t>
            </a:r>
            <a:r>
              <a:rPr lang="ru-RU" dirty="0" smtClean="0">
                <a:latin typeface="Trebuchet MS" pitchFamily="34" charset="0"/>
              </a:rPr>
              <a:t> </a:t>
            </a:r>
            <a:r>
              <a:rPr lang="ru-RU" i="1" dirty="0" smtClean="0">
                <a:latin typeface="Trebuchet MS" pitchFamily="34" charset="0"/>
              </a:rPr>
              <a:t>300.000 км/с </a:t>
            </a:r>
            <a:r>
              <a:rPr lang="uk-UA" i="1" dirty="0" smtClean="0">
                <a:latin typeface="Trebuchet MS" pitchFamily="34" charset="0"/>
              </a:rPr>
              <a:t>)</a:t>
            </a:r>
            <a:r>
              <a:rPr lang="uk-UA" dirty="0" smtClean="0">
                <a:latin typeface="Trebuchet MS" pitchFamily="34" charset="0"/>
              </a:rPr>
              <a:t> і ця швидкість не залежить від швидкості руху джерела світла.</a:t>
            </a:r>
            <a:endParaRPr lang="uk-UA" dirty="0">
              <a:latin typeface="Trebuchet MS" pitchFamily="34" charset="0"/>
            </a:endParaRPr>
          </a:p>
        </p:txBody>
      </p:sp>
      <p:sp>
        <p:nvSpPr>
          <p:cNvPr id="14" name="TextBox 13"/>
          <p:cNvSpPr txBox="1"/>
          <p:nvPr/>
        </p:nvSpPr>
        <p:spPr>
          <a:xfrm>
            <a:off x="0" y="1"/>
            <a:ext cx="7956376" cy="769441"/>
          </a:xfrm>
          <a:prstGeom prst="rect">
            <a:avLst/>
          </a:prstGeom>
          <a:noFill/>
        </p:spPr>
        <p:txBody>
          <a:bodyPr wrap="square" rtlCol="0">
            <a:spAutoFit/>
          </a:bodyPr>
          <a:lstStyle/>
          <a:p>
            <a:r>
              <a:rPr lang="uk-UA" sz="2400" b="1" dirty="0" smtClean="0">
                <a:latin typeface="Trebuchet MS" pitchFamily="34" charset="0"/>
              </a:rPr>
              <a:t>Причини виникнення релятивістської механіки</a:t>
            </a:r>
          </a:p>
          <a:p>
            <a:r>
              <a:rPr lang="uk-UA" sz="2000" b="1" dirty="0" smtClean="0">
                <a:latin typeface="Trebuchet MS" pitchFamily="34" charset="0"/>
              </a:rPr>
              <a:t>Проблеми класичної механіки</a:t>
            </a:r>
            <a:endParaRPr lang="uk-UA" sz="2000" b="1" dirty="0">
              <a:latin typeface="Trebuchet MS" pitchFamily="34" charset="0"/>
            </a:endParaRPr>
          </a:p>
        </p:txBody>
      </p:sp>
      <p:pic>
        <p:nvPicPr>
          <p:cNvPr id="9" name="Рисунок 8"/>
          <p:cNvPicPr>
            <a:picLocks noChangeAspect="1"/>
          </p:cNvPicPr>
          <p:nvPr/>
        </p:nvPicPr>
        <p:blipFill>
          <a:blip r:embed="rId3"/>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2" cstate="print"/>
          <a:stretch>
            <a:fillRect/>
          </a:stretch>
        </p:blipFill>
        <p:spPr>
          <a:xfrm>
            <a:off x="7891025" y="32749"/>
            <a:ext cx="1224655" cy="371915"/>
          </a:xfrm>
          <a:prstGeom prst="rect">
            <a:avLst/>
          </a:prstGeom>
        </p:spPr>
      </p:pic>
      <p:sp>
        <p:nvSpPr>
          <p:cNvPr id="11" name="TextBox 10"/>
          <p:cNvSpPr txBox="1"/>
          <p:nvPr/>
        </p:nvSpPr>
        <p:spPr>
          <a:xfrm>
            <a:off x="8676456" y="6525344"/>
            <a:ext cx="467544" cy="369332"/>
          </a:xfrm>
          <a:prstGeom prst="rect">
            <a:avLst/>
          </a:prstGeom>
          <a:noFill/>
        </p:spPr>
        <p:txBody>
          <a:bodyPr wrap="square" rtlCol="0">
            <a:spAutoFit/>
          </a:bodyPr>
          <a:lstStyle/>
          <a:p>
            <a:r>
              <a:rPr lang="uk-UA" dirty="0" smtClean="0">
                <a:latin typeface="Trebuchet MS" pitchFamily="34" charset="0"/>
              </a:rPr>
              <a:t>  5</a:t>
            </a:r>
            <a:endParaRPr lang="uk-UA" dirty="0">
              <a:latin typeface="Trebuchet MS" pitchFamily="34" charset="0"/>
            </a:endParaRPr>
          </a:p>
        </p:txBody>
      </p:sp>
      <p:sp>
        <p:nvSpPr>
          <p:cNvPr id="12" name="Прямокутник 11"/>
          <p:cNvSpPr/>
          <p:nvPr/>
        </p:nvSpPr>
        <p:spPr>
          <a:xfrm>
            <a:off x="0" y="1124744"/>
            <a:ext cx="9144000" cy="3970318"/>
          </a:xfrm>
          <a:prstGeom prst="rect">
            <a:avLst/>
          </a:prstGeom>
        </p:spPr>
        <p:txBody>
          <a:bodyPr wrap="square">
            <a:spAutoFit/>
          </a:bodyPr>
          <a:lstStyle/>
          <a:p>
            <a:r>
              <a:rPr lang="uk-UA" dirty="0" smtClean="0">
                <a:latin typeface="Trebuchet MS" pitchFamily="34" charset="0"/>
              </a:rPr>
              <a:t>Ця незалежність швидкості світла від швидкості джерела його ставить цікаве питання. Припустимо, Петро їде на машині зі швидкістю </a:t>
            </a:r>
            <a:r>
              <a:rPr lang="en-US" i="1" dirty="0" smtClean="0">
                <a:latin typeface="Trebuchet MS" pitchFamily="34" charset="0"/>
              </a:rPr>
              <a:t>u</a:t>
            </a:r>
            <a:r>
              <a:rPr lang="uk-UA" dirty="0" smtClean="0">
                <a:latin typeface="Trebuchet MS" pitchFamily="34" charset="0"/>
              </a:rPr>
              <a:t>, а світло від задніх фар поширюється зі швидкістю </a:t>
            </a:r>
            <a:r>
              <a:rPr lang="en-US" i="1" dirty="0" smtClean="0">
                <a:latin typeface="Trebuchet MS" pitchFamily="34" charset="0"/>
              </a:rPr>
              <a:t>c</a:t>
            </a:r>
            <a:r>
              <a:rPr lang="uk-UA" dirty="0" smtClean="0">
                <a:latin typeface="Trebuchet MS" pitchFamily="34" charset="0"/>
              </a:rPr>
              <a:t>. Тоді, у відповідності із перетвореннями Галілея, якщо Петро виміряє швидкість світла, яке випромінюється задніми фарами його машини, то він наміряє не </a:t>
            </a:r>
            <a:r>
              <a:rPr lang="en-US" i="1" dirty="0" smtClean="0">
                <a:latin typeface="Trebuchet MS" pitchFamily="34" charset="0"/>
              </a:rPr>
              <a:t>c</a:t>
            </a:r>
            <a:r>
              <a:rPr lang="uk-UA" dirty="0" smtClean="0">
                <a:latin typeface="Trebuchet MS" pitchFamily="34" charset="0"/>
              </a:rPr>
              <a:t>, а </a:t>
            </a:r>
            <a:r>
              <a:rPr lang="en-US" i="1" dirty="0" smtClean="0">
                <a:latin typeface="Trebuchet MS" pitchFamily="34" charset="0"/>
              </a:rPr>
              <a:t>c-u</a:t>
            </a:r>
            <a:r>
              <a:rPr lang="uk-UA" i="1" dirty="0" smtClean="0">
                <a:latin typeface="Trebuchet MS" pitchFamily="34" charset="0"/>
              </a:rPr>
              <a:t>. </a:t>
            </a:r>
            <a:r>
              <a:rPr lang="uk-UA" dirty="0" smtClean="0">
                <a:latin typeface="Trebuchet MS" pitchFamily="34" charset="0"/>
              </a:rPr>
              <a:t>Таким чином, якщо швидкість руху Петра становить </a:t>
            </a:r>
            <a:r>
              <a:rPr lang="uk-UA" i="1" dirty="0" smtClean="0">
                <a:latin typeface="Trebuchet MS" pitchFamily="34" charset="0"/>
              </a:rPr>
              <a:t>100.000 км/с</a:t>
            </a:r>
            <a:r>
              <a:rPr lang="uk-UA" dirty="0" smtClean="0">
                <a:latin typeface="Trebuchet MS" pitchFamily="34" charset="0"/>
              </a:rPr>
              <a:t>, то він виміряє </a:t>
            </a:r>
          </a:p>
          <a:p>
            <a:r>
              <a:rPr lang="uk-UA" i="1" dirty="0" smtClean="0">
                <a:latin typeface="Trebuchet MS" pitchFamily="34" charset="0"/>
              </a:rPr>
              <a:t>300.000 – 100.000 = 200.000 км/с</a:t>
            </a:r>
            <a:r>
              <a:rPr lang="ru-RU" i="1" dirty="0" smtClean="0">
                <a:latin typeface="Trebuchet MS" pitchFamily="34" charset="0"/>
              </a:rPr>
              <a:t>. </a:t>
            </a:r>
            <a:r>
              <a:rPr lang="ru-RU" dirty="0" smtClean="0">
                <a:latin typeface="Trebuchet MS" pitchFamily="34" charset="0"/>
              </a:rPr>
              <a:t>Таким чином, </a:t>
            </a:r>
            <a:r>
              <a:rPr lang="uk-UA" dirty="0" smtClean="0">
                <a:latin typeface="Trebuchet MS" pitchFamily="34" charset="0"/>
              </a:rPr>
              <a:t>вимірюючи швидкість світла, яке випромінюється рухомим джерелом, можливо було би вимірювати швидкість джерела (образно кажучи, непорушно стоячий Степан повинен був би виміряти те ж саме значення швидкості світла, що і Петро). На цій ідеї базувалися досліди по вимірюванню швидкості Землі, але жоден із них не дав очікуваного результату: </a:t>
            </a:r>
            <a:r>
              <a:rPr lang="uk-UA" b="1" i="1" dirty="0" smtClean="0">
                <a:latin typeface="Trebuchet MS" pitchFamily="34" charset="0"/>
              </a:rPr>
              <a:t>ніякої швидкості визначено не було</a:t>
            </a:r>
            <a:r>
              <a:rPr lang="uk-UA" dirty="0" smtClean="0">
                <a:latin typeface="Trebuchet MS" pitchFamily="34" charset="0"/>
              </a:rPr>
              <a:t>. Ось тут виник парадокс: ми достеменно знаємо, що у космосі Земля рухається, але виміряти ось таким чином її швидкість, будучи на Землі ми не в змозі… </a:t>
            </a:r>
            <a:endParaRPr lang="uk-UA" i="1" dirty="0">
              <a:latin typeface="Trebuchet MS" pitchFamily="34" charset="0"/>
            </a:endParaRPr>
          </a:p>
        </p:txBody>
      </p:sp>
      <p:sp>
        <p:nvSpPr>
          <p:cNvPr id="14" name="TextBox 13"/>
          <p:cNvSpPr txBox="1"/>
          <p:nvPr/>
        </p:nvSpPr>
        <p:spPr>
          <a:xfrm>
            <a:off x="0" y="1"/>
            <a:ext cx="7956376" cy="461665"/>
          </a:xfrm>
          <a:prstGeom prst="rect">
            <a:avLst/>
          </a:prstGeom>
          <a:noFill/>
        </p:spPr>
        <p:txBody>
          <a:bodyPr wrap="square" rtlCol="0">
            <a:spAutoFit/>
          </a:bodyPr>
          <a:lstStyle/>
          <a:p>
            <a:r>
              <a:rPr lang="uk-UA" sz="2400" b="1" dirty="0" smtClean="0">
                <a:latin typeface="Trebuchet MS" pitchFamily="34" charset="0"/>
              </a:rPr>
              <a:t>Причини виникнення релятивістської механіки</a:t>
            </a:r>
            <a:endParaRPr lang="uk-UA" sz="2000" b="1" dirty="0">
              <a:latin typeface="Trebuchet MS" pitchFamily="34" charset="0"/>
            </a:endParaRPr>
          </a:p>
        </p:txBody>
      </p:sp>
      <p:pic>
        <p:nvPicPr>
          <p:cNvPr id="15" name="Рисунок 14" descr="1f783ffac0ba343435befad125c783e0.jpg"/>
          <p:cNvPicPr>
            <a:picLocks noChangeAspect="1"/>
          </p:cNvPicPr>
          <p:nvPr/>
        </p:nvPicPr>
        <p:blipFill>
          <a:blip r:embed="rId3" cstate="print"/>
          <a:stretch>
            <a:fillRect/>
          </a:stretch>
        </p:blipFill>
        <p:spPr>
          <a:xfrm>
            <a:off x="6660232" y="4743146"/>
            <a:ext cx="2309242" cy="1731932"/>
          </a:xfrm>
          <a:prstGeom prst="rect">
            <a:avLst/>
          </a:prstGeom>
        </p:spPr>
      </p:pic>
      <p:pic>
        <p:nvPicPr>
          <p:cNvPr id="16" name="Рисунок 15"/>
          <p:cNvPicPr>
            <a:picLocks noChangeAspect="1"/>
          </p:cNvPicPr>
          <p:nvPr/>
        </p:nvPicPr>
        <p:blipFill>
          <a:blip r:embed="rId4"/>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3" cstate="print"/>
          <a:stretch>
            <a:fillRect/>
          </a:stretch>
        </p:blipFill>
        <p:spPr>
          <a:xfrm>
            <a:off x="7891025" y="32749"/>
            <a:ext cx="1224655" cy="371915"/>
          </a:xfrm>
          <a:prstGeom prst="rect">
            <a:avLst/>
          </a:prstGeom>
        </p:spPr>
      </p:pic>
      <p:sp>
        <p:nvSpPr>
          <p:cNvPr id="11" name="TextBox 10"/>
          <p:cNvSpPr txBox="1"/>
          <p:nvPr/>
        </p:nvSpPr>
        <p:spPr>
          <a:xfrm>
            <a:off x="8676456" y="6525344"/>
            <a:ext cx="467544" cy="369332"/>
          </a:xfrm>
          <a:prstGeom prst="rect">
            <a:avLst/>
          </a:prstGeom>
          <a:noFill/>
        </p:spPr>
        <p:txBody>
          <a:bodyPr wrap="square" rtlCol="0">
            <a:spAutoFit/>
          </a:bodyPr>
          <a:lstStyle/>
          <a:p>
            <a:r>
              <a:rPr lang="uk-UA" dirty="0" smtClean="0">
                <a:latin typeface="Trebuchet MS" pitchFamily="34" charset="0"/>
              </a:rPr>
              <a:t>  6</a:t>
            </a:r>
            <a:endParaRPr lang="uk-UA" dirty="0">
              <a:latin typeface="Trebuchet MS" pitchFamily="34" charset="0"/>
            </a:endParaRPr>
          </a:p>
        </p:txBody>
      </p:sp>
      <p:sp>
        <p:nvSpPr>
          <p:cNvPr id="12" name="Прямокутник 11"/>
          <p:cNvSpPr/>
          <p:nvPr/>
        </p:nvSpPr>
        <p:spPr>
          <a:xfrm>
            <a:off x="0" y="1052736"/>
            <a:ext cx="9144000" cy="1754326"/>
          </a:xfrm>
          <a:prstGeom prst="rect">
            <a:avLst/>
          </a:prstGeom>
        </p:spPr>
        <p:txBody>
          <a:bodyPr wrap="square">
            <a:spAutoFit/>
          </a:bodyPr>
          <a:lstStyle/>
          <a:p>
            <a:r>
              <a:rPr lang="uk-UA" dirty="0" smtClean="0">
                <a:latin typeface="Trebuchet MS" pitchFamily="34" charset="0"/>
              </a:rPr>
              <a:t>У 1900 р. Дж. </a:t>
            </a:r>
            <a:r>
              <a:rPr lang="uk-UA" dirty="0" err="1" smtClean="0">
                <a:latin typeface="Trebuchet MS" pitchFamily="34" charset="0"/>
              </a:rPr>
              <a:t>Лармор</a:t>
            </a:r>
            <a:r>
              <a:rPr lang="uk-UA" dirty="0" smtClean="0">
                <a:latin typeface="Trebuchet MS" pitchFamily="34" charset="0"/>
              </a:rPr>
              <a:t> застосував певні перетворення до законів Ньютона, які відрізнялись від перетворень Галілея, а у 1904 р. Г.А. Лоренц довів, що рівняння Максвелла зберігають свою форму при перетвореннях </a:t>
            </a:r>
            <a:r>
              <a:rPr lang="uk-UA" dirty="0" err="1" smtClean="0">
                <a:latin typeface="Trebuchet MS" pitchFamily="34" charset="0"/>
              </a:rPr>
              <a:t>Лармора</a:t>
            </a:r>
            <a:r>
              <a:rPr lang="uk-UA" dirty="0" smtClean="0">
                <a:latin typeface="Trebuchet MS" pitchFamily="34" charset="0"/>
              </a:rPr>
              <a:t>, але в інтерпретації Лоренца в них входив невизначений множник та неінерційні системи відліку не були рівноправними. В 1905 р. А. </a:t>
            </a:r>
            <a:r>
              <a:rPr lang="uk-UA" dirty="0" err="1" smtClean="0">
                <a:latin typeface="Trebuchet MS" pitchFamily="34" charset="0"/>
              </a:rPr>
              <a:t>Пуанкаре</a:t>
            </a:r>
            <a:r>
              <a:rPr lang="uk-UA" dirty="0" smtClean="0">
                <a:latin typeface="Trebuchet MS" pitchFamily="34" charset="0"/>
              </a:rPr>
              <a:t> виправив прогалини в теорії Лоренца та привів ці перетворення до сучасного вигляду:</a:t>
            </a:r>
            <a:endParaRPr lang="uk-UA" dirty="0">
              <a:latin typeface="Trebuchet MS" pitchFamily="34" charset="0"/>
            </a:endParaRPr>
          </a:p>
        </p:txBody>
      </p:sp>
      <p:sp>
        <p:nvSpPr>
          <p:cNvPr id="14" name="TextBox 13"/>
          <p:cNvSpPr txBox="1"/>
          <p:nvPr/>
        </p:nvSpPr>
        <p:spPr>
          <a:xfrm>
            <a:off x="0" y="1"/>
            <a:ext cx="7956376" cy="461665"/>
          </a:xfrm>
          <a:prstGeom prst="rect">
            <a:avLst/>
          </a:prstGeom>
          <a:noFill/>
        </p:spPr>
        <p:txBody>
          <a:bodyPr wrap="square" rtlCol="0">
            <a:spAutoFit/>
          </a:bodyPr>
          <a:lstStyle/>
          <a:p>
            <a:r>
              <a:rPr lang="uk-UA" sz="2400" b="1" dirty="0" smtClean="0">
                <a:latin typeface="Trebuchet MS" pitchFamily="34" charset="0"/>
              </a:rPr>
              <a:t>Перетворення Лоренца</a:t>
            </a:r>
            <a:endParaRPr lang="uk-UA" sz="2000" b="1" dirty="0">
              <a:latin typeface="Trebuchet MS" pitchFamily="34" charset="0"/>
            </a:endParaRPr>
          </a:p>
        </p:txBody>
      </p:sp>
      <p:graphicFrame>
        <p:nvGraphicFramePr>
          <p:cNvPr id="2050" name="Object 2"/>
          <p:cNvGraphicFramePr>
            <a:graphicFrameLocks noChangeAspect="1"/>
          </p:cNvGraphicFramePr>
          <p:nvPr/>
        </p:nvGraphicFramePr>
        <p:xfrm>
          <a:off x="2483768" y="2996952"/>
          <a:ext cx="3911600" cy="2781300"/>
        </p:xfrm>
        <a:graphic>
          <a:graphicData uri="http://schemas.openxmlformats.org/presentationml/2006/ole">
            <mc:AlternateContent xmlns:mc="http://schemas.openxmlformats.org/markup-compatibility/2006">
              <mc:Choice xmlns:v="urn:schemas-microsoft-com:vml" Requires="v">
                <p:oleObj spid="_x0000_s2066" name="Equation" r:id="rId4" imgW="1803240" imgH="1282680" progId="Equation.3">
                  <p:embed/>
                </p:oleObj>
              </mc:Choice>
              <mc:Fallback>
                <p:oleObj name="Equation" r:id="rId4" imgW="1803240" imgH="128268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83768" y="2996952"/>
                        <a:ext cx="3911600" cy="278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5" name="Рисунок 14"/>
          <p:cNvPicPr>
            <a:picLocks noChangeAspect="1"/>
          </p:cNvPicPr>
          <p:nvPr/>
        </p:nvPicPr>
        <p:blipFill>
          <a:blip r:embed="rId6"/>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Рисунок 14" descr="definition-momentum-relativity-theory.jpg"/>
          <p:cNvPicPr>
            <a:picLocks noChangeAspect="1"/>
          </p:cNvPicPr>
          <p:nvPr/>
        </p:nvPicPr>
        <p:blipFill>
          <a:blip r:embed="rId3" cstate="print">
            <a:lum bright="40000" contrast="40000"/>
          </a:blip>
          <a:stretch>
            <a:fillRect/>
          </a:stretch>
        </p:blipFill>
        <p:spPr>
          <a:xfrm>
            <a:off x="4788024" y="4238203"/>
            <a:ext cx="4322057" cy="2431157"/>
          </a:xfrm>
          <a:prstGeom prst="rect">
            <a:avLst/>
          </a:prstGeom>
        </p:spPr>
      </p:pic>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4" cstate="print"/>
          <a:stretch>
            <a:fillRect/>
          </a:stretch>
        </p:blipFill>
        <p:spPr>
          <a:xfrm>
            <a:off x="7891025" y="32749"/>
            <a:ext cx="1224655" cy="371915"/>
          </a:xfrm>
          <a:prstGeom prst="rect">
            <a:avLst/>
          </a:prstGeom>
        </p:spPr>
      </p:pic>
      <p:sp>
        <p:nvSpPr>
          <p:cNvPr id="11" name="TextBox 10"/>
          <p:cNvSpPr txBox="1"/>
          <p:nvPr/>
        </p:nvSpPr>
        <p:spPr>
          <a:xfrm>
            <a:off x="8676456" y="6525344"/>
            <a:ext cx="467544" cy="369332"/>
          </a:xfrm>
          <a:prstGeom prst="rect">
            <a:avLst/>
          </a:prstGeom>
          <a:noFill/>
        </p:spPr>
        <p:txBody>
          <a:bodyPr wrap="square" rtlCol="0">
            <a:spAutoFit/>
          </a:bodyPr>
          <a:lstStyle/>
          <a:p>
            <a:r>
              <a:rPr lang="uk-UA" dirty="0" smtClean="0">
                <a:latin typeface="Trebuchet MS" pitchFamily="34" charset="0"/>
              </a:rPr>
              <a:t>  7</a:t>
            </a:r>
            <a:endParaRPr lang="uk-UA" dirty="0">
              <a:latin typeface="Trebuchet MS" pitchFamily="34" charset="0"/>
            </a:endParaRPr>
          </a:p>
        </p:txBody>
      </p:sp>
      <p:sp>
        <p:nvSpPr>
          <p:cNvPr id="9" name="TextBox 8"/>
          <p:cNvSpPr txBox="1"/>
          <p:nvPr/>
        </p:nvSpPr>
        <p:spPr>
          <a:xfrm>
            <a:off x="0" y="1"/>
            <a:ext cx="7956376" cy="461665"/>
          </a:xfrm>
          <a:prstGeom prst="rect">
            <a:avLst/>
          </a:prstGeom>
          <a:noFill/>
        </p:spPr>
        <p:txBody>
          <a:bodyPr wrap="square" rtlCol="0">
            <a:spAutoFit/>
          </a:bodyPr>
          <a:lstStyle/>
          <a:p>
            <a:r>
              <a:rPr lang="uk-UA" sz="2400" b="1" dirty="0" smtClean="0">
                <a:latin typeface="Trebuchet MS" pitchFamily="34" charset="0"/>
              </a:rPr>
              <a:t>Постулати теорії відносності А. Ейнштейна</a:t>
            </a:r>
            <a:endParaRPr lang="uk-UA" sz="2400" b="1" dirty="0">
              <a:latin typeface="Trebuchet MS" pitchFamily="34" charset="0"/>
            </a:endParaRPr>
          </a:p>
        </p:txBody>
      </p:sp>
      <p:sp>
        <p:nvSpPr>
          <p:cNvPr id="12" name="Прямокутник 11"/>
          <p:cNvSpPr/>
          <p:nvPr/>
        </p:nvSpPr>
        <p:spPr>
          <a:xfrm>
            <a:off x="0" y="1124744"/>
            <a:ext cx="9144000" cy="1200329"/>
          </a:xfrm>
          <a:prstGeom prst="rect">
            <a:avLst/>
          </a:prstGeom>
        </p:spPr>
        <p:txBody>
          <a:bodyPr wrap="square">
            <a:spAutoFit/>
          </a:bodyPr>
          <a:lstStyle/>
          <a:p>
            <a:r>
              <a:rPr lang="uk-UA" dirty="0" smtClean="0">
                <a:latin typeface="Trebuchet MS" pitchFamily="34" charset="0"/>
              </a:rPr>
              <a:t>А. Ейнштейн, узагальнюючи роботи </a:t>
            </a:r>
            <a:r>
              <a:rPr lang="uk-UA" dirty="0" err="1" smtClean="0">
                <a:latin typeface="Trebuchet MS" pitchFamily="34" charset="0"/>
              </a:rPr>
              <a:t>Пуанкаре</a:t>
            </a:r>
            <a:r>
              <a:rPr lang="uk-UA" dirty="0" smtClean="0">
                <a:latin typeface="Trebuchet MS" pitchFamily="34" charset="0"/>
              </a:rPr>
              <a:t> та Лоренца, висловив думку, що всі фізичні закони не повинні змінюватися від перетворень Лоренца. Таким чином, змінювати потрібно не закони Максвелла, а закони Ньютона. Для того, щоб це було, в законах Ньютона маса не повинна бути сталою, вона повинна мати вигляд</a:t>
            </a:r>
            <a:endParaRPr lang="uk-UA" dirty="0">
              <a:latin typeface="Trebuchet MS" pitchFamily="34" charset="0"/>
            </a:endParaRPr>
          </a:p>
        </p:txBody>
      </p:sp>
      <p:graphicFrame>
        <p:nvGraphicFramePr>
          <p:cNvPr id="3074" name="Object 2"/>
          <p:cNvGraphicFramePr>
            <a:graphicFrameLocks noChangeAspect="1"/>
          </p:cNvGraphicFramePr>
          <p:nvPr/>
        </p:nvGraphicFramePr>
        <p:xfrm>
          <a:off x="3635896" y="2420888"/>
          <a:ext cx="1736725" cy="1404937"/>
        </p:xfrm>
        <a:graphic>
          <a:graphicData uri="http://schemas.openxmlformats.org/presentationml/2006/ole">
            <mc:AlternateContent xmlns:mc="http://schemas.openxmlformats.org/markup-compatibility/2006">
              <mc:Choice xmlns:v="urn:schemas-microsoft-com:vml" Requires="v">
                <p:oleObj spid="_x0000_s3090" name="Equation" r:id="rId5" imgW="799920" imgH="647640" progId="Equation.3">
                  <p:embed/>
                </p:oleObj>
              </mc:Choice>
              <mc:Fallback>
                <p:oleObj name="Equation" r:id="rId5" imgW="799920" imgH="64764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5896" y="2420888"/>
                        <a:ext cx="1736725" cy="1404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Прямокутник 13"/>
          <p:cNvSpPr/>
          <p:nvPr/>
        </p:nvSpPr>
        <p:spPr>
          <a:xfrm>
            <a:off x="0" y="3861048"/>
            <a:ext cx="9144000" cy="646331"/>
          </a:xfrm>
          <a:prstGeom prst="rect">
            <a:avLst/>
          </a:prstGeom>
        </p:spPr>
        <p:txBody>
          <a:bodyPr wrap="square">
            <a:spAutoFit/>
          </a:bodyPr>
          <a:lstStyle/>
          <a:p>
            <a:r>
              <a:rPr lang="uk-UA" dirty="0" smtClean="0">
                <a:latin typeface="Trebuchet MS" pitchFamily="34" charset="0"/>
              </a:rPr>
              <a:t>тобто вона повинна залежати від швидкості.</a:t>
            </a:r>
          </a:p>
          <a:p>
            <a:r>
              <a:rPr lang="uk-UA" dirty="0" smtClean="0">
                <a:latin typeface="Trebuchet MS" pitchFamily="34" charset="0"/>
              </a:rPr>
              <a:t>Тут </a:t>
            </a:r>
            <a:r>
              <a:rPr lang="en-US" i="1" dirty="0" smtClean="0">
                <a:latin typeface="Trebuchet MS" pitchFamily="34" charset="0"/>
              </a:rPr>
              <a:t>m</a:t>
            </a:r>
            <a:r>
              <a:rPr lang="en-US" i="1" baseline="-25000" dirty="0" smtClean="0">
                <a:latin typeface="Trebuchet MS" pitchFamily="34" charset="0"/>
              </a:rPr>
              <a:t>0</a:t>
            </a:r>
            <a:r>
              <a:rPr lang="en-US" dirty="0" smtClean="0">
                <a:latin typeface="Trebuchet MS" pitchFamily="34" charset="0"/>
              </a:rPr>
              <a:t> – </a:t>
            </a:r>
            <a:r>
              <a:rPr lang="uk-UA" dirty="0" smtClean="0">
                <a:latin typeface="Trebuchet MS" pitchFamily="34" charset="0"/>
              </a:rPr>
              <a:t>маса спокою, тобто маса непорушного тіла.</a:t>
            </a:r>
            <a:endParaRPr lang="uk-UA" dirty="0">
              <a:latin typeface="Trebuchet MS" pitchFamily="34" charset="0"/>
            </a:endParaRPr>
          </a:p>
        </p:txBody>
      </p:sp>
      <p:pic>
        <p:nvPicPr>
          <p:cNvPr id="16" name="Рисунок 15"/>
          <p:cNvPicPr>
            <a:picLocks noChangeAspect="1"/>
          </p:cNvPicPr>
          <p:nvPr/>
        </p:nvPicPr>
        <p:blipFill>
          <a:blip r:embed="rId7"/>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6525344"/>
            <a:ext cx="9144000" cy="332656"/>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400" b="1" dirty="0" smtClean="0">
                <a:solidFill>
                  <a:schemeClr val="tx1"/>
                </a:solidFill>
                <a:latin typeface="Trebuchet MS" pitchFamily="34" charset="0"/>
              </a:rPr>
              <a:t>Релятивістська механіка</a:t>
            </a:r>
          </a:p>
        </p:txBody>
      </p:sp>
      <p:sp>
        <p:nvSpPr>
          <p:cNvPr id="8" name="Прямокутник 7"/>
          <p:cNvSpPr/>
          <p:nvPr/>
        </p:nvSpPr>
        <p:spPr>
          <a:xfrm>
            <a:off x="0" y="0"/>
            <a:ext cx="9144000" cy="836712"/>
          </a:xfrm>
          <a:prstGeom prst="rect">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 name="Рисунок 9" descr="index.png"/>
          <p:cNvPicPr>
            <a:picLocks noChangeAspect="1"/>
          </p:cNvPicPr>
          <p:nvPr/>
        </p:nvPicPr>
        <p:blipFill>
          <a:blip r:embed="rId3" cstate="print"/>
          <a:stretch>
            <a:fillRect/>
          </a:stretch>
        </p:blipFill>
        <p:spPr>
          <a:xfrm>
            <a:off x="7891025" y="32749"/>
            <a:ext cx="1224655" cy="371915"/>
          </a:xfrm>
          <a:prstGeom prst="rect">
            <a:avLst/>
          </a:prstGeom>
        </p:spPr>
      </p:pic>
      <p:sp>
        <p:nvSpPr>
          <p:cNvPr id="11" name="TextBox 10"/>
          <p:cNvSpPr txBox="1"/>
          <p:nvPr/>
        </p:nvSpPr>
        <p:spPr>
          <a:xfrm>
            <a:off x="8676456" y="6525344"/>
            <a:ext cx="467544" cy="369332"/>
          </a:xfrm>
          <a:prstGeom prst="rect">
            <a:avLst/>
          </a:prstGeom>
          <a:noFill/>
        </p:spPr>
        <p:txBody>
          <a:bodyPr wrap="square" rtlCol="0">
            <a:spAutoFit/>
          </a:bodyPr>
          <a:lstStyle/>
          <a:p>
            <a:r>
              <a:rPr lang="uk-UA" dirty="0" smtClean="0">
                <a:latin typeface="Trebuchet MS" pitchFamily="34" charset="0"/>
              </a:rPr>
              <a:t>  8</a:t>
            </a:r>
            <a:endParaRPr lang="uk-UA" dirty="0">
              <a:latin typeface="Trebuchet MS" pitchFamily="34" charset="0"/>
            </a:endParaRPr>
          </a:p>
        </p:txBody>
      </p:sp>
      <p:sp>
        <p:nvSpPr>
          <p:cNvPr id="9" name="TextBox 8"/>
          <p:cNvSpPr txBox="1"/>
          <p:nvPr/>
        </p:nvSpPr>
        <p:spPr>
          <a:xfrm>
            <a:off x="0" y="1"/>
            <a:ext cx="7956376" cy="461665"/>
          </a:xfrm>
          <a:prstGeom prst="rect">
            <a:avLst/>
          </a:prstGeom>
          <a:noFill/>
        </p:spPr>
        <p:txBody>
          <a:bodyPr wrap="square" rtlCol="0">
            <a:spAutoFit/>
          </a:bodyPr>
          <a:lstStyle/>
          <a:p>
            <a:r>
              <a:rPr lang="uk-UA" sz="2400" b="1" dirty="0" smtClean="0">
                <a:latin typeface="Trebuchet MS" pitchFamily="34" charset="0"/>
              </a:rPr>
              <a:t>Чотирьохвимірні вектори</a:t>
            </a:r>
            <a:endParaRPr lang="uk-UA" sz="2400" b="1" dirty="0">
              <a:latin typeface="Trebuchet MS" pitchFamily="34" charset="0"/>
            </a:endParaRPr>
          </a:p>
        </p:txBody>
      </p:sp>
      <p:sp>
        <p:nvSpPr>
          <p:cNvPr id="12" name="Прямокутник 11"/>
          <p:cNvSpPr/>
          <p:nvPr/>
        </p:nvSpPr>
        <p:spPr>
          <a:xfrm>
            <a:off x="0" y="1124744"/>
            <a:ext cx="9144000" cy="369332"/>
          </a:xfrm>
          <a:prstGeom prst="rect">
            <a:avLst/>
          </a:prstGeom>
        </p:spPr>
        <p:txBody>
          <a:bodyPr wrap="square">
            <a:spAutoFit/>
          </a:bodyPr>
          <a:lstStyle/>
          <a:p>
            <a:r>
              <a:rPr lang="uk-UA" dirty="0" smtClean="0">
                <a:latin typeface="Trebuchet MS" pitchFamily="34" charset="0"/>
              </a:rPr>
              <a:t>Якщо система координат обертається на деякий кут </a:t>
            </a:r>
            <a:r>
              <a:rPr lang="el-GR" i="1" dirty="0" smtClean="0">
                <a:latin typeface="Trebuchet MS" pitchFamily="34" charset="0"/>
              </a:rPr>
              <a:t>θ</a:t>
            </a:r>
            <a:r>
              <a:rPr lang="ru-RU" dirty="0" smtClean="0">
                <a:latin typeface="Trebuchet MS" pitchFamily="34" charset="0"/>
              </a:rPr>
              <a:t>, то</a:t>
            </a:r>
            <a:endParaRPr lang="uk-UA" dirty="0">
              <a:latin typeface="Trebuchet MS" pitchFamily="34" charset="0"/>
            </a:endParaRPr>
          </a:p>
        </p:txBody>
      </p:sp>
      <p:graphicFrame>
        <p:nvGraphicFramePr>
          <p:cNvPr id="4098" name="Object 2"/>
          <p:cNvGraphicFramePr>
            <a:graphicFrameLocks noChangeAspect="1"/>
          </p:cNvGraphicFramePr>
          <p:nvPr/>
        </p:nvGraphicFramePr>
        <p:xfrm>
          <a:off x="3347864" y="1556792"/>
          <a:ext cx="2730500" cy="936625"/>
        </p:xfrm>
        <a:graphic>
          <a:graphicData uri="http://schemas.openxmlformats.org/presentationml/2006/ole">
            <mc:AlternateContent xmlns:mc="http://schemas.openxmlformats.org/markup-compatibility/2006">
              <mc:Choice xmlns:v="urn:schemas-microsoft-com:vml" Requires="v">
                <p:oleObj spid="_x0000_s4130" name="Equation" r:id="rId4" imgW="1257120" imgH="431640" progId="Equation.3">
                  <p:embed/>
                </p:oleObj>
              </mc:Choice>
              <mc:Fallback>
                <p:oleObj name="Equation" r:id="rId4" imgW="1257120" imgH="43164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47864" y="1556792"/>
                        <a:ext cx="2730500" cy="936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Прямокутник 13"/>
          <p:cNvSpPr/>
          <p:nvPr/>
        </p:nvSpPr>
        <p:spPr>
          <a:xfrm>
            <a:off x="0" y="2564904"/>
            <a:ext cx="9144000" cy="1200329"/>
          </a:xfrm>
          <a:prstGeom prst="rect">
            <a:avLst/>
          </a:prstGeom>
        </p:spPr>
        <p:txBody>
          <a:bodyPr wrap="square">
            <a:spAutoFit/>
          </a:bodyPr>
          <a:lstStyle/>
          <a:p>
            <a:r>
              <a:rPr lang="uk-UA" dirty="0" smtClean="0">
                <a:latin typeface="Trebuchet MS" pitchFamily="34" charset="0"/>
              </a:rPr>
              <a:t>тобто нове </a:t>
            </a:r>
            <a:r>
              <a:rPr lang="en-US" i="1" dirty="0" smtClean="0">
                <a:latin typeface="Trebuchet MS" pitchFamily="34" charset="0"/>
              </a:rPr>
              <a:t>x’</a:t>
            </a:r>
            <a:r>
              <a:rPr lang="en-US" dirty="0" smtClean="0">
                <a:latin typeface="Trebuchet MS" pitchFamily="34" charset="0"/>
              </a:rPr>
              <a:t> </a:t>
            </a:r>
            <a:r>
              <a:rPr lang="uk-UA" dirty="0" smtClean="0">
                <a:latin typeface="Trebuchet MS" pitchFamily="34" charset="0"/>
              </a:rPr>
              <a:t>перемішує старі </a:t>
            </a:r>
            <a:r>
              <a:rPr lang="en-US" i="1" dirty="0" smtClean="0">
                <a:latin typeface="Trebuchet MS" pitchFamily="34" charset="0"/>
              </a:rPr>
              <a:t>x</a:t>
            </a:r>
            <a:r>
              <a:rPr lang="en-US" dirty="0" smtClean="0">
                <a:latin typeface="Trebuchet MS" pitchFamily="34" charset="0"/>
              </a:rPr>
              <a:t> </a:t>
            </a:r>
            <a:r>
              <a:rPr lang="uk-UA" dirty="0" smtClean="0">
                <a:latin typeface="Trebuchet MS" pitchFamily="34" charset="0"/>
              </a:rPr>
              <a:t>та </a:t>
            </a:r>
            <a:r>
              <a:rPr lang="en-US" i="1" dirty="0" smtClean="0">
                <a:latin typeface="Trebuchet MS" pitchFamily="34" charset="0"/>
              </a:rPr>
              <a:t>y</a:t>
            </a:r>
            <a:r>
              <a:rPr lang="uk-UA" dirty="0" smtClean="0">
                <a:latin typeface="Trebuchet MS" pitchFamily="34" charset="0"/>
              </a:rPr>
              <a:t> (а також нове </a:t>
            </a:r>
            <a:r>
              <a:rPr lang="en-US" i="1" dirty="0" smtClean="0">
                <a:latin typeface="Trebuchet MS" pitchFamily="34" charset="0"/>
              </a:rPr>
              <a:t>x’</a:t>
            </a:r>
            <a:r>
              <a:rPr lang="en-US" dirty="0" smtClean="0">
                <a:latin typeface="Trebuchet MS" pitchFamily="34" charset="0"/>
              </a:rPr>
              <a:t> </a:t>
            </a:r>
            <a:r>
              <a:rPr lang="uk-UA" dirty="0" smtClean="0">
                <a:latin typeface="Trebuchet MS" pitchFamily="34" charset="0"/>
              </a:rPr>
              <a:t>теж їх перемішує). Подібним же чином перетворення Лоренца перемішує </a:t>
            </a:r>
            <a:r>
              <a:rPr lang="en-US" i="1" dirty="0" smtClean="0">
                <a:latin typeface="Trebuchet MS" pitchFamily="34" charset="0"/>
              </a:rPr>
              <a:t>x</a:t>
            </a:r>
            <a:r>
              <a:rPr lang="en-US" dirty="0" smtClean="0">
                <a:latin typeface="Trebuchet MS" pitchFamily="34" charset="0"/>
              </a:rPr>
              <a:t>, </a:t>
            </a:r>
            <a:r>
              <a:rPr lang="en-US" i="1" dirty="0" smtClean="0">
                <a:latin typeface="Trebuchet MS" pitchFamily="34" charset="0"/>
              </a:rPr>
              <a:t>y</a:t>
            </a:r>
            <a:r>
              <a:rPr lang="en-US" dirty="0" smtClean="0">
                <a:latin typeface="Trebuchet MS" pitchFamily="34" charset="0"/>
              </a:rPr>
              <a:t>, </a:t>
            </a:r>
            <a:r>
              <a:rPr lang="en-US" i="1" dirty="0" smtClean="0">
                <a:latin typeface="Trebuchet MS" pitchFamily="34" charset="0"/>
              </a:rPr>
              <a:t>z</a:t>
            </a:r>
            <a:r>
              <a:rPr lang="en-US" dirty="0" smtClean="0">
                <a:latin typeface="Trebuchet MS" pitchFamily="34" charset="0"/>
              </a:rPr>
              <a:t>, </a:t>
            </a:r>
            <a:r>
              <a:rPr lang="uk-UA" dirty="0" smtClean="0">
                <a:latin typeface="Trebuchet MS" pitchFamily="34" charset="0"/>
              </a:rPr>
              <a:t>та </a:t>
            </a:r>
            <a:r>
              <a:rPr lang="en-US" i="1" dirty="0" smtClean="0">
                <a:latin typeface="Trebuchet MS" pitchFamily="34" charset="0"/>
              </a:rPr>
              <a:t>t</a:t>
            </a:r>
            <a:r>
              <a:rPr lang="uk-UA" dirty="0" smtClean="0">
                <a:latin typeface="Trebuchet MS" pitchFamily="34" charset="0"/>
              </a:rPr>
              <a:t>.</a:t>
            </a:r>
            <a:r>
              <a:rPr lang="ru-RU" dirty="0" smtClean="0">
                <a:latin typeface="Trebuchet MS" pitchFamily="34" charset="0"/>
              </a:rPr>
              <a:t> </a:t>
            </a:r>
            <a:r>
              <a:rPr lang="uk-UA" dirty="0" smtClean="0">
                <a:latin typeface="Trebuchet MS" pitchFamily="34" charset="0"/>
              </a:rPr>
              <a:t>Таким чином перетворення Лоренца – це якби </a:t>
            </a:r>
            <a:r>
              <a:rPr lang="uk-UA" i="1" dirty="0" smtClean="0">
                <a:latin typeface="Trebuchet MS" pitchFamily="34" charset="0"/>
              </a:rPr>
              <a:t>обертання </a:t>
            </a:r>
            <a:r>
              <a:rPr lang="uk-UA" dirty="0" smtClean="0">
                <a:latin typeface="Trebuchet MS" pitchFamily="34" charset="0"/>
              </a:rPr>
              <a:t>системи координат, але у чотирьохвимірному </a:t>
            </a:r>
            <a:r>
              <a:rPr lang="uk-UA" i="1" dirty="0" smtClean="0">
                <a:latin typeface="Trebuchet MS" pitchFamily="34" charset="0"/>
              </a:rPr>
              <a:t>просторі-часі</a:t>
            </a:r>
            <a:r>
              <a:rPr lang="uk-UA" dirty="0" smtClean="0">
                <a:latin typeface="Trebuchet MS" pitchFamily="34" charset="0"/>
              </a:rPr>
              <a:t>:</a:t>
            </a:r>
            <a:endParaRPr lang="uk-UA" dirty="0">
              <a:latin typeface="Trebuchet MS" pitchFamily="34" charset="0"/>
            </a:endParaRPr>
          </a:p>
        </p:txBody>
      </p:sp>
      <p:graphicFrame>
        <p:nvGraphicFramePr>
          <p:cNvPr id="4099" name="Object 3"/>
          <p:cNvGraphicFramePr>
            <a:graphicFrameLocks noChangeAspect="1"/>
          </p:cNvGraphicFramePr>
          <p:nvPr/>
        </p:nvGraphicFramePr>
        <p:xfrm>
          <a:off x="2051720" y="3861048"/>
          <a:ext cx="5434012" cy="495300"/>
        </p:xfrm>
        <a:graphic>
          <a:graphicData uri="http://schemas.openxmlformats.org/presentationml/2006/ole">
            <mc:AlternateContent xmlns:mc="http://schemas.openxmlformats.org/markup-compatibility/2006">
              <mc:Choice xmlns:v="urn:schemas-microsoft-com:vml" Requires="v">
                <p:oleObj spid="_x0000_s4131" name="Equation" r:id="rId6" imgW="2501640" imgH="228600" progId="Equation.3">
                  <p:embed/>
                </p:oleObj>
              </mc:Choice>
              <mc:Fallback>
                <p:oleObj name="Equation" r:id="rId6" imgW="2501640" imgH="22860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1720" y="3861048"/>
                        <a:ext cx="5434012"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Прямокутник 14"/>
          <p:cNvSpPr/>
          <p:nvPr/>
        </p:nvSpPr>
        <p:spPr>
          <a:xfrm>
            <a:off x="0" y="4509120"/>
            <a:ext cx="9144000" cy="646331"/>
          </a:xfrm>
          <a:prstGeom prst="rect">
            <a:avLst/>
          </a:prstGeom>
        </p:spPr>
        <p:txBody>
          <a:bodyPr wrap="square">
            <a:spAutoFit/>
          </a:bodyPr>
          <a:lstStyle/>
          <a:p>
            <a:r>
              <a:rPr lang="uk-UA" dirty="0" smtClean="0">
                <a:latin typeface="Trebuchet MS" pitchFamily="34" charset="0"/>
              </a:rPr>
              <a:t>Таким чином, існує певна комбінація координат і часу, яка є </a:t>
            </a:r>
            <a:r>
              <a:rPr lang="uk-UA" i="1" dirty="0" smtClean="0">
                <a:latin typeface="Trebuchet MS" pitchFamily="34" charset="0"/>
              </a:rPr>
              <a:t>інваріантною </a:t>
            </a:r>
            <a:r>
              <a:rPr lang="uk-UA" dirty="0" smtClean="0">
                <a:latin typeface="Trebuchet MS" pitchFamily="34" charset="0"/>
              </a:rPr>
              <a:t>(тобто залишається незмінною)  при перетвореннях Лоренца.</a:t>
            </a:r>
            <a:endParaRPr lang="uk-UA" dirty="0">
              <a:latin typeface="Trebuchet MS" pitchFamily="34" charset="0"/>
            </a:endParaRPr>
          </a:p>
        </p:txBody>
      </p:sp>
      <p:pic>
        <p:nvPicPr>
          <p:cNvPr id="16" name="Рисунок 15"/>
          <p:cNvPicPr>
            <a:picLocks noChangeAspect="1"/>
          </p:cNvPicPr>
          <p:nvPr/>
        </p:nvPicPr>
        <p:blipFill>
          <a:blip r:embed="rId8"/>
          <a:stretch>
            <a:fillRect/>
          </a:stretch>
        </p:blipFill>
        <p:spPr>
          <a:xfrm>
            <a:off x="7891025" y="433361"/>
            <a:ext cx="1224655" cy="360777"/>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3628</TotalTime>
  <Words>1758</Words>
  <Application>Microsoft Office PowerPoint</Application>
  <PresentationFormat>Екран (4:3)</PresentationFormat>
  <Paragraphs>151</Paragraphs>
  <Slides>22</Slides>
  <Notes>0</Notes>
  <HiddenSlides>0</HiddenSlides>
  <MMClips>0</MMClips>
  <ScaleCrop>false</ScaleCrop>
  <HeadingPairs>
    <vt:vector size="8" baseType="variant">
      <vt:variant>
        <vt:lpstr>Використані шрифти</vt:lpstr>
      </vt:variant>
      <vt:variant>
        <vt:i4>3</vt:i4>
      </vt:variant>
      <vt:variant>
        <vt:lpstr>Тема</vt:lpstr>
      </vt:variant>
      <vt:variant>
        <vt:i4>1</vt:i4>
      </vt:variant>
      <vt:variant>
        <vt:lpstr>Вбудовані сервери OLE</vt:lpstr>
      </vt:variant>
      <vt:variant>
        <vt:i4>1</vt:i4>
      </vt:variant>
      <vt:variant>
        <vt:lpstr>Заголовки слайдів</vt:lpstr>
      </vt:variant>
      <vt:variant>
        <vt:i4>22</vt:i4>
      </vt:variant>
    </vt:vector>
  </HeadingPairs>
  <TitlesOfParts>
    <vt:vector size="27" baseType="lpstr">
      <vt:lpstr>Arial</vt:lpstr>
      <vt:lpstr>Calibri</vt:lpstr>
      <vt:lpstr>Trebuchet MS</vt:lpstr>
      <vt:lpstr>Тема Office</vt:lpstr>
      <vt:lpstr>Equation</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Ron</dc:creator>
  <cp:lastModifiedBy>Ron</cp:lastModifiedBy>
  <cp:revision>399</cp:revision>
  <dcterms:created xsi:type="dcterms:W3CDTF">2019-09-06T08:06:09Z</dcterms:created>
  <dcterms:modified xsi:type="dcterms:W3CDTF">2024-09-20T13:38:47Z</dcterms:modified>
</cp:coreProperties>
</file>