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slideLayout" Target="../slideLayouts/slideLayout1.xml"/><Relationship Id="rId5"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slideLayout" Target="../slideLayouts/slideLayout1.xml"/><Relationship Id="rId5"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slideLayout" Target="../slideLayouts/slideLayout1.xml"/><Relationship Id="rId6"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slideLayout" Target="../slideLayouts/slideLayout1.xml"/><Relationship Id="rId6"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slideLayout" Target="../slideLayouts/slideLayout1.xml"/><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slideLayout" Target="../slideLayouts/slideLayout1.xml"/><Relationship Id="rId6"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slideLayout" Target="../slideLayouts/slideLayout1.xml"/><Relationship Id="rId5"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image" Target="../media/image-12-3.png"/><Relationship Id="rId5" Type="http://schemas.openxmlformats.org/officeDocument/2006/relationships/image" Target="../media/image-12-3.png"/><Relationship Id="rId6" Type="http://schemas.openxmlformats.org/officeDocument/2006/relationships/slideLayout" Target="../slideLayouts/slideLayout1.xml"/><Relationship Id="rId7"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image" Target="../media/image-16-4.png"/><Relationship Id="rId5" Type="http://schemas.openxmlformats.org/officeDocument/2006/relationships/image" Target="../media/image-16-5.png"/><Relationship Id="rId6" Type="http://schemas.openxmlformats.org/officeDocument/2006/relationships/image" Target="../media/image-16-6.png"/><Relationship Id="rId7" Type="http://schemas.openxmlformats.org/officeDocument/2006/relationships/slideLayout" Target="../slideLayouts/slideLayout1.xml"/><Relationship Id="rId8"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image" Target="../media/image-17-3.png"/><Relationship Id="rId4" Type="http://schemas.openxmlformats.org/officeDocument/2006/relationships/image" Target="../media/image-17-4.png"/><Relationship Id="rId5" Type="http://schemas.openxmlformats.org/officeDocument/2006/relationships/slideLayout" Target="../slideLayouts/slideLayout1.xml"/><Relationship Id="rId6"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image" Target="../media/image-18-3.png"/><Relationship Id="rId4" Type="http://schemas.openxmlformats.org/officeDocument/2006/relationships/image" Target="../media/image-18-4.png"/><Relationship Id="rId5" Type="http://schemas.openxmlformats.org/officeDocument/2006/relationships/slideLayout" Target="../slideLayouts/slideLayout1.xml"/><Relationship Id="rId6"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image" Target="../media/image-19-3.png"/><Relationship Id="rId4" Type="http://schemas.openxmlformats.org/officeDocument/2006/relationships/image" Target="../media/image-19-4.png"/><Relationship Id="rId5" Type="http://schemas.openxmlformats.org/officeDocument/2006/relationships/slideLayout" Target="../slideLayouts/slideLayout1.xml"/><Relationship Id="rId6"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2A4A"/>
        </a:solidFill>
      </p:bgPr>
    </p:bg>
    <p:spTree>
      <p:nvGrpSpPr>
        <p:cNvPr id="1" name=""/>
        <p:cNvGrpSpPr/>
        <p:nvPr/>
      </p:nvGrpSpPr>
      <p:grpSpPr>
        <a:xfrm>
          <a:off x="0" y="0"/>
          <a:ext cx="0" cy="0"/>
          <a:chOff x="0" y="0"/>
          <a:chExt cx="0" cy="0"/>
        </a:xfrm>
      </p:grpSpPr>
      <p:sp>
        <p:nvSpPr>
          <p:cNvPr id="2" name="Shape 0"/>
          <p:cNvSpPr/>
          <p:nvPr/>
        </p:nvSpPr>
        <p:spPr>
          <a:xfrm>
            <a:off x="8778240" y="-1463040"/>
            <a:ext cx="4754880" cy="4754880"/>
          </a:xfrm>
          <a:prstGeom prst="ellipse">
            <a:avLst/>
          </a:prstGeom>
          <a:solidFill>
            <a:srgbClr val="51678A">
              <a:alpha val="30000"/>
            </a:srgbClr>
          </a:solidFill>
          <a:ln/>
        </p:spPr>
      </p:sp>
      <p:sp>
        <p:nvSpPr>
          <p:cNvPr id="3" name="Shape 1"/>
          <p:cNvSpPr/>
          <p:nvPr/>
        </p:nvSpPr>
        <p:spPr>
          <a:xfrm>
            <a:off x="10332720" y="3108960"/>
            <a:ext cx="2743200" cy="2743200"/>
          </a:xfrm>
          <a:prstGeom prst="ellipse">
            <a:avLst/>
          </a:prstGeom>
          <a:solidFill>
            <a:srgbClr val="E8A33D">
              <a:alpha val="22000"/>
            </a:srgbClr>
          </a:solidFill>
          <a:ln/>
        </p:spPr>
      </p:sp>
      <p:sp>
        <p:nvSpPr>
          <p:cNvPr id="4" name="Shape 2"/>
          <p:cNvSpPr/>
          <p:nvPr/>
        </p:nvSpPr>
        <p:spPr>
          <a:xfrm>
            <a:off x="-1280160" y="4846320"/>
            <a:ext cx="3291840" cy="3291840"/>
          </a:xfrm>
          <a:prstGeom prst="ellipse">
            <a:avLst/>
          </a:prstGeom>
          <a:solidFill>
            <a:srgbClr val="51678A">
              <a:alpha val="26000"/>
            </a:srgbClr>
          </a:solidFill>
          <a:ln/>
        </p:spPr>
      </p:sp>
      <p:sp>
        <p:nvSpPr>
          <p:cNvPr id="5" name="Text 3"/>
          <p:cNvSpPr txBox="1"/>
          <p:nvPr/>
        </p:nvSpPr>
        <p:spPr>
          <a:xfrm>
            <a:off x="640080" y="1417320"/>
            <a:ext cx="9144000" cy="365760"/>
          </a:xfrm>
          <a:prstGeom prst="rect">
            <a:avLst/>
          </a:prstGeom>
          <a:noFill/>
          <a:ln/>
        </p:spPr>
        <p:txBody>
          <a:bodyPr wrap="square" lIns="0" tIns="0" rIns="0" bIns="0" rtlCol="0" anchor="ctr"/>
          <a:lstStyle/>
          <a:p>
            <a:pPr indent="0" marL="0">
              <a:buNone/>
            </a:pPr>
            <a:r>
              <a:rPr lang="en-US" sz="1300" b="1" spc="200" kern="0" dirty="0">
                <a:solidFill>
                  <a:srgbClr val="E8A33D"/>
                </a:solidFill>
                <a:latin typeface="Calibri" pitchFamily="34" charset="0"/>
                <a:ea typeface="Calibri" pitchFamily="34" charset="-122"/>
                <a:cs typeface="Calibri" pitchFamily="34" charset="-120"/>
              </a:rPr>
              <a:t>ТЕМА 1  ·  КУРС «УПРАВЛІННЯ РИЗИКАМИ»</a:t>
            </a:r>
            <a:endParaRPr lang="en-US" sz="1300" dirty="0"/>
          </a:p>
        </p:txBody>
      </p:sp>
      <p:sp>
        <p:nvSpPr>
          <p:cNvPr id="6" name="Text 4"/>
          <p:cNvSpPr txBox="1"/>
          <p:nvPr/>
        </p:nvSpPr>
        <p:spPr>
          <a:xfrm>
            <a:off x="621792" y="1874520"/>
            <a:ext cx="8778240" cy="1920240"/>
          </a:xfrm>
          <a:prstGeom prst="rect">
            <a:avLst/>
          </a:prstGeom>
          <a:noFill/>
          <a:ln/>
        </p:spPr>
        <p:txBody>
          <a:bodyPr wrap="square" lIns="0" tIns="0" rIns="0" bIns="0" rtlCol="0" anchor="ctr"/>
          <a:lstStyle/>
          <a:p>
            <a:pPr indent="0" marL="0">
              <a:lnSpc>
                <a:spcPts val="4800"/>
              </a:lnSpc>
              <a:buNone/>
            </a:pPr>
            <a:r>
              <a:rPr lang="en-US" sz="4200" b="1" dirty="0">
                <a:solidFill>
                  <a:srgbClr val="FFFFFF"/>
                </a:solidFill>
                <a:latin typeface="Cambria" pitchFamily="34" charset="0"/>
                <a:ea typeface="Cambria" pitchFamily="34" charset="-122"/>
                <a:cs typeface="Cambria" pitchFamily="34" charset="-120"/>
              </a:rPr>
              <a:t>Невизначеність як першопричина</a:t>
            </a:r>
            <a:endParaRPr lang="en-US" sz="4200" dirty="0"/>
          </a:p>
          <a:p>
            <a:pPr indent="0" marL="0">
              <a:lnSpc>
                <a:spcPts val="4800"/>
              </a:lnSpc>
              <a:buNone/>
            </a:pPr>
            <a:r>
              <a:rPr lang="en-US" sz="4200" b="1" dirty="0">
                <a:solidFill>
                  <a:srgbClr val="FFFFFF"/>
                </a:solidFill>
                <a:latin typeface="Cambria" pitchFamily="34" charset="0"/>
                <a:ea typeface="Cambria" pitchFamily="34" charset="-122"/>
                <a:cs typeface="Cambria" pitchFamily="34" charset="-120"/>
              </a:rPr>
              <a:t>виникнення ризику</a:t>
            </a:r>
            <a:endParaRPr lang="en-US" sz="4200" dirty="0"/>
          </a:p>
        </p:txBody>
      </p:sp>
      <p:sp>
        <p:nvSpPr>
          <p:cNvPr id="7" name="Shape 5"/>
          <p:cNvSpPr/>
          <p:nvPr/>
        </p:nvSpPr>
        <p:spPr>
          <a:xfrm>
            <a:off x="640080" y="3977640"/>
            <a:ext cx="2377440" cy="0"/>
          </a:xfrm>
          <a:prstGeom prst="line">
            <a:avLst/>
          </a:prstGeom>
          <a:noFill/>
          <a:ln w="31750">
            <a:solidFill>
              <a:srgbClr val="E8A33D"/>
            </a:solidFill>
            <a:prstDash val="solid"/>
          </a:ln>
        </p:spPr>
      </p:sp>
      <p:sp>
        <p:nvSpPr>
          <p:cNvPr id="8" name="Text 6"/>
          <p:cNvSpPr txBox="1"/>
          <p:nvPr/>
        </p:nvSpPr>
        <p:spPr>
          <a:xfrm>
            <a:off x="640080" y="4251960"/>
            <a:ext cx="8778240" cy="1005840"/>
          </a:xfrm>
          <a:prstGeom prst="rect">
            <a:avLst/>
          </a:prstGeom>
          <a:noFill/>
          <a:ln/>
        </p:spPr>
        <p:txBody>
          <a:bodyPr wrap="square" lIns="0" tIns="0" rIns="0" bIns="0" rtlCol="0" anchor="ctr"/>
          <a:lstStyle/>
          <a:p>
            <a:pPr indent="0" marL="0">
              <a:lnSpc>
                <a:spcPts val="2400"/>
              </a:lnSpc>
              <a:buNone/>
            </a:pPr>
            <a:r>
              <a:rPr lang="en-US" sz="1500" b="1" dirty="0">
                <a:solidFill>
                  <a:srgbClr val="E8A33D"/>
                </a:solidFill>
                <a:latin typeface="Calibri" pitchFamily="34" charset="0"/>
                <a:ea typeface="Calibri" pitchFamily="34" charset="-122"/>
                <a:cs typeface="Calibri" pitchFamily="34" charset="-120"/>
              </a:rPr>
              <a:t>1.1  </a:t>
            </a:r>
            <a:pPr indent="0" marL="0">
              <a:lnSpc>
                <a:spcPts val="2400"/>
              </a:lnSpc>
              <a:buNone/>
            </a:pPr>
            <a:r>
              <a:rPr lang="en-US" sz="1500" dirty="0">
                <a:solidFill>
                  <a:srgbClr val="CFDCEF"/>
                </a:solidFill>
                <a:latin typeface="Calibri" pitchFamily="34" charset="0"/>
                <a:ea typeface="Calibri" pitchFamily="34" charset="-122"/>
                <a:cs typeface="Calibri" pitchFamily="34" charset="-120"/>
              </a:rPr>
              <a:t>Сутність та види невизначеності
</a:t>
            </a:r>
            <a:pPr indent="0" marL="0">
              <a:lnSpc>
                <a:spcPts val="2400"/>
              </a:lnSpc>
              <a:buNone/>
            </a:pPr>
            <a:r>
              <a:rPr lang="en-US" sz="1500" b="1" dirty="0">
                <a:solidFill>
                  <a:srgbClr val="E8A33D"/>
                </a:solidFill>
                <a:latin typeface="Calibri" pitchFamily="34" charset="0"/>
                <a:ea typeface="Calibri" pitchFamily="34" charset="-122"/>
                <a:cs typeface="Calibri" pitchFamily="34" charset="-120"/>
              </a:rPr>
              <a:t>1.2  </a:t>
            </a:r>
            <a:pPr indent="0" marL="0">
              <a:lnSpc>
                <a:spcPts val="2400"/>
              </a:lnSpc>
              <a:buNone/>
            </a:pPr>
            <a:r>
              <a:rPr lang="en-US" sz="1500" dirty="0">
                <a:solidFill>
                  <a:srgbClr val="CFDCEF"/>
                </a:solidFill>
                <a:latin typeface="Calibri" pitchFamily="34" charset="0"/>
                <a:ea typeface="Calibri" pitchFamily="34" charset="-122"/>
                <a:cs typeface="Calibri" pitchFamily="34" charset="-120"/>
              </a:rPr>
              <a:t>Джерела факторів невизначеності у господарській діяльності підприємств</a:t>
            </a:r>
            <a:endParaRPr lang="en-US" sz="1500" dirty="0"/>
          </a:p>
        </p:txBody>
      </p:sp>
      <p:sp>
        <p:nvSpPr>
          <p:cNvPr id="9" name="Text 7"/>
          <p:cNvSpPr txBox="1"/>
          <p:nvPr/>
        </p:nvSpPr>
        <p:spPr>
          <a:xfrm>
            <a:off x="640080" y="5989320"/>
            <a:ext cx="7315200" cy="365760"/>
          </a:xfrm>
          <a:prstGeom prst="rect">
            <a:avLst/>
          </a:prstGeom>
          <a:noFill/>
          <a:ln/>
        </p:spPr>
        <p:txBody>
          <a:bodyPr wrap="square" lIns="0" tIns="0" rIns="0" bIns="0" rtlCol="0" anchor="ctr"/>
          <a:lstStyle/>
          <a:p>
            <a:pPr indent="0" marL="0">
              <a:buNone/>
            </a:pPr>
            <a:r>
              <a:rPr lang="en-US" sz="1250" i="1" dirty="0">
                <a:solidFill>
                  <a:srgbClr val="51678A"/>
                </a:solidFill>
                <a:latin typeface="Calibri" pitchFamily="34" charset="0"/>
                <a:ea typeface="Calibri" pitchFamily="34" charset="-122"/>
                <a:cs typeface="Calibri" pitchFamily="34" charset="-120"/>
              </a:rPr>
              <a:t>Компетентності:  ЗК1  ·  ПРН1</a:t>
            </a:r>
            <a:endParaRPr lang="en-US" sz="1250" dirty="0"/>
          </a:p>
        </p:txBody>
      </p:sp>
      <p:sp>
        <p:nvSpPr>
          <p:cNvPr id="10" name="Shape 8"/>
          <p:cNvSpPr/>
          <p:nvPr/>
        </p:nvSpPr>
        <p:spPr>
          <a:xfrm>
            <a:off x="9966960" y="1417320"/>
            <a:ext cx="1554480" cy="1554480"/>
          </a:xfrm>
          <a:prstGeom prst="ellipse">
            <a:avLst/>
          </a:prstGeom>
          <a:solidFill>
            <a:srgbClr val="E8A33D"/>
          </a:solidFill>
          <a:ln/>
        </p:spPr>
      </p:sp>
      <p:pic>
        <p:nvPicPr>
          <p:cNvPr id="11" name="Image 0" descr="icons/question_navy.png">    </p:cNvPr>
          <p:cNvPicPr>
            <a:picLocks noChangeAspect="1"/>
          </p:cNvPicPr>
          <p:nvPr/>
        </p:nvPicPr>
        <p:blipFill>
          <a:blip r:embed="rId1"/>
          <a:stretch>
            <a:fillRect/>
          </a:stretch>
        </p:blipFill>
        <p:spPr>
          <a:xfrm>
            <a:off x="10231222" y="1681582"/>
            <a:ext cx="1025957" cy="1025957"/>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84048"/>
            <a:ext cx="10058400" cy="292608"/>
          </a:xfrm>
          <a:prstGeom prst="rect">
            <a:avLst/>
          </a:prstGeom>
          <a:noFill/>
          <a:ln/>
        </p:spPr>
        <p:txBody>
          <a:bodyPr wrap="square" lIns="0" tIns="0" rIns="0" bIns="0" rtlCol="0" anchor="ctr"/>
          <a:lstStyle/>
          <a:p>
            <a:pPr indent="0" marL="0">
              <a:buNone/>
            </a:pPr>
            <a:r>
              <a:rPr lang="en-US" sz="1250" b="1" spc="200" kern="0" dirty="0">
                <a:solidFill>
                  <a:srgbClr val="C87F1C"/>
                </a:solidFill>
                <a:latin typeface="Calibri" pitchFamily="34" charset="0"/>
                <a:ea typeface="Calibri" pitchFamily="34" charset="-122"/>
                <a:cs typeface="Calibri" pitchFamily="34" charset="-120"/>
              </a:rPr>
              <a:t>ТЕМА 1</a:t>
            </a:r>
            <a:endParaRPr lang="en-US" sz="1250" dirty="0"/>
          </a:p>
        </p:txBody>
      </p:sp>
      <p:sp>
        <p:nvSpPr>
          <p:cNvPr id="3" name="Text 1"/>
          <p:cNvSpPr txBox="1"/>
          <p:nvPr/>
        </p:nvSpPr>
        <p:spPr>
          <a:xfrm>
            <a:off x="548640" y="658368"/>
            <a:ext cx="11064240" cy="731520"/>
          </a:xfrm>
          <a:prstGeom prst="rect">
            <a:avLst/>
          </a:prstGeom>
          <a:noFill/>
          <a:ln/>
        </p:spPr>
        <p:txBody>
          <a:bodyPr wrap="square" lIns="0" tIns="0" rIns="0" bIns="0" rtlCol="0" anchor="ctr"/>
          <a:lstStyle/>
          <a:p>
            <a:pPr indent="0" marL="0">
              <a:buNone/>
            </a:pPr>
            <a:r>
              <a:rPr lang="en-US" sz="2900" b="1" dirty="0">
                <a:solidFill>
                  <a:srgbClr val="1B2A4A"/>
                </a:solidFill>
                <a:latin typeface="Cambria" pitchFamily="34" charset="0"/>
                <a:ea typeface="Cambria" pitchFamily="34" charset="-122"/>
                <a:cs typeface="Cambria" pitchFamily="34" charset="-120"/>
              </a:rPr>
              <a:t>План лекції</a:t>
            </a:r>
            <a:endParaRPr lang="en-US" sz="2900" dirty="0"/>
          </a:p>
        </p:txBody>
      </p:sp>
      <p:sp>
        <p:nvSpPr>
          <p:cNvPr id="4" name="Shape 2"/>
          <p:cNvSpPr/>
          <p:nvPr/>
        </p:nvSpPr>
        <p:spPr>
          <a:xfrm>
            <a:off x="548640" y="1600200"/>
            <a:ext cx="5349240" cy="1417320"/>
          </a:xfrm>
          <a:prstGeom prst="roundRect">
            <a:avLst>
              <a:gd name="adj" fmla="val 6452"/>
            </a:avLst>
          </a:prstGeom>
          <a:solidFill>
            <a:srgbClr val="F3F6FB"/>
          </a:solidFill>
          <a:ln/>
        </p:spPr>
      </p:sp>
      <p:sp>
        <p:nvSpPr>
          <p:cNvPr id="5" name="Shape 3"/>
          <p:cNvSpPr/>
          <p:nvPr/>
        </p:nvSpPr>
        <p:spPr>
          <a:xfrm>
            <a:off x="804672" y="1997964"/>
            <a:ext cx="621792" cy="621792"/>
          </a:xfrm>
          <a:prstGeom prst="ellipse">
            <a:avLst/>
          </a:prstGeom>
          <a:solidFill>
            <a:srgbClr val="1B2A4A"/>
          </a:solidFill>
          <a:ln/>
        </p:spPr>
      </p:sp>
      <p:sp>
        <p:nvSpPr>
          <p:cNvPr id="6" name="Text 4"/>
          <p:cNvSpPr txBox="1"/>
          <p:nvPr/>
        </p:nvSpPr>
        <p:spPr>
          <a:xfrm>
            <a:off x="804672" y="1997964"/>
            <a:ext cx="621792" cy="621792"/>
          </a:xfrm>
          <a:prstGeom prst="rect">
            <a:avLst/>
          </a:prstGeom>
          <a:noFill/>
          <a:ln/>
        </p:spPr>
        <p:txBody>
          <a:bodyPr wrap="square" lIns="0" tIns="0" rIns="0" bIns="0" rtlCol="0" anchor="ctr"/>
          <a:lstStyle/>
          <a:p>
            <a:pPr algn="ctr" indent="0" marL="0">
              <a:buNone/>
            </a:pPr>
            <a:r>
              <a:rPr lang="en-US" sz="2200" b="1" dirty="0">
                <a:solidFill>
                  <a:srgbClr val="E8A33D"/>
                </a:solidFill>
                <a:latin typeface="Cambria" pitchFamily="34" charset="0"/>
                <a:ea typeface="Cambria" pitchFamily="34" charset="-122"/>
                <a:cs typeface="Cambria" pitchFamily="34" charset="-120"/>
              </a:rPr>
              <a:t>1</a:t>
            </a:r>
            <a:endParaRPr lang="en-US" sz="2200" dirty="0"/>
          </a:p>
        </p:txBody>
      </p:sp>
      <p:sp>
        <p:nvSpPr>
          <p:cNvPr id="7" name="Text 5"/>
          <p:cNvSpPr txBox="1"/>
          <p:nvPr/>
        </p:nvSpPr>
        <p:spPr>
          <a:xfrm>
            <a:off x="1600200" y="1801368"/>
            <a:ext cx="4069080" cy="457200"/>
          </a:xfrm>
          <a:prstGeom prst="rect">
            <a:avLst/>
          </a:prstGeom>
          <a:noFill/>
          <a:ln/>
        </p:spPr>
        <p:txBody>
          <a:bodyPr wrap="square" lIns="0" tIns="0" rIns="0" bIns="0" rtlCol="0" anchor="ctr"/>
          <a:lstStyle/>
          <a:p>
            <a:pPr indent="0" marL="0">
              <a:buNone/>
            </a:pPr>
            <a:r>
              <a:rPr lang="en-US" sz="1450" b="1" dirty="0">
                <a:solidFill>
                  <a:srgbClr val="1B2A4A"/>
                </a:solidFill>
                <a:latin typeface="Calibri" pitchFamily="34" charset="0"/>
                <a:ea typeface="Calibri" pitchFamily="34" charset="-122"/>
                <a:cs typeface="Calibri" pitchFamily="34" charset="-120"/>
              </a:rPr>
              <a:t>Ризик і невизначеність:</a:t>
            </a:r>
            <a:endParaRPr lang="en-US" sz="1450" dirty="0"/>
          </a:p>
        </p:txBody>
      </p:sp>
      <p:sp>
        <p:nvSpPr>
          <p:cNvPr id="8" name="Text 6"/>
          <p:cNvSpPr txBox="1"/>
          <p:nvPr/>
        </p:nvSpPr>
        <p:spPr>
          <a:xfrm>
            <a:off x="1600200" y="2258568"/>
            <a:ext cx="4069080" cy="640080"/>
          </a:xfrm>
          <a:prstGeom prst="rect">
            <a:avLst/>
          </a:prstGeom>
          <a:noFill/>
          <a:ln/>
        </p:spPr>
        <p:txBody>
          <a:bodyPr wrap="square" lIns="0" tIns="0" rIns="0" bIns="0" rtlCol="0" anchor="ctr"/>
          <a:lstStyle/>
          <a:p>
            <a:pPr indent="0" marL="0">
              <a:lnSpc>
                <a:spcPts val="1500"/>
              </a:lnSpc>
              <a:buNone/>
            </a:pPr>
            <a:r>
              <a:rPr lang="en-US" sz="1200" dirty="0">
                <a:solidFill>
                  <a:srgbClr val="51678A"/>
                </a:solidFill>
                <a:latin typeface="Calibri" pitchFamily="34" charset="0"/>
                <a:ea typeface="Calibri" pitchFamily="34" charset="-122"/>
                <a:cs typeface="Calibri" pitchFamily="34" charset="-120"/>
              </a:rPr>
              <a:t>причинно-наслідковий зв'язок понять</a:t>
            </a:r>
            <a:endParaRPr lang="en-US" sz="1200" dirty="0"/>
          </a:p>
        </p:txBody>
      </p:sp>
      <p:sp>
        <p:nvSpPr>
          <p:cNvPr id="9" name="Shape 7"/>
          <p:cNvSpPr/>
          <p:nvPr/>
        </p:nvSpPr>
        <p:spPr>
          <a:xfrm>
            <a:off x="6309360" y="1600200"/>
            <a:ext cx="5349240" cy="1417320"/>
          </a:xfrm>
          <a:prstGeom prst="roundRect">
            <a:avLst>
              <a:gd name="adj" fmla="val 6452"/>
            </a:avLst>
          </a:prstGeom>
          <a:solidFill>
            <a:srgbClr val="F3F6FB"/>
          </a:solidFill>
          <a:ln/>
        </p:spPr>
      </p:sp>
      <p:sp>
        <p:nvSpPr>
          <p:cNvPr id="10" name="Shape 8"/>
          <p:cNvSpPr/>
          <p:nvPr/>
        </p:nvSpPr>
        <p:spPr>
          <a:xfrm>
            <a:off x="6565392" y="1997964"/>
            <a:ext cx="621792" cy="621792"/>
          </a:xfrm>
          <a:prstGeom prst="ellipse">
            <a:avLst/>
          </a:prstGeom>
          <a:solidFill>
            <a:srgbClr val="1B2A4A"/>
          </a:solidFill>
          <a:ln/>
        </p:spPr>
      </p:sp>
      <p:sp>
        <p:nvSpPr>
          <p:cNvPr id="11" name="Text 9"/>
          <p:cNvSpPr txBox="1"/>
          <p:nvPr/>
        </p:nvSpPr>
        <p:spPr>
          <a:xfrm>
            <a:off x="6565392" y="1997964"/>
            <a:ext cx="621792" cy="621792"/>
          </a:xfrm>
          <a:prstGeom prst="rect">
            <a:avLst/>
          </a:prstGeom>
          <a:noFill/>
          <a:ln/>
        </p:spPr>
        <p:txBody>
          <a:bodyPr wrap="square" lIns="0" tIns="0" rIns="0" bIns="0" rtlCol="0" anchor="ctr"/>
          <a:lstStyle/>
          <a:p>
            <a:pPr algn="ctr" indent="0" marL="0">
              <a:buNone/>
            </a:pPr>
            <a:r>
              <a:rPr lang="en-US" sz="2200" b="1" dirty="0">
                <a:solidFill>
                  <a:srgbClr val="E8A33D"/>
                </a:solidFill>
                <a:latin typeface="Cambria" pitchFamily="34" charset="0"/>
                <a:ea typeface="Cambria" pitchFamily="34" charset="-122"/>
                <a:cs typeface="Cambria" pitchFamily="34" charset="-120"/>
              </a:rPr>
              <a:t>2</a:t>
            </a:r>
            <a:endParaRPr lang="en-US" sz="2200" dirty="0"/>
          </a:p>
        </p:txBody>
      </p:sp>
      <p:sp>
        <p:nvSpPr>
          <p:cNvPr id="12" name="Text 10"/>
          <p:cNvSpPr txBox="1"/>
          <p:nvPr/>
        </p:nvSpPr>
        <p:spPr>
          <a:xfrm>
            <a:off x="7360920" y="1801368"/>
            <a:ext cx="4069080" cy="457200"/>
          </a:xfrm>
          <a:prstGeom prst="rect">
            <a:avLst/>
          </a:prstGeom>
          <a:noFill/>
          <a:ln/>
        </p:spPr>
        <p:txBody>
          <a:bodyPr wrap="square" lIns="0" tIns="0" rIns="0" bIns="0" rtlCol="0" anchor="ctr"/>
          <a:lstStyle/>
          <a:p>
            <a:pPr indent="0" marL="0">
              <a:buNone/>
            </a:pPr>
            <a:r>
              <a:rPr lang="en-US" sz="1450" b="1" dirty="0">
                <a:solidFill>
                  <a:srgbClr val="1B2A4A"/>
                </a:solidFill>
                <a:latin typeface="Calibri" pitchFamily="34" charset="0"/>
                <a:ea typeface="Calibri" pitchFamily="34" charset="-122"/>
                <a:cs typeface="Calibri" pitchFamily="34" charset="-120"/>
              </a:rPr>
              <a:t>Сутність невизначеності</a:t>
            </a:r>
            <a:endParaRPr lang="en-US" sz="1450" dirty="0"/>
          </a:p>
        </p:txBody>
      </p:sp>
      <p:sp>
        <p:nvSpPr>
          <p:cNvPr id="13" name="Text 11"/>
          <p:cNvSpPr txBox="1"/>
          <p:nvPr/>
        </p:nvSpPr>
        <p:spPr>
          <a:xfrm>
            <a:off x="7360920" y="2258568"/>
            <a:ext cx="4069080" cy="640080"/>
          </a:xfrm>
          <a:prstGeom prst="rect">
            <a:avLst/>
          </a:prstGeom>
          <a:noFill/>
          <a:ln/>
        </p:spPr>
        <p:txBody>
          <a:bodyPr wrap="square" lIns="0" tIns="0" rIns="0" bIns="0" rtlCol="0" anchor="ctr"/>
          <a:lstStyle/>
          <a:p>
            <a:pPr indent="0" marL="0">
              <a:lnSpc>
                <a:spcPts val="1500"/>
              </a:lnSpc>
              <a:buNone/>
            </a:pPr>
            <a:r>
              <a:rPr lang="en-US" sz="1200" dirty="0">
                <a:solidFill>
                  <a:srgbClr val="51678A"/>
                </a:solidFill>
                <a:latin typeface="Calibri" pitchFamily="34" charset="0"/>
                <a:ea typeface="Calibri" pitchFamily="34" charset="-122"/>
                <a:cs typeface="Calibri" pitchFamily="34" charset="-120"/>
              </a:rPr>
              <a:t>визначення та ключові ознаки поняття</a:t>
            </a:r>
            <a:endParaRPr lang="en-US" sz="1200" dirty="0"/>
          </a:p>
        </p:txBody>
      </p:sp>
      <p:sp>
        <p:nvSpPr>
          <p:cNvPr id="14" name="Shape 12"/>
          <p:cNvSpPr/>
          <p:nvPr/>
        </p:nvSpPr>
        <p:spPr>
          <a:xfrm>
            <a:off x="548640" y="3273552"/>
            <a:ext cx="5349240" cy="1417320"/>
          </a:xfrm>
          <a:prstGeom prst="roundRect">
            <a:avLst>
              <a:gd name="adj" fmla="val 6452"/>
            </a:avLst>
          </a:prstGeom>
          <a:solidFill>
            <a:srgbClr val="F3F6FB"/>
          </a:solidFill>
          <a:ln/>
        </p:spPr>
      </p:sp>
      <p:sp>
        <p:nvSpPr>
          <p:cNvPr id="15" name="Shape 13"/>
          <p:cNvSpPr/>
          <p:nvPr/>
        </p:nvSpPr>
        <p:spPr>
          <a:xfrm>
            <a:off x="804672" y="3671316"/>
            <a:ext cx="621792" cy="621792"/>
          </a:xfrm>
          <a:prstGeom prst="ellipse">
            <a:avLst/>
          </a:prstGeom>
          <a:solidFill>
            <a:srgbClr val="1B2A4A"/>
          </a:solidFill>
          <a:ln/>
        </p:spPr>
      </p:sp>
      <p:sp>
        <p:nvSpPr>
          <p:cNvPr id="16" name="Text 14"/>
          <p:cNvSpPr txBox="1"/>
          <p:nvPr/>
        </p:nvSpPr>
        <p:spPr>
          <a:xfrm>
            <a:off x="804672" y="3671316"/>
            <a:ext cx="621792" cy="621792"/>
          </a:xfrm>
          <a:prstGeom prst="rect">
            <a:avLst/>
          </a:prstGeom>
          <a:noFill/>
          <a:ln/>
        </p:spPr>
        <p:txBody>
          <a:bodyPr wrap="square" lIns="0" tIns="0" rIns="0" bIns="0" rtlCol="0" anchor="ctr"/>
          <a:lstStyle/>
          <a:p>
            <a:pPr algn="ctr" indent="0" marL="0">
              <a:buNone/>
            </a:pPr>
            <a:r>
              <a:rPr lang="en-US" sz="2200" b="1" dirty="0">
                <a:solidFill>
                  <a:srgbClr val="E8A33D"/>
                </a:solidFill>
                <a:latin typeface="Cambria" pitchFamily="34" charset="0"/>
                <a:ea typeface="Cambria" pitchFamily="34" charset="-122"/>
                <a:cs typeface="Cambria" pitchFamily="34" charset="-120"/>
              </a:rPr>
              <a:t>3</a:t>
            </a:r>
            <a:endParaRPr lang="en-US" sz="2200" dirty="0"/>
          </a:p>
        </p:txBody>
      </p:sp>
      <p:sp>
        <p:nvSpPr>
          <p:cNvPr id="17" name="Text 15"/>
          <p:cNvSpPr txBox="1"/>
          <p:nvPr/>
        </p:nvSpPr>
        <p:spPr>
          <a:xfrm>
            <a:off x="1600200" y="3474720"/>
            <a:ext cx="4069080" cy="457200"/>
          </a:xfrm>
          <a:prstGeom prst="rect">
            <a:avLst/>
          </a:prstGeom>
          <a:noFill/>
          <a:ln/>
        </p:spPr>
        <p:txBody>
          <a:bodyPr wrap="square" lIns="0" tIns="0" rIns="0" bIns="0" rtlCol="0" anchor="ctr"/>
          <a:lstStyle/>
          <a:p>
            <a:pPr indent="0" marL="0">
              <a:buNone/>
            </a:pPr>
            <a:r>
              <a:rPr lang="en-US" sz="1450" b="1" dirty="0">
                <a:solidFill>
                  <a:srgbClr val="1B2A4A"/>
                </a:solidFill>
                <a:latin typeface="Calibri" pitchFamily="34" charset="0"/>
                <a:ea typeface="Calibri" pitchFamily="34" charset="-122"/>
                <a:cs typeface="Calibri" pitchFamily="34" charset="-120"/>
              </a:rPr>
              <a:t>Класифікація видів</a:t>
            </a:r>
            <a:endParaRPr lang="en-US" sz="1450" dirty="0"/>
          </a:p>
        </p:txBody>
      </p:sp>
      <p:sp>
        <p:nvSpPr>
          <p:cNvPr id="18" name="Text 16"/>
          <p:cNvSpPr txBox="1"/>
          <p:nvPr/>
        </p:nvSpPr>
        <p:spPr>
          <a:xfrm>
            <a:off x="1600200" y="3931920"/>
            <a:ext cx="4069080" cy="640080"/>
          </a:xfrm>
          <a:prstGeom prst="rect">
            <a:avLst/>
          </a:prstGeom>
          <a:noFill/>
          <a:ln/>
        </p:spPr>
        <p:txBody>
          <a:bodyPr wrap="square" lIns="0" tIns="0" rIns="0" bIns="0" rtlCol="0" anchor="ctr"/>
          <a:lstStyle/>
          <a:p>
            <a:pPr indent="0" marL="0">
              <a:lnSpc>
                <a:spcPts val="1500"/>
              </a:lnSpc>
              <a:buNone/>
            </a:pPr>
            <a:r>
              <a:rPr lang="en-US" sz="1200" dirty="0">
                <a:solidFill>
                  <a:srgbClr val="51678A"/>
                </a:solidFill>
                <a:latin typeface="Calibri" pitchFamily="34" charset="0"/>
                <a:ea typeface="Calibri" pitchFamily="34" charset="-122"/>
                <a:cs typeface="Calibri" pitchFamily="34" charset="-120"/>
              </a:rPr>
              <a:t>критерії та типи невизначеності</a:t>
            </a:r>
            <a:endParaRPr lang="en-US" sz="1200" dirty="0"/>
          </a:p>
        </p:txBody>
      </p:sp>
      <p:sp>
        <p:nvSpPr>
          <p:cNvPr id="19" name="Shape 17"/>
          <p:cNvSpPr/>
          <p:nvPr/>
        </p:nvSpPr>
        <p:spPr>
          <a:xfrm>
            <a:off x="6309360" y="3273552"/>
            <a:ext cx="5349240" cy="1417320"/>
          </a:xfrm>
          <a:prstGeom prst="roundRect">
            <a:avLst>
              <a:gd name="adj" fmla="val 6452"/>
            </a:avLst>
          </a:prstGeom>
          <a:solidFill>
            <a:srgbClr val="F3F6FB"/>
          </a:solidFill>
          <a:ln/>
        </p:spPr>
      </p:sp>
      <p:sp>
        <p:nvSpPr>
          <p:cNvPr id="20" name="Shape 18"/>
          <p:cNvSpPr/>
          <p:nvPr/>
        </p:nvSpPr>
        <p:spPr>
          <a:xfrm>
            <a:off x="6565392" y="3671316"/>
            <a:ext cx="621792" cy="621792"/>
          </a:xfrm>
          <a:prstGeom prst="ellipse">
            <a:avLst/>
          </a:prstGeom>
          <a:solidFill>
            <a:srgbClr val="1B2A4A"/>
          </a:solidFill>
          <a:ln/>
        </p:spPr>
      </p:sp>
      <p:sp>
        <p:nvSpPr>
          <p:cNvPr id="21" name="Text 19"/>
          <p:cNvSpPr txBox="1"/>
          <p:nvPr/>
        </p:nvSpPr>
        <p:spPr>
          <a:xfrm>
            <a:off x="6565392" y="3671316"/>
            <a:ext cx="621792" cy="621792"/>
          </a:xfrm>
          <a:prstGeom prst="rect">
            <a:avLst/>
          </a:prstGeom>
          <a:noFill/>
          <a:ln/>
        </p:spPr>
        <p:txBody>
          <a:bodyPr wrap="square" lIns="0" tIns="0" rIns="0" bIns="0" rtlCol="0" anchor="ctr"/>
          <a:lstStyle/>
          <a:p>
            <a:pPr algn="ctr" indent="0" marL="0">
              <a:buNone/>
            </a:pPr>
            <a:r>
              <a:rPr lang="en-US" sz="2200" b="1" dirty="0">
                <a:solidFill>
                  <a:srgbClr val="E8A33D"/>
                </a:solidFill>
                <a:latin typeface="Cambria" pitchFamily="34" charset="0"/>
                <a:ea typeface="Cambria" pitchFamily="34" charset="-122"/>
                <a:cs typeface="Cambria" pitchFamily="34" charset="-120"/>
              </a:rPr>
              <a:t>4</a:t>
            </a:r>
            <a:endParaRPr lang="en-US" sz="2200" dirty="0"/>
          </a:p>
        </p:txBody>
      </p:sp>
      <p:sp>
        <p:nvSpPr>
          <p:cNvPr id="22" name="Text 20"/>
          <p:cNvSpPr txBox="1"/>
          <p:nvPr/>
        </p:nvSpPr>
        <p:spPr>
          <a:xfrm>
            <a:off x="7360920" y="3474720"/>
            <a:ext cx="4069080" cy="457200"/>
          </a:xfrm>
          <a:prstGeom prst="rect">
            <a:avLst/>
          </a:prstGeom>
          <a:noFill/>
          <a:ln/>
        </p:spPr>
        <p:txBody>
          <a:bodyPr wrap="square" lIns="0" tIns="0" rIns="0" bIns="0" rtlCol="0" anchor="ctr"/>
          <a:lstStyle/>
          <a:p>
            <a:pPr indent="0" marL="0">
              <a:buNone/>
            </a:pPr>
            <a:r>
              <a:rPr lang="en-US" sz="1450" b="1" dirty="0">
                <a:solidFill>
                  <a:srgbClr val="1B2A4A"/>
                </a:solidFill>
                <a:latin typeface="Calibri" pitchFamily="34" charset="0"/>
                <a:ea typeface="Calibri" pitchFamily="34" charset="-122"/>
                <a:cs typeface="Calibri" pitchFamily="34" charset="-120"/>
              </a:rPr>
              <a:t>Джерела факторів</a:t>
            </a:r>
            <a:endParaRPr lang="en-US" sz="1450" dirty="0"/>
          </a:p>
        </p:txBody>
      </p:sp>
      <p:sp>
        <p:nvSpPr>
          <p:cNvPr id="23" name="Text 21"/>
          <p:cNvSpPr txBox="1"/>
          <p:nvPr/>
        </p:nvSpPr>
        <p:spPr>
          <a:xfrm>
            <a:off x="7360920" y="3931920"/>
            <a:ext cx="4069080" cy="640080"/>
          </a:xfrm>
          <a:prstGeom prst="rect">
            <a:avLst/>
          </a:prstGeom>
          <a:noFill/>
          <a:ln/>
        </p:spPr>
        <p:txBody>
          <a:bodyPr wrap="square" lIns="0" tIns="0" rIns="0" bIns="0" rtlCol="0" anchor="ctr"/>
          <a:lstStyle/>
          <a:p>
            <a:pPr indent="0" marL="0">
              <a:lnSpc>
                <a:spcPts val="1500"/>
              </a:lnSpc>
              <a:buNone/>
            </a:pPr>
            <a:r>
              <a:rPr lang="en-US" sz="1200" dirty="0">
                <a:solidFill>
                  <a:srgbClr val="51678A"/>
                </a:solidFill>
                <a:latin typeface="Calibri" pitchFamily="34" charset="0"/>
                <a:ea typeface="Calibri" pitchFamily="34" charset="-122"/>
                <a:cs typeface="Calibri" pitchFamily="34" charset="-120"/>
              </a:rPr>
              <a:t>виникнення невизначеності на підприємстві</a:t>
            </a:r>
            <a:endParaRPr lang="en-US" sz="1200" dirty="0"/>
          </a:p>
        </p:txBody>
      </p:sp>
      <p:sp>
        <p:nvSpPr>
          <p:cNvPr id="24" name="Shape 22"/>
          <p:cNvSpPr/>
          <p:nvPr/>
        </p:nvSpPr>
        <p:spPr>
          <a:xfrm>
            <a:off x="548640" y="4946904"/>
            <a:ext cx="5349240" cy="1417320"/>
          </a:xfrm>
          <a:prstGeom prst="roundRect">
            <a:avLst>
              <a:gd name="adj" fmla="val 6452"/>
            </a:avLst>
          </a:prstGeom>
          <a:solidFill>
            <a:srgbClr val="F3F6FB"/>
          </a:solidFill>
          <a:ln/>
        </p:spPr>
      </p:sp>
      <p:sp>
        <p:nvSpPr>
          <p:cNvPr id="25" name="Shape 23"/>
          <p:cNvSpPr/>
          <p:nvPr/>
        </p:nvSpPr>
        <p:spPr>
          <a:xfrm>
            <a:off x="804672" y="5344668"/>
            <a:ext cx="621792" cy="621792"/>
          </a:xfrm>
          <a:prstGeom prst="ellipse">
            <a:avLst/>
          </a:prstGeom>
          <a:solidFill>
            <a:srgbClr val="1B2A4A"/>
          </a:solidFill>
          <a:ln/>
        </p:spPr>
      </p:sp>
      <p:sp>
        <p:nvSpPr>
          <p:cNvPr id="26" name="Text 24"/>
          <p:cNvSpPr txBox="1"/>
          <p:nvPr/>
        </p:nvSpPr>
        <p:spPr>
          <a:xfrm>
            <a:off x="804672" y="5344668"/>
            <a:ext cx="621792" cy="621792"/>
          </a:xfrm>
          <a:prstGeom prst="rect">
            <a:avLst/>
          </a:prstGeom>
          <a:noFill/>
          <a:ln/>
        </p:spPr>
        <p:txBody>
          <a:bodyPr wrap="square" lIns="0" tIns="0" rIns="0" bIns="0" rtlCol="0" anchor="ctr"/>
          <a:lstStyle/>
          <a:p>
            <a:pPr algn="ctr" indent="0" marL="0">
              <a:buNone/>
            </a:pPr>
            <a:r>
              <a:rPr lang="en-US" sz="2200" b="1" dirty="0">
                <a:solidFill>
                  <a:srgbClr val="E8A33D"/>
                </a:solidFill>
                <a:latin typeface="Cambria" pitchFamily="34" charset="0"/>
                <a:ea typeface="Cambria" pitchFamily="34" charset="-122"/>
                <a:cs typeface="Cambria" pitchFamily="34" charset="-120"/>
              </a:rPr>
              <a:t>5</a:t>
            </a:r>
            <a:endParaRPr lang="en-US" sz="2200" dirty="0"/>
          </a:p>
        </p:txBody>
      </p:sp>
      <p:sp>
        <p:nvSpPr>
          <p:cNvPr id="27" name="Text 25"/>
          <p:cNvSpPr txBox="1"/>
          <p:nvPr/>
        </p:nvSpPr>
        <p:spPr>
          <a:xfrm>
            <a:off x="1600200" y="5148072"/>
            <a:ext cx="4069080" cy="457200"/>
          </a:xfrm>
          <a:prstGeom prst="rect">
            <a:avLst/>
          </a:prstGeom>
          <a:noFill/>
          <a:ln/>
        </p:spPr>
        <p:txBody>
          <a:bodyPr wrap="square" lIns="0" tIns="0" rIns="0" bIns="0" rtlCol="0" anchor="ctr"/>
          <a:lstStyle/>
          <a:p>
            <a:pPr indent="0" marL="0">
              <a:buNone/>
            </a:pPr>
            <a:r>
              <a:rPr lang="en-US" sz="1450" b="1" dirty="0">
                <a:solidFill>
                  <a:srgbClr val="1B2A4A"/>
                </a:solidFill>
                <a:latin typeface="Calibri" pitchFamily="34" charset="0"/>
                <a:ea typeface="Calibri" pitchFamily="34" charset="-122"/>
                <a:cs typeface="Calibri" pitchFamily="34" charset="-120"/>
              </a:rPr>
              <a:t>Зовнішні й внутрішні чинники</a:t>
            </a:r>
            <a:endParaRPr lang="en-US" sz="1450" dirty="0"/>
          </a:p>
        </p:txBody>
      </p:sp>
      <p:sp>
        <p:nvSpPr>
          <p:cNvPr id="28" name="Text 26"/>
          <p:cNvSpPr txBox="1"/>
          <p:nvPr/>
        </p:nvSpPr>
        <p:spPr>
          <a:xfrm>
            <a:off x="1600200" y="5605272"/>
            <a:ext cx="4069080" cy="640080"/>
          </a:xfrm>
          <a:prstGeom prst="rect">
            <a:avLst/>
          </a:prstGeom>
          <a:noFill/>
          <a:ln/>
        </p:spPr>
        <p:txBody>
          <a:bodyPr wrap="square" lIns="0" tIns="0" rIns="0" bIns="0" rtlCol="0" anchor="ctr"/>
          <a:lstStyle/>
          <a:p>
            <a:pPr indent="0" marL="0">
              <a:lnSpc>
                <a:spcPts val="1500"/>
              </a:lnSpc>
              <a:buNone/>
            </a:pPr>
            <a:r>
              <a:rPr lang="en-US" sz="1200" dirty="0">
                <a:solidFill>
                  <a:srgbClr val="51678A"/>
                </a:solidFill>
                <a:latin typeface="Calibri" pitchFamily="34" charset="0"/>
                <a:ea typeface="Calibri" pitchFamily="34" charset="-122"/>
                <a:cs typeface="Calibri" pitchFamily="34" charset="-120"/>
              </a:rPr>
              <a:t>макро-, мезо- та мікросередовище</a:t>
            </a:r>
            <a:endParaRPr lang="en-US" sz="1200" dirty="0"/>
          </a:p>
        </p:txBody>
      </p:sp>
      <p:sp>
        <p:nvSpPr>
          <p:cNvPr id="29" name="Shape 27"/>
          <p:cNvSpPr/>
          <p:nvPr/>
        </p:nvSpPr>
        <p:spPr>
          <a:xfrm>
            <a:off x="6309360" y="4946904"/>
            <a:ext cx="5349240" cy="1417320"/>
          </a:xfrm>
          <a:prstGeom prst="roundRect">
            <a:avLst>
              <a:gd name="adj" fmla="val 6452"/>
            </a:avLst>
          </a:prstGeom>
          <a:solidFill>
            <a:srgbClr val="F3F6FB"/>
          </a:solidFill>
          <a:ln/>
        </p:spPr>
      </p:sp>
      <p:sp>
        <p:nvSpPr>
          <p:cNvPr id="30" name="Shape 28"/>
          <p:cNvSpPr/>
          <p:nvPr/>
        </p:nvSpPr>
        <p:spPr>
          <a:xfrm>
            <a:off x="6565392" y="5344668"/>
            <a:ext cx="621792" cy="621792"/>
          </a:xfrm>
          <a:prstGeom prst="ellipse">
            <a:avLst/>
          </a:prstGeom>
          <a:solidFill>
            <a:srgbClr val="1B2A4A"/>
          </a:solidFill>
          <a:ln/>
        </p:spPr>
      </p:sp>
      <p:sp>
        <p:nvSpPr>
          <p:cNvPr id="31" name="Text 29"/>
          <p:cNvSpPr txBox="1"/>
          <p:nvPr/>
        </p:nvSpPr>
        <p:spPr>
          <a:xfrm>
            <a:off x="6565392" y="5344668"/>
            <a:ext cx="621792" cy="621792"/>
          </a:xfrm>
          <a:prstGeom prst="rect">
            <a:avLst/>
          </a:prstGeom>
          <a:noFill/>
          <a:ln/>
        </p:spPr>
        <p:txBody>
          <a:bodyPr wrap="square" lIns="0" tIns="0" rIns="0" bIns="0" rtlCol="0" anchor="ctr"/>
          <a:lstStyle/>
          <a:p>
            <a:pPr algn="ctr" indent="0" marL="0">
              <a:buNone/>
            </a:pPr>
            <a:r>
              <a:rPr lang="en-US" sz="2200" b="1" dirty="0">
                <a:solidFill>
                  <a:srgbClr val="E8A33D"/>
                </a:solidFill>
                <a:latin typeface="Cambria" pitchFamily="34" charset="0"/>
                <a:ea typeface="Cambria" pitchFamily="34" charset="-122"/>
                <a:cs typeface="Cambria" pitchFamily="34" charset="-120"/>
              </a:rPr>
              <a:t>6</a:t>
            </a:r>
            <a:endParaRPr lang="en-US" sz="2200" dirty="0"/>
          </a:p>
        </p:txBody>
      </p:sp>
      <p:sp>
        <p:nvSpPr>
          <p:cNvPr id="32" name="Text 30"/>
          <p:cNvSpPr txBox="1"/>
          <p:nvPr/>
        </p:nvSpPr>
        <p:spPr>
          <a:xfrm>
            <a:off x="7360920" y="5148072"/>
            <a:ext cx="4069080" cy="457200"/>
          </a:xfrm>
          <a:prstGeom prst="rect">
            <a:avLst/>
          </a:prstGeom>
          <a:noFill/>
          <a:ln/>
        </p:spPr>
        <p:txBody>
          <a:bodyPr wrap="square" lIns="0" tIns="0" rIns="0" bIns="0" rtlCol="0" anchor="ctr"/>
          <a:lstStyle/>
          <a:p>
            <a:pPr indent="0" marL="0">
              <a:buNone/>
            </a:pPr>
            <a:r>
              <a:rPr lang="en-US" sz="1450" b="1" dirty="0">
                <a:solidFill>
                  <a:srgbClr val="1B2A4A"/>
                </a:solidFill>
                <a:latin typeface="Calibri" pitchFamily="34" charset="0"/>
                <a:ea typeface="Calibri" pitchFamily="34" charset="-122"/>
                <a:cs typeface="Calibri" pitchFamily="34" charset="-120"/>
              </a:rPr>
              <a:t>Висновки</a:t>
            </a:r>
            <a:endParaRPr lang="en-US" sz="1450" dirty="0"/>
          </a:p>
        </p:txBody>
      </p:sp>
      <p:sp>
        <p:nvSpPr>
          <p:cNvPr id="33" name="Text 31"/>
          <p:cNvSpPr txBox="1"/>
          <p:nvPr/>
        </p:nvSpPr>
        <p:spPr>
          <a:xfrm>
            <a:off x="7360920" y="5605272"/>
            <a:ext cx="4069080" cy="640080"/>
          </a:xfrm>
          <a:prstGeom prst="rect">
            <a:avLst/>
          </a:prstGeom>
          <a:noFill/>
          <a:ln/>
        </p:spPr>
        <p:txBody>
          <a:bodyPr wrap="square" lIns="0" tIns="0" rIns="0" bIns="0" rtlCol="0" anchor="ctr"/>
          <a:lstStyle/>
          <a:p>
            <a:pPr indent="0" marL="0">
              <a:lnSpc>
                <a:spcPts val="1500"/>
              </a:lnSpc>
              <a:buNone/>
            </a:pPr>
            <a:r>
              <a:rPr lang="en-US" sz="1200" dirty="0">
                <a:solidFill>
                  <a:srgbClr val="51678A"/>
                </a:solidFill>
                <a:latin typeface="Calibri" pitchFamily="34" charset="0"/>
                <a:ea typeface="Calibri" pitchFamily="34" charset="-122"/>
                <a:cs typeface="Calibri" pitchFamily="34" charset="-120"/>
              </a:rPr>
              <a:t>узагальнення та практичне значення</a:t>
            </a:r>
            <a:endParaRPr lang="en-US" sz="1200" dirty="0"/>
          </a:p>
        </p:txBody>
      </p:sp>
      <p:sp>
        <p:nvSpPr>
          <p:cNvPr id="34" name="Text 32"/>
          <p:cNvSpPr txBox="1"/>
          <p:nvPr/>
        </p:nvSpPr>
        <p:spPr>
          <a:xfrm>
            <a:off x="548640" y="6519672"/>
            <a:ext cx="8229600" cy="274320"/>
          </a:xfrm>
          <a:prstGeom prst="rect">
            <a:avLst/>
          </a:prstGeom>
          <a:noFill/>
          <a:ln/>
        </p:spPr>
        <p:txBody>
          <a:bodyPr wrap="square" lIns="0" tIns="0" rIns="0" bIns="0" rtlCol="0" anchor="ctr"/>
          <a:lstStyle/>
          <a:p>
            <a:pPr indent="0" marL="0">
              <a:buNone/>
            </a:pPr>
            <a:r>
              <a:rPr lang="en-US" sz="950" dirty="0">
                <a:solidFill>
                  <a:srgbClr val="51678A"/>
                </a:solidFill>
                <a:latin typeface="Calibri" pitchFamily="34" charset="0"/>
                <a:ea typeface="Calibri" pitchFamily="34" charset="-122"/>
                <a:cs typeface="Calibri" pitchFamily="34" charset="-120"/>
              </a:rPr>
              <a:t>Невизначеність як першопричина виникнення ризику</a:t>
            </a:r>
            <a:endParaRPr lang="en-US" sz="950" dirty="0"/>
          </a:p>
        </p:txBody>
      </p:sp>
      <p:sp>
        <p:nvSpPr>
          <p:cNvPr id="35" name="Text 33"/>
          <p:cNvSpPr txBox="1"/>
          <p:nvPr/>
        </p:nvSpPr>
        <p:spPr>
          <a:xfrm>
            <a:off x="11185855" y="6519672"/>
            <a:ext cx="457200" cy="274320"/>
          </a:xfrm>
          <a:prstGeom prst="rect">
            <a:avLst/>
          </a:prstGeom>
          <a:noFill/>
          <a:ln/>
        </p:spPr>
        <p:txBody>
          <a:bodyPr wrap="square" lIns="0" tIns="0" rIns="0" bIns="0" rtlCol="0" anchor="ctr"/>
          <a:lstStyle/>
          <a:p>
            <a:pPr algn="r" indent="0" marL="0">
              <a:buNone/>
            </a:pPr>
            <a:r>
              <a:rPr lang="en-US" sz="950" dirty="0">
                <a:solidFill>
                  <a:srgbClr val="51678A"/>
                </a:solidFill>
                <a:latin typeface="Calibri" pitchFamily="34" charset="0"/>
                <a:ea typeface="Calibri" pitchFamily="34" charset="-122"/>
                <a:cs typeface="Calibri" pitchFamily="34" charset="-120"/>
              </a:rPr>
              <a:t>2</a:t>
            </a:r>
            <a:endParaRPr lang="en-US" sz="9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84048"/>
            <a:ext cx="10058400" cy="292608"/>
          </a:xfrm>
          <a:prstGeom prst="rect">
            <a:avLst/>
          </a:prstGeom>
          <a:noFill/>
          <a:ln/>
        </p:spPr>
        <p:txBody>
          <a:bodyPr wrap="square" lIns="0" tIns="0" rIns="0" bIns="0" rtlCol="0" anchor="ctr"/>
          <a:lstStyle/>
          <a:p>
            <a:pPr indent="0" marL="0">
              <a:buNone/>
            </a:pPr>
            <a:r>
              <a:rPr lang="en-US" sz="1250" b="1" spc="200" kern="0" dirty="0">
                <a:solidFill>
                  <a:srgbClr val="C87F1C"/>
                </a:solidFill>
                <a:latin typeface="Calibri" pitchFamily="34" charset="0"/>
                <a:ea typeface="Calibri" pitchFamily="34" charset="-122"/>
                <a:cs typeface="Calibri" pitchFamily="34" charset="-120"/>
              </a:rPr>
              <a:t>ВСТУП</a:t>
            </a:r>
            <a:endParaRPr lang="en-US" sz="1250" dirty="0"/>
          </a:p>
        </p:txBody>
      </p:sp>
      <p:sp>
        <p:nvSpPr>
          <p:cNvPr id="3" name="Text 1"/>
          <p:cNvSpPr txBox="1"/>
          <p:nvPr/>
        </p:nvSpPr>
        <p:spPr>
          <a:xfrm>
            <a:off x="548640" y="658368"/>
            <a:ext cx="11064240" cy="731520"/>
          </a:xfrm>
          <a:prstGeom prst="rect">
            <a:avLst/>
          </a:prstGeom>
          <a:noFill/>
          <a:ln/>
        </p:spPr>
        <p:txBody>
          <a:bodyPr wrap="square" lIns="0" tIns="0" rIns="0" bIns="0" rtlCol="0" anchor="ctr"/>
          <a:lstStyle/>
          <a:p>
            <a:pPr indent="0" marL="0">
              <a:buNone/>
            </a:pPr>
            <a:r>
              <a:rPr lang="en-US" sz="2900" b="1" dirty="0">
                <a:solidFill>
                  <a:srgbClr val="1B2A4A"/>
                </a:solidFill>
                <a:latin typeface="Cambria" pitchFamily="34" charset="0"/>
                <a:ea typeface="Cambria" pitchFamily="34" charset="-122"/>
                <a:cs typeface="Cambria" pitchFamily="34" charset="-120"/>
              </a:rPr>
              <a:t>Актуальність теми</a:t>
            </a:r>
            <a:endParaRPr lang="en-US" sz="2900" dirty="0"/>
          </a:p>
        </p:txBody>
      </p:sp>
      <p:sp>
        <p:nvSpPr>
          <p:cNvPr id="4" name="Text 2"/>
          <p:cNvSpPr txBox="1"/>
          <p:nvPr/>
        </p:nvSpPr>
        <p:spPr>
          <a:xfrm>
            <a:off x="548640" y="1691640"/>
            <a:ext cx="5212080" cy="2926080"/>
          </a:xfrm>
          <a:prstGeom prst="rect">
            <a:avLst/>
          </a:prstGeom>
          <a:noFill/>
          <a:ln/>
        </p:spPr>
        <p:txBody>
          <a:bodyPr wrap="square" lIns="0" tIns="0" rIns="0" bIns="0" rtlCol="0" anchor="ctr"/>
          <a:lstStyle/>
          <a:p>
            <a:pPr indent="0" marL="0">
              <a:lnSpc>
                <a:spcPts val="2200"/>
              </a:lnSpc>
              <a:buNone/>
            </a:pPr>
            <a:r>
              <a:rPr lang="en-US" sz="1500" dirty="0">
                <a:solidFill>
                  <a:srgbClr val="1B2A4A"/>
                </a:solidFill>
                <a:latin typeface="Calibri" pitchFamily="34" charset="0"/>
                <a:ea typeface="Calibri" pitchFamily="34" charset="-122"/>
                <a:cs typeface="Calibri" pitchFamily="34" charset="-120"/>
              </a:rPr>
              <a:t>Сучасна господарська діяльність підприємств розгортається в умовах, коли жодне управлінське рішення не приймається на основі повної та достовірної інформації про майбутнє. Динамічність ринкового середовища, посилення конкуренції та ускладнення господарських зв'язків призводять до того, що невизначеність із випадкового супутнього явища перетворюється на постійну характеристику підприємницької діяльності.</a:t>
            </a:r>
            <a:endParaRPr lang="en-US" sz="1500" dirty="0"/>
          </a:p>
        </p:txBody>
      </p:sp>
      <p:sp>
        <p:nvSpPr>
          <p:cNvPr id="5" name="Text 3"/>
          <p:cNvSpPr txBox="1"/>
          <p:nvPr/>
        </p:nvSpPr>
        <p:spPr>
          <a:xfrm>
            <a:off x="548640" y="4709160"/>
            <a:ext cx="5212080" cy="1188720"/>
          </a:xfrm>
          <a:prstGeom prst="rect">
            <a:avLst/>
          </a:prstGeom>
          <a:noFill/>
          <a:ln/>
        </p:spPr>
        <p:txBody>
          <a:bodyPr wrap="square" lIns="0" tIns="0" rIns="0" bIns="0" rtlCol="0" anchor="ctr"/>
          <a:lstStyle/>
          <a:p>
            <a:pPr indent="0" marL="0">
              <a:lnSpc>
                <a:spcPts val="2200"/>
              </a:lnSpc>
              <a:buNone/>
            </a:pPr>
            <a:r>
              <a:rPr lang="en-US" sz="1500" i="1" dirty="0">
                <a:solidFill>
                  <a:srgbClr val="51678A"/>
                </a:solidFill>
                <a:latin typeface="Calibri" pitchFamily="34" charset="0"/>
                <a:ea typeface="Calibri" pitchFamily="34" charset="-122"/>
                <a:cs typeface="Calibri" pitchFamily="34" charset="-120"/>
              </a:rPr>
              <a:t>Саме тому розуміння природи невизначеності та вміння виявляти джерела її виникнення є необхідною передумовою побудови ефективної системи управління ризиками підприємства.</a:t>
            </a:r>
            <a:endParaRPr lang="en-US" sz="1500" dirty="0"/>
          </a:p>
        </p:txBody>
      </p:sp>
      <p:sp>
        <p:nvSpPr>
          <p:cNvPr id="6" name="Shape 4"/>
          <p:cNvSpPr/>
          <p:nvPr/>
        </p:nvSpPr>
        <p:spPr>
          <a:xfrm>
            <a:off x="6263640" y="1691640"/>
            <a:ext cx="5394960" cy="1417320"/>
          </a:xfrm>
          <a:prstGeom prst="roundRect">
            <a:avLst>
              <a:gd name="adj" fmla="val 6452"/>
            </a:avLst>
          </a:prstGeom>
          <a:solidFill>
            <a:srgbClr val="F3F6FB"/>
          </a:solidFill>
          <a:ln/>
        </p:spPr>
      </p:sp>
      <p:sp>
        <p:nvSpPr>
          <p:cNvPr id="7" name="Shape 5"/>
          <p:cNvSpPr/>
          <p:nvPr/>
        </p:nvSpPr>
        <p:spPr>
          <a:xfrm>
            <a:off x="6492240" y="1984248"/>
            <a:ext cx="822960" cy="822960"/>
          </a:xfrm>
          <a:prstGeom prst="ellipse">
            <a:avLst/>
          </a:prstGeom>
          <a:solidFill>
            <a:srgbClr val="1B2A4A"/>
          </a:solidFill>
          <a:ln/>
        </p:spPr>
      </p:sp>
      <p:pic>
        <p:nvPicPr>
          <p:cNvPr id="8" name="Image 0" descr="icons/chart_white.png">    </p:cNvPr>
          <p:cNvPicPr>
            <a:picLocks noChangeAspect="1"/>
          </p:cNvPicPr>
          <p:nvPr/>
        </p:nvPicPr>
        <p:blipFill>
          <a:blip r:embed="rId1"/>
          <a:stretch>
            <a:fillRect/>
          </a:stretch>
        </p:blipFill>
        <p:spPr>
          <a:xfrm>
            <a:off x="6599225" y="2091233"/>
            <a:ext cx="608990" cy="608990"/>
          </a:xfrm>
          <a:prstGeom prst="rect">
            <a:avLst/>
          </a:prstGeom>
        </p:spPr>
      </p:pic>
      <p:sp>
        <p:nvSpPr>
          <p:cNvPr id="9" name="Text 6"/>
          <p:cNvSpPr txBox="1"/>
          <p:nvPr/>
        </p:nvSpPr>
        <p:spPr>
          <a:xfrm>
            <a:off x="7498080" y="1874520"/>
            <a:ext cx="3977640" cy="502920"/>
          </a:xfrm>
          <a:prstGeom prst="rect">
            <a:avLst/>
          </a:prstGeom>
          <a:noFill/>
          <a:ln/>
        </p:spPr>
        <p:txBody>
          <a:bodyPr wrap="square" lIns="0" tIns="0" rIns="0" bIns="0" rtlCol="0" anchor="ctr"/>
          <a:lstStyle/>
          <a:p>
            <a:pPr indent="0" marL="0">
              <a:buNone/>
            </a:pPr>
            <a:r>
              <a:rPr lang="en-US" sz="1450" b="1" dirty="0">
                <a:solidFill>
                  <a:srgbClr val="1B2A4A"/>
                </a:solidFill>
                <a:latin typeface="Calibri" pitchFamily="34" charset="0"/>
                <a:ea typeface="Calibri" pitchFamily="34" charset="-122"/>
                <a:cs typeface="Calibri" pitchFamily="34" charset="-120"/>
              </a:rPr>
              <a:t>Динамічність ринкового середовища</a:t>
            </a:r>
            <a:endParaRPr lang="en-US" sz="1450" dirty="0"/>
          </a:p>
        </p:txBody>
      </p:sp>
      <p:sp>
        <p:nvSpPr>
          <p:cNvPr id="10" name="Text 7"/>
          <p:cNvSpPr txBox="1"/>
          <p:nvPr/>
        </p:nvSpPr>
        <p:spPr>
          <a:xfrm>
            <a:off x="7498080" y="2350008"/>
            <a:ext cx="3977640" cy="640080"/>
          </a:xfrm>
          <a:prstGeom prst="rect">
            <a:avLst/>
          </a:prstGeom>
          <a:noFill/>
          <a:ln/>
        </p:spPr>
        <p:txBody>
          <a:bodyPr wrap="square" lIns="0" tIns="0" rIns="0" bIns="0" rtlCol="0" anchor="ctr"/>
          <a:lstStyle/>
          <a:p>
            <a:pPr indent="0" marL="0">
              <a:lnSpc>
                <a:spcPts val="1600"/>
              </a:lnSpc>
              <a:buNone/>
            </a:pPr>
            <a:r>
              <a:rPr lang="en-US" sz="1250" dirty="0">
                <a:solidFill>
                  <a:srgbClr val="51678A"/>
                </a:solidFill>
                <a:latin typeface="Calibri" pitchFamily="34" charset="0"/>
                <a:ea typeface="Calibri" pitchFamily="34" charset="-122"/>
                <a:cs typeface="Calibri" pitchFamily="34" charset="-120"/>
              </a:rPr>
              <a:t>швидка зміна попиту, цін і технологій</a:t>
            </a:r>
            <a:endParaRPr lang="en-US" sz="1250" dirty="0"/>
          </a:p>
        </p:txBody>
      </p:sp>
      <p:sp>
        <p:nvSpPr>
          <p:cNvPr id="11" name="Shape 8"/>
          <p:cNvSpPr/>
          <p:nvPr/>
        </p:nvSpPr>
        <p:spPr>
          <a:xfrm>
            <a:off x="6263640" y="3291840"/>
            <a:ext cx="5394960" cy="1417320"/>
          </a:xfrm>
          <a:prstGeom prst="roundRect">
            <a:avLst>
              <a:gd name="adj" fmla="val 6452"/>
            </a:avLst>
          </a:prstGeom>
          <a:solidFill>
            <a:srgbClr val="F3F6FB"/>
          </a:solidFill>
          <a:ln/>
        </p:spPr>
      </p:sp>
      <p:sp>
        <p:nvSpPr>
          <p:cNvPr id="12" name="Shape 9"/>
          <p:cNvSpPr/>
          <p:nvPr/>
        </p:nvSpPr>
        <p:spPr>
          <a:xfrm>
            <a:off x="6492240" y="3584448"/>
            <a:ext cx="822960" cy="822960"/>
          </a:xfrm>
          <a:prstGeom prst="ellipse">
            <a:avLst/>
          </a:prstGeom>
          <a:solidFill>
            <a:srgbClr val="1B2A4A"/>
          </a:solidFill>
          <a:ln/>
        </p:spPr>
      </p:sp>
      <p:pic>
        <p:nvPicPr>
          <p:cNvPr id="13" name="Image 1" descr="icons/weather_white.png">    </p:cNvPr>
          <p:cNvPicPr>
            <a:picLocks noChangeAspect="1"/>
          </p:cNvPicPr>
          <p:nvPr/>
        </p:nvPicPr>
        <p:blipFill>
          <a:blip r:embed="rId2"/>
          <a:stretch>
            <a:fillRect/>
          </a:stretch>
        </p:blipFill>
        <p:spPr>
          <a:xfrm>
            <a:off x="6599225" y="3691433"/>
            <a:ext cx="608990" cy="608990"/>
          </a:xfrm>
          <a:prstGeom prst="rect">
            <a:avLst/>
          </a:prstGeom>
        </p:spPr>
      </p:pic>
      <p:sp>
        <p:nvSpPr>
          <p:cNvPr id="14" name="Text 10"/>
          <p:cNvSpPr txBox="1"/>
          <p:nvPr/>
        </p:nvSpPr>
        <p:spPr>
          <a:xfrm>
            <a:off x="7498080" y="3474720"/>
            <a:ext cx="3977640" cy="502920"/>
          </a:xfrm>
          <a:prstGeom prst="rect">
            <a:avLst/>
          </a:prstGeom>
          <a:noFill/>
          <a:ln/>
        </p:spPr>
        <p:txBody>
          <a:bodyPr wrap="square" lIns="0" tIns="0" rIns="0" bIns="0" rtlCol="0" anchor="ctr"/>
          <a:lstStyle/>
          <a:p>
            <a:pPr indent="0" marL="0">
              <a:buNone/>
            </a:pPr>
            <a:r>
              <a:rPr lang="en-US" sz="1450" b="1" dirty="0">
                <a:solidFill>
                  <a:srgbClr val="1B2A4A"/>
                </a:solidFill>
                <a:latin typeface="Calibri" pitchFamily="34" charset="0"/>
                <a:ea typeface="Calibri" pitchFamily="34" charset="-122"/>
                <a:cs typeface="Calibri" pitchFamily="34" charset="-120"/>
              </a:rPr>
              <a:t>Обмеженість інформації</a:t>
            </a:r>
            <a:endParaRPr lang="en-US" sz="1450" dirty="0"/>
          </a:p>
        </p:txBody>
      </p:sp>
      <p:sp>
        <p:nvSpPr>
          <p:cNvPr id="15" name="Text 11"/>
          <p:cNvSpPr txBox="1"/>
          <p:nvPr/>
        </p:nvSpPr>
        <p:spPr>
          <a:xfrm>
            <a:off x="7498080" y="3950208"/>
            <a:ext cx="3977640" cy="640080"/>
          </a:xfrm>
          <a:prstGeom prst="rect">
            <a:avLst/>
          </a:prstGeom>
          <a:noFill/>
          <a:ln/>
        </p:spPr>
        <p:txBody>
          <a:bodyPr wrap="square" lIns="0" tIns="0" rIns="0" bIns="0" rtlCol="0" anchor="ctr"/>
          <a:lstStyle/>
          <a:p>
            <a:pPr indent="0" marL="0">
              <a:lnSpc>
                <a:spcPts val="1600"/>
              </a:lnSpc>
              <a:buNone/>
            </a:pPr>
            <a:r>
              <a:rPr lang="en-US" sz="1250" dirty="0">
                <a:solidFill>
                  <a:srgbClr val="51678A"/>
                </a:solidFill>
                <a:latin typeface="Calibri" pitchFamily="34" charset="0"/>
                <a:ea typeface="Calibri" pitchFamily="34" charset="-122"/>
                <a:cs typeface="Calibri" pitchFamily="34" charset="-120"/>
              </a:rPr>
              <a:t>неповнота даних для прийняття рішень</a:t>
            </a:r>
            <a:endParaRPr lang="en-US" sz="1250" dirty="0"/>
          </a:p>
        </p:txBody>
      </p:sp>
      <p:sp>
        <p:nvSpPr>
          <p:cNvPr id="16" name="Shape 12"/>
          <p:cNvSpPr/>
          <p:nvPr/>
        </p:nvSpPr>
        <p:spPr>
          <a:xfrm>
            <a:off x="6263640" y="4892040"/>
            <a:ext cx="5394960" cy="1417320"/>
          </a:xfrm>
          <a:prstGeom prst="roundRect">
            <a:avLst>
              <a:gd name="adj" fmla="val 6452"/>
            </a:avLst>
          </a:prstGeom>
          <a:solidFill>
            <a:srgbClr val="F3F6FB"/>
          </a:solidFill>
          <a:ln/>
        </p:spPr>
      </p:sp>
      <p:sp>
        <p:nvSpPr>
          <p:cNvPr id="17" name="Shape 13"/>
          <p:cNvSpPr/>
          <p:nvPr/>
        </p:nvSpPr>
        <p:spPr>
          <a:xfrm>
            <a:off x="6492240" y="5184648"/>
            <a:ext cx="822960" cy="822960"/>
          </a:xfrm>
          <a:prstGeom prst="ellipse">
            <a:avLst/>
          </a:prstGeom>
          <a:solidFill>
            <a:srgbClr val="1B2A4A"/>
          </a:solidFill>
          <a:ln/>
        </p:spPr>
      </p:sp>
      <p:pic>
        <p:nvPicPr>
          <p:cNvPr id="18" name="Image 2" descr="icons/network_white.png">    </p:cNvPr>
          <p:cNvPicPr>
            <a:picLocks noChangeAspect="1"/>
          </p:cNvPicPr>
          <p:nvPr/>
        </p:nvPicPr>
        <p:blipFill>
          <a:blip r:embed="rId3"/>
          <a:stretch>
            <a:fillRect/>
          </a:stretch>
        </p:blipFill>
        <p:spPr>
          <a:xfrm>
            <a:off x="6599225" y="5291633"/>
            <a:ext cx="608990" cy="608990"/>
          </a:xfrm>
          <a:prstGeom prst="rect">
            <a:avLst/>
          </a:prstGeom>
        </p:spPr>
      </p:pic>
      <p:sp>
        <p:nvSpPr>
          <p:cNvPr id="19" name="Text 14"/>
          <p:cNvSpPr txBox="1"/>
          <p:nvPr/>
        </p:nvSpPr>
        <p:spPr>
          <a:xfrm>
            <a:off x="7498080" y="5074920"/>
            <a:ext cx="3977640" cy="502920"/>
          </a:xfrm>
          <a:prstGeom prst="rect">
            <a:avLst/>
          </a:prstGeom>
          <a:noFill/>
          <a:ln/>
        </p:spPr>
        <p:txBody>
          <a:bodyPr wrap="square" lIns="0" tIns="0" rIns="0" bIns="0" rtlCol="0" anchor="ctr"/>
          <a:lstStyle/>
          <a:p>
            <a:pPr indent="0" marL="0">
              <a:buNone/>
            </a:pPr>
            <a:r>
              <a:rPr lang="en-US" sz="1450" b="1" dirty="0">
                <a:solidFill>
                  <a:srgbClr val="1B2A4A"/>
                </a:solidFill>
                <a:latin typeface="Calibri" pitchFamily="34" charset="0"/>
                <a:ea typeface="Calibri" pitchFamily="34" charset="-122"/>
                <a:cs typeface="Calibri" pitchFamily="34" charset="-120"/>
              </a:rPr>
              <a:t>Ускладнення господарських зв'язків</a:t>
            </a:r>
            <a:endParaRPr lang="en-US" sz="1450" dirty="0"/>
          </a:p>
        </p:txBody>
      </p:sp>
      <p:sp>
        <p:nvSpPr>
          <p:cNvPr id="20" name="Text 15"/>
          <p:cNvSpPr txBox="1"/>
          <p:nvPr/>
        </p:nvSpPr>
        <p:spPr>
          <a:xfrm>
            <a:off x="7498080" y="5550408"/>
            <a:ext cx="3977640" cy="640080"/>
          </a:xfrm>
          <a:prstGeom prst="rect">
            <a:avLst/>
          </a:prstGeom>
          <a:noFill/>
          <a:ln/>
        </p:spPr>
        <p:txBody>
          <a:bodyPr wrap="square" lIns="0" tIns="0" rIns="0" bIns="0" rtlCol="0" anchor="ctr"/>
          <a:lstStyle/>
          <a:p>
            <a:pPr indent="0" marL="0">
              <a:lnSpc>
                <a:spcPts val="1600"/>
              </a:lnSpc>
              <a:buNone/>
            </a:pPr>
            <a:r>
              <a:rPr lang="en-US" sz="1250" dirty="0">
                <a:solidFill>
                  <a:srgbClr val="51678A"/>
                </a:solidFill>
                <a:latin typeface="Calibri" pitchFamily="34" charset="0"/>
                <a:ea typeface="Calibri" pitchFamily="34" charset="-122"/>
                <a:cs typeface="Calibri" pitchFamily="34" charset="-120"/>
              </a:rPr>
              <a:t>зростання кількості взаємозалежних чинників</a:t>
            </a:r>
            <a:endParaRPr lang="en-US" sz="1250" dirty="0"/>
          </a:p>
        </p:txBody>
      </p:sp>
      <p:sp>
        <p:nvSpPr>
          <p:cNvPr id="21" name="Text 16"/>
          <p:cNvSpPr txBox="1"/>
          <p:nvPr/>
        </p:nvSpPr>
        <p:spPr>
          <a:xfrm>
            <a:off x="548640" y="6519672"/>
            <a:ext cx="8229600" cy="274320"/>
          </a:xfrm>
          <a:prstGeom prst="rect">
            <a:avLst/>
          </a:prstGeom>
          <a:noFill/>
          <a:ln/>
        </p:spPr>
        <p:txBody>
          <a:bodyPr wrap="square" lIns="0" tIns="0" rIns="0" bIns="0" rtlCol="0" anchor="ctr"/>
          <a:lstStyle/>
          <a:p>
            <a:pPr indent="0" marL="0">
              <a:buNone/>
            </a:pPr>
            <a:r>
              <a:rPr lang="en-US" sz="950" dirty="0">
                <a:solidFill>
                  <a:srgbClr val="51678A"/>
                </a:solidFill>
                <a:latin typeface="Calibri" pitchFamily="34" charset="0"/>
                <a:ea typeface="Calibri" pitchFamily="34" charset="-122"/>
                <a:cs typeface="Calibri" pitchFamily="34" charset="-120"/>
              </a:rPr>
              <a:t>Невизначеність як першопричина виникнення ризику</a:t>
            </a:r>
            <a:endParaRPr lang="en-US" sz="950" dirty="0"/>
          </a:p>
        </p:txBody>
      </p:sp>
      <p:sp>
        <p:nvSpPr>
          <p:cNvPr id="22" name="Text 17"/>
          <p:cNvSpPr txBox="1"/>
          <p:nvPr/>
        </p:nvSpPr>
        <p:spPr>
          <a:xfrm>
            <a:off x="11185855" y="6519672"/>
            <a:ext cx="457200" cy="274320"/>
          </a:xfrm>
          <a:prstGeom prst="rect">
            <a:avLst/>
          </a:prstGeom>
          <a:noFill/>
          <a:ln/>
        </p:spPr>
        <p:txBody>
          <a:bodyPr wrap="square" lIns="0" tIns="0" rIns="0" bIns="0" rtlCol="0" anchor="ctr"/>
          <a:lstStyle/>
          <a:p>
            <a:pPr algn="r" indent="0" marL="0">
              <a:buNone/>
            </a:pPr>
            <a:r>
              <a:rPr lang="en-US" sz="950" dirty="0">
                <a:solidFill>
                  <a:srgbClr val="51678A"/>
                </a:solidFill>
                <a:latin typeface="Calibri" pitchFamily="34" charset="0"/>
                <a:ea typeface="Calibri" pitchFamily="34" charset="-122"/>
                <a:cs typeface="Calibri" pitchFamily="34" charset="-120"/>
              </a:rPr>
              <a:t>3</a:t>
            </a:r>
            <a:endParaRPr lang="en-US" sz="9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84048"/>
            <a:ext cx="10058400" cy="292608"/>
          </a:xfrm>
          <a:prstGeom prst="rect">
            <a:avLst/>
          </a:prstGeom>
          <a:noFill/>
          <a:ln/>
        </p:spPr>
        <p:txBody>
          <a:bodyPr wrap="square" lIns="0" tIns="0" rIns="0" bIns="0" rtlCol="0" anchor="ctr"/>
          <a:lstStyle/>
          <a:p>
            <a:pPr indent="0" marL="0">
              <a:buNone/>
            </a:pPr>
            <a:r>
              <a:rPr lang="en-US" sz="1250" b="1" spc="200" kern="0" dirty="0">
                <a:solidFill>
                  <a:srgbClr val="C87F1C"/>
                </a:solidFill>
                <a:latin typeface="Calibri" pitchFamily="34" charset="0"/>
                <a:ea typeface="Calibri" pitchFamily="34" charset="-122"/>
                <a:cs typeface="Calibri" pitchFamily="34" charset="-120"/>
              </a:rPr>
              <a:t>ВСТУП</a:t>
            </a:r>
            <a:endParaRPr lang="en-US" sz="1250" dirty="0"/>
          </a:p>
        </p:txBody>
      </p:sp>
      <p:sp>
        <p:nvSpPr>
          <p:cNvPr id="3" name="Text 1"/>
          <p:cNvSpPr txBox="1"/>
          <p:nvPr/>
        </p:nvSpPr>
        <p:spPr>
          <a:xfrm>
            <a:off x="548640" y="658368"/>
            <a:ext cx="11064240" cy="731520"/>
          </a:xfrm>
          <a:prstGeom prst="rect">
            <a:avLst/>
          </a:prstGeom>
          <a:noFill/>
          <a:ln/>
        </p:spPr>
        <p:txBody>
          <a:bodyPr wrap="square" lIns="0" tIns="0" rIns="0" bIns="0" rtlCol="0" anchor="ctr"/>
          <a:lstStyle/>
          <a:p>
            <a:pPr indent="0" marL="0">
              <a:buNone/>
            </a:pPr>
            <a:r>
              <a:rPr lang="en-US" sz="2900" b="1" dirty="0">
                <a:solidFill>
                  <a:srgbClr val="1B2A4A"/>
                </a:solidFill>
                <a:latin typeface="Cambria" pitchFamily="34" charset="0"/>
                <a:ea typeface="Cambria" pitchFamily="34" charset="-122"/>
                <a:cs typeface="Cambria" pitchFamily="34" charset="-120"/>
              </a:rPr>
              <a:t>Ризик і невизначеність: причинно-наслідковий зв'язок</a:t>
            </a:r>
            <a:endParaRPr lang="en-US" sz="2900" dirty="0"/>
          </a:p>
        </p:txBody>
      </p:sp>
      <p:sp>
        <p:nvSpPr>
          <p:cNvPr id="4" name="Shape 2"/>
          <p:cNvSpPr/>
          <p:nvPr/>
        </p:nvSpPr>
        <p:spPr>
          <a:xfrm>
            <a:off x="548640" y="1965960"/>
            <a:ext cx="3246120" cy="2834640"/>
          </a:xfrm>
          <a:prstGeom prst="roundRect">
            <a:avLst>
              <a:gd name="adj" fmla="val 3226"/>
            </a:avLst>
          </a:prstGeom>
          <a:solidFill>
            <a:srgbClr val="F3F6FB"/>
          </a:solidFill>
          <a:ln/>
        </p:spPr>
      </p:sp>
      <p:sp>
        <p:nvSpPr>
          <p:cNvPr id="5" name="Shape 3"/>
          <p:cNvSpPr/>
          <p:nvPr/>
        </p:nvSpPr>
        <p:spPr>
          <a:xfrm>
            <a:off x="1714500" y="2286000"/>
            <a:ext cx="914400" cy="914400"/>
          </a:xfrm>
          <a:prstGeom prst="ellipse">
            <a:avLst/>
          </a:prstGeom>
          <a:solidFill>
            <a:srgbClr val="1B2A4A"/>
          </a:solidFill>
          <a:ln/>
        </p:spPr>
      </p:sp>
      <p:pic>
        <p:nvPicPr>
          <p:cNvPr id="6" name="Image 0" descr="icons/question_white.png">    </p:cNvPr>
          <p:cNvPicPr>
            <a:picLocks noChangeAspect="1"/>
          </p:cNvPicPr>
          <p:nvPr/>
        </p:nvPicPr>
        <p:blipFill>
          <a:blip r:embed="rId1"/>
          <a:stretch>
            <a:fillRect/>
          </a:stretch>
        </p:blipFill>
        <p:spPr>
          <a:xfrm>
            <a:off x="1833372" y="2404872"/>
            <a:ext cx="676656" cy="676656"/>
          </a:xfrm>
          <a:prstGeom prst="rect">
            <a:avLst/>
          </a:prstGeom>
        </p:spPr>
      </p:pic>
      <p:sp>
        <p:nvSpPr>
          <p:cNvPr id="7" name="Text 4"/>
          <p:cNvSpPr txBox="1"/>
          <p:nvPr/>
        </p:nvSpPr>
        <p:spPr>
          <a:xfrm>
            <a:off x="777240" y="3383280"/>
            <a:ext cx="2788920" cy="502920"/>
          </a:xfrm>
          <a:prstGeom prst="rect">
            <a:avLst/>
          </a:prstGeom>
          <a:noFill/>
          <a:ln/>
        </p:spPr>
        <p:txBody>
          <a:bodyPr wrap="square" lIns="0" tIns="0" rIns="0" bIns="0" rtlCol="0" anchor="ctr"/>
          <a:lstStyle/>
          <a:p>
            <a:pPr algn="ctr" indent="0" marL="0">
              <a:buNone/>
            </a:pPr>
            <a:r>
              <a:rPr lang="en-US" sz="1700" b="1" dirty="0">
                <a:solidFill>
                  <a:srgbClr val="1B2A4A"/>
                </a:solidFill>
                <a:latin typeface="Cambria" pitchFamily="34" charset="0"/>
                <a:ea typeface="Cambria" pitchFamily="34" charset="-122"/>
                <a:cs typeface="Cambria" pitchFamily="34" charset="-120"/>
              </a:rPr>
              <a:t>Невизначеність</a:t>
            </a:r>
            <a:endParaRPr lang="en-US" sz="1700" dirty="0"/>
          </a:p>
        </p:txBody>
      </p:sp>
      <p:sp>
        <p:nvSpPr>
          <p:cNvPr id="8" name="Text 5"/>
          <p:cNvSpPr txBox="1"/>
          <p:nvPr/>
        </p:nvSpPr>
        <p:spPr>
          <a:xfrm>
            <a:off x="822960" y="3886200"/>
            <a:ext cx="2697480" cy="868680"/>
          </a:xfrm>
          <a:prstGeom prst="rect">
            <a:avLst/>
          </a:prstGeom>
          <a:noFill/>
          <a:ln/>
        </p:spPr>
        <p:txBody>
          <a:bodyPr wrap="square" lIns="0" tIns="0" rIns="0" bIns="0" rtlCol="0" anchor="ctr"/>
          <a:lstStyle/>
          <a:p>
            <a:pPr algn="ctr" indent="0" marL="0">
              <a:lnSpc>
                <a:spcPts val="1600"/>
              </a:lnSpc>
              <a:buNone/>
            </a:pPr>
            <a:r>
              <a:rPr lang="en-US" sz="1250" dirty="0">
                <a:solidFill>
                  <a:srgbClr val="51678A"/>
                </a:solidFill>
                <a:latin typeface="Calibri" pitchFamily="34" charset="0"/>
                <a:ea typeface="Calibri" pitchFamily="34" charset="-122"/>
                <a:cs typeface="Calibri" pitchFamily="34" charset="-120"/>
              </a:rPr>
              <a:t>стан неповноти інформації про майбутні умови й результати діяльності</a:t>
            </a:r>
            <a:endParaRPr lang="en-US" sz="1250" dirty="0"/>
          </a:p>
        </p:txBody>
      </p:sp>
      <p:sp>
        <p:nvSpPr>
          <p:cNvPr id="9" name="Text 6"/>
          <p:cNvSpPr txBox="1"/>
          <p:nvPr/>
        </p:nvSpPr>
        <p:spPr>
          <a:xfrm>
            <a:off x="3849624" y="3063240"/>
            <a:ext cx="576072" cy="640080"/>
          </a:xfrm>
          <a:prstGeom prst="rect">
            <a:avLst/>
          </a:prstGeom>
          <a:noFill/>
          <a:ln/>
        </p:spPr>
        <p:txBody>
          <a:bodyPr wrap="square" lIns="0" tIns="0" rIns="0" bIns="0" rtlCol="0" anchor="ctr"/>
          <a:lstStyle/>
          <a:p>
            <a:pPr algn="ctr" indent="0" marL="0">
              <a:buNone/>
            </a:pPr>
            <a:r>
              <a:rPr lang="en-US" sz="3000" b="1" dirty="0">
                <a:solidFill>
                  <a:srgbClr val="C87F1C"/>
                </a:solidFill>
                <a:latin typeface="Calibri" pitchFamily="34" charset="0"/>
                <a:ea typeface="Calibri" pitchFamily="34" charset="-122"/>
                <a:cs typeface="Calibri" pitchFamily="34" charset="-120"/>
              </a:rPr>
              <a:t>→</a:t>
            </a:r>
            <a:endParaRPr lang="en-US" sz="3000" dirty="0"/>
          </a:p>
        </p:txBody>
      </p:sp>
      <p:sp>
        <p:nvSpPr>
          <p:cNvPr id="10" name="Shape 7"/>
          <p:cNvSpPr/>
          <p:nvPr/>
        </p:nvSpPr>
        <p:spPr>
          <a:xfrm>
            <a:off x="4480560" y="1965960"/>
            <a:ext cx="3246120" cy="2834640"/>
          </a:xfrm>
          <a:prstGeom prst="roundRect">
            <a:avLst>
              <a:gd name="adj" fmla="val 3226"/>
            </a:avLst>
          </a:prstGeom>
          <a:solidFill>
            <a:srgbClr val="F3F6FB"/>
          </a:solidFill>
          <a:ln/>
        </p:spPr>
      </p:sp>
      <p:sp>
        <p:nvSpPr>
          <p:cNvPr id="11" name="Shape 8"/>
          <p:cNvSpPr/>
          <p:nvPr/>
        </p:nvSpPr>
        <p:spPr>
          <a:xfrm>
            <a:off x="5646420" y="2286000"/>
            <a:ext cx="914400" cy="914400"/>
          </a:xfrm>
          <a:prstGeom prst="ellipse">
            <a:avLst/>
          </a:prstGeom>
          <a:solidFill>
            <a:srgbClr val="51678A"/>
          </a:solidFill>
          <a:ln/>
        </p:spPr>
      </p:sp>
      <p:pic>
        <p:nvPicPr>
          <p:cNvPr id="12" name="Image 1" descr="icons/random_white.png">    </p:cNvPr>
          <p:cNvPicPr>
            <a:picLocks noChangeAspect="1"/>
          </p:cNvPicPr>
          <p:nvPr/>
        </p:nvPicPr>
        <p:blipFill>
          <a:blip r:embed="rId2"/>
          <a:stretch>
            <a:fillRect/>
          </a:stretch>
        </p:blipFill>
        <p:spPr>
          <a:xfrm>
            <a:off x="5765292" y="2404872"/>
            <a:ext cx="676656" cy="676656"/>
          </a:xfrm>
          <a:prstGeom prst="rect">
            <a:avLst/>
          </a:prstGeom>
        </p:spPr>
      </p:pic>
      <p:sp>
        <p:nvSpPr>
          <p:cNvPr id="13" name="Text 9"/>
          <p:cNvSpPr txBox="1"/>
          <p:nvPr/>
        </p:nvSpPr>
        <p:spPr>
          <a:xfrm>
            <a:off x="4709160" y="3383280"/>
            <a:ext cx="2788920" cy="502920"/>
          </a:xfrm>
          <a:prstGeom prst="rect">
            <a:avLst/>
          </a:prstGeom>
          <a:noFill/>
          <a:ln/>
        </p:spPr>
        <p:txBody>
          <a:bodyPr wrap="square" lIns="0" tIns="0" rIns="0" bIns="0" rtlCol="0" anchor="ctr"/>
          <a:lstStyle/>
          <a:p>
            <a:pPr algn="ctr" indent="0" marL="0">
              <a:buNone/>
            </a:pPr>
            <a:r>
              <a:rPr lang="en-US" sz="1700" b="1" dirty="0">
                <a:solidFill>
                  <a:srgbClr val="1B2A4A"/>
                </a:solidFill>
                <a:latin typeface="Cambria" pitchFamily="34" charset="0"/>
                <a:ea typeface="Cambria" pitchFamily="34" charset="-122"/>
                <a:cs typeface="Cambria" pitchFamily="34" charset="-120"/>
              </a:rPr>
              <a:t>Багатоваріантність подій</a:t>
            </a:r>
            <a:endParaRPr lang="en-US" sz="1700" dirty="0"/>
          </a:p>
        </p:txBody>
      </p:sp>
      <p:sp>
        <p:nvSpPr>
          <p:cNvPr id="14" name="Text 10"/>
          <p:cNvSpPr txBox="1"/>
          <p:nvPr/>
        </p:nvSpPr>
        <p:spPr>
          <a:xfrm>
            <a:off x="4754880" y="3886200"/>
            <a:ext cx="2697480" cy="868680"/>
          </a:xfrm>
          <a:prstGeom prst="rect">
            <a:avLst/>
          </a:prstGeom>
          <a:noFill/>
          <a:ln/>
        </p:spPr>
        <p:txBody>
          <a:bodyPr wrap="square" lIns="0" tIns="0" rIns="0" bIns="0" rtlCol="0" anchor="ctr"/>
          <a:lstStyle/>
          <a:p>
            <a:pPr algn="ctr" indent="0" marL="0">
              <a:lnSpc>
                <a:spcPts val="1600"/>
              </a:lnSpc>
              <a:buNone/>
            </a:pPr>
            <a:r>
              <a:rPr lang="en-US" sz="1250" dirty="0">
                <a:solidFill>
                  <a:srgbClr val="51678A"/>
                </a:solidFill>
                <a:latin typeface="Calibri" pitchFamily="34" charset="0"/>
                <a:ea typeface="Calibri" pitchFamily="34" charset="-122"/>
                <a:cs typeface="Calibri" pitchFamily="34" charset="-120"/>
              </a:rPr>
              <a:t>об'єктивно існує декілька можливих сценаріїв розвитку ситуації</a:t>
            </a:r>
            <a:endParaRPr lang="en-US" sz="1250" dirty="0"/>
          </a:p>
        </p:txBody>
      </p:sp>
      <p:sp>
        <p:nvSpPr>
          <p:cNvPr id="15" name="Text 11"/>
          <p:cNvSpPr txBox="1"/>
          <p:nvPr/>
        </p:nvSpPr>
        <p:spPr>
          <a:xfrm>
            <a:off x="7781544" y="3063240"/>
            <a:ext cx="576072" cy="640080"/>
          </a:xfrm>
          <a:prstGeom prst="rect">
            <a:avLst/>
          </a:prstGeom>
          <a:noFill/>
          <a:ln/>
        </p:spPr>
        <p:txBody>
          <a:bodyPr wrap="square" lIns="0" tIns="0" rIns="0" bIns="0" rtlCol="0" anchor="ctr"/>
          <a:lstStyle/>
          <a:p>
            <a:pPr algn="ctr" indent="0" marL="0">
              <a:buNone/>
            </a:pPr>
            <a:r>
              <a:rPr lang="en-US" sz="3000" b="1" dirty="0">
                <a:solidFill>
                  <a:srgbClr val="C87F1C"/>
                </a:solidFill>
                <a:latin typeface="Calibri" pitchFamily="34" charset="0"/>
                <a:ea typeface="Calibri" pitchFamily="34" charset="-122"/>
                <a:cs typeface="Calibri" pitchFamily="34" charset="-120"/>
              </a:rPr>
              <a:t>→</a:t>
            </a:r>
            <a:endParaRPr lang="en-US" sz="3000" dirty="0"/>
          </a:p>
        </p:txBody>
      </p:sp>
      <p:sp>
        <p:nvSpPr>
          <p:cNvPr id="16" name="Shape 12"/>
          <p:cNvSpPr/>
          <p:nvPr/>
        </p:nvSpPr>
        <p:spPr>
          <a:xfrm>
            <a:off x="8412480" y="1965960"/>
            <a:ext cx="3246120" cy="2834640"/>
          </a:xfrm>
          <a:prstGeom prst="roundRect">
            <a:avLst>
              <a:gd name="adj" fmla="val 3226"/>
            </a:avLst>
          </a:prstGeom>
          <a:solidFill>
            <a:srgbClr val="FCEFDA"/>
          </a:solidFill>
          <a:ln/>
        </p:spPr>
      </p:sp>
      <p:sp>
        <p:nvSpPr>
          <p:cNvPr id="17" name="Shape 13"/>
          <p:cNvSpPr/>
          <p:nvPr/>
        </p:nvSpPr>
        <p:spPr>
          <a:xfrm>
            <a:off x="9578340" y="2286000"/>
            <a:ext cx="914400" cy="914400"/>
          </a:xfrm>
          <a:prstGeom prst="ellipse">
            <a:avLst/>
          </a:prstGeom>
          <a:solidFill>
            <a:srgbClr val="C87F1C"/>
          </a:solidFill>
          <a:ln/>
        </p:spPr>
      </p:sp>
      <p:pic>
        <p:nvPicPr>
          <p:cNvPr id="18" name="Image 2" descr="icons/warning_navy.png">    </p:cNvPr>
          <p:cNvPicPr>
            <a:picLocks noChangeAspect="1"/>
          </p:cNvPicPr>
          <p:nvPr/>
        </p:nvPicPr>
        <p:blipFill>
          <a:blip r:embed="rId3"/>
          <a:stretch>
            <a:fillRect/>
          </a:stretch>
        </p:blipFill>
        <p:spPr>
          <a:xfrm>
            <a:off x="9697212" y="2404872"/>
            <a:ext cx="676656" cy="676656"/>
          </a:xfrm>
          <a:prstGeom prst="rect">
            <a:avLst/>
          </a:prstGeom>
        </p:spPr>
      </p:pic>
      <p:sp>
        <p:nvSpPr>
          <p:cNvPr id="19" name="Text 14"/>
          <p:cNvSpPr txBox="1"/>
          <p:nvPr/>
        </p:nvSpPr>
        <p:spPr>
          <a:xfrm>
            <a:off x="8641080" y="3383280"/>
            <a:ext cx="2788920" cy="502920"/>
          </a:xfrm>
          <a:prstGeom prst="rect">
            <a:avLst/>
          </a:prstGeom>
          <a:noFill/>
          <a:ln/>
        </p:spPr>
        <p:txBody>
          <a:bodyPr wrap="square" lIns="0" tIns="0" rIns="0" bIns="0" rtlCol="0" anchor="ctr"/>
          <a:lstStyle/>
          <a:p>
            <a:pPr algn="ctr" indent="0" marL="0">
              <a:buNone/>
            </a:pPr>
            <a:r>
              <a:rPr lang="en-US" sz="1700" b="1" dirty="0">
                <a:solidFill>
                  <a:srgbClr val="1B2A4A"/>
                </a:solidFill>
                <a:latin typeface="Cambria" pitchFamily="34" charset="0"/>
                <a:ea typeface="Cambria" pitchFamily="34" charset="-122"/>
                <a:cs typeface="Cambria" pitchFamily="34" charset="-120"/>
              </a:rPr>
              <a:t>Ризик</a:t>
            </a:r>
            <a:endParaRPr lang="en-US" sz="1700" dirty="0"/>
          </a:p>
        </p:txBody>
      </p:sp>
      <p:sp>
        <p:nvSpPr>
          <p:cNvPr id="20" name="Text 15"/>
          <p:cNvSpPr txBox="1"/>
          <p:nvPr/>
        </p:nvSpPr>
        <p:spPr>
          <a:xfrm>
            <a:off x="8686800" y="3886200"/>
            <a:ext cx="2697480" cy="868680"/>
          </a:xfrm>
          <a:prstGeom prst="rect">
            <a:avLst/>
          </a:prstGeom>
          <a:noFill/>
          <a:ln/>
        </p:spPr>
        <p:txBody>
          <a:bodyPr wrap="square" lIns="0" tIns="0" rIns="0" bIns="0" rtlCol="0" anchor="ctr"/>
          <a:lstStyle/>
          <a:p>
            <a:pPr algn="ctr" indent="0" marL="0">
              <a:lnSpc>
                <a:spcPts val="1600"/>
              </a:lnSpc>
              <a:buNone/>
            </a:pPr>
            <a:r>
              <a:rPr lang="en-US" sz="1250" dirty="0">
                <a:solidFill>
                  <a:srgbClr val="51678A"/>
                </a:solidFill>
                <a:latin typeface="Calibri" pitchFamily="34" charset="0"/>
                <a:ea typeface="Calibri" pitchFamily="34" charset="-122"/>
                <a:cs typeface="Calibri" pitchFamily="34" charset="-120"/>
              </a:rPr>
              <a:t>можливість відхилення фактичного результату від очікуваного</a:t>
            </a:r>
            <a:endParaRPr lang="en-US" sz="1250" dirty="0"/>
          </a:p>
        </p:txBody>
      </p:sp>
      <p:sp>
        <p:nvSpPr>
          <p:cNvPr id="21" name="Text 16"/>
          <p:cNvSpPr txBox="1"/>
          <p:nvPr/>
        </p:nvSpPr>
        <p:spPr>
          <a:xfrm>
            <a:off x="548640" y="5166360"/>
            <a:ext cx="11064240" cy="731520"/>
          </a:xfrm>
          <a:prstGeom prst="rect">
            <a:avLst/>
          </a:prstGeom>
          <a:noFill/>
          <a:ln/>
        </p:spPr>
        <p:txBody>
          <a:bodyPr wrap="square" lIns="0" tIns="0" rIns="0" bIns="0" rtlCol="0" anchor="ctr"/>
          <a:lstStyle/>
          <a:p>
            <a:pPr algn="ctr" indent="0" marL="0">
              <a:lnSpc>
                <a:spcPts val="2000"/>
              </a:lnSpc>
              <a:buNone/>
            </a:pPr>
            <a:r>
              <a:rPr lang="en-US" sz="1450" i="1" dirty="0">
                <a:solidFill>
                  <a:srgbClr val="1B2A4A"/>
                </a:solidFill>
                <a:latin typeface="Calibri" pitchFamily="34" charset="0"/>
                <a:ea typeface="Calibri" pitchFamily="34" charset="-122"/>
                <a:cs typeface="Calibri" pitchFamily="34" charset="-120"/>
              </a:rPr>
              <a:t>Отже, невизначеність є об'єктивною першопричиною, а ризик — її наслідком, який проявляється у процесі прийняття та реалізації управлінського рішення.</a:t>
            </a:r>
            <a:endParaRPr lang="en-US" sz="1450" dirty="0"/>
          </a:p>
        </p:txBody>
      </p:sp>
      <p:sp>
        <p:nvSpPr>
          <p:cNvPr id="22" name="Text 17"/>
          <p:cNvSpPr txBox="1"/>
          <p:nvPr/>
        </p:nvSpPr>
        <p:spPr>
          <a:xfrm>
            <a:off x="548640" y="6519672"/>
            <a:ext cx="8229600" cy="274320"/>
          </a:xfrm>
          <a:prstGeom prst="rect">
            <a:avLst/>
          </a:prstGeom>
          <a:noFill/>
          <a:ln/>
        </p:spPr>
        <p:txBody>
          <a:bodyPr wrap="square" lIns="0" tIns="0" rIns="0" bIns="0" rtlCol="0" anchor="ctr"/>
          <a:lstStyle/>
          <a:p>
            <a:pPr indent="0" marL="0">
              <a:buNone/>
            </a:pPr>
            <a:r>
              <a:rPr lang="en-US" sz="950" dirty="0">
                <a:solidFill>
                  <a:srgbClr val="51678A"/>
                </a:solidFill>
                <a:latin typeface="Calibri" pitchFamily="34" charset="0"/>
                <a:ea typeface="Calibri" pitchFamily="34" charset="-122"/>
                <a:cs typeface="Calibri" pitchFamily="34" charset="-120"/>
              </a:rPr>
              <a:t>Невизначеність як першопричина виникнення ризику</a:t>
            </a:r>
            <a:endParaRPr lang="en-US" sz="950" dirty="0"/>
          </a:p>
        </p:txBody>
      </p:sp>
      <p:sp>
        <p:nvSpPr>
          <p:cNvPr id="23" name="Text 18"/>
          <p:cNvSpPr txBox="1"/>
          <p:nvPr/>
        </p:nvSpPr>
        <p:spPr>
          <a:xfrm>
            <a:off x="11185855" y="6519672"/>
            <a:ext cx="457200" cy="274320"/>
          </a:xfrm>
          <a:prstGeom prst="rect">
            <a:avLst/>
          </a:prstGeom>
          <a:noFill/>
          <a:ln/>
        </p:spPr>
        <p:txBody>
          <a:bodyPr wrap="square" lIns="0" tIns="0" rIns="0" bIns="0" rtlCol="0" anchor="ctr"/>
          <a:lstStyle/>
          <a:p>
            <a:pPr algn="r" indent="0" marL="0">
              <a:buNone/>
            </a:pPr>
            <a:r>
              <a:rPr lang="en-US" sz="950" dirty="0">
                <a:solidFill>
                  <a:srgbClr val="51678A"/>
                </a:solidFill>
                <a:latin typeface="Calibri" pitchFamily="34" charset="0"/>
                <a:ea typeface="Calibri" pitchFamily="34" charset="-122"/>
                <a:cs typeface="Calibri" pitchFamily="34" charset="-120"/>
              </a:rPr>
              <a:t>4</a:t>
            </a:r>
            <a:endParaRPr lang="en-US" sz="9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1B2A4A"/>
        </a:solidFill>
      </p:bgPr>
    </p:bg>
    <p:spTree>
      <p:nvGrpSpPr>
        <p:cNvPr id="1" name=""/>
        <p:cNvGrpSpPr/>
        <p:nvPr/>
      </p:nvGrpSpPr>
      <p:grpSpPr>
        <a:xfrm>
          <a:off x="0" y="0"/>
          <a:ext cx="0" cy="0"/>
          <a:chOff x="0" y="0"/>
          <a:chExt cx="0" cy="0"/>
        </a:xfrm>
      </p:grpSpPr>
      <p:sp>
        <p:nvSpPr>
          <p:cNvPr id="2" name="Shape 0"/>
          <p:cNvSpPr/>
          <p:nvPr/>
        </p:nvSpPr>
        <p:spPr>
          <a:xfrm>
            <a:off x="-1828800" y="-2011680"/>
            <a:ext cx="5486400" cy="5486400"/>
          </a:xfrm>
          <a:prstGeom prst="ellipse">
            <a:avLst/>
          </a:prstGeom>
          <a:solidFill>
            <a:srgbClr val="51678A">
              <a:alpha val="28000"/>
            </a:srgbClr>
          </a:solidFill>
          <a:ln/>
        </p:spPr>
      </p:sp>
      <p:sp>
        <p:nvSpPr>
          <p:cNvPr id="3" name="Shape 1"/>
          <p:cNvSpPr/>
          <p:nvPr/>
        </p:nvSpPr>
        <p:spPr>
          <a:xfrm>
            <a:off x="9692640" y="4206240"/>
            <a:ext cx="4023360" cy="4023360"/>
          </a:xfrm>
          <a:prstGeom prst="ellipse">
            <a:avLst/>
          </a:prstGeom>
          <a:solidFill>
            <a:srgbClr val="E8A33D">
              <a:alpha val="20000"/>
            </a:srgbClr>
          </a:solidFill>
          <a:ln/>
        </p:spPr>
      </p:sp>
      <p:sp>
        <p:nvSpPr>
          <p:cNvPr id="4" name="Text 2"/>
          <p:cNvSpPr txBox="1"/>
          <p:nvPr/>
        </p:nvSpPr>
        <p:spPr>
          <a:xfrm>
            <a:off x="640080" y="1965960"/>
            <a:ext cx="3657600" cy="1554480"/>
          </a:xfrm>
          <a:prstGeom prst="rect">
            <a:avLst/>
          </a:prstGeom>
          <a:noFill/>
          <a:ln/>
        </p:spPr>
        <p:txBody>
          <a:bodyPr wrap="square" lIns="0" tIns="0" rIns="0" bIns="0" rtlCol="0" anchor="ctr"/>
          <a:lstStyle/>
          <a:p>
            <a:pPr indent="0" marL="0">
              <a:buNone/>
            </a:pPr>
            <a:r>
              <a:rPr lang="en-US" sz="9000" b="1" dirty="0">
                <a:solidFill>
                  <a:srgbClr val="E8A33D"/>
                </a:solidFill>
                <a:latin typeface="Cambria" pitchFamily="34" charset="0"/>
                <a:ea typeface="Cambria" pitchFamily="34" charset="-122"/>
                <a:cs typeface="Cambria" pitchFamily="34" charset="-120"/>
              </a:rPr>
              <a:t>1.1</a:t>
            </a:r>
            <a:endParaRPr lang="en-US" sz="9000" dirty="0"/>
          </a:p>
        </p:txBody>
      </p:sp>
      <p:sp>
        <p:nvSpPr>
          <p:cNvPr id="5" name="Shape 3"/>
          <p:cNvSpPr/>
          <p:nvPr/>
        </p:nvSpPr>
        <p:spPr>
          <a:xfrm>
            <a:off x="685800" y="3703320"/>
            <a:ext cx="2926080" cy="0"/>
          </a:xfrm>
          <a:prstGeom prst="line">
            <a:avLst/>
          </a:prstGeom>
          <a:noFill/>
          <a:ln w="31750">
            <a:solidFill>
              <a:srgbClr val="E8A33D"/>
            </a:solidFill>
            <a:prstDash val="solid"/>
          </a:ln>
        </p:spPr>
      </p:sp>
      <p:sp>
        <p:nvSpPr>
          <p:cNvPr id="6" name="Text 4"/>
          <p:cNvSpPr txBox="1"/>
          <p:nvPr/>
        </p:nvSpPr>
        <p:spPr>
          <a:xfrm>
            <a:off x="640080" y="3886200"/>
            <a:ext cx="9601200" cy="1005840"/>
          </a:xfrm>
          <a:prstGeom prst="rect">
            <a:avLst/>
          </a:prstGeom>
          <a:noFill/>
          <a:ln/>
        </p:spPr>
        <p:txBody>
          <a:bodyPr wrap="square" lIns="0" tIns="0" rIns="0" bIns="0" rtlCol="0" anchor="ctr"/>
          <a:lstStyle/>
          <a:p>
            <a:pPr indent="0" marL="0">
              <a:buNone/>
            </a:pPr>
            <a:r>
              <a:rPr lang="en-US" sz="3200" b="1" dirty="0">
                <a:solidFill>
                  <a:srgbClr val="FFFFFF"/>
                </a:solidFill>
                <a:latin typeface="Cambria" pitchFamily="34" charset="0"/>
                <a:ea typeface="Cambria" pitchFamily="34" charset="-122"/>
                <a:cs typeface="Cambria" pitchFamily="34" charset="-120"/>
              </a:rPr>
              <a:t>Сутність та види невизначеності</a:t>
            </a:r>
            <a:endParaRPr lang="en-US" sz="3200" dirty="0"/>
          </a:p>
        </p:txBody>
      </p:sp>
      <p:sp>
        <p:nvSpPr>
          <p:cNvPr id="7" name="Text 5"/>
          <p:cNvSpPr txBox="1"/>
          <p:nvPr/>
        </p:nvSpPr>
        <p:spPr>
          <a:xfrm>
            <a:off x="640080" y="4709160"/>
            <a:ext cx="9144000" cy="457200"/>
          </a:xfrm>
          <a:prstGeom prst="rect">
            <a:avLst/>
          </a:prstGeom>
          <a:noFill/>
          <a:ln/>
        </p:spPr>
        <p:txBody>
          <a:bodyPr wrap="square" lIns="0" tIns="0" rIns="0" bIns="0" rtlCol="0" anchor="ctr"/>
          <a:lstStyle/>
          <a:p>
            <a:pPr indent="0" marL="0">
              <a:buNone/>
            </a:pPr>
            <a:r>
              <a:rPr lang="en-US" sz="1500" i="1" dirty="0">
                <a:solidFill>
                  <a:srgbClr val="CFDCEF"/>
                </a:solidFill>
                <a:latin typeface="Calibri" pitchFamily="34" charset="0"/>
                <a:ea typeface="Calibri" pitchFamily="34" charset="-122"/>
                <a:cs typeface="Calibri" pitchFamily="34" charset="-120"/>
              </a:rPr>
              <a:t>Поняття, ознаки та класифікаційні критерії невизначеності</a:t>
            </a:r>
            <a:endParaRPr lang="en-US" sz="15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84048"/>
            <a:ext cx="10058400" cy="292608"/>
          </a:xfrm>
          <a:prstGeom prst="rect">
            <a:avLst/>
          </a:prstGeom>
          <a:noFill/>
          <a:ln/>
        </p:spPr>
        <p:txBody>
          <a:bodyPr wrap="square" lIns="0" tIns="0" rIns="0" bIns="0" rtlCol="0" anchor="ctr"/>
          <a:lstStyle/>
          <a:p>
            <a:pPr indent="0" marL="0">
              <a:buNone/>
            </a:pPr>
            <a:r>
              <a:rPr lang="en-US" sz="1250" b="1" spc="200" kern="0" dirty="0">
                <a:solidFill>
                  <a:srgbClr val="C87F1C"/>
                </a:solidFill>
                <a:latin typeface="Calibri" pitchFamily="34" charset="0"/>
                <a:ea typeface="Calibri" pitchFamily="34" charset="-122"/>
                <a:cs typeface="Calibri" pitchFamily="34" charset="-120"/>
              </a:rPr>
              <a:t>1.1 СУТНІСТЬ ТА ВИДИ НЕВИЗНАЧЕНОСТІ</a:t>
            </a:r>
            <a:endParaRPr lang="en-US" sz="1250" dirty="0"/>
          </a:p>
        </p:txBody>
      </p:sp>
      <p:sp>
        <p:nvSpPr>
          <p:cNvPr id="3" name="Text 1"/>
          <p:cNvSpPr txBox="1"/>
          <p:nvPr/>
        </p:nvSpPr>
        <p:spPr>
          <a:xfrm>
            <a:off x="548640" y="658368"/>
            <a:ext cx="11064240" cy="731520"/>
          </a:xfrm>
          <a:prstGeom prst="rect">
            <a:avLst/>
          </a:prstGeom>
          <a:noFill/>
          <a:ln/>
        </p:spPr>
        <p:txBody>
          <a:bodyPr wrap="square" lIns="0" tIns="0" rIns="0" bIns="0" rtlCol="0" anchor="ctr"/>
          <a:lstStyle/>
          <a:p>
            <a:pPr indent="0" marL="0">
              <a:buNone/>
            </a:pPr>
            <a:r>
              <a:rPr lang="en-US" sz="2900" b="1" dirty="0">
                <a:solidFill>
                  <a:srgbClr val="1B2A4A"/>
                </a:solidFill>
                <a:latin typeface="Cambria" pitchFamily="34" charset="0"/>
                <a:ea typeface="Cambria" pitchFamily="34" charset="-122"/>
                <a:cs typeface="Cambria" pitchFamily="34" charset="-120"/>
              </a:rPr>
              <a:t>Сутність поняття «невизначеність»</a:t>
            </a:r>
            <a:endParaRPr lang="en-US" sz="2900" dirty="0"/>
          </a:p>
        </p:txBody>
      </p:sp>
      <p:sp>
        <p:nvSpPr>
          <p:cNvPr id="4" name="Shape 2"/>
          <p:cNvSpPr/>
          <p:nvPr/>
        </p:nvSpPr>
        <p:spPr>
          <a:xfrm>
            <a:off x="548640" y="1691640"/>
            <a:ext cx="6309360" cy="4206240"/>
          </a:xfrm>
          <a:prstGeom prst="roundRect">
            <a:avLst>
              <a:gd name="adj" fmla="val 2174"/>
            </a:avLst>
          </a:prstGeom>
          <a:solidFill>
            <a:srgbClr val="F3F6FB"/>
          </a:solidFill>
          <a:ln/>
        </p:spPr>
      </p:sp>
      <p:sp>
        <p:nvSpPr>
          <p:cNvPr id="5" name="Shape 3"/>
          <p:cNvSpPr/>
          <p:nvPr/>
        </p:nvSpPr>
        <p:spPr>
          <a:xfrm>
            <a:off x="868680" y="2011680"/>
            <a:ext cx="822960" cy="822960"/>
          </a:xfrm>
          <a:prstGeom prst="ellipse">
            <a:avLst/>
          </a:prstGeom>
          <a:solidFill>
            <a:srgbClr val="1B2A4A"/>
          </a:solidFill>
          <a:ln/>
        </p:spPr>
      </p:sp>
      <p:pic>
        <p:nvPicPr>
          <p:cNvPr id="6" name="Image 0" descr="icons/question_white.png">    </p:cNvPr>
          <p:cNvPicPr>
            <a:picLocks noChangeAspect="1"/>
          </p:cNvPicPr>
          <p:nvPr/>
        </p:nvPicPr>
        <p:blipFill>
          <a:blip r:embed="rId1"/>
          <a:stretch>
            <a:fillRect/>
          </a:stretch>
        </p:blipFill>
        <p:spPr>
          <a:xfrm>
            <a:off x="975665" y="2118665"/>
            <a:ext cx="608990" cy="608990"/>
          </a:xfrm>
          <a:prstGeom prst="rect">
            <a:avLst/>
          </a:prstGeom>
        </p:spPr>
      </p:pic>
      <p:sp>
        <p:nvSpPr>
          <p:cNvPr id="7" name="Text 4"/>
          <p:cNvSpPr txBox="1"/>
          <p:nvPr/>
        </p:nvSpPr>
        <p:spPr>
          <a:xfrm>
            <a:off x="1874520" y="2011680"/>
            <a:ext cx="4846320" cy="1737360"/>
          </a:xfrm>
          <a:prstGeom prst="rect">
            <a:avLst/>
          </a:prstGeom>
          <a:noFill/>
          <a:ln/>
        </p:spPr>
        <p:txBody>
          <a:bodyPr wrap="square" lIns="0" tIns="0" rIns="0" bIns="0" rtlCol="0" anchor="ctr"/>
          <a:lstStyle/>
          <a:p>
            <a:pPr indent="0" marL="0">
              <a:lnSpc>
                <a:spcPts val="2200"/>
              </a:lnSpc>
              <a:buNone/>
            </a:pPr>
            <a:r>
              <a:rPr lang="en-US" sz="1600" i="1" dirty="0">
                <a:solidFill>
                  <a:srgbClr val="1B2A4A"/>
                </a:solidFill>
                <a:latin typeface="Cambria" pitchFamily="34" charset="0"/>
                <a:ea typeface="Cambria" pitchFamily="34" charset="-122"/>
                <a:cs typeface="Cambria" pitchFamily="34" charset="-120"/>
              </a:rPr>
              <a:t>Невизначеність — це стан неповноти або недостовірності інформації про умови, фактори та результати господарської діяльності, за якого неможливо однозначно передбачити подальший розвиток подій.</a:t>
            </a:r>
            <a:endParaRPr lang="en-US" sz="1600" dirty="0"/>
          </a:p>
        </p:txBody>
      </p:sp>
      <p:sp>
        <p:nvSpPr>
          <p:cNvPr id="8" name="Shape 5"/>
          <p:cNvSpPr/>
          <p:nvPr/>
        </p:nvSpPr>
        <p:spPr>
          <a:xfrm>
            <a:off x="868680" y="3977640"/>
            <a:ext cx="5669280" cy="0"/>
          </a:xfrm>
          <a:prstGeom prst="line">
            <a:avLst/>
          </a:prstGeom>
          <a:noFill/>
          <a:ln w="19050">
            <a:solidFill>
              <a:srgbClr val="CFDCEF"/>
            </a:solidFill>
            <a:prstDash val="solid"/>
          </a:ln>
        </p:spPr>
      </p:sp>
      <p:sp>
        <p:nvSpPr>
          <p:cNvPr id="9" name="Text 6"/>
          <p:cNvSpPr txBox="1"/>
          <p:nvPr/>
        </p:nvSpPr>
        <p:spPr>
          <a:xfrm>
            <a:off x="868680" y="4160520"/>
            <a:ext cx="5669280" cy="1600200"/>
          </a:xfrm>
          <a:prstGeom prst="rect">
            <a:avLst/>
          </a:prstGeom>
          <a:noFill/>
          <a:ln/>
        </p:spPr>
        <p:txBody>
          <a:bodyPr wrap="square" lIns="0" tIns="0" rIns="0" bIns="0" rtlCol="0" anchor="ctr"/>
          <a:lstStyle/>
          <a:p>
            <a:pPr indent="0" marL="0">
              <a:lnSpc>
                <a:spcPts val="1900"/>
              </a:lnSpc>
              <a:buNone/>
            </a:pPr>
            <a:r>
              <a:rPr lang="en-US" sz="1400" dirty="0">
                <a:solidFill>
                  <a:srgbClr val="51678A"/>
                </a:solidFill>
                <a:latin typeface="Calibri" pitchFamily="34" charset="0"/>
                <a:ea typeface="Calibri" pitchFamily="34" charset="-122"/>
                <a:cs typeface="Calibri" pitchFamily="34" charset="-120"/>
              </a:rPr>
              <a:t>У сфері управління ризиками невизначеність розглядають як вихідну, об'єктивно існуючу умову прийняття будь-якого господарського рішення, а не як тимчасовий недолік інформаційного забезпечення.</a:t>
            </a:r>
            <a:endParaRPr lang="en-US" sz="1400" dirty="0"/>
          </a:p>
        </p:txBody>
      </p:sp>
      <p:sp>
        <p:nvSpPr>
          <p:cNvPr id="10" name="Shape 7"/>
          <p:cNvSpPr/>
          <p:nvPr/>
        </p:nvSpPr>
        <p:spPr>
          <a:xfrm>
            <a:off x="7178040" y="1691640"/>
            <a:ext cx="658368" cy="658368"/>
          </a:xfrm>
          <a:prstGeom prst="ellipse">
            <a:avLst/>
          </a:prstGeom>
          <a:solidFill>
            <a:srgbClr val="51678A"/>
          </a:solidFill>
          <a:ln/>
        </p:spPr>
      </p:sp>
      <p:pic>
        <p:nvPicPr>
          <p:cNvPr id="11" name="Image 1" descr="icons/brain_white.png">    </p:cNvPr>
          <p:cNvPicPr>
            <a:picLocks noChangeAspect="1"/>
          </p:cNvPicPr>
          <p:nvPr/>
        </p:nvPicPr>
        <p:blipFill>
          <a:blip r:embed="rId2"/>
          <a:stretch>
            <a:fillRect/>
          </a:stretch>
        </p:blipFill>
        <p:spPr>
          <a:xfrm>
            <a:off x="7263628" y="1777228"/>
            <a:ext cx="487192" cy="487192"/>
          </a:xfrm>
          <a:prstGeom prst="rect">
            <a:avLst/>
          </a:prstGeom>
        </p:spPr>
      </p:pic>
      <p:sp>
        <p:nvSpPr>
          <p:cNvPr id="12" name="Text 8"/>
          <p:cNvSpPr txBox="1"/>
          <p:nvPr/>
        </p:nvSpPr>
        <p:spPr>
          <a:xfrm>
            <a:off x="8001000" y="1664208"/>
            <a:ext cx="3566160" cy="365760"/>
          </a:xfrm>
          <a:prstGeom prst="rect">
            <a:avLst/>
          </a:prstGeom>
          <a:noFill/>
          <a:ln/>
        </p:spPr>
        <p:txBody>
          <a:bodyPr wrap="square" lIns="0" tIns="0" rIns="0" bIns="0" rtlCol="0" anchor="ctr"/>
          <a:lstStyle/>
          <a:p>
            <a:pPr indent="0" marL="0">
              <a:buNone/>
            </a:pPr>
            <a:r>
              <a:rPr lang="en-US" sz="1400" b="1" dirty="0">
                <a:solidFill>
                  <a:srgbClr val="1B2A4A"/>
                </a:solidFill>
                <a:latin typeface="Calibri" pitchFamily="34" charset="0"/>
                <a:ea typeface="Calibri" pitchFamily="34" charset="-122"/>
                <a:cs typeface="Calibri" pitchFamily="34" charset="-120"/>
              </a:rPr>
              <a:t>Об'єктивна категорія</a:t>
            </a:r>
            <a:endParaRPr lang="en-US" sz="1400" dirty="0"/>
          </a:p>
        </p:txBody>
      </p:sp>
      <p:sp>
        <p:nvSpPr>
          <p:cNvPr id="13" name="Text 9"/>
          <p:cNvSpPr txBox="1"/>
          <p:nvPr/>
        </p:nvSpPr>
        <p:spPr>
          <a:xfrm>
            <a:off x="8001000" y="2020824"/>
            <a:ext cx="3566160" cy="594360"/>
          </a:xfrm>
          <a:prstGeom prst="rect">
            <a:avLst/>
          </a:prstGeom>
          <a:noFill/>
          <a:ln/>
        </p:spPr>
        <p:txBody>
          <a:bodyPr wrap="square" lIns="0" tIns="0" rIns="0" bIns="0" rtlCol="0" anchor="ctr"/>
          <a:lstStyle/>
          <a:p>
            <a:pPr indent="0" marL="0">
              <a:lnSpc>
                <a:spcPts val="1500"/>
              </a:lnSpc>
              <a:buNone/>
            </a:pPr>
            <a:r>
              <a:rPr lang="en-US" sz="1200" dirty="0">
                <a:solidFill>
                  <a:srgbClr val="51678A"/>
                </a:solidFill>
                <a:latin typeface="Calibri" pitchFamily="34" charset="0"/>
                <a:ea typeface="Calibri" pitchFamily="34" charset="-122"/>
                <a:cs typeface="Calibri" pitchFamily="34" charset="-120"/>
              </a:rPr>
              <a:t>існує незалежно від бажання суб'єкта управління</a:t>
            </a:r>
            <a:endParaRPr lang="en-US" sz="1200" dirty="0"/>
          </a:p>
        </p:txBody>
      </p:sp>
      <p:sp>
        <p:nvSpPr>
          <p:cNvPr id="14" name="Shape 10"/>
          <p:cNvSpPr/>
          <p:nvPr/>
        </p:nvSpPr>
        <p:spPr>
          <a:xfrm>
            <a:off x="7178040" y="3017520"/>
            <a:ext cx="658368" cy="658368"/>
          </a:xfrm>
          <a:prstGeom prst="ellipse">
            <a:avLst/>
          </a:prstGeom>
          <a:solidFill>
            <a:srgbClr val="51678A"/>
          </a:solidFill>
          <a:ln/>
        </p:spPr>
      </p:sp>
      <p:pic>
        <p:nvPicPr>
          <p:cNvPr id="15" name="Image 2" descr="icons/random_white.png">    </p:cNvPr>
          <p:cNvPicPr>
            <a:picLocks noChangeAspect="1"/>
          </p:cNvPicPr>
          <p:nvPr/>
        </p:nvPicPr>
        <p:blipFill>
          <a:blip r:embed="rId3"/>
          <a:stretch>
            <a:fillRect/>
          </a:stretch>
        </p:blipFill>
        <p:spPr>
          <a:xfrm>
            <a:off x="7263628" y="3103108"/>
            <a:ext cx="487192" cy="487192"/>
          </a:xfrm>
          <a:prstGeom prst="rect">
            <a:avLst/>
          </a:prstGeom>
        </p:spPr>
      </p:pic>
      <p:sp>
        <p:nvSpPr>
          <p:cNvPr id="16" name="Text 11"/>
          <p:cNvSpPr txBox="1"/>
          <p:nvPr/>
        </p:nvSpPr>
        <p:spPr>
          <a:xfrm>
            <a:off x="8001000" y="2990088"/>
            <a:ext cx="3566160" cy="365760"/>
          </a:xfrm>
          <a:prstGeom prst="rect">
            <a:avLst/>
          </a:prstGeom>
          <a:noFill/>
          <a:ln/>
        </p:spPr>
        <p:txBody>
          <a:bodyPr wrap="square" lIns="0" tIns="0" rIns="0" bIns="0" rtlCol="0" anchor="ctr"/>
          <a:lstStyle/>
          <a:p>
            <a:pPr indent="0" marL="0">
              <a:buNone/>
            </a:pPr>
            <a:r>
              <a:rPr lang="en-US" sz="1400" b="1" dirty="0">
                <a:solidFill>
                  <a:srgbClr val="1B2A4A"/>
                </a:solidFill>
                <a:latin typeface="Calibri" pitchFamily="34" charset="0"/>
                <a:ea typeface="Calibri" pitchFamily="34" charset="-122"/>
                <a:cs typeface="Calibri" pitchFamily="34" charset="-120"/>
              </a:rPr>
              <a:t>Передумова рішення</a:t>
            </a:r>
            <a:endParaRPr lang="en-US" sz="1400" dirty="0"/>
          </a:p>
        </p:txBody>
      </p:sp>
      <p:sp>
        <p:nvSpPr>
          <p:cNvPr id="17" name="Text 12"/>
          <p:cNvSpPr txBox="1"/>
          <p:nvPr/>
        </p:nvSpPr>
        <p:spPr>
          <a:xfrm>
            <a:off x="8001000" y="3346704"/>
            <a:ext cx="3566160" cy="594360"/>
          </a:xfrm>
          <a:prstGeom prst="rect">
            <a:avLst/>
          </a:prstGeom>
          <a:noFill/>
          <a:ln/>
        </p:spPr>
        <p:txBody>
          <a:bodyPr wrap="square" lIns="0" tIns="0" rIns="0" bIns="0" rtlCol="0" anchor="ctr"/>
          <a:lstStyle/>
          <a:p>
            <a:pPr indent="0" marL="0">
              <a:lnSpc>
                <a:spcPts val="1500"/>
              </a:lnSpc>
              <a:buNone/>
            </a:pPr>
            <a:r>
              <a:rPr lang="en-US" sz="1200" dirty="0">
                <a:solidFill>
                  <a:srgbClr val="51678A"/>
                </a:solidFill>
                <a:latin typeface="Calibri" pitchFamily="34" charset="0"/>
                <a:ea typeface="Calibri" pitchFamily="34" charset="-122"/>
                <a:cs typeface="Calibri" pitchFamily="34" charset="-120"/>
              </a:rPr>
              <a:t>супроводжує будь-який процес планування та прогнозування</a:t>
            </a:r>
            <a:endParaRPr lang="en-US" sz="1200" dirty="0"/>
          </a:p>
        </p:txBody>
      </p:sp>
      <p:sp>
        <p:nvSpPr>
          <p:cNvPr id="18" name="Shape 13"/>
          <p:cNvSpPr/>
          <p:nvPr/>
        </p:nvSpPr>
        <p:spPr>
          <a:xfrm>
            <a:off x="7178040" y="4343400"/>
            <a:ext cx="658368" cy="658368"/>
          </a:xfrm>
          <a:prstGeom prst="ellipse">
            <a:avLst/>
          </a:prstGeom>
          <a:solidFill>
            <a:srgbClr val="51678A"/>
          </a:solidFill>
          <a:ln/>
        </p:spPr>
      </p:sp>
      <p:pic>
        <p:nvPicPr>
          <p:cNvPr id="19" name="Image 3" descr="icons/layers_white.png">    </p:cNvPr>
          <p:cNvPicPr>
            <a:picLocks noChangeAspect="1"/>
          </p:cNvPicPr>
          <p:nvPr/>
        </p:nvPicPr>
        <p:blipFill>
          <a:blip r:embed="rId4"/>
          <a:stretch>
            <a:fillRect/>
          </a:stretch>
        </p:blipFill>
        <p:spPr>
          <a:xfrm>
            <a:off x="7263628" y="4428988"/>
            <a:ext cx="487192" cy="487192"/>
          </a:xfrm>
          <a:prstGeom prst="rect">
            <a:avLst/>
          </a:prstGeom>
        </p:spPr>
      </p:pic>
      <p:sp>
        <p:nvSpPr>
          <p:cNvPr id="20" name="Text 14"/>
          <p:cNvSpPr txBox="1"/>
          <p:nvPr/>
        </p:nvSpPr>
        <p:spPr>
          <a:xfrm>
            <a:off x="8001000" y="4315968"/>
            <a:ext cx="3566160" cy="365760"/>
          </a:xfrm>
          <a:prstGeom prst="rect">
            <a:avLst/>
          </a:prstGeom>
          <a:noFill/>
          <a:ln/>
        </p:spPr>
        <p:txBody>
          <a:bodyPr wrap="square" lIns="0" tIns="0" rIns="0" bIns="0" rtlCol="0" anchor="ctr"/>
          <a:lstStyle/>
          <a:p>
            <a:pPr indent="0" marL="0">
              <a:buNone/>
            </a:pPr>
            <a:r>
              <a:rPr lang="en-US" sz="1400" b="1" dirty="0">
                <a:solidFill>
                  <a:srgbClr val="1B2A4A"/>
                </a:solidFill>
                <a:latin typeface="Calibri" pitchFamily="34" charset="0"/>
                <a:ea typeface="Calibri" pitchFamily="34" charset="-122"/>
                <a:cs typeface="Calibri" pitchFamily="34" charset="-120"/>
              </a:rPr>
              <a:t>Джерело ризику</a:t>
            </a:r>
            <a:endParaRPr lang="en-US" sz="1400" dirty="0"/>
          </a:p>
        </p:txBody>
      </p:sp>
      <p:sp>
        <p:nvSpPr>
          <p:cNvPr id="21" name="Text 15"/>
          <p:cNvSpPr txBox="1"/>
          <p:nvPr/>
        </p:nvSpPr>
        <p:spPr>
          <a:xfrm>
            <a:off x="8001000" y="4672584"/>
            <a:ext cx="3566160" cy="594360"/>
          </a:xfrm>
          <a:prstGeom prst="rect">
            <a:avLst/>
          </a:prstGeom>
          <a:noFill/>
          <a:ln/>
        </p:spPr>
        <p:txBody>
          <a:bodyPr wrap="square" lIns="0" tIns="0" rIns="0" bIns="0" rtlCol="0" anchor="ctr"/>
          <a:lstStyle/>
          <a:p>
            <a:pPr indent="0" marL="0">
              <a:lnSpc>
                <a:spcPts val="1500"/>
              </a:lnSpc>
              <a:buNone/>
            </a:pPr>
            <a:r>
              <a:rPr lang="en-US" sz="1200" dirty="0">
                <a:solidFill>
                  <a:srgbClr val="51678A"/>
                </a:solidFill>
                <a:latin typeface="Calibri" pitchFamily="34" charset="0"/>
                <a:ea typeface="Calibri" pitchFamily="34" charset="-122"/>
                <a:cs typeface="Calibri" pitchFamily="34" charset="-120"/>
              </a:rPr>
              <a:t>породжує ймовірність відхилення результату</a:t>
            </a:r>
            <a:endParaRPr lang="en-US" sz="1200" dirty="0"/>
          </a:p>
        </p:txBody>
      </p:sp>
      <p:sp>
        <p:nvSpPr>
          <p:cNvPr id="22" name="Text 16"/>
          <p:cNvSpPr txBox="1"/>
          <p:nvPr/>
        </p:nvSpPr>
        <p:spPr>
          <a:xfrm>
            <a:off x="548640" y="6519672"/>
            <a:ext cx="8229600" cy="274320"/>
          </a:xfrm>
          <a:prstGeom prst="rect">
            <a:avLst/>
          </a:prstGeom>
          <a:noFill/>
          <a:ln/>
        </p:spPr>
        <p:txBody>
          <a:bodyPr wrap="square" lIns="0" tIns="0" rIns="0" bIns="0" rtlCol="0" anchor="ctr"/>
          <a:lstStyle/>
          <a:p>
            <a:pPr indent="0" marL="0">
              <a:buNone/>
            </a:pPr>
            <a:r>
              <a:rPr lang="en-US" sz="950" dirty="0">
                <a:solidFill>
                  <a:srgbClr val="51678A"/>
                </a:solidFill>
                <a:latin typeface="Calibri" pitchFamily="34" charset="0"/>
                <a:ea typeface="Calibri" pitchFamily="34" charset="-122"/>
                <a:cs typeface="Calibri" pitchFamily="34" charset="-120"/>
              </a:rPr>
              <a:t>1.1 Сутність та види невизначеності</a:t>
            </a:r>
            <a:endParaRPr lang="en-US" sz="950" dirty="0"/>
          </a:p>
        </p:txBody>
      </p:sp>
      <p:sp>
        <p:nvSpPr>
          <p:cNvPr id="23" name="Text 17"/>
          <p:cNvSpPr txBox="1"/>
          <p:nvPr/>
        </p:nvSpPr>
        <p:spPr>
          <a:xfrm>
            <a:off x="11185855" y="6519672"/>
            <a:ext cx="457200" cy="274320"/>
          </a:xfrm>
          <a:prstGeom prst="rect">
            <a:avLst/>
          </a:prstGeom>
          <a:noFill/>
          <a:ln/>
        </p:spPr>
        <p:txBody>
          <a:bodyPr wrap="square" lIns="0" tIns="0" rIns="0" bIns="0" rtlCol="0" anchor="ctr"/>
          <a:lstStyle/>
          <a:p>
            <a:pPr algn="r" indent="0" marL="0">
              <a:buNone/>
            </a:pPr>
            <a:r>
              <a:rPr lang="en-US" sz="950" dirty="0">
                <a:solidFill>
                  <a:srgbClr val="51678A"/>
                </a:solidFill>
                <a:latin typeface="Calibri" pitchFamily="34" charset="0"/>
                <a:ea typeface="Calibri" pitchFamily="34" charset="-122"/>
                <a:cs typeface="Calibri" pitchFamily="34" charset="-120"/>
              </a:rPr>
              <a:t>6</a:t>
            </a:r>
            <a:endParaRPr lang="en-US" sz="9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84048"/>
            <a:ext cx="10058400" cy="292608"/>
          </a:xfrm>
          <a:prstGeom prst="rect">
            <a:avLst/>
          </a:prstGeom>
          <a:noFill/>
          <a:ln/>
        </p:spPr>
        <p:txBody>
          <a:bodyPr wrap="square" lIns="0" tIns="0" rIns="0" bIns="0" rtlCol="0" anchor="ctr"/>
          <a:lstStyle/>
          <a:p>
            <a:pPr indent="0" marL="0">
              <a:buNone/>
            </a:pPr>
            <a:r>
              <a:rPr lang="en-US" sz="1250" b="1" spc="200" kern="0" dirty="0">
                <a:solidFill>
                  <a:srgbClr val="C87F1C"/>
                </a:solidFill>
                <a:latin typeface="Calibri" pitchFamily="34" charset="0"/>
                <a:ea typeface="Calibri" pitchFamily="34" charset="-122"/>
                <a:cs typeface="Calibri" pitchFamily="34" charset="-120"/>
              </a:rPr>
              <a:t>1.1 СУТНІСТЬ ТА ВИДИ НЕВИЗНАЧЕНОСТІ</a:t>
            </a:r>
            <a:endParaRPr lang="en-US" sz="1250" dirty="0"/>
          </a:p>
        </p:txBody>
      </p:sp>
      <p:sp>
        <p:nvSpPr>
          <p:cNvPr id="3" name="Text 1"/>
          <p:cNvSpPr txBox="1"/>
          <p:nvPr/>
        </p:nvSpPr>
        <p:spPr>
          <a:xfrm>
            <a:off x="548640" y="658368"/>
            <a:ext cx="11064240" cy="731520"/>
          </a:xfrm>
          <a:prstGeom prst="rect">
            <a:avLst/>
          </a:prstGeom>
          <a:noFill/>
          <a:ln/>
        </p:spPr>
        <p:txBody>
          <a:bodyPr wrap="square" lIns="0" tIns="0" rIns="0" bIns="0" rtlCol="0" anchor="ctr"/>
          <a:lstStyle/>
          <a:p>
            <a:pPr indent="0" marL="0">
              <a:buNone/>
            </a:pPr>
            <a:r>
              <a:rPr lang="en-US" sz="2900" b="1" dirty="0">
                <a:solidFill>
                  <a:srgbClr val="1B2A4A"/>
                </a:solidFill>
                <a:latin typeface="Cambria" pitchFamily="34" charset="0"/>
                <a:ea typeface="Cambria" pitchFamily="34" charset="-122"/>
                <a:cs typeface="Cambria" pitchFamily="34" charset="-120"/>
              </a:rPr>
              <a:t>Ключові ознаки невизначеності</a:t>
            </a:r>
            <a:endParaRPr lang="en-US" sz="2900" dirty="0"/>
          </a:p>
        </p:txBody>
      </p:sp>
      <p:sp>
        <p:nvSpPr>
          <p:cNvPr id="4" name="Shape 2"/>
          <p:cNvSpPr/>
          <p:nvPr/>
        </p:nvSpPr>
        <p:spPr>
          <a:xfrm>
            <a:off x="548640" y="1691640"/>
            <a:ext cx="5349240" cy="1874520"/>
          </a:xfrm>
          <a:prstGeom prst="roundRect">
            <a:avLst>
              <a:gd name="adj" fmla="val 4878"/>
            </a:avLst>
          </a:prstGeom>
          <a:solidFill>
            <a:srgbClr val="F3F6FB"/>
          </a:solidFill>
          <a:ln/>
        </p:spPr>
      </p:sp>
      <p:sp>
        <p:nvSpPr>
          <p:cNvPr id="5" name="Shape 3"/>
          <p:cNvSpPr/>
          <p:nvPr/>
        </p:nvSpPr>
        <p:spPr>
          <a:xfrm>
            <a:off x="822960" y="1965960"/>
            <a:ext cx="777240" cy="777240"/>
          </a:xfrm>
          <a:prstGeom prst="ellipse">
            <a:avLst/>
          </a:prstGeom>
          <a:solidFill>
            <a:srgbClr val="1B2A4A"/>
          </a:solidFill>
          <a:ln/>
        </p:spPr>
      </p:sp>
      <p:pic>
        <p:nvPicPr>
          <p:cNvPr id="6" name="Image 0" descr="icons/bulb_white.png">    </p:cNvPr>
          <p:cNvPicPr>
            <a:picLocks noChangeAspect="1"/>
          </p:cNvPicPr>
          <p:nvPr/>
        </p:nvPicPr>
        <p:blipFill>
          <a:blip r:embed="rId1"/>
          <a:stretch>
            <a:fillRect/>
          </a:stretch>
        </p:blipFill>
        <p:spPr>
          <a:xfrm>
            <a:off x="924001" y="2067001"/>
            <a:ext cx="575158" cy="575158"/>
          </a:xfrm>
          <a:prstGeom prst="rect">
            <a:avLst/>
          </a:prstGeom>
        </p:spPr>
      </p:pic>
      <p:sp>
        <p:nvSpPr>
          <p:cNvPr id="7" name="Text 4"/>
          <p:cNvSpPr txBox="1"/>
          <p:nvPr/>
        </p:nvSpPr>
        <p:spPr>
          <a:xfrm>
            <a:off x="1783080" y="1947672"/>
            <a:ext cx="3886200" cy="457200"/>
          </a:xfrm>
          <a:prstGeom prst="rect">
            <a:avLst/>
          </a:prstGeom>
          <a:noFill/>
          <a:ln/>
        </p:spPr>
        <p:txBody>
          <a:bodyPr wrap="square" lIns="0" tIns="0" rIns="0" bIns="0" rtlCol="0" anchor="ctr"/>
          <a:lstStyle/>
          <a:p>
            <a:pPr indent="0" marL="0">
              <a:buNone/>
            </a:pPr>
            <a:r>
              <a:rPr lang="en-US" sz="1500" b="1" dirty="0">
                <a:solidFill>
                  <a:srgbClr val="1B2A4A"/>
                </a:solidFill>
                <a:latin typeface="Calibri" pitchFamily="34" charset="0"/>
                <a:ea typeface="Calibri" pitchFamily="34" charset="-122"/>
                <a:cs typeface="Calibri" pitchFamily="34" charset="-120"/>
              </a:rPr>
              <a:t>Неповнота інформації</a:t>
            </a:r>
            <a:endParaRPr lang="en-US" sz="1500" dirty="0"/>
          </a:p>
        </p:txBody>
      </p:sp>
      <p:sp>
        <p:nvSpPr>
          <p:cNvPr id="8" name="Text 5"/>
          <p:cNvSpPr txBox="1"/>
          <p:nvPr/>
        </p:nvSpPr>
        <p:spPr>
          <a:xfrm>
            <a:off x="1783080" y="2423160"/>
            <a:ext cx="3886200" cy="1005840"/>
          </a:xfrm>
          <a:prstGeom prst="rect">
            <a:avLst/>
          </a:prstGeom>
          <a:noFill/>
          <a:ln/>
        </p:spPr>
        <p:txBody>
          <a:bodyPr wrap="square" lIns="0" tIns="0" rIns="0" bIns="0" rtlCol="0" anchor="ctr"/>
          <a:lstStyle/>
          <a:p>
            <a:pPr indent="0" marL="0">
              <a:lnSpc>
                <a:spcPts val="1600"/>
              </a:lnSpc>
              <a:buNone/>
            </a:pPr>
            <a:r>
              <a:rPr lang="en-US" sz="1250" dirty="0">
                <a:solidFill>
                  <a:srgbClr val="51678A"/>
                </a:solidFill>
                <a:latin typeface="Calibri" pitchFamily="34" charset="0"/>
                <a:ea typeface="Calibri" pitchFamily="34" charset="-122"/>
                <a:cs typeface="Calibri" pitchFamily="34" charset="-120"/>
              </a:rPr>
              <a:t>суб'єкт управління не володіє всіма необхідними даними про умови й наслідки рішення</a:t>
            </a:r>
            <a:endParaRPr lang="en-US" sz="1250" dirty="0"/>
          </a:p>
        </p:txBody>
      </p:sp>
      <p:sp>
        <p:nvSpPr>
          <p:cNvPr id="9" name="Shape 6"/>
          <p:cNvSpPr/>
          <p:nvPr/>
        </p:nvSpPr>
        <p:spPr>
          <a:xfrm>
            <a:off x="6309360" y="1691640"/>
            <a:ext cx="5349240" cy="1874520"/>
          </a:xfrm>
          <a:prstGeom prst="roundRect">
            <a:avLst>
              <a:gd name="adj" fmla="val 4878"/>
            </a:avLst>
          </a:prstGeom>
          <a:solidFill>
            <a:srgbClr val="F3F6FB"/>
          </a:solidFill>
          <a:ln/>
        </p:spPr>
      </p:sp>
      <p:sp>
        <p:nvSpPr>
          <p:cNvPr id="10" name="Shape 7"/>
          <p:cNvSpPr/>
          <p:nvPr/>
        </p:nvSpPr>
        <p:spPr>
          <a:xfrm>
            <a:off x="6583680" y="1965960"/>
            <a:ext cx="777240" cy="777240"/>
          </a:xfrm>
          <a:prstGeom prst="ellipse">
            <a:avLst/>
          </a:prstGeom>
          <a:solidFill>
            <a:srgbClr val="1B2A4A"/>
          </a:solidFill>
          <a:ln/>
        </p:spPr>
      </p:sp>
      <p:pic>
        <p:nvPicPr>
          <p:cNvPr id="11" name="Image 1" descr="icons/network_white.png">    </p:cNvPr>
          <p:cNvPicPr>
            <a:picLocks noChangeAspect="1"/>
          </p:cNvPicPr>
          <p:nvPr/>
        </p:nvPicPr>
        <p:blipFill>
          <a:blip r:embed="rId2"/>
          <a:stretch>
            <a:fillRect/>
          </a:stretch>
        </p:blipFill>
        <p:spPr>
          <a:xfrm>
            <a:off x="6684721" y="2067001"/>
            <a:ext cx="575158" cy="575158"/>
          </a:xfrm>
          <a:prstGeom prst="rect">
            <a:avLst/>
          </a:prstGeom>
        </p:spPr>
      </p:pic>
      <p:sp>
        <p:nvSpPr>
          <p:cNvPr id="12" name="Text 8"/>
          <p:cNvSpPr txBox="1"/>
          <p:nvPr/>
        </p:nvSpPr>
        <p:spPr>
          <a:xfrm>
            <a:off x="7543800" y="1947672"/>
            <a:ext cx="3886200" cy="457200"/>
          </a:xfrm>
          <a:prstGeom prst="rect">
            <a:avLst/>
          </a:prstGeom>
          <a:noFill/>
          <a:ln/>
        </p:spPr>
        <p:txBody>
          <a:bodyPr wrap="square" lIns="0" tIns="0" rIns="0" bIns="0" rtlCol="0" anchor="ctr"/>
          <a:lstStyle/>
          <a:p>
            <a:pPr indent="0" marL="0">
              <a:buNone/>
            </a:pPr>
            <a:r>
              <a:rPr lang="en-US" sz="1500" b="1" dirty="0">
                <a:solidFill>
                  <a:srgbClr val="1B2A4A"/>
                </a:solidFill>
                <a:latin typeface="Calibri" pitchFamily="34" charset="0"/>
                <a:ea typeface="Calibri" pitchFamily="34" charset="-122"/>
                <a:cs typeface="Calibri" pitchFamily="34" charset="-120"/>
              </a:rPr>
              <a:t>Багатоваріантність</a:t>
            </a:r>
            <a:endParaRPr lang="en-US" sz="1500" dirty="0"/>
          </a:p>
        </p:txBody>
      </p:sp>
      <p:sp>
        <p:nvSpPr>
          <p:cNvPr id="13" name="Text 9"/>
          <p:cNvSpPr txBox="1"/>
          <p:nvPr/>
        </p:nvSpPr>
        <p:spPr>
          <a:xfrm>
            <a:off x="7543800" y="2423160"/>
            <a:ext cx="3886200" cy="1005840"/>
          </a:xfrm>
          <a:prstGeom prst="rect">
            <a:avLst/>
          </a:prstGeom>
          <a:noFill/>
          <a:ln/>
        </p:spPr>
        <p:txBody>
          <a:bodyPr wrap="square" lIns="0" tIns="0" rIns="0" bIns="0" rtlCol="0" anchor="ctr"/>
          <a:lstStyle/>
          <a:p>
            <a:pPr indent="0" marL="0">
              <a:lnSpc>
                <a:spcPts val="1600"/>
              </a:lnSpc>
              <a:buNone/>
            </a:pPr>
            <a:r>
              <a:rPr lang="en-US" sz="1250" dirty="0">
                <a:solidFill>
                  <a:srgbClr val="51678A"/>
                </a:solidFill>
                <a:latin typeface="Calibri" pitchFamily="34" charset="0"/>
                <a:ea typeface="Calibri" pitchFamily="34" charset="-122"/>
                <a:cs typeface="Calibri" pitchFamily="34" charset="-120"/>
              </a:rPr>
              <a:t>об'єктивно існує декілька можливих сценаріїв розвитку подій</a:t>
            </a:r>
            <a:endParaRPr lang="en-US" sz="1250" dirty="0"/>
          </a:p>
        </p:txBody>
      </p:sp>
      <p:sp>
        <p:nvSpPr>
          <p:cNvPr id="14" name="Shape 10"/>
          <p:cNvSpPr/>
          <p:nvPr/>
        </p:nvSpPr>
        <p:spPr>
          <a:xfrm>
            <a:off x="548640" y="3886200"/>
            <a:ext cx="5349240" cy="1874520"/>
          </a:xfrm>
          <a:prstGeom prst="roundRect">
            <a:avLst>
              <a:gd name="adj" fmla="val 4878"/>
            </a:avLst>
          </a:prstGeom>
          <a:solidFill>
            <a:srgbClr val="F3F6FB"/>
          </a:solidFill>
          <a:ln/>
        </p:spPr>
      </p:sp>
      <p:sp>
        <p:nvSpPr>
          <p:cNvPr id="15" name="Shape 11"/>
          <p:cNvSpPr/>
          <p:nvPr/>
        </p:nvSpPr>
        <p:spPr>
          <a:xfrm>
            <a:off x="822960" y="4160520"/>
            <a:ext cx="777240" cy="777240"/>
          </a:xfrm>
          <a:prstGeom prst="ellipse">
            <a:avLst/>
          </a:prstGeom>
          <a:solidFill>
            <a:srgbClr val="1B2A4A"/>
          </a:solidFill>
          <a:ln/>
        </p:spPr>
      </p:sp>
      <p:pic>
        <p:nvPicPr>
          <p:cNvPr id="16" name="Image 2" descr="icons/random_white.png">    </p:cNvPr>
          <p:cNvPicPr>
            <a:picLocks noChangeAspect="1"/>
          </p:cNvPicPr>
          <p:nvPr/>
        </p:nvPicPr>
        <p:blipFill>
          <a:blip r:embed="rId3"/>
          <a:stretch>
            <a:fillRect/>
          </a:stretch>
        </p:blipFill>
        <p:spPr>
          <a:xfrm>
            <a:off x="924001" y="4261561"/>
            <a:ext cx="575158" cy="575158"/>
          </a:xfrm>
          <a:prstGeom prst="rect">
            <a:avLst/>
          </a:prstGeom>
        </p:spPr>
      </p:pic>
      <p:sp>
        <p:nvSpPr>
          <p:cNvPr id="17" name="Text 12"/>
          <p:cNvSpPr txBox="1"/>
          <p:nvPr/>
        </p:nvSpPr>
        <p:spPr>
          <a:xfrm>
            <a:off x="1783080" y="4142232"/>
            <a:ext cx="3886200" cy="457200"/>
          </a:xfrm>
          <a:prstGeom prst="rect">
            <a:avLst/>
          </a:prstGeom>
          <a:noFill/>
          <a:ln/>
        </p:spPr>
        <p:txBody>
          <a:bodyPr wrap="square" lIns="0" tIns="0" rIns="0" bIns="0" rtlCol="0" anchor="ctr"/>
          <a:lstStyle/>
          <a:p>
            <a:pPr indent="0" marL="0">
              <a:buNone/>
            </a:pPr>
            <a:r>
              <a:rPr lang="en-US" sz="1500" b="1" dirty="0">
                <a:solidFill>
                  <a:srgbClr val="1B2A4A"/>
                </a:solidFill>
                <a:latin typeface="Calibri" pitchFamily="34" charset="0"/>
                <a:ea typeface="Calibri" pitchFamily="34" charset="-122"/>
                <a:cs typeface="Calibri" pitchFamily="34" charset="-120"/>
              </a:rPr>
              <a:t>Ймовірнісний характер</a:t>
            </a:r>
            <a:endParaRPr lang="en-US" sz="1500" dirty="0"/>
          </a:p>
        </p:txBody>
      </p:sp>
      <p:sp>
        <p:nvSpPr>
          <p:cNvPr id="18" name="Text 13"/>
          <p:cNvSpPr txBox="1"/>
          <p:nvPr/>
        </p:nvSpPr>
        <p:spPr>
          <a:xfrm>
            <a:off x="1783080" y="4617720"/>
            <a:ext cx="3886200" cy="1005840"/>
          </a:xfrm>
          <a:prstGeom prst="rect">
            <a:avLst/>
          </a:prstGeom>
          <a:noFill/>
          <a:ln/>
        </p:spPr>
        <p:txBody>
          <a:bodyPr wrap="square" lIns="0" tIns="0" rIns="0" bIns="0" rtlCol="0" anchor="ctr"/>
          <a:lstStyle/>
          <a:p>
            <a:pPr indent="0" marL="0">
              <a:lnSpc>
                <a:spcPts val="1600"/>
              </a:lnSpc>
              <a:buNone/>
            </a:pPr>
            <a:r>
              <a:rPr lang="en-US" sz="1250" dirty="0">
                <a:solidFill>
                  <a:srgbClr val="51678A"/>
                </a:solidFill>
                <a:latin typeface="Calibri" pitchFamily="34" charset="0"/>
                <a:ea typeface="Calibri" pitchFamily="34" charset="-122"/>
                <a:cs typeface="Calibri" pitchFamily="34" charset="-120"/>
              </a:rPr>
              <a:t>результати діяльності можуть бути описані лише з певним ступенем імовірності</a:t>
            </a:r>
            <a:endParaRPr lang="en-US" sz="1250" dirty="0"/>
          </a:p>
        </p:txBody>
      </p:sp>
      <p:sp>
        <p:nvSpPr>
          <p:cNvPr id="19" name="Shape 14"/>
          <p:cNvSpPr/>
          <p:nvPr/>
        </p:nvSpPr>
        <p:spPr>
          <a:xfrm>
            <a:off x="6309360" y="3886200"/>
            <a:ext cx="5349240" cy="1874520"/>
          </a:xfrm>
          <a:prstGeom prst="roundRect">
            <a:avLst>
              <a:gd name="adj" fmla="val 4878"/>
            </a:avLst>
          </a:prstGeom>
          <a:solidFill>
            <a:srgbClr val="F3F6FB"/>
          </a:solidFill>
          <a:ln/>
        </p:spPr>
      </p:sp>
      <p:sp>
        <p:nvSpPr>
          <p:cNvPr id="20" name="Shape 15"/>
          <p:cNvSpPr/>
          <p:nvPr/>
        </p:nvSpPr>
        <p:spPr>
          <a:xfrm>
            <a:off x="6583680" y="4160520"/>
            <a:ext cx="777240" cy="777240"/>
          </a:xfrm>
          <a:prstGeom prst="ellipse">
            <a:avLst/>
          </a:prstGeom>
          <a:solidFill>
            <a:srgbClr val="1B2A4A"/>
          </a:solidFill>
          <a:ln/>
        </p:spPr>
      </p:sp>
      <p:pic>
        <p:nvPicPr>
          <p:cNvPr id="21" name="Image 3" descr="icons/brain_white.png">    </p:cNvPr>
          <p:cNvPicPr>
            <a:picLocks noChangeAspect="1"/>
          </p:cNvPicPr>
          <p:nvPr/>
        </p:nvPicPr>
        <p:blipFill>
          <a:blip r:embed="rId4"/>
          <a:stretch>
            <a:fillRect/>
          </a:stretch>
        </p:blipFill>
        <p:spPr>
          <a:xfrm>
            <a:off x="6684721" y="4261561"/>
            <a:ext cx="575158" cy="575158"/>
          </a:xfrm>
          <a:prstGeom prst="rect">
            <a:avLst/>
          </a:prstGeom>
        </p:spPr>
      </p:pic>
      <p:sp>
        <p:nvSpPr>
          <p:cNvPr id="22" name="Text 16"/>
          <p:cNvSpPr txBox="1"/>
          <p:nvPr/>
        </p:nvSpPr>
        <p:spPr>
          <a:xfrm>
            <a:off x="7543800" y="4142232"/>
            <a:ext cx="3886200" cy="457200"/>
          </a:xfrm>
          <a:prstGeom prst="rect">
            <a:avLst/>
          </a:prstGeom>
          <a:noFill/>
          <a:ln/>
        </p:spPr>
        <p:txBody>
          <a:bodyPr wrap="square" lIns="0" tIns="0" rIns="0" bIns="0" rtlCol="0" anchor="ctr"/>
          <a:lstStyle/>
          <a:p>
            <a:pPr indent="0" marL="0">
              <a:buNone/>
            </a:pPr>
            <a:r>
              <a:rPr lang="en-US" sz="1500" b="1" dirty="0">
                <a:solidFill>
                  <a:srgbClr val="1B2A4A"/>
                </a:solidFill>
                <a:latin typeface="Calibri" pitchFamily="34" charset="0"/>
                <a:ea typeface="Calibri" pitchFamily="34" charset="-122"/>
                <a:cs typeface="Calibri" pitchFamily="34" charset="-120"/>
              </a:rPr>
              <a:t>Суб'єктивність сприйняття</a:t>
            </a:r>
            <a:endParaRPr lang="en-US" sz="1500" dirty="0"/>
          </a:p>
        </p:txBody>
      </p:sp>
      <p:sp>
        <p:nvSpPr>
          <p:cNvPr id="23" name="Text 17"/>
          <p:cNvSpPr txBox="1"/>
          <p:nvPr/>
        </p:nvSpPr>
        <p:spPr>
          <a:xfrm>
            <a:off x="7543800" y="4617720"/>
            <a:ext cx="3886200" cy="1005840"/>
          </a:xfrm>
          <a:prstGeom prst="rect">
            <a:avLst/>
          </a:prstGeom>
          <a:noFill/>
          <a:ln/>
        </p:spPr>
        <p:txBody>
          <a:bodyPr wrap="square" lIns="0" tIns="0" rIns="0" bIns="0" rtlCol="0" anchor="ctr"/>
          <a:lstStyle/>
          <a:p>
            <a:pPr indent="0" marL="0">
              <a:lnSpc>
                <a:spcPts val="1600"/>
              </a:lnSpc>
              <a:buNone/>
            </a:pPr>
            <a:r>
              <a:rPr lang="en-US" sz="1250" dirty="0">
                <a:solidFill>
                  <a:srgbClr val="51678A"/>
                </a:solidFill>
                <a:latin typeface="Calibri" pitchFamily="34" charset="0"/>
                <a:ea typeface="Calibri" pitchFamily="34" charset="-122"/>
                <a:cs typeface="Calibri" pitchFamily="34" charset="-120"/>
              </a:rPr>
              <a:t>оцінка рівня невизначеності залежить від досвіду та компетентності особи, яка приймає рішення</a:t>
            </a:r>
            <a:endParaRPr lang="en-US" sz="1250" dirty="0"/>
          </a:p>
        </p:txBody>
      </p:sp>
      <p:sp>
        <p:nvSpPr>
          <p:cNvPr id="24" name="Text 18"/>
          <p:cNvSpPr txBox="1"/>
          <p:nvPr/>
        </p:nvSpPr>
        <p:spPr>
          <a:xfrm>
            <a:off x="548640" y="6519672"/>
            <a:ext cx="8229600" cy="274320"/>
          </a:xfrm>
          <a:prstGeom prst="rect">
            <a:avLst/>
          </a:prstGeom>
          <a:noFill/>
          <a:ln/>
        </p:spPr>
        <p:txBody>
          <a:bodyPr wrap="square" lIns="0" tIns="0" rIns="0" bIns="0" rtlCol="0" anchor="ctr"/>
          <a:lstStyle/>
          <a:p>
            <a:pPr indent="0" marL="0">
              <a:buNone/>
            </a:pPr>
            <a:r>
              <a:rPr lang="en-US" sz="950" dirty="0">
                <a:solidFill>
                  <a:srgbClr val="51678A"/>
                </a:solidFill>
                <a:latin typeface="Calibri" pitchFamily="34" charset="0"/>
                <a:ea typeface="Calibri" pitchFamily="34" charset="-122"/>
                <a:cs typeface="Calibri" pitchFamily="34" charset="-120"/>
              </a:rPr>
              <a:t>1.1 Сутність та види невизначеності</a:t>
            </a:r>
            <a:endParaRPr lang="en-US" sz="950" dirty="0"/>
          </a:p>
        </p:txBody>
      </p:sp>
      <p:sp>
        <p:nvSpPr>
          <p:cNvPr id="25" name="Text 19"/>
          <p:cNvSpPr txBox="1"/>
          <p:nvPr/>
        </p:nvSpPr>
        <p:spPr>
          <a:xfrm>
            <a:off x="11185855" y="6519672"/>
            <a:ext cx="457200" cy="274320"/>
          </a:xfrm>
          <a:prstGeom prst="rect">
            <a:avLst/>
          </a:prstGeom>
          <a:noFill/>
          <a:ln/>
        </p:spPr>
        <p:txBody>
          <a:bodyPr wrap="square" lIns="0" tIns="0" rIns="0" bIns="0" rtlCol="0" anchor="ctr"/>
          <a:lstStyle/>
          <a:p>
            <a:pPr algn="r" indent="0" marL="0">
              <a:buNone/>
            </a:pPr>
            <a:r>
              <a:rPr lang="en-US" sz="950" dirty="0">
                <a:solidFill>
                  <a:srgbClr val="51678A"/>
                </a:solidFill>
                <a:latin typeface="Calibri" pitchFamily="34" charset="0"/>
                <a:ea typeface="Calibri" pitchFamily="34" charset="-122"/>
                <a:cs typeface="Calibri" pitchFamily="34" charset="-120"/>
              </a:rPr>
              <a:t>7</a:t>
            </a:r>
            <a:endParaRPr lang="en-US" sz="9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84048"/>
            <a:ext cx="10058400" cy="292608"/>
          </a:xfrm>
          <a:prstGeom prst="rect">
            <a:avLst/>
          </a:prstGeom>
          <a:noFill/>
          <a:ln/>
        </p:spPr>
        <p:txBody>
          <a:bodyPr wrap="square" lIns="0" tIns="0" rIns="0" bIns="0" rtlCol="0" anchor="ctr"/>
          <a:lstStyle/>
          <a:p>
            <a:pPr indent="0" marL="0">
              <a:buNone/>
            </a:pPr>
            <a:r>
              <a:rPr lang="en-US" sz="1250" b="1" spc="200" kern="0" dirty="0">
                <a:solidFill>
                  <a:srgbClr val="C87F1C"/>
                </a:solidFill>
                <a:latin typeface="Calibri" pitchFamily="34" charset="0"/>
                <a:ea typeface="Calibri" pitchFamily="34" charset="-122"/>
                <a:cs typeface="Calibri" pitchFamily="34" charset="-120"/>
              </a:rPr>
              <a:t>1.1 СУТНІСТЬ ТА ВИДИ НЕВИЗНАЧЕНОСТІ</a:t>
            </a:r>
            <a:endParaRPr lang="en-US" sz="1250" dirty="0"/>
          </a:p>
        </p:txBody>
      </p:sp>
      <p:sp>
        <p:nvSpPr>
          <p:cNvPr id="3" name="Text 1"/>
          <p:cNvSpPr txBox="1"/>
          <p:nvPr/>
        </p:nvSpPr>
        <p:spPr>
          <a:xfrm>
            <a:off x="548640" y="658368"/>
            <a:ext cx="11064240" cy="731520"/>
          </a:xfrm>
          <a:prstGeom prst="rect">
            <a:avLst/>
          </a:prstGeom>
          <a:noFill/>
          <a:ln/>
        </p:spPr>
        <p:txBody>
          <a:bodyPr wrap="square" lIns="0" tIns="0" rIns="0" bIns="0" rtlCol="0" anchor="ctr"/>
          <a:lstStyle/>
          <a:p>
            <a:pPr indent="0" marL="0">
              <a:buNone/>
            </a:pPr>
            <a:r>
              <a:rPr lang="en-US" sz="2900" b="1" dirty="0">
                <a:solidFill>
                  <a:srgbClr val="1B2A4A"/>
                </a:solidFill>
                <a:latin typeface="Cambria" pitchFamily="34" charset="0"/>
                <a:ea typeface="Cambria" pitchFamily="34" charset="-122"/>
                <a:cs typeface="Cambria" pitchFamily="34" charset="-120"/>
              </a:rPr>
              <a:t>Невизначеність і ризик: порівняльна характеристика</a:t>
            </a:r>
            <a:endParaRPr lang="en-US" sz="2900" dirty="0"/>
          </a:p>
        </p:txBody>
      </p:sp>
      <p:sp>
        <p:nvSpPr>
          <p:cNvPr id="4" name="Shape 2"/>
          <p:cNvSpPr/>
          <p:nvPr/>
        </p:nvSpPr>
        <p:spPr>
          <a:xfrm>
            <a:off x="548640" y="1691640"/>
            <a:ext cx="5394960" cy="4251960"/>
          </a:xfrm>
          <a:prstGeom prst="roundRect">
            <a:avLst>
              <a:gd name="adj" fmla="val 2151"/>
            </a:avLst>
          </a:prstGeom>
          <a:solidFill>
            <a:srgbClr val="F3F6FB"/>
          </a:solidFill>
          <a:ln/>
        </p:spPr>
      </p:sp>
      <p:sp>
        <p:nvSpPr>
          <p:cNvPr id="5" name="Shape 3"/>
          <p:cNvSpPr/>
          <p:nvPr/>
        </p:nvSpPr>
        <p:spPr>
          <a:xfrm>
            <a:off x="822960" y="1920240"/>
            <a:ext cx="685800" cy="685800"/>
          </a:xfrm>
          <a:prstGeom prst="ellipse">
            <a:avLst/>
          </a:prstGeom>
          <a:solidFill>
            <a:srgbClr val="1B2A4A"/>
          </a:solidFill>
          <a:ln/>
        </p:spPr>
      </p:sp>
      <p:pic>
        <p:nvPicPr>
          <p:cNvPr id="6" name="Image 0" descr="icons/question_white.png">    </p:cNvPr>
          <p:cNvPicPr>
            <a:picLocks noChangeAspect="1"/>
          </p:cNvPicPr>
          <p:nvPr/>
        </p:nvPicPr>
        <p:blipFill>
          <a:blip r:embed="rId1"/>
          <a:stretch>
            <a:fillRect/>
          </a:stretch>
        </p:blipFill>
        <p:spPr>
          <a:xfrm>
            <a:off x="912114" y="2009394"/>
            <a:ext cx="507492" cy="507492"/>
          </a:xfrm>
          <a:prstGeom prst="rect">
            <a:avLst/>
          </a:prstGeom>
        </p:spPr>
      </p:pic>
      <p:sp>
        <p:nvSpPr>
          <p:cNvPr id="7" name="Text 4"/>
          <p:cNvSpPr txBox="1"/>
          <p:nvPr/>
        </p:nvSpPr>
        <p:spPr>
          <a:xfrm>
            <a:off x="1645920" y="2011680"/>
            <a:ext cx="4023360" cy="502920"/>
          </a:xfrm>
          <a:prstGeom prst="rect">
            <a:avLst/>
          </a:prstGeom>
          <a:noFill/>
          <a:ln/>
        </p:spPr>
        <p:txBody>
          <a:bodyPr wrap="square" lIns="0" tIns="0" rIns="0" bIns="0" rtlCol="0" anchor="ctr"/>
          <a:lstStyle/>
          <a:p>
            <a:pPr indent="0" marL="0">
              <a:buNone/>
            </a:pPr>
            <a:r>
              <a:rPr lang="en-US" sz="2000" b="1" dirty="0">
                <a:solidFill>
                  <a:srgbClr val="1B2A4A"/>
                </a:solidFill>
                <a:latin typeface="Cambria" pitchFamily="34" charset="0"/>
                <a:ea typeface="Cambria" pitchFamily="34" charset="-122"/>
                <a:cs typeface="Cambria" pitchFamily="34" charset="-120"/>
              </a:rPr>
              <a:t>Невизначеність</a:t>
            </a:r>
            <a:endParaRPr lang="en-US" sz="2000" dirty="0"/>
          </a:p>
        </p:txBody>
      </p:sp>
      <p:sp>
        <p:nvSpPr>
          <p:cNvPr id="8" name="Text 5"/>
          <p:cNvSpPr txBox="1"/>
          <p:nvPr/>
        </p:nvSpPr>
        <p:spPr>
          <a:xfrm>
            <a:off x="868680" y="2788920"/>
            <a:ext cx="4754880" cy="3017520"/>
          </a:xfrm>
          <a:prstGeom prst="rect">
            <a:avLst/>
          </a:prstGeom>
          <a:noFill/>
          <a:ln/>
        </p:spPr>
        <p:txBody>
          <a:bodyPr wrap="square" lIns="0" tIns="0" rIns="0" bIns="0" rtlCol="0" anchor="ctr"/>
          <a:lstStyle/>
          <a:p>
            <a:pPr marL="342900" indent="-342900">
              <a:lnSpc>
                <a:spcPts val="1800"/>
              </a:lnSpc>
              <a:spcAft>
                <a:spcPts val="1400"/>
              </a:spcAft>
              <a:buSzPct val="100000"/>
              <a:buChar char="•"/>
            </a:pPr>
            <a:r>
              <a:rPr lang="en-US" sz="1350" dirty="0">
                <a:solidFill>
                  <a:srgbClr val="1B2A4A"/>
                </a:solidFill>
                <a:latin typeface="Calibri" pitchFamily="34" charset="0"/>
                <a:ea typeface="Calibri" pitchFamily="34" charset="-122"/>
                <a:cs typeface="Calibri" pitchFamily="34" charset="-120"/>
              </a:rPr>
              <a:t>Ймовірність настання подій невідома або не піддається точній оцінці</a:t>
            </a:r>
            <a:endParaRPr lang="en-US" sz="1350" dirty="0"/>
          </a:p>
          <a:p>
            <a:pPr marL="342900" indent="-342900">
              <a:lnSpc>
                <a:spcPts val="1800"/>
              </a:lnSpc>
              <a:spcAft>
                <a:spcPts val="1400"/>
              </a:spcAft>
              <a:buSzPct val="100000"/>
              <a:buChar char="•"/>
            </a:pPr>
            <a:r>
              <a:rPr lang="en-US" sz="1350" dirty="0">
                <a:solidFill>
                  <a:srgbClr val="1B2A4A"/>
                </a:solidFill>
                <a:latin typeface="Calibri" pitchFamily="34" charset="0"/>
                <a:ea typeface="Calibri" pitchFamily="34" charset="-122"/>
                <a:cs typeface="Calibri" pitchFamily="34" charset="-120"/>
              </a:rPr>
              <a:t>Характеризує стан інформаційного середовища прийняття рішення</a:t>
            </a:r>
            <a:endParaRPr lang="en-US" sz="1350" dirty="0"/>
          </a:p>
          <a:p>
            <a:pPr marL="342900" indent="-342900">
              <a:lnSpc>
                <a:spcPts val="1800"/>
              </a:lnSpc>
              <a:spcAft>
                <a:spcPts val="1400"/>
              </a:spcAft>
              <a:buSzPct val="100000"/>
              <a:buChar char="•"/>
            </a:pPr>
            <a:r>
              <a:rPr lang="en-US" sz="1350" dirty="0">
                <a:solidFill>
                  <a:srgbClr val="1B2A4A"/>
                </a:solidFill>
                <a:latin typeface="Calibri" pitchFamily="34" charset="0"/>
                <a:ea typeface="Calibri" pitchFamily="34" charset="-122"/>
                <a:cs typeface="Calibri" pitchFamily="34" charset="-120"/>
              </a:rPr>
              <a:t>Є об'єктивною передумовою будь-якого господарського рішення</a:t>
            </a:r>
            <a:endParaRPr lang="en-US" sz="1350" dirty="0"/>
          </a:p>
          <a:p>
            <a:pPr marL="342900" indent="-342900">
              <a:lnSpc>
                <a:spcPts val="1800"/>
              </a:lnSpc>
              <a:spcAft>
                <a:spcPts val="1400"/>
              </a:spcAft>
              <a:buSzPct val="100000"/>
              <a:buChar char="•"/>
            </a:pPr>
            <a:r>
              <a:rPr lang="en-US" sz="1350" dirty="0">
                <a:solidFill>
                  <a:srgbClr val="1B2A4A"/>
                </a:solidFill>
                <a:latin typeface="Calibri" pitchFamily="34" charset="0"/>
                <a:ea typeface="Calibri" pitchFamily="34" charset="-122"/>
                <a:cs typeface="Calibri" pitchFamily="34" charset="-120"/>
              </a:rPr>
              <a:t>Не має кількісного вимірника</a:t>
            </a:r>
            <a:endParaRPr lang="en-US" sz="1350" dirty="0"/>
          </a:p>
        </p:txBody>
      </p:sp>
      <p:sp>
        <p:nvSpPr>
          <p:cNvPr id="9" name="Shape 6"/>
          <p:cNvSpPr/>
          <p:nvPr/>
        </p:nvSpPr>
        <p:spPr>
          <a:xfrm>
            <a:off x="6263640" y="1691640"/>
            <a:ext cx="5394960" cy="4251960"/>
          </a:xfrm>
          <a:prstGeom prst="roundRect">
            <a:avLst>
              <a:gd name="adj" fmla="val 2151"/>
            </a:avLst>
          </a:prstGeom>
          <a:solidFill>
            <a:srgbClr val="FCEFDA"/>
          </a:solidFill>
          <a:ln/>
        </p:spPr>
      </p:sp>
      <p:sp>
        <p:nvSpPr>
          <p:cNvPr id="10" name="Shape 7"/>
          <p:cNvSpPr/>
          <p:nvPr/>
        </p:nvSpPr>
        <p:spPr>
          <a:xfrm>
            <a:off x="6537960" y="1920240"/>
            <a:ext cx="685800" cy="685800"/>
          </a:xfrm>
          <a:prstGeom prst="ellipse">
            <a:avLst/>
          </a:prstGeom>
          <a:solidFill>
            <a:srgbClr val="C87F1C"/>
          </a:solidFill>
          <a:ln/>
        </p:spPr>
      </p:sp>
      <p:pic>
        <p:nvPicPr>
          <p:cNvPr id="11" name="Image 1" descr="icons/warning_navy.png">    </p:cNvPr>
          <p:cNvPicPr>
            <a:picLocks noChangeAspect="1"/>
          </p:cNvPicPr>
          <p:nvPr/>
        </p:nvPicPr>
        <p:blipFill>
          <a:blip r:embed="rId2"/>
          <a:stretch>
            <a:fillRect/>
          </a:stretch>
        </p:blipFill>
        <p:spPr>
          <a:xfrm>
            <a:off x="6627114" y="2009394"/>
            <a:ext cx="507492" cy="507492"/>
          </a:xfrm>
          <a:prstGeom prst="rect">
            <a:avLst/>
          </a:prstGeom>
        </p:spPr>
      </p:pic>
      <p:sp>
        <p:nvSpPr>
          <p:cNvPr id="12" name="Text 8"/>
          <p:cNvSpPr txBox="1"/>
          <p:nvPr/>
        </p:nvSpPr>
        <p:spPr>
          <a:xfrm>
            <a:off x="7360920" y="2011680"/>
            <a:ext cx="4023360" cy="502920"/>
          </a:xfrm>
          <a:prstGeom prst="rect">
            <a:avLst/>
          </a:prstGeom>
          <a:noFill/>
          <a:ln/>
        </p:spPr>
        <p:txBody>
          <a:bodyPr wrap="square" lIns="0" tIns="0" rIns="0" bIns="0" rtlCol="0" anchor="ctr"/>
          <a:lstStyle/>
          <a:p>
            <a:pPr indent="0" marL="0">
              <a:buNone/>
            </a:pPr>
            <a:r>
              <a:rPr lang="en-US" sz="2000" b="1" dirty="0">
                <a:solidFill>
                  <a:srgbClr val="1B2A4A"/>
                </a:solidFill>
                <a:latin typeface="Cambria" pitchFamily="34" charset="0"/>
                <a:ea typeface="Cambria" pitchFamily="34" charset="-122"/>
                <a:cs typeface="Cambria" pitchFamily="34" charset="-120"/>
              </a:rPr>
              <a:t>Ризик</a:t>
            </a:r>
            <a:endParaRPr lang="en-US" sz="2000" dirty="0"/>
          </a:p>
        </p:txBody>
      </p:sp>
      <p:sp>
        <p:nvSpPr>
          <p:cNvPr id="13" name="Text 9"/>
          <p:cNvSpPr txBox="1"/>
          <p:nvPr/>
        </p:nvSpPr>
        <p:spPr>
          <a:xfrm>
            <a:off x="6583680" y="2788920"/>
            <a:ext cx="4754880" cy="3017520"/>
          </a:xfrm>
          <a:prstGeom prst="rect">
            <a:avLst/>
          </a:prstGeom>
          <a:noFill/>
          <a:ln/>
        </p:spPr>
        <p:txBody>
          <a:bodyPr wrap="square" lIns="0" tIns="0" rIns="0" bIns="0" rtlCol="0" anchor="ctr"/>
          <a:lstStyle/>
          <a:p>
            <a:pPr marL="342900" indent="-342900">
              <a:lnSpc>
                <a:spcPts val="1800"/>
              </a:lnSpc>
              <a:spcAft>
                <a:spcPts val="1400"/>
              </a:spcAft>
              <a:buSzPct val="100000"/>
              <a:buChar char="•"/>
            </a:pPr>
            <a:r>
              <a:rPr lang="en-US" sz="1350" dirty="0">
                <a:solidFill>
                  <a:srgbClr val="1B2A4A"/>
                </a:solidFill>
                <a:latin typeface="Calibri" pitchFamily="34" charset="0"/>
                <a:ea typeface="Calibri" pitchFamily="34" charset="-122"/>
                <a:cs typeface="Calibri" pitchFamily="34" charset="-120"/>
              </a:rPr>
              <a:t>Ймовірність події може бути оцінена кількісно або якісно</a:t>
            </a:r>
            <a:endParaRPr lang="en-US" sz="1350" dirty="0"/>
          </a:p>
          <a:p>
            <a:pPr marL="342900" indent="-342900">
              <a:lnSpc>
                <a:spcPts val="1800"/>
              </a:lnSpc>
              <a:spcAft>
                <a:spcPts val="1400"/>
              </a:spcAft>
              <a:buSzPct val="100000"/>
              <a:buChar char="•"/>
            </a:pPr>
            <a:r>
              <a:rPr lang="en-US" sz="1350" dirty="0">
                <a:solidFill>
                  <a:srgbClr val="1B2A4A"/>
                </a:solidFill>
                <a:latin typeface="Calibri" pitchFamily="34" charset="0"/>
                <a:ea typeface="Calibri" pitchFamily="34" charset="-122"/>
                <a:cs typeface="Calibri" pitchFamily="34" charset="-120"/>
              </a:rPr>
              <a:t>Характеризує можливий наслідок прийнятого рішення</a:t>
            </a:r>
            <a:endParaRPr lang="en-US" sz="1350" dirty="0"/>
          </a:p>
          <a:p>
            <a:pPr marL="342900" indent="-342900">
              <a:lnSpc>
                <a:spcPts val="1800"/>
              </a:lnSpc>
              <a:spcAft>
                <a:spcPts val="1400"/>
              </a:spcAft>
              <a:buSzPct val="100000"/>
              <a:buChar char="•"/>
            </a:pPr>
            <a:r>
              <a:rPr lang="en-US" sz="1350" dirty="0">
                <a:solidFill>
                  <a:srgbClr val="1B2A4A"/>
                </a:solidFill>
                <a:latin typeface="Calibri" pitchFamily="34" charset="0"/>
                <a:ea typeface="Calibri" pitchFamily="34" charset="-122"/>
                <a:cs typeface="Calibri" pitchFamily="34" charset="-120"/>
              </a:rPr>
              <a:t>Є похідною, вторинною категорією щодо невизначеності</a:t>
            </a:r>
            <a:endParaRPr lang="en-US" sz="1350" dirty="0"/>
          </a:p>
          <a:p>
            <a:pPr marL="342900" indent="-342900">
              <a:lnSpc>
                <a:spcPts val="1800"/>
              </a:lnSpc>
              <a:spcAft>
                <a:spcPts val="1400"/>
              </a:spcAft>
              <a:buSzPct val="100000"/>
              <a:buChar char="•"/>
            </a:pPr>
            <a:r>
              <a:rPr lang="en-US" sz="1350" dirty="0">
                <a:solidFill>
                  <a:srgbClr val="1B2A4A"/>
                </a:solidFill>
                <a:latin typeface="Calibri" pitchFamily="34" charset="0"/>
                <a:ea typeface="Calibri" pitchFamily="34" charset="-122"/>
                <a:cs typeface="Calibri" pitchFamily="34" charset="-120"/>
              </a:rPr>
              <a:t>Може вимірюватися показниками ймовірності та величини втрат</a:t>
            </a:r>
            <a:endParaRPr lang="en-US" sz="1350" dirty="0"/>
          </a:p>
        </p:txBody>
      </p:sp>
      <p:sp>
        <p:nvSpPr>
          <p:cNvPr id="14" name="Text 10"/>
          <p:cNvSpPr txBox="1"/>
          <p:nvPr/>
        </p:nvSpPr>
        <p:spPr>
          <a:xfrm>
            <a:off x="548640" y="6519672"/>
            <a:ext cx="8229600" cy="274320"/>
          </a:xfrm>
          <a:prstGeom prst="rect">
            <a:avLst/>
          </a:prstGeom>
          <a:noFill/>
          <a:ln/>
        </p:spPr>
        <p:txBody>
          <a:bodyPr wrap="square" lIns="0" tIns="0" rIns="0" bIns="0" rtlCol="0" anchor="ctr"/>
          <a:lstStyle/>
          <a:p>
            <a:pPr indent="0" marL="0">
              <a:buNone/>
            </a:pPr>
            <a:r>
              <a:rPr lang="en-US" sz="950" dirty="0">
                <a:solidFill>
                  <a:srgbClr val="51678A"/>
                </a:solidFill>
                <a:latin typeface="Calibri" pitchFamily="34" charset="0"/>
                <a:ea typeface="Calibri" pitchFamily="34" charset="-122"/>
                <a:cs typeface="Calibri" pitchFamily="34" charset="-120"/>
              </a:rPr>
              <a:t>1.1 Сутність та види невизначеності</a:t>
            </a:r>
            <a:endParaRPr lang="en-US" sz="950" dirty="0"/>
          </a:p>
        </p:txBody>
      </p:sp>
      <p:sp>
        <p:nvSpPr>
          <p:cNvPr id="15" name="Text 11"/>
          <p:cNvSpPr txBox="1"/>
          <p:nvPr/>
        </p:nvSpPr>
        <p:spPr>
          <a:xfrm>
            <a:off x="11185855" y="6519672"/>
            <a:ext cx="457200" cy="274320"/>
          </a:xfrm>
          <a:prstGeom prst="rect">
            <a:avLst/>
          </a:prstGeom>
          <a:noFill/>
          <a:ln/>
        </p:spPr>
        <p:txBody>
          <a:bodyPr wrap="square" lIns="0" tIns="0" rIns="0" bIns="0" rtlCol="0" anchor="ctr"/>
          <a:lstStyle/>
          <a:p>
            <a:pPr algn="r" indent="0" marL="0">
              <a:buNone/>
            </a:pPr>
            <a:r>
              <a:rPr lang="en-US" sz="950" dirty="0">
                <a:solidFill>
                  <a:srgbClr val="51678A"/>
                </a:solidFill>
                <a:latin typeface="Calibri" pitchFamily="34" charset="0"/>
                <a:ea typeface="Calibri" pitchFamily="34" charset="-122"/>
                <a:cs typeface="Calibri" pitchFamily="34" charset="-120"/>
              </a:rPr>
              <a:t>8</a:t>
            </a:r>
            <a:endParaRPr lang="en-US" sz="9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84048"/>
            <a:ext cx="10058400" cy="292608"/>
          </a:xfrm>
          <a:prstGeom prst="rect">
            <a:avLst/>
          </a:prstGeom>
          <a:noFill/>
          <a:ln/>
        </p:spPr>
        <p:txBody>
          <a:bodyPr wrap="square" lIns="0" tIns="0" rIns="0" bIns="0" rtlCol="0" anchor="ctr"/>
          <a:lstStyle/>
          <a:p>
            <a:pPr indent="0" marL="0">
              <a:buNone/>
            </a:pPr>
            <a:r>
              <a:rPr lang="en-US" sz="1250" b="1" spc="200" kern="0" dirty="0">
                <a:solidFill>
                  <a:srgbClr val="C87F1C"/>
                </a:solidFill>
                <a:latin typeface="Calibri" pitchFamily="34" charset="0"/>
                <a:ea typeface="Calibri" pitchFamily="34" charset="-122"/>
                <a:cs typeface="Calibri" pitchFamily="34" charset="-120"/>
              </a:rPr>
              <a:t>1.1 СУТНІСТЬ ТА ВИДИ НЕВИЗНАЧЕНОСТІ</a:t>
            </a:r>
            <a:endParaRPr lang="en-US" sz="1250" dirty="0"/>
          </a:p>
        </p:txBody>
      </p:sp>
      <p:sp>
        <p:nvSpPr>
          <p:cNvPr id="3" name="Text 1"/>
          <p:cNvSpPr txBox="1"/>
          <p:nvPr/>
        </p:nvSpPr>
        <p:spPr>
          <a:xfrm>
            <a:off x="548640" y="658368"/>
            <a:ext cx="11064240" cy="731520"/>
          </a:xfrm>
          <a:prstGeom prst="rect">
            <a:avLst/>
          </a:prstGeom>
          <a:noFill/>
          <a:ln/>
        </p:spPr>
        <p:txBody>
          <a:bodyPr wrap="square" lIns="0" tIns="0" rIns="0" bIns="0" rtlCol="0" anchor="ctr"/>
          <a:lstStyle/>
          <a:p>
            <a:pPr indent="0" marL="0">
              <a:buNone/>
            </a:pPr>
            <a:r>
              <a:rPr lang="en-US" sz="2900" b="1" dirty="0">
                <a:solidFill>
                  <a:srgbClr val="1B2A4A"/>
                </a:solidFill>
                <a:latin typeface="Cambria" pitchFamily="34" charset="0"/>
                <a:ea typeface="Cambria" pitchFamily="34" charset="-122"/>
                <a:cs typeface="Cambria" pitchFamily="34" charset="-120"/>
              </a:rPr>
              <a:t>Критерії класифікації видів невизначеності</a:t>
            </a:r>
            <a:endParaRPr lang="en-US" sz="2900" dirty="0"/>
          </a:p>
        </p:txBody>
      </p:sp>
      <p:sp>
        <p:nvSpPr>
          <p:cNvPr id="4" name="Shape 2"/>
          <p:cNvSpPr/>
          <p:nvPr/>
        </p:nvSpPr>
        <p:spPr>
          <a:xfrm>
            <a:off x="548640" y="1691640"/>
            <a:ext cx="5349240" cy="1874520"/>
          </a:xfrm>
          <a:prstGeom prst="roundRect">
            <a:avLst>
              <a:gd name="adj" fmla="val 4878"/>
            </a:avLst>
          </a:prstGeom>
          <a:solidFill>
            <a:srgbClr val="F3F6FB"/>
          </a:solidFill>
          <a:ln/>
        </p:spPr>
      </p:sp>
      <p:sp>
        <p:nvSpPr>
          <p:cNvPr id="5" name="Shape 3"/>
          <p:cNvSpPr/>
          <p:nvPr/>
        </p:nvSpPr>
        <p:spPr>
          <a:xfrm>
            <a:off x="822960" y="2235708"/>
            <a:ext cx="786384" cy="786384"/>
          </a:xfrm>
          <a:prstGeom prst="ellipse">
            <a:avLst/>
          </a:prstGeom>
          <a:solidFill>
            <a:srgbClr val="51678A"/>
          </a:solidFill>
          <a:ln/>
        </p:spPr>
      </p:sp>
      <p:pic>
        <p:nvPicPr>
          <p:cNvPr id="6" name="Image 0" descr="icons/layers_white.png">    </p:cNvPr>
          <p:cNvPicPr>
            <a:picLocks noChangeAspect="1"/>
          </p:cNvPicPr>
          <p:nvPr/>
        </p:nvPicPr>
        <p:blipFill>
          <a:blip r:embed="rId1"/>
          <a:stretch>
            <a:fillRect/>
          </a:stretch>
        </p:blipFill>
        <p:spPr>
          <a:xfrm>
            <a:off x="925190" y="2337938"/>
            <a:ext cx="581924" cy="581924"/>
          </a:xfrm>
          <a:prstGeom prst="rect">
            <a:avLst/>
          </a:prstGeom>
        </p:spPr>
      </p:pic>
      <p:sp>
        <p:nvSpPr>
          <p:cNvPr id="7" name="Text 4"/>
          <p:cNvSpPr txBox="1"/>
          <p:nvPr/>
        </p:nvSpPr>
        <p:spPr>
          <a:xfrm>
            <a:off x="1828800" y="2075688"/>
            <a:ext cx="3794760" cy="457200"/>
          </a:xfrm>
          <a:prstGeom prst="rect">
            <a:avLst/>
          </a:prstGeom>
          <a:noFill/>
          <a:ln/>
        </p:spPr>
        <p:txBody>
          <a:bodyPr wrap="square" lIns="0" tIns="0" rIns="0" bIns="0" rtlCol="0" anchor="ctr"/>
          <a:lstStyle/>
          <a:p>
            <a:pPr indent="0" marL="0">
              <a:buNone/>
            </a:pPr>
            <a:r>
              <a:rPr lang="en-US" sz="1600" b="1" dirty="0">
                <a:solidFill>
                  <a:srgbClr val="1B2A4A"/>
                </a:solidFill>
                <a:latin typeface="Calibri" pitchFamily="34" charset="0"/>
                <a:ea typeface="Calibri" pitchFamily="34" charset="-122"/>
                <a:cs typeface="Calibri" pitchFamily="34" charset="-120"/>
              </a:rPr>
              <a:t>За ступенем</a:t>
            </a:r>
            <a:endParaRPr lang="en-US" sz="1600" dirty="0"/>
          </a:p>
        </p:txBody>
      </p:sp>
      <p:sp>
        <p:nvSpPr>
          <p:cNvPr id="8" name="Text 5"/>
          <p:cNvSpPr txBox="1"/>
          <p:nvPr/>
        </p:nvSpPr>
        <p:spPr>
          <a:xfrm>
            <a:off x="1828800" y="2587752"/>
            <a:ext cx="3794760" cy="777240"/>
          </a:xfrm>
          <a:prstGeom prst="rect">
            <a:avLst/>
          </a:prstGeom>
          <a:noFill/>
          <a:ln/>
        </p:spPr>
        <p:txBody>
          <a:bodyPr wrap="square" lIns="0" tIns="0" rIns="0" bIns="0" rtlCol="0" anchor="ctr"/>
          <a:lstStyle/>
          <a:p>
            <a:pPr indent="0" marL="0">
              <a:lnSpc>
                <a:spcPts val="1700"/>
              </a:lnSpc>
              <a:buNone/>
            </a:pPr>
            <a:r>
              <a:rPr lang="en-US" sz="1300" dirty="0">
                <a:solidFill>
                  <a:srgbClr val="51678A"/>
                </a:solidFill>
                <a:latin typeface="Calibri" pitchFamily="34" charset="0"/>
                <a:ea typeface="Calibri" pitchFamily="34" charset="-122"/>
                <a:cs typeface="Calibri" pitchFamily="34" charset="-120"/>
              </a:rPr>
              <a:t>повна, часткова, умовна (детермінована)</a:t>
            </a:r>
            <a:endParaRPr lang="en-US" sz="1300" dirty="0"/>
          </a:p>
        </p:txBody>
      </p:sp>
      <p:sp>
        <p:nvSpPr>
          <p:cNvPr id="9" name="Shape 6"/>
          <p:cNvSpPr/>
          <p:nvPr/>
        </p:nvSpPr>
        <p:spPr>
          <a:xfrm>
            <a:off x="6309360" y="1691640"/>
            <a:ext cx="5349240" cy="1874520"/>
          </a:xfrm>
          <a:prstGeom prst="roundRect">
            <a:avLst>
              <a:gd name="adj" fmla="val 4878"/>
            </a:avLst>
          </a:prstGeom>
          <a:solidFill>
            <a:srgbClr val="F3F6FB"/>
          </a:solidFill>
          <a:ln/>
        </p:spPr>
      </p:sp>
      <p:sp>
        <p:nvSpPr>
          <p:cNvPr id="10" name="Shape 7"/>
          <p:cNvSpPr/>
          <p:nvPr/>
        </p:nvSpPr>
        <p:spPr>
          <a:xfrm>
            <a:off x="6583680" y="2235708"/>
            <a:ext cx="786384" cy="786384"/>
          </a:xfrm>
          <a:prstGeom prst="ellipse">
            <a:avLst/>
          </a:prstGeom>
          <a:solidFill>
            <a:srgbClr val="51678A"/>
          </a:solidFill>
          <a:ln/>
        </p:spPr>
      </p:sp>
      <p:pic>
        <p:nvPicPr>
          <p:cNvPr id="11" name="Image 1" descr="icons/random_white.png">    </p:cNvPr>
          <p:cNvPicPr>
            <a:picLocks noChangeAspect="1"/>
          </p:cNvPicPr>
          <p:nvPr/>
        </p:nvPicPr>
        <p:blipFill>
          <a:blip r:embed="rId2"/>
          <a:stretch>
            <a:fillRect/>
          </a:stretch>
        </p:blipFill>
        <p:spPr>
          <a:xfrm>
            <a:off x="6685910" y="2337938"/>
            <a:ext cx="581924" cy="581924"/>
          </a:xfrm>
          <a:prstGeom prst="rect">
            <a:avLst/>
          </a:prstGeom>
        </p:spPr>
      </p:pic>
      <p:sp>
        <p:nvSpPr>
          <p:cNvPr id="12" name="Text 8"/>
          <p:cNvSpPr txBox="1"/>
          <p:nvPr/>
        </p:nvSpPr>
        <p:spPr>
          <a:xfrm>
            <a:off x="7589520" y="2075688"/>
            <a:ext cx="3794760" cy="457200"/>
          </a:xfrm>
          <a:prstGeom prst="rect">
            <a:avLst/>
          </a:prstGeom>
          <a:noFill/>
          <a:ln/>
        </p:spPr>
        <p:txBody>
          <a:bodyPr wrap="square" lIns="0" tIns="0" rIns="0" bIns="0" rtlCol="0" anchor="ctr"/>
          <a:lstStyle/>
          <a:p>
            <a:pPr indent="0" marL="0">
              <a:buNone/>
            </a:pPr>
            <a:r>
              <a:rPr lang="en-US" sz="1600" b="1" dirty="0">
                <a:solidFill>
                  <a:srgbClr val="1B2A4A"/>
                </a:solidFill>
                <a:latin typeface="Calibri" pitchFamily="34" charset="0"/>
                <a:ea typeface="Calibri" pitchFamily="34" charset="-122"/>
                <a:cs typeface="Calibri" pitchFamily="34" charset="-120"/>
              </a:rPr>
              <a:t>За природою виникнення</a:t>
            </a:r>
            <a:endParaRPr lang="en-US" sz="1600" dirty="0"/>
          </a:p>
        </p:txBody>
      </p:sp>
      <p:sp>
        <p:nvSpPr>
          <p:cNvPr id="13" name="Text 9"/>
          <p:cNvSpPr txBox="1"/>
          <p:nvPr/>
        </p:nvSpPr>
        <p:spPr>
          <a:xfrm>
            <a:off x="7589520" y="2587752"/>
            <a:ext cx="3794760" cy="777240"/>
          </a:xfrm>
          <a:prstGeom prst="rect">
            <a:avLst/>
          </a:prstGeom>
          <a:noFill/>
          <a:ln/>
        </p:spPr>
        <p:txBody>
          <a:bodyPr wrap="square" lIns="0" tIns="0" rIns="0" bIns="0" rtlCol="0" anchor="ctr"/>
          <a:lstStyle/>
          <a:p>
            <a:pPr indent="0" marL="0">
              <a:lnSpc>
                <a:spcPts val="1700"/>
              </a:lnSpc>
              <a:buNone/>
            </a:pPr>
            <a:r>
              <a:rPr lang="en-US" sz="1300" dirty="0">
                <a:solidFill>
                  <a:srgbClr val="51678A"/>
                </a:solidFill>
                <a:latin typeface="Calibri" pitchFamily="34" charset="0"/>
                <a:ea typeface="Calibri" pitchFamily="34" charset="-122"/>
                <a:cs typeface="Calibri" pitchFamily="34" charset="-120"/>
              </a:rPr>
              <a:t>стохастична, лінгвістична, поведінкова</a:t>
            </a:r>
            <a:endParaRPr lang="en-US" sz="1300" dirty="0"/>
          </a:p>
        </p:txBody>
      </p:sp>
      <p:sp>
        <p:nvSpPr>
          <p:cNvPr id="14" name="Shape 10"/>
          <p:cNvSpPr/>
          <p:nvPr/>
        </p:nvSpPr>
        <p:spPr>
          <a:xfrm>
            <a:off x="548640" y="3886200"/>
            <a:ext cx="5349240" cy="1874520"/>
          </a:xfrm>
          <a:prstGeom prst="roundRect">
            <a:avLst>
              <a:gd name="adj" fmla="val 4878"/>
            </a:avLst>
          </a:prstGeom>
          <a:solidFill>
            <a:srgbClr val="F3F6FB"/>
          </a:solidFill>
          <a:ln/>
        </p:spPr>
      </p:sp>
      <p:sp>
        <p:nvSpPr>
          <p:cNvPr id="15" name="Shape 11"/>
          <p:cNvSpPr/>
          <p:nvPr/>
        </p:nvSpPr>
        <p:spPr>
          <a:xfrm>
            <a:off x="822960" y="4430268"/>
            <a:ext cx="786384" cy="786384"/>
          </a:xfrm>
          <a:prstGeom prst="ellipse">
            <a:avLst/>
          </a:prstGeom>
          <a:solidFill>
            <a:srgbClr val="51678A"/>
          </a:solidFill>
          <a:ln/>
        </p:spPr>
      </p:sp>
      <p:pic>
        <p:nvPicPr>
          <p:cNvPr id="16" name="Image 2" descr="icons/compass_white.png">    </p:cNvPr>
          <p:cNvPicPr>
            <a:picLocks noChangeAspect="1"/>
          </p:cNvPicPr>
          <p:nvPr/>
        </p:nvPicPr>
        <p:blipFill>
          <a:blip r:embed="rId3"/>
          <a:stretch>
            <a:fillRect/>
          </a:stretch>
        </p:blipFill>
        <p:spPr>
          <a:xfrm>
            <a:off x="925190" y="4532498"/>
            <a:ext cx="581924" cy="581924"/>
          </a:xfrm>
          <a:prstGeom prst="rect">
            <a:avLst/>
          </a:prstGeom>
        </p:spPr>
      </p:pic>
      <p:sp>
        <p:nvSpPr>
          <p:cNvPr id="17" name="Text 12"/>
          <p:cNvSpPr txBox="1"/>
          <p:nvPr/>
        </p:nvSpPr>
        <p:spPr>
          <a:xfrm>
            <a:off x="1828800" y="4270248"/>
            <a:ext cx="3794760" cy="457200"/>
          </a:xfrm>
          <a:prstGeom prst="rect">
            <a:avLst/>
          </a:prstGeom>
          <a:noFill/>
          <a:ln/>
        </p:spPr>
        <p:txBody>
          <a:bodyPr wrap="square" lIns="0" tIns="0" rIns="0" bIns="0" rtlCol="0" anchor="ctr"/>
          <a:lstStyle/>
          <a:p>
            <a:pPr indent="0" marL="0">
              <a:buNone/>
            </a:pPr>
            <a:r>
              <a:rPr lang="en-US" sz="1600" b="1" dirty="0">
                <a:solidFill>
                  <a:srgbClr val="1B2A4A"/>
                </a:solidFill>
                <a:latin typeface="Calibri" pitchFamily="34" charset="0"/>
                <a:ea typeface="Calibri" pitchFamily="34" charset="-122"/>
                <a:cs typeface="Calibri" pitchFamily="34" charset="-120"/>
              </a:rPr>
              <a:t>За джерелом виникнення</a:t>
            </a:r>
            <a:endParaRPr lang="en-US" sz="1600" dirty="0"/>
          </a:p>
        </p:txBody>
      </p:sp>
      <p:sp>
        <p:nvSpPr>
          <p:cNvPr id="18" name="Text 13"/>
          <p:cNvSpPr txBox="1"/>
          <p:nvPr/>
        </p:nvSpPr>
        <p:spPr>
          <a:xfrm>
            <a:off x="1828800" y="4782312"/>
            <a:ext cx="3794760" cy="777240"/>
          </a:xfrm>
          <a:prstGeom prst="rect">
            <a:avLst/>
          </a:prstGeom>
          <a:noFill/>
          <a:ln/>
        </p:spPr>
        <p:txBody>
          <a:bodyPr wrap="square" lIns="0" tIns="0" rIns="0" bIns="0" rtlCol="0" anchor="ctr"/>
          <a:lstStyle/>
          <a:p>
            <a:pPr indent="0" marL="0">
              <a:lnSpc>
                <a:spcPts val="1700"/>
              </a:lnSpc>
              <a:buNone/>
            </a:pPr>
            <a:r>
              <a:rPr lang="en-US" sz="1300" dirty="0">
                <a:solidFill>
                  <a:srgbClr val="51678A"/>
                </a:solidFill>
                <a:latin typeface="Calibri" pitchFamily="34" charset="0"/>
                <a:ea typeface="Calibri" pitchFamily="34" charset="-122"/>
                <a:cs typeface="Calibri" pitchFamily="34" charset="-120"/>
              </a:rPr>
              <a:t>зовнішня та внутрішня щодо підприємства</a:t>
            </a:r>
            <a:endParaRPr lang="en-US" sz="1300" dirty="0"/>
          </a:p>
        </p:txBody>
      </p:sp>
      <p:sp>
        <p:nvSpPr>
          <p:cNvPr id="19" name="Shape 14"/>
          <p:cNvSpPr/>
          <p:nvPr/>
        </p:nvSpPr>
        <p:spPr>
          <a:xfrm>
            <a:off x="6309360" y="3886200"/>
            <a:ext cx="5349240" cy="1874520"/>
          </a:xfrm>
          <a:prstGeom prst="roundRect">
            <a:avLst>
              <a:gd name="adj" fmla="val 4878"/>
            </a:avLst>
          </a:prstGeom>
          <a:solidFill>
            <a:srgbClr val="F3F6FB"/>
          </a:solidFill>
          <a:ln/>
        </p:spPr>
      </p:sp>
      <p:sp>
        <p:nvSpPr>
          <p:cNvPr id="20" name="Shape 15"/>
          <p:cNvSpPr/>
          <p:nvPr/>
        </p:nvSpPr>
        <p:spPr>
          <a:xfrm>
            <a:off x="6583680" y="4430268"/>
            <a:ext cx="786384" cy="786384"/>
          </a:xfrm>
          <a:prstGeom prst="ellipse">
            <a:avLst/>
          </a:prstGeom>
          <a:solidFill>
            <a:srgbClr val="51678A"/>
          </a:solidFill>
          <a:ln/>
        </p:spPr>
      </p:sp>
      <p:pic>
        <p:nvPicPr>
          <p:cNvPr id="21" name="Image 3" descr="icons/clock_white.png">    </p:cNvPr>
          <p:cNvPicPr>
            <a:picLocks noChangeAspect="1"/>
          </p:cNvPicPr>
          <p:nvPr/>
        </p:nvPicPr>
        <p:blipFill>
          <a:blip r:embed="rId4"/>
          <a:stretch>
            <a:fillRect/>
          </a:stretch>
        </p:blipFill>
        <p:spPr>
          <a:xfrm>
            <a:off x="6685910" y="4532498"/>
            <a:ext cx="581924" cy="581924"/>
          </a:xfrm>
          <a:prstGeom prst="rect">
            <a:avLst/>
          </a:prstGeom>
        </p:spPr>
      </p:pic>
      <p:sp>
        <p:nvSpPr>
          <p:cNvPr id="22" name="Text 16"/>
          <p:cNvSpPr txBox="1"/>
          <p:nvPr/>
        </p:nvSpPr>
        <p:spPr>
          <a:xfrm>
            <a:off x="7589520" y="4270248"/>
            <a:ext cx="3794760" cy="457200"/>
          </a:xfrm>
          <a:prstGeom prst="rect">
            <a:avLst/>
          </a:prstGeom>
          <a:noFill/>
          <a:ln/>
        </p:spPr>
        <p:txBody>
          <a:bodyPr wrap="square" lIns="0" tIns="0" rIns="0" bIns="0" rtlCol="0" anchor="ctr"/>
          <a:lstStyle/>
          <a:p>
            <a:pPr indent="0" marL="0">
              <a:buNone/>
            </a:pPr>
            <a:r>
              <a:rPr lang="en-US" sz="1600" b="1" dirty="0">
                <a:solidFill>
                  <a:srgbClr val="1B2A4A"/>
                </a:solidFill>
                <a:latin typeface="Calibri" pitchFamily="34" charset="0"/>
                <a:ea typeface="Calibri" pitchFamily="34" charset="-122"/>
                <a:cs typeface="Calibri" pitchFamily="34" charset="-120"/>
              </a:rPr>
              <a:t>За часовим горизонтом</a:t>
            </a:r>
            <a:endParaRPr lang="en-US" sz="1600" dirty="0"/>
          </a:p>
        </p:txBody>
      </p:sp>
      <p:sp>
        <p:nvSpPr>
          <p:cNvPr id="23" name="Text 17"/>
          <p:cNvSpPr txBox="1"/>
          <p:nvPr/>
        </p:nvSpPr>
        <p:spPr>
          <a:xfrm>
            <a:off x="7589520" y="4782312"/>
            <a:ext cx="3794760" cy="777240"/>
          </a:xfrm>
          <a:prstGeom prst="rect">
            <a:avLst/>
          </a:prstGeom>
          <a:noFill/>
          <a:ln/>
        </p:spPr>
        <p:txBody>
          <a:bodyPr wrap="square" lIns="0" tIns="0" rIns="0" bIns="0" rtlCol="0" anchor="ctr"/>
          <a:lstStyle/>
          <a:p>
            <a:pPr indent="0" marL="0">
              <a:lnSpc>
                <a:spcPts val="1700"/>
              </a:lnSpc>
              <a:buNone/>
            </a:pPr>
            <a:r>
              <a:rPr lang="en-US" sz="1300" dirty="0">
                <a:solidFill>
                  <a:srgbClr val="51678A"/>
                </a:solidFill>
                <a:latin typeface="Calibri" pitchFamily="34" charset="0"/>
                <a:ea typeface="Calibri" pitchFamily="34" charset="-122"/>
                <a:cs typeface="Calibri" pitchFamily="34" charset="-120"/>
              </a:rPr>
              <a:t>короткострокова, середньострокова, довгострокова</a:t>
            </a:r>
            <a:endParaRPr lang="en-US" sz="1300" dirty="0"/>
          </a:p>
        </p:txBody>
      </p:sp>
      <p:sp>
        <p:nvSpPr>
          <p:cNvPr id="24" name="Text 18"/>
          <p:cNvSpPr txBox="1"/>
          <p:nvPr/>
        </p:nvSpPr>
        <p:spPr>
          <a:xfrm>
            <a:off x="548640" y="6519672"/>
            <a:ext cx="8229600" cy="274320"/>
          </a:xfrm>
          <a:prstGeom prst="rect">
            <a:avLst/>
          </a:prstGeom>
          <a:noFill/>
          <a:ln/>
        </p:spPr>
        <p:txBody>
          <a:bodyPr wrap="square" lIns="0" tIns="0" rIns="0" bIns="0" rtlCol="0" anchor="ctr"/>
          <a:lstStyle/>
          <a:p>
            <a:pPr indent="0" marL="0">
              <a:buNone/>
            </a:pPr>
            <a:r>
              <a:rPr lang="en-US" sz="950" dirty="0">
                <a:solidFill>
                  <a:srgbClr val="51678A"/>
                </a:solidFill>
                <a:latin typeface="Calibri" pitchFamily="34" charset="0"/>
                <a:ea typeface="Calibri" pitchFamily="34" charset="-122"/>
                <a:cs typeface="Calibri" pitchFamily="34" charset="-120"/>
              </a:rPr>
              <a:t>1.1 Сутність та види невизначеності</a:t>
            </a:r>
            <a:endParaRPr lang="en-US" sz="950" dirty="0"/>
          </a:p>
        </p:txBody>
      </p:sp>
      <p:sp>
        <p:nvSpPr>
          <p:cNvPr id="25" name="Text 19"/>
          <p:cNvSpPr txBox="1"/>
          <p:nvPr/>
        </p:nvSpPr>
        <p:spPr>
          <a:xfrm>
            <a:off x="11185855" y="6519672"/>
            <a:ext cx="457200" cy="274320"/>
          </a:xfrm>
          <a:prstGeom prst="rect">
            <a:avLst/>
          </a:prstGeom>
          <a:noFill/>
          <a:ln/>
        </p:spPr>
        <p:txBody>
          <a:bodyPr wrap="square" lIns="0" tIns="0" rIns="0" bIns="0" rtlCol="0" anchor="ctr"/>
          <a:lstStyle/>
          <a:p>
            <a:pPr algn="r" indent="0" marL="0">
              <a:buNone/>
            </a:pPr>
            <a:r>
              <a:rPr lang="en-US" sz="950" dirty="0">
                <a:solidFill>
                  <a:srgbClr val="51678A"/>
                </a:solidFill>
                <a:latin typeface="Calibri" pitchFamily="34" charset="0"/>
                <a:ea typeface="Calibri" pitchFamily="34" charset="-122"/>
                <a:cs typeface="Calibri" pitchFamily="34" charset="-120"/>
              </a:rPr>
              <a:t>9</a:t>
            </a:r>
            <a:endParaRPr lang="en-US" sz="9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84048"/>
            <a:ext cx="10058400" cy="292608"/>
          </a:xfrm>
          <a:prstGeom prst="rect">
            <a:avLst/>
          </a:prstGeom>
          <a:noFill/>
          <a:ln/>
        </p:spPr>
        <p:txBody>
          <a:bodyPr wrap="square" lIns="0" tIns="0" rIns="0" bIns="0" rtlCol="0" anchor="ctr"/>
          <a:lstStyle/>
          <a:p>
            <a:pPr indent="0" marL="0">
              <a:buNone/>
            </a:pPr>
            <a:r>
              <a:rPr lang="en-US" sz="1250" b="1" spc="200" kern="0" dirty="0">
                <a:solidFill>
                  <a:srgbClr val="C87F1C"/>
                </a:solidFill>
                <a:latin typeface="Calibri" pitchFamily="34" charset="0"/>
                <a:ea typeface="Calibri" pitchFamily="34" charset="-122"/>
                <a:cs typeface="Calibri" pitchFamily="34" charset="-120"/>
              </a:rPr>
              <a:t>1.1 СУТНІСТЬ ТА ВИДИ НЕВИЗНАЧЕНОСТІ</a:t>
            </a:r>
            <a:endParaRPr lang="en-US" sz="1250" dirty="0"/>
          </a:p>
        </p:txBody>
      </p:sp>
      <p:sp>
        <p:nvSpPr>
          <p:cNvPr id="3" name="Text 1"/>
          <p:cNvSpPr txBox="1"/>
          <p:nvPr/>
        </p:nvSpPr>
        <p:spPr>
          <a:xfrm>
            <a:off x="548640" y="658368"/>
            <a:ext cx="11064240" cy="731520"/>
          </a:xfrm>
          <a:prstGeom prst="rect">
            <a:avLst/>
          </a:prstGeom>
          <a:noFill/>
          <a:ln/>
        </p:spPr>
        <p:txBody>
          <a:bodyPr wrap="square" lIns="0" tIns="0" rIns="0" bIns="0" rtlCol="0" anchor="ctr"/>
          <a:lstStyle/>
          <a:p>
            <a:pPr indent="0" marL="0">
              <a:buNone/>
            </a:pPr>
            <a:r>
              <a:rPr lang="en-US" sz="2900" b="1" dirty="0">
                <a:solidFill>
                  <a:srgbClr val="1B2A4A"/>
                </a:solidFill>
                <a:latin typeface="Cambria" pitchFamily="34" charset="0"/>
                <a:ea typeface="Cambria" pitchFamily="34" charset="-122"/>
                <a:cs typeface="Cambria" pitchFamily="34" charset="-120"/>
              </a:rPr>
              <a:t>Види невизначеності за ступенем прояву</a:t>
            </a:r>
            <a:endParaRPr lang="en-US" sz="2900" dirty="0"/>
          </a:p>
        </p:txBody>
      </p:sp>
      <p:sp>
        <p:nvSpPr>
          <p:cNvPr id="4" name="Shape 2"/>
          <p:cNvSpPr/>
          <p:nvPr/>
        </p:nvSpPr>
        <p:spPr>
          <a:xfrm>
            <a:off x="822960" y="3246120"/>
            <a:ext cx="10515600" cy="109728"/>
          </a:xfrm>
          <a:prstGeom prst="rect">
            <a:avLst/>
          </a:prstGeom>
          <a:solidFill>
            <a:srgbClr val="CFDCEF"/>
          </a:solidFill>
          <a:ln/>
        </p:spPr>
      </p:sp>
      <p:sp>
        <p:nvSpPr>
          <p:cNvPr id="5" name="Shape 3"/>
          <p:cNvSpPr/>
          <p:nvPr/>
        </p:nvSpPr>
        <p:spPr>
          <a:xfrm>
            <a:off x="1801368" y="3063240"/>
            <a:ext cx="512064" cy="512064"/>
          </a:xfrm>
          <a:prstGeom prst="ellipse">
            <a:avLst/>
          </a:prstGeom>
          <a:solidFill>
            <a:srgbClr val="1B2A4A"/>
          </a:solidFill>
          <a:ln/>
        </p:spPr>
      </p:sp>
      <p:sp>
        <p:nvSpPr>
          <p:cNvPr id="6" name="Text 4"/>
          <p:cNvSpPr txBox="1"/>
          <p:nvPr/>
        </p:nvSpPr>
        <p:spPr>
          <a:xfrm>
            <a:off x="1801368" y="3063240"/>
            <a:ext cx="512064" cy="512064"/>
          </a:xfrm>
          <a:prstGeom prst="rect">
            <a:avLst/>
          </a:prstGeom>
          <a:noFill/>
          <a:ln/>
        </p:spPr>
        <p:txBody>
          <a:bodyPr wrap="square" lIns="0" tIns="0" rIns="0" bIns="0" rtlCol="0" anchor="ctr"/>
          <a:lstStyle/>
          <a:p>
            <a:pPr algn="ctr" indent="0" marL="0">
              <a:buNone/>
            </a:pPr>
            <a:r>
              <a:rPr lang="en-US" sz="1800" b="1" dirty="0">
                <a:solidFill>
                  <a:srgbClr val="E8A33D"/>
                </a:solidFill>
                <a:latin typeface="Cambria" pitchFamily="34" charset="0"/>
                <a:ea typeface="Cambria" pitchFamily="34" charset="-122"/>
                <a:cs typeface="Cambria" pitchFamily="34" charset="-120"/>
              </a:rPr>
              <a:t>1</a:t>
            </a:r>
            <a:endParaRPr lang="en-US" sz="1800" dirty="0"/>
          </a:p>
        </p:txBody>
      </p:sp>
      <p:sp>
        <p:nvSpPr>
          <p:cNvPr id="7" name="Shape 5"/>
          <p:cNvSpPr/>
          <p:nvPr/>
        </p:nvSpPr>
        <p:spPr>
          <a:xfrm>
            <a:off x="822960" y="3886200"/>
            <a:ext cx="2834640" cy="1920240"/>
          </a:xfrm>
          <a:prstGeom prst="roundRect">
            <a:avLst>
              <a:gd name="adj" fmla="val 4762"/>
            </a:avLst>
          </a:prstGeom>
          <a:solidFill>
            <a:srgbClr val="F3F6FB"/>
          </a:solidFill>
          <a:ln/>
        </p:spPr>
      </p:sp>
      <p:sp>
        <p:nvSpPr>
          <p:cNvPr id="8" name="Text 6"/>
          <p:cNvSpPr txBox="1"/>
          <p:nvPr/>
        </p:nvSpPr>
        <p:spPr>
          <a:xfrm>
            <a:off x="1005840" y="4023360"/>
            <a:ext cx="2468880" cy="457200"/>
          </a:xfrm>
          <a:prstGeom prst="rect">
            <a:avLst/>
          </a:prstGeom>
          <a:noFill/>
          <a:ln/>
        </p:spPr>
        <p:txBody>
          <a:bodyPr wrap="square" lIns="0" tIns="0" rIns="0" bIns="0" rtlCol="0" anchor="ctr"/>
          <a:lstStyle/>
          <a:p>
            <a:pPr algn="ctr" indent="0" marL="0">
              <a:buNone/>
            </a:pPr>
            <a:r>
              <a:rPr lang="en-US" sz="1500" b="1" dirty="0">
                <a:solidFill>
                  <a:srgbClr val="1B2A4A"/>
                </a:solidFill>
                <a:latin typeface="Calibri" pitchFamily="34" charset="0"/>
                <a:ea typeface="Calibri" pitchFamily="34" charset="-122"/>
                <a:cs typeface="Calibri" pitchFamily="34" charset="-120"/>
              </a:rPr>
              <a:t>Повна</a:t>
            </a:r>
            <a:endParaRPr lang="en-US" sz="1500" dirty="0"/>
          </a:p>
        </p:txBody>
      </p:sp>
      <p:sp>
        <p:nvSpPr>
          <p:cNvPr id="9" name="Text 7"/>
          <p:cNvSpPr txBox="1"/>
          <p:nvPr/>
        </p:nvSpPr>
        <p:spPr>
          <a:xfrm>
            <a:off x="1005840" y="4480560"/>
            <a:ext cx="2468880" cy="1188720"/>
          </a:xfrm>
          <a:prstGeom prst="rect">
            <a:avLst/>
          </a:prstGeom>
          <a:noFill/>
          <a:ln/>
        </p:spPr>
        <p:txBody>
          <a:bodyPr wrap="square" lIns="0" tIns="0" rIns="0" bIns="0" rtlCol="0" anchor="ctr"/>
          <a:lstStyle/>
          <a:p>
            <a:pPr algn="ctr" indent="0" marL="0">
              <a:lnSpc>
                <a:spcPts val="1600"/>
              </a:lnSpc>
              <a:buNone/>
            </a:pPr>
            <a:r>
              <a:rPr lang="en-US" sz="1200" dirty="0">
                <a:solidFill>
                  <a:srgbClr val="51678A"/>
                </a:solidFill>
                <a:latin typeface="Calibri" pitchFamily="34" charset="0"/>
                <a:ea typeface="Calibri" pitchFamily="34" charset="-122"/>
                <a:cs typeface="Calibri" pitchFamily="34" charset="-120"/>
              </a:rPr>
              <a:t>результат події неможливо передбачити, ймовірності сценаріїв невідомі</a:t>
            </a:r>
            <a:endParaRPr lang="en-US" sz="1200" dirty="0"/>
          </a:p>
        </p:txBody>
      </p:sp>
      <p:sp>
        <p:nvSpPr>
          <p:cNvPr id="10" name="Shape 8"/>
          <p:cNvSpPr/>
          <p:nvPr/>
        </p:nvSpPr>
        <p:spPr>
          <a:xfrm>
            <a:off x="5458968" y="3063240"/>
            <a:ext cx="512064" cy="512064"/>
          </a:xfrm>
          <a:prstGeom prst="ellipse">
            <a:avLst/>
          </a:prstGeom>
          <a:solidFill>
            <a:srgbClr val="1B2A4A"/>
          </a:solidFill>
          <a:ln/>
        </p:spPr>
      </p:sp>
      <p:sp>
        <p:nvSpPr>
          <p:cNvPr id="11" name="Text 9"/>
          <p:cNvSpPr txBox="1"/>
          <p:nvPr/>
        </p:nvSpPr>
        <p:spPr>
          <a:xfrm>
            <a:off x="5458968" y="3063240"/>
            <a:ext cx="512064" cy="512064"/>
          </a:xfrm>
          <a:prstGeom prst="rect">
            <a:avLst/>
          </a:prstGeom>
          <a:noFill/>
          <a:ln/>
        </p:spPr>
        <p:txBody>
          <a:bodyPr wrap="square" lIns="0" tIns="0" rIns="0" bIns="0" rtlCol="0" anchor="ctr"/>
          <a:lstStyle/>
          <a:p>
            <a:pPr algn="ctr" indent="0" marL="0">
              <a:buNone/>
            </a:pPr>
            <a:r>
              <a:rPr lang="en-US" sz="1800" b="1" dirty="0">
                <a:solidFill>
                  <a:srgbClr val="E8A33D"/>
                </a:solidFill>
                <a:latin typeface="Cambria" pitchFamily="34" charset="0"/>
                <a:ea typeface="Cambria" pitchFamily="34" charset="-122"/>
                <a:cs typeface="Cambria" pitchFamily="34" charset="-120"/>
              </a:rPr>
              <a:t>2</a:t>
            </a:r>
            <a:endParaRPr lang="en-US" sz="1800" dirty="0"/>
          </a:p>
        </p:txBody>
      </p:sp>
      <p:sp>
        <p:nvSpPr>
          <p:cNvPr id="12" name="Shape 10"/>
          <p:cNvSpPr/>
          <p:nvPr/>
        </p:nvSpPr>
        <p:spPr>
          <a:xfrm>
            <a:off x="4480560" y="3886200"/>
            <a:ext cx="2834640" cy="1920240"/>
          </a:xfrm>
          <a:prstGeom prst="roundRect">
            <a:avLst>
              <a:gd name="adj" fmla="val 4762"/>
            </a:avLst>
          </a:prstGeom>
          <a:solidFill>
            <a:srgbClr val="F3F6FB"/>
          </a:solidFill>
          <a:ln/>
        </p:spPr>
      </p:sp>
      <p:sp>
        <p:nvSpPr>
          <p:cNvPr id="13" name="Text 11"/>
          <p:cNvSpPr txBox="1"/>
          <p:nvPr/>
        </p:nvSpPr>
        <p:spPr>
          <a:xfrm>
            <a:off x="4663440" y="4023360"/>
            <a:ext cx="2468880" cy="457200"/>
          </a:xfrm>
          <a:prstGeom prst="rect">
            <a:avLst/>
          </a:prstGeom>
          <a:noFill/>
          <a:ln/>
        </p:spPr>
        <p:txBody>
          <a:bodyPr wrap="square" lIns="0" tIns="0" rIns="0" bIns="0" rtlCol="0" anchor="ctr"/>
          <a:lstStyle/>
          <a:p>
            <a:pPr algn="ctr" indent="0" marL="0">
              <a:buNone/>
            </a:pPr>
            <a:r>
              <a:rPr lang="en-US" sz="1500" b="1" dirty="0">
                <a:solidFill>
                  <a:srgbClr val="1B2A4A"/>
                </a:solidFill>
                <a:latin typeface="Calibri" pitchFamily="34" charset="0"/>
                <a:ea typeface="Calibri" pitchFamily="34" charset="-122"/>
                <a:cs typeface="Calibri" pitchFamily="34" charset="-120"/>
              </a:rPr>
              <a:t>Часткова</a:t>
            </a:r>
            <a:endParaRPr lang="en-US" sz="1500" dirty="0"/>
          </a:p>
        </p:txBody>
      </p:sp>
      <p:sp>
        <p:nvSpPr>
          <p:cNvPr id="14" name="Text 12"/>
          <p:cNvSpPr txBox="1"/>
          <p:nvPr/>
        </p:nvSpPr>
        <p:spPr>
          <a:xfrm>
            <a:off x="4663440" y="4480560"/>
            <a:ext cx="2468880" cy="1188720"/>
          </a:xfrm>
          <a:prstGeom prst="rect">
            <a:avLst/>
          </a:prstGeom>
          <a:noFill/>
          <a:ln/>
        </p:spPr>
        <p:txBody>
          <a:bodyPr wrap="square" lIns="0" tIns="0" rIns="0" bIns="0" rtlCol="0" anchor="ctr"/>
          <a:lstStyle/>
          <a:p>
            <a:pPr algn="ctr" indent="0" marL="0">
              <a:lnSpc>
                <a:spcPts val="1600"/>
              </a:lnSpc>
              <a:buNone/>
            </a:pPr>
            <a:r>
              <a:rPr lang="en-US" sz="1200" dirty="0">
                <a:solidFill>
                  <a:srgbClr val="51678A"/>
                </a:solidFill>
                <a:latin typeface="Calibri" pitchFamily="34" charset="0"/>
                <a:ea typeface="Calibri" pitchFamily="34" charset="-122"/>
                <a:cs typeface="Calibri" pitchFamily="34" charset="-120"/>
              </a:rPr>
              <a:t>відомий перелік можливих сценаріїв, але їх імовірності оцінити складно</a:t>
            </a:r>
            <a:endParaRPr lang="en-US" sz="1200" dirty="0"/>
          </a:p>
        </p:txBody>
      </p:sp>
      <p:sp>
        <p:nvSpPr>
          <p:cNvPr id="15" name="Shape 13"/>
          <p:cNvSpPr/>
          <p:nvPr/>
        </p:nvSpPr>
        <p:spPr>
          <a:xfrm>
            <a:off x="9116568" y="3063240"/>
            <a:ext cx="512064" cy="512064"/>
          </a:xfrm>
          <a:prstGeom prst="ellipse">
            <a:avLst/>
          </a:prstGeom>
          <a:solidFill>
            <a:srgbClr val="1B2A4A"/>
          </a:solidFill>
          <a:ln/>
        </p:spPr>
      </p:sp>
      <p:sp>
        <p:nvSpPr>
          <p:cNvPr id="16" name="Text 14"/>
          <p:cNvSpPr txBox="1"/>
          <p:nvPr/>
        </p:nvSpPr>
        <p:spPr>
          <a:xfrm>
            <a:off x="9116568" y="3063240"/>
            <a:ext cx="512064" cy="512064"/>
          </a:xfrm>
          <a:prstGeom prst="rect">
            <a:avLst/>
          </a:prstGeom>
          <a:noFill/>
          <a:ln/>
        </p:spPr>
        <p:txBody>
          <a:bodyPr wrap="square" lIns="0" tIns="0" rIns="0" bIns="0" rtlCol="0" anchor="ctr"/>
          <a:lstStyle/>
          <a:p>
            <a:pPr algn="ctr" indent="0" marL="0">
              <a:buNone/>
            </a:pPr>
            <a:r>
              <a:rPr lang="en-US" sz="1800" b="1" dirty="0">
                <a:solidFill>
                  <a:srgbClr val="E8A33D"/>
                </a:solidFill>
                <a:latin typeface="Cambria" pitchFamily="34" charset="0"/>
                <a:ea typeface="Cambria" pitchFamily="34" charset="-122"/>
                <a:cs typeface="Cambria" pitchFamily="34" charset="-120"/>
              </a:rPr>
              <a:t>3</a:t>
            </a:r>
            <a:endParaRPr lang="en-US" sz="1800" dirty="0"/>
          </a:p>
        </p:txBody>
      </p:sp>
      <p:sp>
        <p:nvSpPr>
          <p:cNvPr id="17" name="Shape 15"/>
          <p:cNvSpPr/>
          <p:nvPr/>
        </p:nvSpPr>
        <p:spPr>
          <a:xfrm>
            <a:off x="8138160" y="3886200"/>
            <a:ext cx="2834640" cy="1920240"/>
          </a:xfrm>
          <a:prstGeom prst="roundRect">
            <a:avLst>
              <a:gd name="adj" fmla="val 4762"/>
            </a:avLst>
          </a:prstGeom>
          <a:solidFill>
            <a:srgbClr val="F3F6FB"/>
          </a:solidFill>
          <a:ln/>
        </p:spPr>
      </p:sp>
      <p:sp>
        <p:nvSpPr>
          <p:cNvPr id="18" name="Text 16"/>
          <p:cNvSpPr txBox="1"/>
          <p:nvPr/>
        </p:nvSpPr>
        <p:spPr>
          <a:xfrm>
            <a:off x="8321040" y="4023360"/>
            <a:ext cx="2468880" cy="457200"/>
          </a:xfrm>
          <a:prstGeom prst="rect">
            <a:avLst/>
          </a:prstGeom>
          <a:noFill/>
          <a:ln/>
        </p:spPr>
        <p:txBody>
          <a:bodyPr wrap="square" lIns="0" tIns="0" rIns="0" bIns="0" rtlCol="0" anchor="ctr"/>
          <a:lstStyle/>
          <a:p>
            <a:pPr algn="ctr" indent="0" marL="0">
              <a:buNone/>
            </a:pPr>
            <a:r>
              <a:rPr lang="en-US" sz="1500" b="1" dirty="0">
                <a:solidFill>
                  <a:srgbClr val="1B2A4A"/>
                </a:solidFill>
                <a:latin typeface="Calibri" pitchFamily="34" charset="0"/>
                <a:ea typeface="Calibri" pitchFamily="34" charset="-122"/>
                <a:cs typeface="Calibri" pitchFamily="34" charset="-120"/>
              </a:rPr>
              <a:t>Умовна (детермінована)</a:t>
            </a:r>
            <a:endParaRPr lang="en-US" sz="1500" dirty="0"/>
          </a:p>
        </p:txBody>
      </p:sp>
      <p:sp>
        <p:nvSpPr>
          <p:cNvPr id="19" name="Text 17"/>
          <p:cNvSpPr txBox="1"/>
          <p:nvPr/>
        </p:nvSpPr>
        <p:spPr>
          <a:xfrm>
            <a:off x="8321040" y="4480560"/>
            <a:ext cx="2468880" cy="1188720"/>
          </a:xfrm>
          <a:prstGeom prst="rect">
            <a:avLst/>
          </a:prstGeom>
          <a:noFill/>
          <a:ln/>
        </p:spPr>
        <p:txBody>
          <a:bodyPr wrap="square" lIns="0" tIns="0" rIns="0" bIns="0" rtlCol="0" anchor="ctr"/>
          <a:lstStyle/>
          <a:p>
            <a:pPr algn="ctr" indent="0" marL="0">
              <a:lnSpc>
                <a:spcPts val="1600"/>
              </a:lnSpc>
              <a:buNone/>
            </a:pPr>
            <a:r>
              <a:rPr lang="en-US" sz="1200" dirty="0">
                <a:solidFill>
                  <a:srgbClr val="51678A"/>
                </a:solidFill>
                <a:latin typeface="Calibri" pitchFamily="34" charset="0"/>
                <a:ea typeface="Calibri" pitchFamily="34" charset="-122"/>
                <a:cs typeface="Calibri" pitchFamily="34" charset="-120"/>
              </a:rPr>
              <a:t>результати практично прогнозовані, ризик мінімальний</a:t>
            </a:r>
            <a:endParaRPr lang="en-US" sz="1200" dirty="0"/>
          </a:p>
        </p:txBody>
      </p:sp>
      <p:sp>
        <p:nvSpPr>
          <p:cNvPr id="20" name="Text 18"/>
          <p:cNvSpPr txBox="1"/>
          <p:nvPr/>
        </p:nvSpPr>
        <p:spPr>
          <a:xfrm>
            <a:off x="822960" y="2514600"/>
            <a:ext cx="10515600" cy="365760"/>
          </a:xfrm>
          <a:prstGeom prst="rect">
            <a:avLst/>
          </a:prstGeom>
          <a:noFill/>
          <a:ln/>
        </p:spPr>
        <p:txBody>
          <a:bodyPr wrap="square" lIns="0" tIns="0" rIns="0" bIns="0" rtlCol="0" anchor="ctr"/>
          <a:lstStyle/>
          <a:p>
            <a:pPr indent="0" marL="0">
              <a:buNone/>
            </a:pPr>
            <a:r>
              <a:rPr lang="en-US" sz="1250" i="1" dirty="0">
                <a:solidFill>
                  <a:srgbClr val="51678A"/>
                </a:solidFill>
                <a:latin typeface="Calibri" pitchFamily="34" charset="0"/>
                <a:ea typeface="Calibri" pitchFamily="34" charset="-122"/>
                <a:cs typeface="Calibri" pitchFamily="34" charset="-120"/>
              </a:rPr>
              <a:t>Ступінь керованості рішення зростає ліворуч праворуч</a:t>
            </a:r>
            <a:endParaRPr lang="en-US" sz="1250" dirty="0"/>
          </a:p>
        </p:txBody>
      </p:sp>
      <p:sp>
        <p:nvSpPr>
          <p:cNvPr id="21" name="Text 19"/>
          <p:cNvSpPr txBox="1"/>
          <p:nvPr/>
        </p:nvSpPr>
        <p:spPr>
          <a:xfrm>
            <a:off x="548640" y="6519672"/>
            <a:ext cx="8229600" cy="274320"/>
          </a:xfrm>
          <a:prstGeom prst="rect">
            <a:avLst/>
          </a:prstGeom>
          <a:noFill/>
          <a:ln/>
        </p:spPr>
        <p:txBody>
          <a:bodyPr wrap="square" lIns="0" tIns="0" rIns="0" bIns="0" rtlCol="0" anchor="ctr"/>
          <a:lstStyle/>
          <a:p>
            <a:pPr indent="0" marL="0">
              <a:buNone/>
            </a:pPr>
            <a:r>
              <a:rPr lang="en-US" sz="950" dirty="0">
                <a:solidFill>
                  <a:srgbClr val="51678A"/>
                </a:solidFill>
                <a:latin typeface="Calibri" pitchFamily="34" charset="0"/>
                <a:ea typeface="Calibri" pitchFamily="34" charset="-122"/>
                <a:cs typeface="Calibri" pitchFamily="34" charset="-120"/>
              </a:rPr>
              <a:t>1.1 Сутність та види невизначеності</a:t>
            </a:r>
            <a:endParaRPr lang="en-US" sz="950" dirty="0"/>
          </a:p>
        </p:txBody>
      </p:sp>
      <p:sp>
        <p:nvSpPr>
          <p:cNvPr id="22" name="Text 20"/>
          <p:cNvSpPr txBox="1"/>
          <p:nvPr/>
        </p:nvSpPr>
        <p:spPr>
          <a:xfrm>
            <a:off x="11185855" y="6519672"/>
            <a:ext cx="457200" cy="274320"/>
          </a:xfrm>
          <a:prstGeom prst="rect">
            <a:avLst/>
          </a:prstGeom>
          <a:noFill/>
          <a:ln/>
        </p:spPr>
        <p:txBody>
          <a:bodyPr wrap="square" lIns="0" tIns="0" rIns="0" bIns="0" rtlCol="0" anchor="ctr"/>
          <a:lstStyle/>
          <a:p>
            <a:pPr algn="r" indent="0" marL="0">
              <a:buNone/>
            </a:pPr>
            <a:r>
              <a:rPr lang="en-US" sz="950" dirty="0">
                <a:solidFill>
                  <a:srgbClr val="51678A"/>
                </a:solidFill>
                <a:latin typeface="Calibri" pitchFamily="34" charset="0"/>
                <a:ea typeface="Calibri" pitchFamily="34" charset="-122"/>
                <a:cs typeface="Calibri" pitchFamily="34" charset="-120"/>
              </a:rPr>
              <a:t>10</a:t>
            </a:r>
            <a:endParaRPr lang="en-US" sz="9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84048"/>
            <a:ext cx="10058400" cy="292608"/>
          </a:xfrm>
          <a:prstGeom prst="rect">
            <a:avLst/>
          </a:prstGeom>
          <a:noFill/>
          <a:ln/>
        </p:spPr>
        <p:txBody>
          <a:bodyPr wrap="square" lIns="0" tIns="0" rIns="0" bIns="0" rtlCol="0" anchor="ctr"/>
          <a:lstStyle/>
          <a:p>
            <a:pPr indent="0" marL="0">
              <a:buNone/>
            </a:pPr>
            <a:r>
              <a:rPr lang="en-US" sz="1250" b="1" spc="200" kern="0" dirty="0">
                <a:solidFill>
                  <a:srgbClr val="C87F1C"/>
                </a:solidFill>
                <a:latin typeface="Calibri" pitchFamily="34" charset="0"/>
                <a:ea typeface="Calibri" pitchFamily="34" charset="-122"/>
                <a:cs typeface="Calibri" pitchFamily="34" charset="-120"/>
              </a:rPr>
              <a:t>1.1 СУТНІСТЬ ТА ВИДИ НЕВИЗНАЧЕНОСТІ</a:t>
            </a:r>
            <a:endParaRPr lang="en-US" sz="1250" dirty="0"/>
          </a:p>
        </p:txBody>
      </p:sp>
      <p:sp>
        <p:nvSpPr>
          <p:cNvPr id="3" name="Text 1"/>
          <p:cNvSpPr txBox="1"/>
          <p:nvPr/>
        </p:nvSpPr>
        <p:spPr>
          <a:xfrm>
            <a:off x="548640" y="658368"/>
            <a:ext cx="11064240" cy="731520"/>
          </a:xfrm>
          <a:prstGeom prst="rect">
            <a:avLst/>
          </a:prstGeom>
          <a:noFill/>
          <a:ln/>
        </p:spPr>
        <p:txBody>
          <a:bodyPr wrap="square" lIns="0" tIns="0" rIns="0" bIns="0" rtlCol="0" anchor="ctr"/>
          <a:lstStyle/>
          <a:p>
            <a:pPr indent="0" marL="0">
              <a:buNone/>
            </a:pPr>
            <a:r>
              <a:rPr lang="en-US" sz="2900" b="1" dirty="0">
                <a:solidFill>
                  <a:srgbClr val="1B2A4A"/>
                </a:solidFill>
                <a:latin typeface="Cambria" pitchFamily="34" charset="0"/>
                <a:ea typeface="Cambria" pitchFamily="34" charset="-122"/>
                <a:cs typeface="Cambria" pitchFamily="34" charset="-120"/>
              </a:rPr>
              <a:t>Види невизначеності за природою виникнення</a:t>
            </a:r>
            <a:endParaRPr lang="en-US" sz="2900" dirty="0"/>
          </a:p>
        </p:txBody>
      </p:sp>
      <p:sp>
        <p:nvSpPr>
          <p:cNvPr id="4" name="Shape 2"/>
          <p:cNvSpPr/>
          <p:nvPr/>
        </p:nvSpPr>
        <p:spPr>
          <a:xfrm>
            <a:off x="548640" y="1737360"/>
            <a:ext cx="3520440" cy="3794760"/>
          </a:xfrm>
          <a:prstGeom prst="roundRect">
            <a:avLst>
              <a:gd name="adj" fmla="val 2597"/>
            </a:avLst>
          </a:prstGeom>
          <a:solidFill>
            <a:srgbClr val="F3F6FB"/>
          </a:solidFill>
          <a:ln/>
        </p:spPr>
      </p:sp>
      <p:sp>
        <p:nvSpPr>
          <p:cNvPr id="5" name="Shape 3"/>
          <p:cNvSpPr/>
          <p:nvPr/>
        </p:nvSpPr>
        <p:spPr>
          <a:xfrm>
            <a:off x="1851660" y="2103120"/>
            <a:ext cx="914400" cy="914400"/>
          </a:xfrm>
          <a:prstGeom prst="ellipse">
            <a:avLst/>
          </a:prstGeom>
          <a:solidFill>
            <a:srgbClr val="1B2A4A"/>
          </a:solidFill>
          <a:ln/>
        </p:spPr>
      </p:sp>
      <p:pic>
        <p:nvPicPr>
          <p:cNvPr id="6" name="Image 0" descr="icons/random_white.png">    </p:cNvPr>
          <p:cNvPicPr>
            <a:picLocks noChangeAspect="1"/>
          </p:cNvPicPr>
          <p:nvPr/>
        </p:nvPicPr>
        <p:blipFill>
          <a:blip r:embed="rId1"/>
          <a:stretch>
            <a:fillRect/>
          </a:stretch>
        </p:blipFill>
        <p:spPr>
          <a:xfrm>
            <a:off x="1970532" y="2221992"/>
            <a:ext cx="676656" cy="676656"/>
          </a:xfrm>
          <a:prstGeom prst="rect">
            <a:avLst/>
          </a:prstGeom>
        </p:spPr>
      </p:pic>
      <p:sp>
        <p:nvSpPr>
          <p:cNvPr id="7" name="Text 4"/>
          <p:cNvSpPr txBox="1"/>
          <p:nvPr/>
        </p:nvSpPr>
        <p:spPr>
          <a:xfrm>
            <a:off x="777240" y="3200400"/>
            <a:ext cx="3063240" cy="457200"/>
          </a:xfrm>
          <a:prstGeom prst="rect">
            <a:avLst/>
          </a:prstGeom>
          <a:noFill/>
          <a:ln/>
        </p:spPr>
        <p:txBody>
          <a:bodyPr wrap="square" lIns="0" tIns="0" rIns="0" bIns="0" rtlCol="0" anchor="ctr"/>
          <a:lstStyle/>
          <a:p>
            <a:pPr algn="ctr" indent="0" marL="0">
              <a:buNone/>
            </a:pPr>
            <a:r>
              <a:rPr lang="en-US" sz="1700" b="1" dirty="0">
                <a:solidFill>
                  <a:srgbClr val="1B2A4A"/>
                </a:solidFill>
                <a:latin typeface="Cambria" pitchFamily="34" charset="0"/>
                <a:ea typeface="Cambria" pitchFamily="34" charset="-122"/>
                <a:cs typeface="Cambria" pitchFamily="34" charset="-120"/>
              </a:rPr>
              <a:t>Стохастична</a:t>
            </a:r>
            <a:endParaRPr lang="en-US" sz="1700" dirty="0"/>
          </a:p>
        </p:txBody>
      </p:sp>
      <p:sp>
        <p:nvSpPr>
          <p:cNvPr id="8" name="Text 5"/>
          <p:cNvSpPr txBox="1"/>
          <p:nvPr/>
        </p:nvSpPr>
        <p:spPr>
          <a:xfrm>
            <a:off x="868680" y="3749040"/>
            <a:ext cx="2880360" cy="1645920"/>
          </a:xfrm>
          <a:prstGeom prst="rect">
            <a:avLst/>
          </a:prstGeom>
          <a:noFill/>
          <a:ln/>
        </p:spPr>
        <p:txBody>
          <a:bodyPr wrap="square" lIns="0" tIns="0" rIns="0" bIns="0" rtlCol="0" anchor="ctr"/>
          <a:lstStyle/>
          <a:p>
            <a:pPr algn="ctr" indent="0" marL="0">
              <a:lnSpc>
                <a:spcPts val="1800"/>
              </a:lnSpc>
              <a:buNone/>
            </a:pPr>
            <a:r>
              <a:rPr lang="en-US" sz="1300" dirty="0">
                <a:solidFill>
                  <a:srgbClr val="51678A"/>
                </a:solidFill>
                <a:latin typeface="Calibri" pitchFamily="34" charset="0"/>
                <a:ea typeface="Calibri" pitchFamily="34" charset="-122"/>
                <a:cs typeface="Calibri" pitchFamily="34" charset="-120"/>
              </a:rPr>
              <a:t>зумовлена дією випадкових факторів, які підпорядковуються законам теорії ймовірностей (погодні умови, коливання попиту)</a:t>
            </a:r>
            <a:endParaRPr lang="en-US" sz="1300" dirty="0"/>
          </a:p>
        </p:txBody>
      </p:sp>
      <p:sp>
        <p:nvSpPr>
          <p:cNvPr id="9" name="Shape 6"/>
          <p:cNvSpPr/>
          <p:nvPr/>
        </p:nvSpPr>
        <p:spPr>
          <a:xfrm>
            <a:off x="4343400" y="1737360"/>
            <a:ext cx="3520440" cy="3794760"/>
          </a:xfrm>
          <a:prstGeom prst="roundRect">
            <a:avLst>
              <a:gd name="adj" fmla="val 2597"/>
            </a:avLst>
          </a:prstGeom>
          <a:solidFill>
            <a:srgbClr val="F3F6FB"/>
          </a:solidFill>
          <a:ln/>
        </p:spPr>
      </p:sp>
      <p:sp>
        <p:nvSpPr>
          <p:cNvPr id="10" name="Shape 7"/>
          <p:cNvSpPr/>
          <p:nvPr/>
        </p:nvSpPr>
        <p:spPr>
          <a:xfrm>
            <a:off x="5646420" y="2103120"/>
            <a:ext cx="914400" cy="914400"/>
          </a:xfrm>
          <a:prstGeom prst="ellipse">
            <a:avLst/>
          </a:prstGeom>
          <a:solidFill>
            <a:srgbClr val="51678A"/>
          </a:solidFill>
          <a:ln/>
        </p:spPr>
      </p:sp>
      <p:pic>
        <p:nvPicPr>
          <p:cNvPr id="11" name="Image 1" descr="icons/list_white.png">    </p:cNvPr>
          <p:cNvPicPr>
            <a:picLocks noChangeAspect="1"/>
          </p:cNvPicPr>
          <p:nvPr/>
        </p:nvPicPr>
        <p:blipFill>
          <a:blip r:embed="rId2"/>
          <a:stretch>
            <a:fillRect/>
          </a:stretch>
        </p:blipFill>
        <p:spPr>
          <a:xfrm>
            <a:off x="5765292" y="2221992"/>
            <a:ext cx="676656" cy="676656"/>
          </a:xfrm>
          <a:prstGeom prst="rect">
            <a:avLst/>
          </a:prstGeom>
        </p:spPr>
      </p:pic>
      <p:sp>
        <p:nvSpPr>
          <p:cNvPr id="12" name="Text 8"/>
          <p:cNvSpPr txBox="1"/>
          <p:nvPr/>
        </p:nvSpPr>
        <p:spPr>
          <a:xfrm>
            <a:off x="4572000" y="3200400"/>
            <a:ext cx="3063240" cy="457200"/>
          </a:xfrm>
          <a:prstGeom prst="rect">
            <a:avLst/>
          </a:prstGeom>
          <a:noFill/>
          <a:ln/>
        </p:spPr>
        <p:txBody>
          <a:bodyPr wrap="square" lIns="0" tIns="0" rIns="0" bIns="0" rtlCol="0" anchor="ctr"/>
          <a:lstStyle/>
          <a:p>
            <a:pPr algn="ctr" indent="0" marL="0">
              <a:buNone/>
            </a:pPr>
            <a:r>
              <a:rPr lang="en-US" sz="1700" b="1" dirty="0">
                <a:solidFill>
                  <a:srgbClr val="1B2A4A"/>
                </a:solidFill>
                <a:latin typeface="Cambria" pitchFamily="34" charset="0"/>
                <a:ea typeface="Cambria" pitchFamily="34" charset="-122"/>
                <a:cs typeface="Cambria" pitchFamily="34" charset="-120"/>
              </a:rPr>
              <a:t>Лінгвістична</a:t>
            </a:r>
            <a:endParaRPr lang="en-US" sz="1700" dirty="0"/>
          </a:p>
        </p:txBody>
      </p:sp>
      <p:sp>
        <p:nvSpPr>
          <p:cNvPr id="13" name="Text 9"/>
          <p:cNvSpPr txBox="1"/>
          <p:nvPr/>
        </p:nvSpPr>
        <p:spPr>
          <a:xfrm>
            <a:off x="4663440" y="3749040"/>
            <a:ext cx="2880360" cy="1645920"/>
          </a:xfrm>
          <a:prstGeom prst="rect">
            <a:avLst/>
          </a:prstGeom>
          <a:noFill/>
          <a:ln/>
        </p:spPr>
        <p:txBody>
          <a:bodyPr wrap="square" lIns="0" tIns="0" rIns="0" bIns="0" rtlCol="0" anchor="ctr"/>
          <a:lstStyle/>
          <a:p>
            <a:pPr algn="ctr" indent="0" marL="0">
              <a:lnSpc>
                <a:spcPts val="1800"/>
              </a:lnSpc>
              <a:buNone/>
            </a:pPr>
            <a:r>
              <a:rPr lang="en-US" sz="1300" dirty="0">
                <a:solidFill>
                  <a:srgbClr val="51678A"/>
                </a:solidFill>
                <a:latin typeface="Calibri" pitchFamily="34" charset="0"/>
                <a:ea typeface="Calibri" pitchFamily="34" charset="-122"/>
                <a:cs typeface="Calibri" pitchFamily="34" charset="-120"/>
              </a:rPr>
              <a:t>пов'язана з нечіткістю, неоднозначністю формулювань мети, критеріїв і вихідних даних рішення</a:t>
            </a:r>
            <a:endParaRPr lang="en-US" sz="1300" dirty="0"/>
          </a:p>
        </p:txBody>
      </p:sp>
      <p:sp>
        <p:nvSpPr>
          <p:cNvPr id="14" name="Shape 10"/>
          <p:cNvSpPr/>
          <p:nvPr/>
        </p:nvSpPr>
        <p:spPr>
          <a:xfrm>
            <a:off x="8138160" y="1737360"/>
            <a:ext cx="3520440" cy="3794760"/>
          </a:xfrm>
          <a:prstGeom prst="roundRect">
            <a:avLst>
              <a:gd name="adj" fmla="val 2597"/>
            </a:avLst>
          </a:prstGeom>
          <a:solidFill>
            <a:srgbClr val="F3F6FB"/>
          </a:solidFill>
          <a:ln/>
        </p:spPr>
      </p:sp>
      <p:sp>
        <p:nvSpPr>
          <p:cNvPr id="15" name="Shape 11"/>
          <p:cNvSpPr/>
          <p:nvPr/>
        </p:nvSpPr>
        <p:spPr>
          <a:xfrm>
            <a:off x="9441180" y="2103120"/>
            <a:ext cx="914400" cy="914400"/>
          </a:xfrm>
          <a:prstGeom prst="ellipse">
            <a:avLst/>
          </a:prstGeom>
          <a:solidFill>
            <a:srgbClr val="C87F1C"/>
          </a:solidFill>
          <a:ln/>
        </p:spPr>
      </p:sp>
      <p:pic>
        <p:nvPicPr>
          <p:cNvPr id="16" name="Image 2" descr="icons/users_navy.png">    </p:cNvPr>
          <p:cNvPicPr>
            <a:picLocks noChangeAspect="1"/>
          </p:cNvPicPr>
          <p:nvPr/>
        </p:nvPicPr>
        <p:blipFill>
          <a:blip r:embed="rId3"/>
          <a:stretch>
            <a:fillRect/>
          </a:stretch>
        </p:blipFill>
        <p:spPr>
          <a:xfrm>
            <a:off x="9560052" y="2221992"/>
            <a:ext cx="676656" cy="676656"/>
          </a:xfrm>
          <a:prstGeom prst="rect">
            <a:avLst/>
          </a:prstGeom>
        </p:spPr>
      </p:pic>
      <p:sp>
        <p:nvSpPr>
          <p:cNvPr id="17" name="Text 12"/>
          <p:cNvSpPr txBox="1"/>
          <p:nvPr/>
        </p:nvSpPr>
        <p:spPr>
          <a:xfrm>
            <a:off x="8366760" y="3200400"/>
            <a:ext cx="3063240" cy="457200"/>
          </a:xfrm>
          <a:prstGeom prst="rect">
            <a:avLst/>
          </a:prstGeom>
          <a:noFill/>
          <a:ln/>
        </p:spPr>
        <p:txBody>
          <a:bodyPr wrap="square" lIns="0" tIns="0" rIns="0" bIns="0" rtlCol="0" anchor="ctr"/>
          <a:lstStyle/>
          <a:p>
            <a:pPr algn="ctr" indent="0" marL="0">
              <a:buNone/>
            </a:pPr>
            <a:r>
              <a:rPr lang="en-US" sz="1700" b="1" dirty="0">
                <a:solidFill>
                  <a:srgbClr val="1B2A4A"/>
                </a:solidFill>
                <a:latin typeface="Cambria" pitchFamily="34" charset="0"/>
                <a:ea typeface="Cambria" pitchFamily="34" charset="-122"/>
                <a:cs typeface="Cambria" pitchFamily="34" charset="-120"/>
              </a:rPr>
              <a:t>Поведінкова</a:t>
            </a:r>
            <a:endParaRPr lang="en-US" sz="1700" dirty="0"/>
          </a:p>
        </p:txBody>
      </p:sp>
      <p:sp>
        <p:nvSpPr>
          <p:cNvPr id="18" name="Text 13"/>
          <p:cNvSpPr txBox="1"/>
          <p:nvPr/>
        </p:nvSpPr>
        <p:spPr>
          <a:xfrm>
            <a:off x="8458200" y="3749040"/>
            <a:ext cx="2880360" cy="1645920"/>
          </a:xfrm>
          <a:prstGeom prst="rect">
            <a:avLst/>
          </a:prstGeom>
          <a:noFill/>
          <a:ln/>
        </p:spPr>
        <p:txBody>
          <a:bodyPr wrap="square" lIns="0" tIns="0" rIns="0" bIns="0" rtlCol="0" anchor="ctr"/>
          <a:lstStyle/>
          <a:p>
            <a:pPr algn="ctr" indent="0" marL="0">
              <a:lnSpc>
                <a:spcPts val="1800"/>
              </a:lnSpc>
              <a:buNone/>
            </a:pPr>
            <a:r>
              <a:rPr lang="en-US" sz="1300" dirty="0">
                <a:solidFill>
                  <a:srgbClr val="51678A"/>
                </a:solidFill>
                <a:latin typeface="Calibri" pitchFamily="34" charset="0"/>
                <a:ea typeface="Calibri" pitchFamily="34" charset="-122"/>
                <a:cs typeface="Calibri" pitchFamily="34" charset="-120"/>
              </a:rPr>
              <a:t>виникає внаслідок непередбачуваних дій інших суб'єктів ринку — конкурентів, партнерів, споживачів</a:t>
            </a:r>
            <a:endParaRPr lang="en-US" sz="1300" dirty="0"/>
          </a:p>
        </p:txBody>
      </p:sp>
      <p:sp>
        <p:nvSpPr>
          <p:cNvPr id="19" name="Text 14"/>
          <p:cNvSpPr txBox="1"/>
          <p:nvPr/>
        </p:nvSpPr>
        <p:spPr>
          <a:xfrm>
            <a:off x="548640" y="6519672"/>
            <a:ext cx="8229600" cy="274320"/>
          </a:xfrm>
          <a:prstGeom prst="rect">
            <a:avLst/>
          </a:prstGeom>
          <a:noFill/>
          <a:ln/>
        </p:spPr>
        <p:txBody>
          <a:bodyPr wrap="square" lIns="0" tIns="0" rIns="0" bIns="0" rtlCol="0" anchor="ctr"/>
          <a:lstStyle/>
          <a:p>
            <a:pPr indent="0" marL="0">
              <a:buNone/>
            </a:pPr>
            <a:r>
              <a:rPr lang="en-US" sz="950" dirty="0">
                <a:solidFill>
                  <a:srgbClr val="51678A"/>
                </a:solidFill>
                <a:latin typeface="Calibri" pitchFamily="34" charset="0"/>
                <a:ea typeface="Calibri" pitchFamily="34" charset="-122"/>
                <a:cs typeface="Calibri" pitchFamily="34" charset="-120"/>
              </a:rPr>
              <a:t>1.1 Сутність та види невизначеності</a:t>
            </a:r>
            <a:endParaRPr lang="en-US" sz="950" dirty="0"/>
          </a:p>
        </p:txBody>
      </p:sp>
      <p:sp>
        <p:nvSpPr>
          <p:cNvPr id="20" name="Text 15"/>
          <p:cNvSpPr txBox="1"/>
          <p:nvPr/>
        </p:nvSpPr>
        <p:spPr>
          <a:xfrm>
            <a:off x="11185855" y="6519672"/>
            <a:ext cx="457200" cy="274320"/>
          </a:xfrm>
          <a:prstGeom prst="rect">
            <a:avLst/>
          </a:prstGeom>
          <a:noFill/>
          <a:ln/>
        </p:spPr>
        <p:txBody>
          <a:bodyPr wrap="square" lIns="0" tIns="0" rIns="0" bIns="0" rtlCol="0" anchor="ctr"/>
          <a:lstStyle/>
          <a:p>
            <a:pPr algn="r" indent="0" marL="0">
              <a:buNone/>
            </a:pPr>
            <a:r>
              <a:rPr lang="en-US" sz="950" dirty="0">
                <a:solidFill>
                  <a:srgbClr val="51678A"/>
                </a:solidFill>
                <a:latin typeface="Calibri" pitchFamily="34" charset="0"/>
                <a:ea typeface="Calibri" pitchFamily="34" charset="-122"/>
                <a:cs typeface="Calibri" pitchFamily="34" charset="-120"/>
              </a:rPr>
              <a:t>11</a:t>
            </a:r>
            <a:endParaRPr lang="en-US" sz="9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84048"/>
            <a:ext cx="10058400" cy="292608"/>
          </a:xfrm>
          <a:prstGeom prst="rect">
            <a:avLst/>
          </a:prstGeom>
          <a:noFill/>
          <a:ln/>
        </p:spPr>
        <p:txBody>
          <a:bodyPr wrap="square" lIns="0" tIns="0" rIns="0" bIns="0" rtlCol="0" anchor="ctr"/>
          <a:lstStyle/>
          <a:p>
            <a:pPr indent="0" marL="0">
              <a:buNone/>
            </a:pPr>
            <a:r>
              <a:rPr lang="en-US" sz="1250" b="1" spc="200" kern="0" dirty="0">
                <a:solidFill>
                  <a:srgbClr val="C87F1C"/>
                </a:solidFill>
                <a:latin typeface="Calibri" pitchFamily="34" charset="0"/>
                <a:ea typeface="Calibri" pitchFamily="34" charset="-122"/>
                <a:cs typeface="Calibri" pitchFamily="34" charset="-120"/>
              </a:rPr>
              <a:t>1.1 СУТНІСТЬ ТА ВИДИ НЕВИЗНАЧЕНОСТІ</a:t>
            </a:r>
            <a:endParaRPr lang="en-US" sz="1250" dirty="0"/>
          </a:p>
        </p:txBody>
      </p:sp>
      <p:sp>
        <p:nvSpPr>
          <p:cNvPr id="3" name="Text 1"/>
          <p:cNvSpPr txBox="1"/>
          <p:nvPr/>
        </p:nvSpPr>
        <p:spPr>
          <a:xfrm>
            <a:off x="548640" y="658368"/>
            <a:ext cx="11064240" cy="731520"/>
          </a:xfrm>
          <a:prstGeom prst="rect">
            <a:avLst/>
          </a:prstGeom>
          <a:noFill/>
          <a:ln/>
        </p:spPr>
        <p:txBody>
          <a:bodyPr wrap="square" lIns="0" tIns="0" rIns="0" bIns="0" rtlCol="0" anchor="ctr"/>
          <a:lstStyle/>
          <a:p>
            <a:pPr indent="0" marL="0">
              <a:buNone/>
            </a:pPr>
            <a:r>
              <a:rPr lang="en-US" sz="2900" b="1" dirty="0">
                <a:solidFill>
                  <a:srgbClr val="1B2A4A"/>
                </a:solidFill>
                <a:latin typeface="Cambria" pitchFamily="34" charset="0"/>
                <a:ea typeface="Cambria" pitchFamily="34" charset="-122"/>
                <a:cs typeface="Cambria" pitchFamily="34" charset="-120"/>
              </a:rPr>
              <a:t>Види невизначеності за джерелом та часовим горизонтом</a:t>
            </a:r>
            <a:endParaRPr lang="en-US" sz="2900" dirty="0"/>
          </a:p>
        </p:txBody>
      </p:sp>
      <p:sp>
        <p:nvSpPr>
          <p:cNvPr id="4" name="Shape 2"/>
          <p:cNvSpPr/>
          <p:nvPr/>
        </p:nvSpPr>
        <p:spPr>
          <a:xfrm>
            <a:off x="548640" y="1737360"/>
            <a:ext cx="5349240" cy="4206240"/>
          </a:xfrm>
          <a:prstGeom prst="roundRect">
            <a:avLst>
              <a:gd name="adj" fmla="val 2174"/>
            </a:avLst>
          </a:prstGeom>
          <a:solidFill>
            <a:srgbClr val="F3F6FB"/>
          </a:solidFill>
          <a:ln/>
        </p:spPr>
      </p:sp>
      <p:sp>
        <p:nvSpPr>
          <p:cNvPr id="5" name="Text 3"/>
          <p:cNvSpPr txBox="1"/>
          <p:nvPr/>
        </p:nvSpPr>
        <p:spPr>
          <a:xfrm>
            <a:off x="868680" y="1965960"/>
            <a:ext cx="4754880" cy="457200"/>
          </a:xfrm>
          <a:prstGeom prst="rect">
            <a:avLst/>
          </a:prstGeom>
          <a:noFill/>
          <a:ln/>
        </p:spPr>
        <p:txBody>
          <a:bodyPr wrap="square" lIns="0" tIns="0" rIns="0" bIns="0" rtlCol="0" anchor="ctr"/>
          <a:lstStyle/>
          <a:p>
            <a:pPr indent="0" marL="0">
              <a:buNone/>
            </a:pPr>
            <a:r>
              <a:rPr lang="en-US" sz="1550" b="1" dirty="0">
                <a:solidFill>
                  <a:srgbClr val="1B2A4A"/>
                </a:solidFill>
                <a:latin typeface="Calibri" pitchFamily="34" charset="0"/>
                <a:ea typeface="Calibri" pitchFamily="34" charset="-122"/>
                <a:cs typeface="Calibri" pitchFamily="34" charset="-120"/>
              </a:rPr>
              <a:t>За джерелом виникнення</a:t>
            </a:r>
            <a:endParaRPr lang="en-US" sz="1550" dirty="0"/>
          </a:p>
        </p:txBody>
      </p:sp>
      <p:sp>
        <p:nvSpPr>
          <p:cNvPr id="6" name="Shape 4"/>
          <p:cNvSpPr/>
          <p:nvPr/>
        </p:nvSpPr>
        <p:spPr>
          <a:xfrm>
            <a:off x="868680" y="2606040"/>
            <a:ext cx="658368" cy="658368"/>
          </a:xfrm>
          <a:prstGeom prst="ellipse">
            <a:avLst/>
          </a:prstGeom>
          <a:solidFill>
            <a:srgbClr val="51678A"/>
          </a:solidFill>
          <a:ln/>
        </p:spPr>
      </p:sp>
      <p:pic>
        <p:nvPicPr>
          <p:cNvPr id="7" name="Image 0" descr="icons/globe_white.png">    </p:cNvPr>
          <p:cNvPicPr>
            <a:picLocks noChangeAspect="1"/>
          </p:cNvPicPr>
          <p:nvPr/>
        </p:nvPicPr>
        <p:blipFill>
          <a:blip r:embed="rId1"/>
          <a:stretch>
            <a:fillRect/>
          </a:stretch>
        </p:blipFill>
        <p:spPr>
          <a:xfrm>
            <a:off x="954268" y="2691628"/>
            <a:ext cx="487192" cy="487192"/>
          </a:xfrm>
          <a:prstGeom prst="rect">
            <a:avLst/>
          </a:prstGeom>
        </p:spPr>
      </p:pic>
      <p:sp>
        <p:nvSpPr>
          <p:cNvPr id="8" name="Text 5"/>
          <p:cNvSpPr txBox="1"/>
          <p:nvPr/>
        </p:nvSpPr>
        <p:spPr>
          <a:xfrm>
            <a:off x="1691640" y="2587752"/>
            <a:ext cx="3931920" cy="365760"/>
          </a:xfrm>
          <a:prstGeom prst="rect">
            <a:avLst/>
          </a:prstGeom>
          <a:noFill/>
          <a:ln/>
        </p:spPr>
        <p:txBody>
          <a:bodyPr wrap="square" lIns="0" tIns="0" rIns="0" bIns="0" rtlCol="0" anchor="ctr"/>
          <a:lstStyle/>
          <a:p>
            <a:pPr indent="0" marL="0">
              <a:buNone/>
            </a:pPr>
            <a:r>
              <a:rPr lang="en-US" sz="1400" b="1" dirty="0">
                <a:solidFill>
                  <a:srgbClr val="1B2A4A"/>
                </a:solidFill>
                <a:latin typeface="Calibri" pitchFamily="34" charset="0"/>
                <a:ea typeface="Calibri" pitchFamily="34" charset="-122"/>
                <a:cs typeface="Calibri" pitchFamily="34" charset="-120"/>
              </a:rPr>
              <a:t>Зовнішня</a:t>
            </a:r>
            <a:endParaRPr lang="en-US" sz="1400" dirty="0"/>
          </a:p>
        </p:txBody>
      </p:sp>
      <p:sp>
        <p:nvSpPr>
          <p:cNvPr id="9" name="Text 6"/>
          <p:cNvSpPr txBox="1"/>
          <p:nvPr/>
        </p:nvSpPr>
        <p:spPr>
          <a:xfrm>
            <a:off x="1691640" y="2935224"/>
            <a:ext cx="3931920" cy="548640"/>
          </a:xfrm>
          <a:prstGeom prst="rect">
            <a:avLst/>
          </a:prstGeom>
          <a:noFill/>
          <a:ln/>
        </p:spPr>
        <p:txBody>
          <a:bodyPr wrap="square" lIns="0" tIns="0" rIns="0" bIns="0" rtlCol="0" anchor="ctr"/>
          <a:lstStyle/>
          <a:p>
            <a:pPr indent="0" marL="0">
              <a:lnSpc>
                <a:spcPts val="1500"/>
              </a:lnSpc>
              <a:buNone/>
            </a:pPr>
            <a:r>
              <a:rPr lang="en-US" sz="1200" dirty="0">
                <a:solidFill>
                  <a:srgbClr val="51678A"/>
                </a:solidFill>
                <a:latin typeface="Calibri" pitchFamily="34" charset="0"/>
                <a:ea typeface="Calibri" pitchFamily="34" charset="-122"/>
                <a:cs typeface="Calibri" pitchFamily="34" charset="-120"/>
              </a:rPr>
              <a:t>формується у макро- та мезосередовищі підприємства</a:t>
            </a:r>
            <a:endParaRPr lang="en-US" sz="1200" dirty="0"/>
          </a:p>
        </p:txBody>
      </p:sp>
      <p:sp>
        <p:nvSpPr>
          <p:cNvPr id="10" name="Shape 7"/>
          <p:cNvSpPr/>
          <p:nvPr/>
        </p:nvSpPr>
        <p:spPr>
          <a:xfrm>
            <a:off x="868680" y="3977640"/>
            <a:ext cx="658368" cy="658368"/>
          </a:xfrm>
          <a:prstGeom prst="ellipse">
            <a:avLst/>
          </a:prstGeom>
          <a:solidFill>
            <a:srgbClr val="51678A"/>
          </a:solidFill>
          <a:ln/>
        </p:spPr>
      </p:sp>
      <p:pic>
        <p:nvPicPr>
          <p:cNvPr id="11" name="Image 1" descr="icons/building_white.png">    </p:cNvPr>
          <p:cNvPicPr>
            <a:picLocks noChangeAspect="1"/>
          </p:cNvPicPr>
          <p:nvPr/>
        </p:nvPicPr>
        <p:blipFill>
          <a:blip r:embed="rId2"/>
          <a:stretch>
            <a:fillRect/>
          </a:stretch>
        </p:blipFill>
        <p:spPr>
          <a:xfrm>
            <a:off x="954268" y="4063228"/>
            <a:ext cx="487192" cy="487192"/>
          </a:xfrm>
          <a:prstGeom prst="rect">
            <a:avLst/>
          </a:prstGeom>
        </p:spPr>
      </p:pic>
      <p:sp>
        <p:nvSpPr>
          <p:cNvPr id="12" name="Text 8"/>
          <p:cNvSpPr txBox="1"/>
          <p:nvPr/>
        </p:nvSpPr>
        <p:spPr>
          <a:xfrm>
            <a:off x="1691640" y="3959352"/>
            <a:ext cx="3931920" cy="365760"/>
          </a:xfrm>
          <a:prstGeom prst="rect">
            <a:avLst/>
          </a:prstGeom>
          <a:noFill/>
          <a:ln/>
        </p:spPr>
        <p:txBody>
          <a:bodyPr wrap="square" lIns="0" tIns="0" rIns="0" bIns="0" rtlCol="0" anchor="ctr"/>
          <a:lstStyle/>
          <a:p>
            <a:pPr indent="0" marL="0">
              <a:buNone/>
            </a:pPr>
            <a:r>
              <a:rPr lang="en-US" sz="1400" b="1" dirty="0">
                <a:solidFill>
                  <a:srgbClr val="1B2A4A"/>
                </a:solidFill>
                <a:latin typeface="Calibri" pitchFamily="34" charset="0"/>
                <a:ea typeface="Calibri" pitchFamily="34" charset="-122"/>
                <a:cs typeface="Calibri" pitchFamily="34" charset="-120"/>
              </a:rPr>
              <a:t>Внутрішня</a:t>
            </a:r>
            <a:endParaRPr lang="en-US" sz="1400" dirty="0"/>
          </a:p>
        </p:txBody>
      </p:sp>
      <p:sp>
        <p:nvSpPr>
          <p:cNvPr id="13" name="Text 9"/>
          <p:cNvSpPr txBox="1"/>
          <p:nvPr/>
        </p:nvSpPr>
        <p:spPr>
          <a:xfrm>
            <a:off x="1691640" y="4306824"/>
            <a:ext cx="3931920" cy="548640"/>
          </a:xfrm>
          <a:prstGeom prst="rect">
            <a:avLst/>
          </a:prstGeom>
          <a:noFill/>
          <a:ln/>
        </p:spPr>
        <p:txBody>
          <a:bodyPr wrap="square" lIns="0" tIns="0" rIns="0" bIns="0" rtlCol="0" anchor="ctr"/>
          <a:lstStyle/>
          <a:p>
            <a:pPr indent="0" marL="0">
              <a:lnSpc>
                <a:spcPts val="1500"/>
              </a:lnSpc>
              <a:buNone/>
            </a:pPr>
            <a:r>
              <a:rPr lang="en-US" sz="1200" dirty="0">
                <a:solidFill>
                  <a:srgbClr val="51678A"/>
                </a:solidFill>
                <a:latin typeface="Calibri" pitchFamily="34" charset="0"/>
                <a:ea typeface="Calibri" pitchFamily="34" charset="-122"/>
                <a:cs typeface="Calibri" pitchFamily="34" charset="-120"/>
              </a:rPr>
              <a:t>виникає у межах самого підприємства</a:t>
            </a:r>
            <a:endParaRPr lang="en-US" sz="1200" dirty="0"/>
          </a:p>
        </p:txBody>
      </p:sp>
      <p:sp>
        <p:nvSpPr>
          <p:cNvPr id="14" name="Shape 10"/>
          <p:cNvSpPr/>
          <p:nvPr/>
        </p:nvSpPr>
        <p:spPr>
          <a:xfrm>
            <a:off x="6263640" y="1737360"/>
            <a:ext cx="5394960" cy="4206240"/>
          </a:xfrm>
          <a:prstGeom prst="roundRect">
            <a:avLst>
              <a:gd name="adj" fmla="val 2174"/>
            </a:avLst>
          </a:prstGeom>
          <a:solidFill>
            <a:srgbClr val="F3F6FB"/>
          </a:solidFill>
          <a:ln/>
        </p:spPr>
      </p:sp>
      <p:sp>
        <p:nvSpPr>
          <p:cNvPr id="15" name="Text 11"/>
          <p:cNvSpPr txBox="1"/>
          <p:nvPr/>
        </p:nvSpPr>
        <p:spPr>
          <a:xfrm>
            <a:off x="6583680" y="1965960"/>
            <a:ext cx="4754880" cy="457200"/>
          </a:xfrm>
          <a:prstGeom prst="rect">
            <a:avLst/>
          </a:prstGeom>
          <a:noFill/>
          <a:ln/>
        </p:spPr>
        <p:txBody>
          <a:bodyPr wrap="square" lIns="0" tIns="0" rIns="0" bIns="0" rtlCol="0" anchor="ctr"/>
          <a:lstStyle/>
          <a:p>
            <a:pPr indent="0" marL="0">
              <a:buNone/>
            </a:pPr>
            <a:r>
              <a:rPr lang="en-US" sz="1550" b="1" dirty="0">
                <a:solidFill>
                  <a:srgbClr val="1B2A4A"/>
                </a:solidFill>
                <a:latin typeface="Calibri" pitchFamily="34" charset="0"/>
                <a:ea typeface="Calibri" pitchFamily="34" charset="-122"/>
                <a:cs typeface="Calibri" pitchFamily="34" charset="-120"/>
              </a:rPr>
              <a:t>За часовим горизонтом</a:t>
            </a:r>
            <a:endParaRPr lang="en-US" sz="1550" dirty="0"/>
          </a:p>
        </p:txBody>
      </p:sp>
      <p:sp>
        <p:nvSpPr>
          <p:cNvPr id="16" name="Shape 12"/>
          <p:cNvSpPr/>
          <p:nvPr/>
        </p:nvSpPr>
        <p:spPr>
          <a:xfrm>
            <a:off x="6583680" y="2560320"/>
            <a:ext cx="566928" cy="566928"/>
          </a:xfrm>
          <a:prstGeom prst="ellipse">
            <a:avLst/>
          </a:prstGeom>
          <a:solidFill>
            <a:srgbClr val="C87F1C"/>
          </a:solidFill>
          <a:ln/>
        </p:spPr>
      </p:sp>
      <p:pic>
        <p:nvPicPr>
          <p:cNvPr id="17" name="Image 2" descr="icons/clock_navy.png">    </p:cNvPr>
          <p:cNvPicPr>
            <a:picLocks noChangeAspect="1"/>
          </p:cNvPicPr>
          <p:nvPr/>
        </p:nvPicPr>
        <p:blipFill>
          <a:blip r:embed="rId3"/>
          <a:stretch>
            <a:fillRect/>
          </a:stretch>
        </p:blipFill>
        <p:spPr>
          <a:xfrm>
            <a:off x="6657381" y="2634021"/>
            <a:ext cx="419527" cy="419527"/>
          </a:xfrm>
          <a:prstGeom prst="rect">
            <a:avLst/>
          </a:prstGeom>
        </p:spPr>
      </p:pic>
      <p:sp>
        <p:nvSpPr>
          <p:cNvPr id="18" name="Text 13"/>
          <p:cNvSpPr txBox="1"/>
          <p:nvPr/>
        </p:nvSpPr>
        <p:spPr>
          <a:xfrm>
            <a:off x="7269480" y="2542032"/>
            <a:ext cx="2103120" cy="548640"/>
          </a:xfrm>
          <a:prstGeom prst="rect">
            <a:avLst/>
          </a:prstGeom>
          <a:noFill/>
          <a:ln/>
        </p:spPr>
        <p:txBody>
          <a:bodyPr wrap="square" lIns="0" tIns="0" rIns="0" bIns="0" rtlCol="0" anchor="ctr"/>
          <a:lstStyle/>
          <a:p>
            <a:pPr indent="0" marL="0">
              <a:buNone/>
            </a:pPr>
            <a:r>
              <a:rPr lang="en-US" sz="1350" b="1" dirty="0">
                <a:solidFill>
                  <a:srgbClr val="1B2A4A"/>
                </a:solidFill>
                <a:latin typeface="Calibri" pitchFamily="34" charset="0"/>
                <a:ea typeface="Calibri" pitchFamily="34" charset="-122"/>
                <a:cs typeface="Calibri" pitchFamily="34" charset="-120"/>
              </a:rPr>
              <a:t>Короткострокова</a:t>
            </a:r>
            <a:endParaRPr lang="en-US" sz="1350" dirty="0"/>
          </a:p>
        </p:txBody>
      </p:sp>
      <p:sp>
        <p:nvSpPr>
          <p:cNvPr id="19" name="Text 14"/>
          <p:cNvSpPr txBox="1"/>
          <p:nvPr/>
        </p:nvSpPr>
        <p:spPr>
          <a:xfrm>
            <a:off x="9464040" y="2542032"/>
            <a:ext cx="2057400" cy="548640"/>
          </a:xfrm>
          <a:prstGeom prst="rect">
            <a:avLst/>
          </a:prstGeom>
          <a:noFill/>
          <a:ln/>
        </p:spPr>
        <p:txBody>
          <a:bodyPr wrap="square" lIns="0" tIns="0" rIns="0" bIns="0" rtlCol="0" anchor="ctr"/>
          <a:lstStyle/>
          <a:p>
            <a:pPr indent="0" marL="0">
              <a:lnSpc>
                <a:spcPts val="1400"/>
              </a:lnSpc>
              <a:buNone/>
            </a:pPr>
            <a:r>
              <a:rPr lang="en-US" sz="1150" dirty="0">
                <a:solidFill>
                  <a:srgbClr val="51678A"/>
                </a:solidFill>
                <a:latin typeface="Calibri" pitchFamily="34" charset="0"/>
                <a:ea typeface="Calibri" pitchFamily="34" charset="-122"/>
                <a:cs typeface="Calibri" pitchFamily="34" charset="-120"/>
              </a:rPr>
              <a:t>до 1 року — операційні рішення</a:t>
            </a:r>
            <a:endParaRPr lang="en-US" sz="1150" dirty="0"/>
          </a:p>
        </p:txBody>
      </p:sp>
      <p:sp>
        <p:nvSpPr>
          <p:cNvPr id="20" name="Shape 15"/>
          <p:cNvSpPr/>
          <p:nvPr/>
        </p:nvSpPr>
        <p:spPr>
          <a:xfrm>
            <a:off x="6583680" y="3337560"/>
            <a:ext cx="566928" cy="566928"/>
          </a:xfrm>
          <a:prstGeom prst="ellipse">
            <a:avLst/>
          </a:prstGeom>
          <a:solidFill>
            <a:srgbClr val="C87F1C"/>
          </a:solidFill>
          <a:ln/>
        </p:spPr>
      </p:sp>
      <p:pic>
        <p:nvPicPr>
          <p:cNvPr id="21" name="Image 3" descr="icons/clock_navy.png">    </p:cNvPr>
          <p:cNvPicPr>
            <a:picLocks noChangeAspect="1"/>
          </p:cNvPicPr>
          <p:nvPr/>
        </p:nvPicPr>
        <p:blipFill>
          <a:blip r:embed="rId4"/>
          <a:stretch>
            <a:fillRect/>
          </a:stretch>
        </p:blipFill>
        <p:spPr>
          <a:xfrm>
            <a:off x="6657381" y="3411261"/>
            <a:ext cx="419527" cy="419527"/>
          </a:xfrm>
          <a:prstGeom prst="rect">
            <a:avLst/>
          </a:prstGeom>
        </p:spPr>
      </p:pic>
      <p:sp>
        <p:nvSpPr>
          <p:cNvPr id="22" name="Text 16"/>
          <p:cNvSpPr txBox="1"/>
          <p:nvPr/>
        </p:nvSpPr>
        <p:spPr>
          <a:xfrm>
            <a:off x="7269480" y="3319272"/>
            <a:ext cx="2103120" cy="548640"/>
          </a:xfrm>
          <a:prstGeom prst="rect">
            <a:avLst/>
          </a:prstGeom>
          <a:noFill/>
          <a:ln/>
        </p:spPr>
        <p:txBody>
          <a:bodyPr wrap="square" lIns="0" tIns="0" rIns="0" bIns="0" rtlCol="0" anchor="ctr"/>
          <a:lstStyle/>
          <a:p>
            <a:pPr indent="0" marL="0">
              <a:buNone/>
            </a:pPr>
            <a:r>
              <a:rPr lang="en-US" sz="1350" b="1" dirty="0">
                <a:solidFill>
                  <a:srgbClr val="1B2A4A"/>
                </a:solidFill>
                <a:latin typeface="Calibri" pitchFamily="34" charset="0"/>
                <a:ea typeface="Calibri" pitchFamily="34" charset="-122"/>
                <a:cs typeface="Calibri" pitchFamily="34" charset="-120"/>
              </a:rPr>
              <a:t>Середньострокова</a:t>
            </a:r>
            <a:endParaRPr lang="en-US" sz="1350" dirty="0"/>
          </a:p>
        </p:txBody>
      </p:sp>
      <p:sp>
        <p:nvSpPr>
          <p:cNvPr id="23" name="Text 17"/>
          <p:cNvSpPr txBox="1"/>
          <p:nvPr/>
        </p:nvSpPr>
        <p:spPr>
          <a:xfrm>
            <a:off x="9464040" y="3319272"/>
            <a:ext cx="2057400" cy="548640"/>
          </a:xfrm>
          <a:prstGeom prst="rect">
            <a:avLst/>
          </a:prstGeom>
          <a:noFill/>
          <a:ln/>
        </p:spPr>
        <p:txBody>
          <a:bodyPr wrap="square" lIns="0" tIns="0" rIns="0" bIns="0" rtlCol="0" anchor="ctr"/>
          <a:lstStyle/>
          <a:p>
            <a:pPr indent="0" marL="0">
              <a:lnSpc>
                <a:spcPts val="1400"/>
              </a:lnSpc>
              <a:buNone/>
            </a:pPr>
            <a:r>
              <a:rPr lang="en-US" sz="1150" dirty="0">
                <a:solidFill>
                  <a:srgbClr val="51678A"/>
                </a:solidFill>
                <a:latin typeface="Calibri" pitchFamily="34" charset="0"/>
                <a:ea typeface="Calibri" pitchFamily="34" charset="-122"/>
                <a:cs typeface="Calibri" pitchFamily="34" charset="-120"/>
              </a:rPr>
              <a:t>1–3 роки — тактичні рішення</a:t>
            </a:r>
            <a:endParaRPr lang="en-US" sz="1150" dirty="0"/>
          </a:p>
        </p:txBody>
      </p:sp>
      <p:sp>
        <p:nvSpPr>
          <p:cNvPr id="24" name="Shape 18"/>
          <p:cNvSpPr/>
          <p:nvPr/>
        </p:nvSpPr>
        <p:spPr>
          <a:xfrm>
            <a:off x="6583680" y="4114800"/>
            <a:ext cx="566928" cy="566928"/>
          </a:xfrm>
          <a:prstGeom prst="ellipse">
            <a:avLst/>
          </a:prstGeom>
          <a:solidFill>
            <a:srgbClr val="C87F1C"/>
          </a:solidFill>
          <a:ln/>
        </p:spPr>
      </p:sp>
      <p:pic>
        <p:nvPicPr>
          <p:cNvPr id="25" name="Image 4" descr="icons/clock_navy.png">    </p:cNvPr>
          <p:cNvPicPr>
            <a:picLocks noChangeAspect="1"/>
          </p:cNvPicPr>
          <p:nvPr/>
        </p:nvPicPr>
        <p:blipFill>
          <a:blip r:embed="rId5"/>
          <a:stretch>
            <a:fillRect/>
          </a:stretch>
        </p:blipFill>
        <p:spPr>
          <a:xfrm>
            <a:off x="6657381" y="4188501"/>
            <a:ext cx="419527" cy="419527"/>
          </a:xfrm>
          <a:prstGeom prst="rect">
            <a:avLst/>
          </a:prstGeom>
        </p:spPr>
      </p:pic>
      <p:sp>
        <p:nvSpPr>
          <p:cNvPr id="26" name="Text 19"/>
          <p:cNvSpPr txBox="1"/>
          <p:nvPr/>
        </p:nvSpPr>
        <p:spPr>
          <a:xfrm>
            <a:off x="7269480" y="4096512"/>
            <a:ext cx="2103120" cy="548640"/>
          </a:xfrm>
          <a:prstGeom prst="rect">
            <a:avLst/>
          </a:prstGeom>
          <a:noFill/>
          <a:ln/>
        </p:spPr>
        <p:txBody>
          <a:bodyPr wrap="square" lIns="0" tIns="0" rIns="0" bIns="0" rtlCol="0" anchor="ctr"/>
          <a:lstStyle/>
          <a:p>
            <a:pPr indent="0" marL="0">
              <a:buNone/>
            </a:pPr>
            <a:r>
              <a:rPr lang="en-US" sz="1350" b="1" dirty="0">
                <a:solidFill>
                  <a:srgbClr val="1B2A4A"/>
                </a:solidFill>
                <a:latin typeface="Calibri" pitchFamily="34" charset="0"/>
                <a:ea typeface="Calibri" pitchFamily="34" charset="-122"/>
                <a:cs typeface="Calibri" pitchFamily="34" charset="-120"/>
              </a:rPr>
              <a:t>Довгострокова</a:t>
            </a:r>
            <a:endParaRPr lang="en-US" sz="1350" dirty="0"/>
          </a:p>
        </p:txBody>
      </p:sp>
      <p:sp>
        <p:nvSpPr>
          <p:cNvPr id="27" name="Text 20"/>
          <p:cNvSpPr txBox="1"/>
          <p:nvPr/>
        </p:nvSpPr>
        <p:spPr>
          <a:xfrm>
            <a:off x="9464040" y="4096512"/>
            <a:ext cx="2057400" cy="548640"/>
          </a:xfrm>
          <a:prstGeom prst="rect">
            <a:avLst/>
          </a:prstGeom>
          <a:noFill/>
          <a:ln/>
        </p:spPr>
        <p:txBody>
          <a:bodyPr wrap="square" lIns="0" tIns="0" rIns="0" bIns="0" rtlCol="0" anchor="ctr"/>
          <a:lstStyle/>
          <a:p>
            <a:pPr indent="0" marL="0">
              <a:lnSpc>
                <a:spcPts val="1400"/>
              </a:lnSpc>
              <a:buNone/>
            </a:pPr>
            <a:r>
              <a:rPr lang="en-US" sz="1150" dirty="0">
                <a:solidFill>
                  <a:srgbClr val="51678A"/>
                </a:solidFill>
                <a:latin typeface="Calibri" pitchFamily="34" charset="0"/>
                <a:ea typeface="Calibri" pitchFamily="34" charset="-122"/>
                <a:cs typeface="Calibri" pitchFamily="34" charset="-120"/>
              </a:rPr>
              <a:t>понад 3 роки — стратегічні рішення</a:t>
            </a:r>
            <a:endParaRPr lang="en-US" sz="1150" dirty="0"/>
          </a:p>
        </p:txBody>
      </p:sp>
      <p:sp>
        <p:nvSpPr>
          <p:cNvPr id="28" name="Text 21"/>
          <p:cNvSpPr txBox="1"/>
          <p:nvPr/>
        </p:nvSpPr>
        <p:spPr>
          <a:xfrm>
            <a:off x="548640" y="6519672"/>
            <a:ext cx="8229600" cy="274320"/>
          </a:xfrm>
          <a:prstGeom prst="rect">
            <a:avLst/>
          </a:prstGeom>
          <a:noFill/>
          <a:ln/>
        </p:spPr>
        <p:txBody>
          <a:bodyPr wrap="square" lIns="0" tIns="0" rIns="0" bIns="0" rtlCol="0" anchor="ctr"/>
          <a:lstStyle/>
          <a:p>
            <a:pPr indent="0" marL="0">
              <a:buNone/>
            </a:pPr>
            <a:r>
              <a:rPr lang="en-US" sz="950" dirty="0">
                <a:solidFill>
                  <a:srgbClr val="51678A"/>
                </a:solidFill>
                <a:latin typeface="Calibri" pitchFamily="34" charset="0"/>
                <a:ea typeface="Calibri" pitchFamily="34" charset="-122"/>
                <a:cs typeface="Calibri" pitchFamily="34" charset="-120"/>
              </a:rPr>
              <a:t>1.1 Сутність та види невизначеності</a:t>
            </a:r>
            <a:endParaRPr lang="en-US" sz="950" dirty="0"/>
          </a:p>
        </p:txBody>
      </p:sp>
      <p:sp>
        <p:nvSpPr>
          <p:cNvPr id="29" name="Text 22"/>
          <p:cNvSpPr txBox="1"/>
          <p:nvPr/>
        </p:nvSpPr>
        <p:spPr>
          <a:xfrm>
            <a:off x="11185855" y="6519672"/>
            <a:ext cx="457200" cy="274320"/>
          </a:xfrm>
          <a:prstGeom prst="rect">
            <a:avLst/>
          </a:prstGeom>
          <a:noFill/>
          <a:ln/>
        </p:spPr>
        <p:txBody>
          <a:bodyPr wrap="square" lIns="0" tIns="0" rIns="0" bIns="0" rtlCol="0" anchor="ctr"/>
          <a:lstStyle/>
          <a:p>
            <a:pPr algn="r" indent="0" marL="0">
              <a:buNone/>
            </a:pPr>
            <a:r>
              <a:rPr lang="en-US" sz="950" dirty="0">
                <a:solidFill>
                  <a:srgbClr val="51678A"/>
                </a:solidFill>
                <a:latin typeface="Calibri" pitchFamily="34" charset="0"/>
                <a:ea typeface="Calibri" pitchFamily="34" charset="-122"/>
                <a:cs typeface="Calibri" pitchFamily="34" charset="-120"/>
              </a:rPr>
              <a:t>12</a:t>
            </a:r>
            <a:endParaRPr lang="en-US" sz="9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84048"/>
            <a:ext cx="10058400" cy="292608"/>
          </a:xfrm>
          <a:prstGeom prst="rect">
            <a:avLst/>
          </a:prstGeom>
          <a:noFill/>
          <a:ln/>
        </p:spPr>
        <p:txBody>
          <a:bodyPr wrap="square" lIns="0" tIns="0" rIns="0" bIns="0" rtlCol="0" anchor="ctr"/>
          <a:lstStyle/>
          <a:p>
            <a:pPr indent="0" marL="0">
              <a:buNone/>
            </a:pPr>
            <a:r>
              <a:rPr lang="en-US" sz="1250" b="1" spc="200" kern="0" dirty="0">
                <a:solidFill>
                  <a:srgbClr val="C87F1C"/>
                </a:solidFill>
                <a:latin typeface="Calibri" pitchFamily="34" charset="0"/>
                <a:ea typeface="Calibri" pitchFamily="34" charset="-122"/>
                <a:cs typeface="Calibri" pitchFamily="34" charset="-120"/>
              </a:rPr>
              <a:t>1.1 СУТНІСТЬ ТА ВИДИ НЕВИЗНАЧЕНОСТІ</a:t>
            </a:r>
            <a:endParaRPr lang="en-US" sz="1250" dirty="0"/>
          </a:p>
        </p:txBody>
      </p:sp>
      <p:sp>
        <p:nvSpPr>
          <p:cNvPr id="3" name="Text 1"/>
          <p:cNvSpPr txBox="1"/>
          <p:nvPr/>
        </p:nvSpPr>
        <p:spPr>
          <a:xfrm>
            <a:off x="548640" y="658368"/>
            <a:ext cx="11064240" cy="731520"/>
          </a:xfrm>
          <a:prstGeom prst="rect">
            <a:avLst/>
          </a:prstGeom>
          <a:noFill/>
          <a:ln/>
        </p:spPr>
        <p:txBody>
          <a:bodyPr wrap="square" lIns="0" tIns="0" rIns="0" bIns="0" rtlCol="0" anchor="ctr"/>
          <a:lstStyle/>
          <a:p>
            <a:pPr indent="0" marL="0">
              <a:buNone/>
            </a:pPr>
            <a:r>
              <a:rPr lang="en-US" sz="2900" b="1" dirty="0">
                <a:solidFill>
                  <a:srgbClr val="1B2A4A"/>
                </a:solidFill>
                <a:latin typeface="Cambria" pitchFamily="34" charset="0"/>
                <a:ea typeface="Cambria" pitchFamily="34" charset="-122"/>
                <a:cs typeface="Cambria" pitchFamily="34" charset="-120"/>
              </a:rPr>
              <a:t>Узагальнена схема класифікації видів невизначеності</a:t>
            </a:r>
            <a:endParaRPr lang="en-US" sz="2900" dirty="0"/>
          </a:p>
        </p:txBody>
      </p:sp>
      <p:sp>
        <p:nvSpPr>
          <p:cNvPr id="4" name="Shape 2"/>
          <p:cNvSpPr/>
          <p:nvPr/>
        </p:nvSpPr>
        <p:spPr>
          <a:xfrm>
            <a:off x="1600200" y="3749040"/>
            <a:ext cx="2286000" cy="1005840"/>
          </a:xfrm>
          <a:prstGeom prst="roundRect">
            <a:avLst>
              <a:gd name="adj" fmla="val 10909"/>
            </a:avLst>
          </a:prstGeom>
          <a:solidFill>
            <a:srgbClr val="1B2A4A"/>
          </a:solidFill>
          <a:ln/>
        </p:spPr>
      </p:sp>
      <p:sp>
        <p:nvSpPr>
          <p:cNvPr id="5" name="Text 3"/>
          <p:cNvSpPr txBox="1"/>
          <p:nvPr/>
        </p:nvSpPr>
        <p:spPr>
          <a:xfrm>
            <a:off x="1600200" y="3749040"/>
            <a:ext cx="2286000" cy="1005840"/>
          </a:xfrm>
          <a:prstGeom prst="rect">
            <a:avLst/>
          </a:prstGeom>
          <a:noFill/>
          <a:ln/>
        </p:spPr>
        <p:txBody>
          <a:bodyPr wrap="square" lIns="0" tIns="0" rIns="0" bIns="0" rtlCol="0" anchor="ctr"/>
          <a:lstStyle/>
          <a:p>
            <a:pPr algn="ctr" indent="0" marL="0">
              <a:buNone/>
            </a:pPr>
            <a:r>
              <a:rPr lang="en-US" sz="1500" b="1" dirty="0">
                <a:solidFill>
                  <a:srgbClr val="FFFFFF"/>
                </a:solidFill>
                <a:latin typeface="Cambria" pitchFamily="34" charset="0"/>
                <a:ea typeface="Cambria" pitchFamily="34" charset="-122"/>
                <a:cs typeface="Cambria" pitchFamily="34" charset="-120"/>
              </a:rPr>
              <a:t>НЕВИЗНАЧЕНІСТЬ</a:t>
            </a:r>
            <a:endParaRPr lang="en-US" sz="1500" dirty="0"/>
          </a:p>
        </p:txBody>
      </p:sp>
      <p:sp>
        <p:nvSpPr>
          <p:cNvPr id="6" name="Shape 4"/>
          <p:cNvSpPr/>
          <p:nvPr/>
        </p:nvSpPr>
        <p:spPr>
          <a:xfrm flipV="1">
            <a:off x="3886200" y="4251960"/>
            <a:ext cx="1691640" cy="-2125980"/>
          </a:xfrm>
          <a:prstGeom prst="line">
            <a:avLst/>
          </a:prstGeom>
          <a:noFill/>
          <a:ln w="22225">
            <a:solidFill>
              <a:srgbClr val="CFDCEF"/>
            </a:solidFill>
            <a:prstDash val="solid"/>
          </a:ln>
        </p:spPr>
      </p:sp>
      <p:sp>
        <p:nvSpPr>
          <p:cNvPr id="7" name="Shape 5"/>
          <p:cNvSpPr/>
          <p:nvPr/>
        </p:nvSpPr>
        <p:spPr>
          <a:xfrm>
            <a:off x="5577840" y="1691640"/>
            <a:ext cx="5806440" cy="868680"/>
          </a:xfrm>
          <a:prstGeom prst="roundRect">
            <a:avLst>
              <a:gd name="adj" fmla="val 10526"/>
            </a:avLst>
          </a:prstGeom>
          <a:solidFill>
            <a:srgbClr val="F3F6FB"/>
          </a:solidFill>
          <a:ln/>
        </p:spPr>
      </p:sp>
      <p:sp>
        <p:nvSpPr>
          <p:cNvPr id="8" name="Shape 6"/>
          <p:cNvSpPr/>
          <p:nvPr/>
        </p:nvSpPr>
        <p:spPr>
          <a:xfrm>
            <a:off x="5779008" y="1906524"/>
            <a:ext cx="438912" cy="438912"/>
          </a:xfrm>
          <a:prstGeom prst="ellipse">
            <a:avLst/>
          </a:prstGeom>
          <a:solidFill>
            <a:srgbClr val="E8A33D"/>
          </a:solidFill>
          <a:ln/>
        </p:spPr>
      </p:sp>
      <p:sp>
        <p:nvSpPr>
          <p:cNvPr id="9" name="Text 7"/>
          <p:cNvSpPr txBox="1"/>
          <p:nvPr/>
        </p:nvSpPr>
        <p:spPr>
          <a:xfrm>
            <a:off x="6400800" y="1783080"/>
            <a:ext cx="4800600" cy="384048"/>
          </a:xfrm>
          <a:prstGeom prst="rect">
            <a:avLst/>
          </a:prstGeom>
          <a:noFill/>
          <a:ln/>
        </p:spPr>
        <p:txBody>
          <a:bodyPr wrap="square" lIns="0" tIns="0" rIns="0" bIns="0" rtlCol="0" anchor="ctr"/>
          <a:lstStyle/>
          <a:p>
            <a:pPr indent="0" marL="0">
              <a:buNone/>
            </a:pPr>
            <a:r>
              <a:rPr lang="en-US" sz="1400" b="1" dirty="0">
                <a:solidFill>
                  <a:srgbClr val="1B2A4A"/>
                </a:solidFill>
                <a:latin typeface="Calibri" pitchFamily="34" charset="0"/>
                <a:ea typeface="Calibri" pitchFamily="34" charset="-122"/>
                <a:cs typeface="Calibri" pitchFamily="34" charset="-120"/>
              </a:rPr>
              <a:t>За ступенем</a:t>
            </a:r>
            <a:endParaRPr lang="en-US" sz="1400" dirty="0"/>
          </a:p>
        </p:txBody>
      </p:sp>
      <p:sp>
        <p:nvSpPr>
          <p:cNvPr id="10" name="Text 8"/>
          <p:cNvSpPr txBox="1"/>
          <p:nvPr/>
        </p:nvSpPr>
        <p:spPr>
          <a:xfrm>
            <a:off x="6400800" y="2130552"/>
            <a:ext cx="4800600" cy="384048"/>
          </a:xfrm>
          <a:prstGeom prst="rect">
            <a:avLst/>
          </a:prstGeom>
          <a:noFill/>
          <a:ln/>
        </p:spPr>
        <p:txBody>
          <a:bodyPr wrap="square" lIns="0" tIns="0" rIns="0" bIns="0" rtlCol="0" anchor="ctr"/>
          <a:lstStyle/>
          <a:p>
            <a:pPr indent="0" marL="0">
              <a:buNone/>
            </a:pPr>
            <a:r>
              <a:rPr lang="en-US" sz="1150" dirty="0">
                <a:solidFill>
                  <a:srgbClr val="51678A"/>
                </a:solidFill>
                <a:latin typeface="Calibri" pitchFamily="34" charset="0"/>
                <a:ea typeface="Calibri" pitchFamily="34" charset="-122"/>
                <a:cs typeface="Calibri" pitchFamily="34" charset="-120"/>
              </a:rPr>
              <a:t>повна · часткова · умовна</a:t>
            </a:r>
            <a:endParaRPr lang="en-US" sz="1150" dirty="0"/>
          </a:p>
        </p:txBody>
      </p:sp>
      <p:sp>
        <p:nvSpPr>
          <p:cNvPr id="11" name="Shape 9"/>
          <p:cNvSpPr/>
          <p:nvPr/>
        </p:nvSpPr>
        <p:spPr>
          <a:xfrm flipV="1">
            <a:off x="3886200" y="4251960"/>
            <a:ext cx="1691640" cy="-1028700"/>
          </a:xfrm>
          <a:prstGeom prst="line">
            <a:avLst/>
          </a:prstGeom>
          <a:noFill/>
          <a:ln w="22225">
            <a:solidFill>
              <a:srgbClr val="CFDCEF"/>
            </a:solidFill>
            <a:prstDash val="solid"/>
          </a:ln>
        </p:spPr>
      </p:sp>
      <p:sp>
        <p:nvSpPr>
          <p:cNvPr id="12" name="Shape 10"/>
          <p:cNvSpPr/>
          <p:nvPr/>
        </p:nvSpPr>
        <p:spPr>
          <a:xfrm>
            <a:off x="5577840" y="2788920"/>
            <a:ext cx="5806440" cy="868680"/>
          </a:xfrm>
          <a:prstGeom prst="roundRect">
            <a:avLst>
              <a:gd name="adj" fmla="val 10526"/>
            </a:avLst>
          </a:prstGeom>
          <a:solidFill>
            <a:srgbClr val="F3F6FB"/>
          </a:solidFill>
          <a:ln/>
        </p:spPr>
      </p:sp>
      <p:sp>
        <p:nvSpPr>
          <p:cNvPr id="13" name="Shape 11"/>
          <p:cNvSpPr/>
          <p:nvPr/>
        </p:nvSpPr>
        <p:spPr>
          <a:xfrm>
            <a:off x="5779008" y="3003804"/>
            <a:ext cx="438912" cy="438912"/>
          </a:xfrm>
          <a:prstGeom prst="ellipse">
            <a:avLst/>
          </a:prstGeom>
          <a:solidFill>
            <a:srgbClr val="E8A33D"/>
          </a:solidFill>
          <a:ln/>
        </p:spPr>
      </p:sp>
      <p:sp>
        <p:nvSpPr>
          <p:cNvPr id="14" name="Text 12"/>
          <p:cNvSpPr txBox="1"/>
          <p:nvPr/>
        </p:nvSpPr>
        <p:spPr>
          <a:xfrm>
            <a:off x="6400800" y="2880360"/>
            <a:ext cx="4800600" cy="384048"/>
          </a:xfrm>
          <a:prstGeom prst="rect">
            <a:avLst/>
          </a:prstGeom>
          <a:noFill/>
          <a:ln/>
        </p:spPr>
        <p:txBody>
          <a:bodyPr wrap="square" lIns="0" tIns="0" rIns="0" bIns="0" rtlCol="0" anchor="ctr"/>
          <a:lstStyle/>
          <a:p>
            <a:pPr indent="0" marL="0">
              <a:buNone/>
            </a:pPr>
            <a:r>
              <a:rPr lang="en-US" sz="1400" b="1" dirty="0">
                <a:solidFill>
                  <a:srgbClr val="1B2A4A"/>
                </a:solidFill>
                <a:latin typeface="Calibri" pitchFamily="34" charset="0"/>
                <a:ea typeface="Calibri" pitchFamily="34" charset="-122"/>
                <a:cs typeface="Calibri" pitchFamily="34" charset="-120"/>
              </a:rPr>
              <a:t>За природою</a:t>
            </a:r>
            <a:endParaRPr lang="en-US" sz="1400" dirty="0"/>
          </a:p>
        </p:txBody>
      </p:sp>
      <p:sp>
        <p:nvSpPr>
          <p:cNvPr id="15" name="Text 13"/>
          <p:cNvSpPr txBox="1"/>
          <p:nvPr/>
        </p:nvSpPr>
        <p:spPr>
          <a:xfrm>
            <a:off x="6400800" y="3227832"/>
            <a:ext cx="4800600" cy="384048"/>
          </a:xfrm>
          <a:prstGeom prst="rect">
            <a:avLst/>
          </a:prstGeom>
          <a:noFill/>
          <a:ln/>
        </p:spPr>
        <p:txBody>
          <a:bodyPr wrap="square" lIns="0" tIns="0" rIns="0" bIns="0" rtlCol="0" anchor="ctr"/>
          <a:lstStyle/>
          <a:p>
            <a:pPr indent="0" marL="0">
              <a:buNone/>
            </a:pPr>
            <a:r>
              <a:rPr lang="en-US" sz="1150" dirty="0">
                <a:solidFill>
                  <a:srgbClr val="51678A"/>
                </a:solidFill>
                <a:latin typeface="Calibri" pitchFamily="34" charset="0"/>
                <a:ea typeface="Calibri" pitchFamily="34" charset="-122"/>
                <a:cs typeface="Calibri" pitchFamily="34" charset="-120"/>
              </a:rPr>
              <a:t>стохастична · лінгвістична · поведінкова</a:t>
            </a:r>
            <a:endParaRPr lang="en-US" sz="1150" dirty="0"/>
          </a:p>
        </p:txBody>
      </p:sp>
      <p:sp>
        <p:nvSpPr>
          <p:cNvPr id="16" name="Shape 14"/>
          <p:cNvSpPr/>
          <p:nvPr/>
        </p:nvSpPr>
        <p:spPr>
          <a:xfrm>
            <a:off x="3886200" y="4251960"/>
            <a:ext cx="1691640" cy="617220"/>
          </a:xfrm>
          <a:prstGeom prst="line">
            <a:avLst/>
          </a:prstGeom>
          <a:noFill/>
          <a:ln w="22225">
            <a:solidFill>
              <a:srgbClr val="CFDCEF"/>
            </a:solidFill>
            <a:prstDash val="solid"/>
          </a:ln>
        </p:spPr>
      </p:sp>
      <p:sp>
        <p:nvSpPr>
          <p:cNvPr id="17" name="Shape 15"/>
          <p:cNvSpPr/>
          <p:nvPr/>
        </p:nvSpPr>
        <p:spPr>
          <a:xfrm>
            <a:off x="5577840" y="4434840"/>
            <a:ext cx="5806440" cy="868680"/>
          </a:xfrm>
          <a:prstGeom prst="roundRect">
            <a:avLst>
              <a:gd name="adj" fmla="val 10526"/>
            </a:avLst>
          </a:prstGeom>
          <a:solidFill>
            <a:srgbClr val="F3F6FB"/>
          </a:solidFill>
          <a:ln/>
        </p:spPr>
      </p:sp>
      <p:sp>
        <p:nvSpPr>
          <p:cNvPr id="18" name="Shape 16"/>
          <p:cNvSpPr/>
          <p:nvPr/>
        </p:nvSpPr>
        <p:spPr>
          <a:xfrm>
            <a:off x="5779008" y="4649724"/>
            <a:ext cx="438912" cy="438912"/>
          </a:xfrm>
          <a:prstGeom prst="ellipse">
            <a:avLst/>
          </a:prstGeom>
          <a:solidFill>
            <a:srgbClr val="E8A33D"/>
          </a:solidFill>
          <a:ln/>
        </p:spPr>
      </p:sp>
      <p:sp>
        <p:nvSpPr>
          <p:cNvPr id="19" name="Text 17"/>
          <p:cNvSpPr txBox="1"/>
          <p:nvPr/>
        </p:nvSpPr>
        <p:spPr>
          <a:xfrm>
            <a:off x="6400800" y="4526280"/>
            <a:ext cx="4800600" cy="384048"/>
          </a:xfrm>
          <a:prstGeom prst="rect">
            <a:avLst/>
          </a:prstGeom>
          <a:noFill/>
          <a:ln/>
        </p:spPr>
        <p:txBody>
          <a:bodyPr wrap="square" lIns="0" tIns="0" rIns="0" bIns="0" rtlCol="0" anchor="ctr"/>
          <a:lstStyle/>
          <a:p>
            <a:pPr indent="0" marL="0">
              <a:buNone/>
            </a:pPr>
            <a:r>
              <a:rPr lang="en-US" sz="1400" b="1" dirty="0">
                <a:solidFill>
                  <a:srgbClr val="1B2A4A"/>
                </a:solidFill>
                <a:latin typeface="Calibri" pitchFamily="34" charset="0"/>
                <a:ea typeface="Calibri" pitchFamily="34" charset="-122"/>
                <a:cs typeface="Calibri" pitchFamily="34" charset="-120"/>
              </a:rPr>
              <a:t>За джерелом</a:t>
            </a:r>
            <a:endParaRPr lang="en-US" sz="1400" dirty="0"/>
          </a:p>
        </p:txBody>
      </p:sp>
      <p:sp>
        <p:nvSpPr>
          <p:cNvPr id="20" name="Text 18"/>
          <p:cNvSpPr txBox="1"/>
          <p:nvPr/>
        </p:nvSpPr>
        <p:spPr>
          <a:xfrm>
            <a:off x="6400800" y="4873752"/>
            <a:ext cx="4800600" cy="384048"/>
          </a:xfrm>
          <a:prstGeom prst="rect">
            <a:avLst/>
          </a:prstGeom>
          <a:noFill/>
          <a:ln/>
        </p:spPr>
        <p:txBody>
          <a:bodyPr wrap="square" lIns="0" tIns="0" rIns="0" bIns="0" rtlCol="0" anchor="ctr"/>
          <a:lstStyle/>
          <a:p>
            <a:pPr indent="0" marL="0">
              <a:buNone/>
            </a:pPr>
            <a:r>
              <a:rPr lang="en-US" sz="1150" dirty="0">
                <a:solidFill>
                  <a:srgbClr val="51678A"/>
                </a:solidFill>
                <a:latin typeface="Calibri" pitchFamily="34" charset="0"/>
                <a:ea typeface="Calibri" pitchFamily="34" charset="-122"/>
                <a:cs typeface="Calibri" pitchFamily="34" charset="-120"/>
              </a:rPr>
              <a:t>зовнішня · внутрішня</a:t>
            </a:r>
            <a:endParaRPr lang="en-US" sz="1150" dirty="0"/>
          </a:p>
        </p:txBody>
      </p:sp>
      <p:sp>
        <p:nvSpPr>
          <p:cNvPr id="21" name="Shape 19"/>
          <p:cNvSpPr/>
          <p:nvPr/>
        </p:nvSpPr>
        <p:spPr>
          <a:xfrm>
            <a:off x="3886200" y="4251960"/>
            <a:ext cx="1691640" cy="1714500"/>
          </a:xfrm>
          <a:prstGeom prst="line">
            <a:avLst/>
          </a:prstGeom>
          <a:noFill/>
          <a:ln w="22225">
            <a:solidFill>
              <a:srgbClr val="CFDCEF"/>
            </a:solidFill>
            <a:prstDash val="solid"/>
          </a:ln>
        </p:spPr>
      </p:sp>
      <p:sp>
        <p:nvSpPr>
          <p:cNvPr id="22" name="Shape 20"/>
          <p:cNvSpPr/>
          <p:nvPr/>
        </p:nvSpPr>
        <p:spPr>
          <a:xfrm>
            <a:off x="5577840" y="5532120"/>
            <a:ext cx="5806440" cy="868680"/>
          </a:xfrm>
          <a:prstGeom prst="roundRect">
            <a:avLst>
              <a:gd name="adj" fmla="val 10526"/>
            </a:avLst>
          </a:prstGeom>
          <a:solidFill>
            <a:srgbClr val="F3F6FB"/>
          </a:solidFill>
          <a:ln/>
        </p:spPr>
      </p:sp>
      <p:sp>
        <p:nvSpPr>
          <p:cNvPr id="23" name="Shape 21"/>
          <p:cNvSpPr/>
          <p:nvPr/>
        </p:nvSpPr>
        <p:spPr>
          <a:xfrm>
            <a:off x="5779008" y="5747004"/>
            <a:ext cx="438912" cy="438912"/>
          </a:xfrm>
          <a:prstGeom prst="ellipse">
            <a:avLst/>
          </a:prstGeom>
          <a:solidFill>
            <a:srgbClr val="E8A33D"/>
          </a:solidFill>
          <a:ln/>
        </p:spPr>
      </p:sp>
      <p:sp>
        <p:nvSpPr>
          <p:cNvPr id="24" name="Text 22"/>
          <p:cNvSpPr txBox="1"/>
          <p:nvPr/>
        </p:nvSpPr>
        <p:spPr>
          <a:xfrm>
            <a:off x="6400800" y="5623560"/>
            <a:ext cx="4800600" cy="384048"/>
          </a:xfrm>
          <a:prstGeom prst="rect">
            <a:avLst/>
          </a:prstGeom>
          <a:noFill/>
          <a:ln/>
        </p:spPr>
        <p:txBody>
          <a:bodyPr wrap="square" lIns="0" tIns="0" rIns="0" bIns="0" rtlCol="0" anchor="ctr"/>
          <a:lstStyle/>
          <a:p>
            <a:pPr indent="0" marL="0">
              <a:buNone/>
            </a:pPr>
            <a:r>
              <a:rPr lang="en-US" sz="1400" b="1" dirty="0">
                <a:solidFill>
                  <a:srgbClr val="1B2A4A"/>
                </a:solidFill>
                <a:latin typeface="Calibri" pitchFamily="34" charset="0"/>
                <a:ea typeface="Calibri" pitchFamily="34" charset="-122"/>
                <a:cs typeface="Calibri" pitchFamily="34" charset="-120"/>
              </a:rPr>
              <a:t>За часом</a:t>
            </a:r>
            <a:endParaRPr lang="en-US" sz="1400" dirty="0"/>
          </a:p>
        </p:txBody>
      </p:sp>
      <p:sp>
        <p:nvSpPr>
          <p:cNvPr id="25" name="Text 23"/>
          <p:cNvSpPr txBox="1"/>
          <p:nvPr/>
        </p:nvSpPr>
        <p:spPr>
          <a:xfrm>
            <a:off x="6400800" y="5971032"/>
            <a:ext cx="4800600" cy="384048"/>
          </a:xfrm>
          <a:prstGeom prst="rect">
            <a:avLst/>
          </a:prstGeom>
          <a:noFill/>
          <a:ln/>
        </p:spPr>
        <p:txBody>
          <a:bodyPr wrap="square" lIns="0" tIns="0" rIns="0" bIns="0" rtlCol="0" anchor="ctr"/>
          <a:lstStyle/>
          <a:p>
            <a:pPr indent="0" marL="0">
              <a:buNone/>
            </a:pPr>
            <a:r>
              <a:rPr lang="en-US" sz="1150" dirty="0">
                <a:solidFill>
                  <a:srgbClr val="51678A"/>
                </a:solidFill>
                <a:latin typeface="Calibri" pitchFamily="34" charset="0"/>
                <a:ea typeface="Calibri" pitchFamily="34" charset="-122"/>
                <a:cs typeface="Calibri" pitchFamily="34" charset="-120"/>
              </a:rPr>
              <a:t>коротко- · середньо- · довгострокова</a:t>
            </a:r>
            <a:endParaRPr lang="en-US" sz="1150" dirty="0"/>
          </a:p>
        </p:txBody>
      </p:sp>
      <p:sp>
        <p:nvSpPr>
          <p:cNvPr id="26" name="Text 24"/>
          <p:cNvSpPr txBox="1"/>
          <p:nvPr/>
        </p:nvSpPr>
        <p:spPr>
          <a:xfrm>
            <a:off x="548640" y="6519672"/>
            <a:ext cx="8229600" cy="274320"/>
          </a:xfrm>
          <a:prstGeom prst="rect">
            <a:avLst/>
          </a:prstGeom>
          <a:noFill/>
          <a:ln/>
        </p:spPr>
        <p:txBody>
          <a:bodyPr wrap="square" lIns="0" tIns="0" rIns="0" bIns="0" rtlCol="0" anchor="ctr"/>
          <a:lstStyle/>
          <a:p>
            <a:pPr indent="0" marL="0">
              <a:buNone/>
            </a:pPr>
            <a:r>
              <a:rPr lang="en-US" sz="950" dirty="0">
                <a:solidFill>
                  <a:srgbClr val="51678A"/>
                </a:solidFill>
                <a:latin typeface="Calibri" pitchFamily="34" charset="0"/>
                <a:ea typeface="Calibri" pitchFamily="34" charset="-122"/>
                <a:cs typeface="Calibri" pitchFamily="34" charset="-120"/>
              </a:rPr>
              <a:t>1.1 Сутність та види невизначеності</a:t>
            </a:r>
            <a:endParaRPr lang="en-US" sz="950" dirty="0"/>
          </a:p>
        </p:txBody>
      </p:sp>
      <p:sp>
        <p:nvSpPr>
          <p:cNvPr id="27" name="Text 25"/>
          <p:cNvSpPr txBox="1"/>
          <p:nvPr/>
        </p:nvSpPr>
        <p:spPr>
          <a:xfrm>
            <a:off x="11185855" y="6519672"/>
            <a:ext cx="457200" cy="274320"/>
          </a:xfrm>
          <a:prstGeom prst="rect">
            <a:avLst/>
          </a:prstGeom>
          <a:noFill/>
          <a:ln/>
        </p:spPr>
        <p:txBody>
          <a:bodyPr wrap="square" lIns="0" tIns="0" rIns="0" bIns="0" rtlCol="0" anchor="ctr"/>
          <a:lstStyle/>
          <a:p>
            <a:pPr algn="r" indent="0" marL="0">
              <a:buNone/>
            </a:pPr>
            <a:r>
              <a:rPr lang="en-US" sz="950" dirty="0">
                <a:solidFill>
                  <a:srgbClr val="51678A"/>
                </a:solidFill>
                <a:latin typeface="Calibri" pitchFamily="34" charset="0"/>
                <a:ea typeface="Calibri" pitchFamily="34" charset="-122"/>
                <a:cs typeface="Calibri" pitchFamily="34" charset="-120"/>
              </a:rPr>
              <a:t>13</a:t>
            </a:r>
            <a:endParaRPr lang="en-US" sz="9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1B2A4A"/>
        </a:solidFill>
      </p:bgPr>
    </p:bg>
    <p:spTree>
      <p:nvGrpSpPr>
        <p:cNvPr id="1" name=""/>
        <p:cNvGrpSpPr/>
        <p:nvPr/>
      </p:nvGrpSpPr>
      <p:grpSpPr>
        <a:xfrm>
          <a:off x="0" y="0"/>
          <a:ext cx="0" cy="0"/>
          <a:chOff x="0" y="0"/>
          <a:chExt cx="0" cy="0"/>
        </a:xfrm>
      </p:grpSpPr>
      <p:sp>
        <p:nvSpPr>
          <p:cNvPr id="2" name="Shape 0"/>
          <p:cNvSpPr/>
          <p:nvPr/>
        </p:nvSpPr>
        <p:spPr>
          <a:xfrm>
            <a:off x="8961120" y="-1828800"/>
            <a:ext cx="5486400" cy="5486400"/>
          </a:xfrm>
          <a:prstGeom prst="ellipse">
            <a:avLst/>
          </a:prstGeom>
          <a:solidFill>
            <a:srgbClr val="51678A">
              <a:alpha val="28000"/>
            </a:srgbClr>
          </a:solidFill>
          <a:ln/>
        </p:spPr>
      </p:sp>
      <p:sp>
        <p:nvSpPr>
          <p:cNvPr id="3" name="Shape 1"/>
          <p:cNvSpPr/>
          <p:nvPr/>
        </p:nvSpPr>
        <p:spPr>
          <a:xfrm>
            <a:off x="-1645920" y="4389120"/>
            <a:ext cx="4023360" cy="4023360"/>
          </a:xfrm>
          <a:prstGeom prst="ellipse">
            <a:avLst/>
          </a:prstGeom>
          <a:solidFill>
            <a:srgbClr val="E8A33D">
              <a:alpha val="20000"/>
            </a:srgbClr>
          </a:solidFill>
          <a:ln/>
        </p:spPr>
      </p:sp>
      <p:sp>
        <p:nvSpPr>
          <p:cNvPr id="4" name="Text 2"/>
          <p:cNvSpPr txBox="1"/>
          <p:nvPr/>
        </p:nvSpPr>
        <p:spPr>
          <a:xfrm>
            <a:off x="640080" y="1965960"/>
            <a:ext cx="3657600" cy="1554480"/>
          </a:xfrm>
          <a:prstGeom prst="rect">
            <a:avLst/>
          </a:prstGeom>
          <a:noFill/>
          <a:ln/>
        </p:spPr>
        <p:txBody>
          <a:bodyPr wrap="square" lIns="0" tIns="0" rIns="0" bIns="0" rtlCol="0" anchor="ctr"/>
          <a:lstStyle/>
          <a:p>
            <a:pPr indent="0" marL="0">
              <a:buNone/>
            </a:pPr>
            <a:r>
              <a:rPr lang="en-US" sz="9000" b="1" dirty="0">
                <a:solidFill>
                  <a:srgbClr val="E8A33D"/>
                </a:solidFill>
                <a:latin typeface="Cambria" pitchFamily="34" charset="0"/>
                <a:ea typeface="Cambria" pitchFamily="34" charset="-122"/>
                <a:cs typeface="Cambria" pitchFamily="34" charset="-120"/>
              </a:rPr>
              <a:t>1.2</a:t>
            </a:r>
            <a:endParaRPr lang="en-US" sz="9000" dirty="0"/>
          </a:p>
        </p:txBody>
      </p:sp>
      <p:sp>
        <p:nvSpPr>
          <p:cNvPr id="5" name="Shape 3"/>
          <p:cNvSpPr/>
          <p:nvPr/>
        </p:nvSpPr>
        <p:spPr>
          <a:xfrm>
            <a:off x="685800" y="3703320"/>
            <a:ext cx="2926080" cy="0"/>
          </a:xfrm>
          <a:prstGeom prst="line">
            <a:avLst/>
          </a:prstGeom>
          <a:noFill/>
          <a:ln w="31750">
            <a:solidFill>
              <a:srgbClr val="E8A33D"/>
            </a:solidFill>
            <a:prstDash val="solid"/>
          </a:ln>
        </p:spPr>
      </p:sp>
      <p:sp>
        <p:nvSpPr>
          <p:cNvPr id="6" name="Text 4"/>
          <p:cNvSpPr txBox="1"/>
          <p:nvPr/>
        </p:nvSpPr>
        <p:spPr>
          <a:xfrm>
            <a:off x="640080" y="3886200"/>
            <a:ext cx="10515600" cy="1371600"/>
          </a:xfrm>
          <a:prstGeom prst="rect">
            <a:avLst/>
          </a:prstGeom>
          <a:noFill/>
          <a:ln/>
        </p:spPr>
        <p:txBody>
          <a:bodyPr wrap="square" lIns="0" tIns="0" rIns="0" bIns="0" rtlCol="0" anchor="ctr"/>
          <a:lstStyle/>
          <a:p>
            <a:pPr indent="0" marL="0">
              <a:lnSpc>
                <a:spcPts val="3400"/>
              </a:lnSpc>
              <a:buNone/>
            </a:pPr>
            <a:r>
              <a:rPr lang="en-US" sz="2900" b="1" dirty="0">
                <a:solidFill>
                  <a:srgbClr val="FFFFFF"/>
                </a:solidFill>
                <a:latin typeface="Cambria" pitchFamily="34" charset="0"/>
                <a:ea typeface="Cambria" pitchFamily="34" charset="-122"/>
                <a:cs typeface="Cambria" pitchFamily="34" charset="-120"/>
              </a:rPr>
              <a:t>Джерела факторів невизначеності</a:t>
            </a:r>
            <a:endParaRPr lang="en-US" sz="2900" dirty="0"/>
          </a:p>
          <a:p>
            <a:pPr indent="0" marL="0">
              <a:lnSpc>
                <a:spcPts val="3400"/>
              </a:lnSpc>
              <a:buNone/>
            </a:pPr>
            <a:r>
              <a:rPr lang="en-US" sz="2900" b="1" dirty="0">
                <a:solidFill>
                  <a:srgbClr val="FFFFFF"/>
                </a:solidFill>
                <a:latin typeface="Cambria" pitchFamily="34" charset="0"/>
                <a:ea typeface="Cambria" pitchFamily="34" charset="-122"/>
                <a:cs typeface="Cambria" pitchFamily="34" charset="-120"/>
              </a:rPr>
              <a:t>у господарській діяльності підприємств</a:t>
            </a:r>
            <a:endParaRPr lang="en-US" sz="29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84048"/>
            <a:ext cx="10058400" cy="292608"/>
          </a:xfrm>
          <a:prstGeom prst="rect">
            <a:avLst/>
          </a:prstGeom>
          <a:noFill/>
          <a:ln/>
        </p:spPr>
        <p:txBody>
          <a:bodyPr wrap="square" lIns="0" tIns="0" rIns="0" bIns="0" rtlCol="0" anchor="ctr"/>
          <a:lstStyle/>
          <a:p>
            <a:pPr indent="0" marL="0">
              <a:buNone/>
            </a:pPr>
            <a:r>
              <a:rPr lang="en-US" sz="1250" b="1" spc="200" kern="0" dirty="0">
                <a:solidFill>
                  <a:srgbClr val="C87F1C"/>
                </a:solidFill>
                <a:latin typeface="Calibri" pitchFamily="34" charset="0"/>
                <a:ea typeface="Calibri" pitchFamily="34" charset="-122"/>
                <a:cs typeface="Calibri" pitchFamily="34" charset="-120"/>
              </a:rPr>
              <a:t>1.2 ДЖЕРЕЛА ФАКТОРІВ НЕВИЗНАЧЕНОСТІ</a:t>
            </a:r>
            <a:endParaRPr lang="en-US" sz="1250" dirty="0"/>
          </a:p>
        </p:txBody>
      </p:sp>
      <p:sp>
        <p:nvSpPr>
          <p:cNvPr id="3" name="Text 1"/>
          <p:cNvSpPr txBox="1"/>
          <p:nvPr/>
        </p:nvSpPr>
        <p:spPr>
          <a:xfrm>
            <a:off x="548640" y="658368"/>
            <a:ext cx="11064240" cy="731520"/>
          </a:xfrm>
          <a:prstGeom prst="rect">
            <a:avLst/>
          </a:prstGeom>
          <a:noFill/>
          <a:ln/>
        </p:spPr>
        <p:txBody>
          <a:bodyPr wrap="square" lIns="0" tIns="0" rIns="0" bIns="0" rtlCol="0" anchor="ctr"/>
          <a:lstStyle/>
          <a:p>
            <a:pPr indent="0" marL="0">
              <a:buNone/>
            </a:pPr>
            <a:r>
              <a:rPr lang="en-US" sz="2900" b="1" dirty="0">
                <a:solidFill>
                  <a:srgbClr val="1B2A4A"/>
                </a:solidFill>
                <a:latin typeface="Cambria" pitchFamily="34" charset="0"/>
                <a:ea typeface="Cambria" pitchFamily="34" charset="-122"/>
                <a:cs typeface="Cambria" pitchFamily="34" charset="-120"/>
              </a:rPr>
              <a:t>Рівні середовища виникнення факторів</a:t>
            </a:r>
            <a:endParaRPr lang="en-US" sz="2900" dirty="0"/>
          </a:p>
        </p:txBody>
      </p:sp>
      <p:sp>
        <p:nvSpPr>
          <p:cNvPr id="4" name="Shape 2"/>
          <p:cNvSpPr/>
          <p:nvPr/>
        </p:nvSpPr>
        <p:spPr>
          <a:xfrm>
            <a:off x="1417320" y="1463040"/>
            <a:ext cx="4663440" cy="4663440"/>
          </a:xfrm>
          <a:prstGeom prst="ellipse">
            <a:avLst/>
          </a:prstGeom>
          <a:solidFill>
            <a:srgbClr val="CFDCEF"/>
          </a:solidFill>
          <a:ln w="25400">
            <a:solidFill>
              <a:srgbClr val="FFFFFF"/>
            </a:solidFill>
            <a:prstDash val="solid"/>
          </a:ln>
        </p:spPr>
      </p:sp>
      <p:sp>
        <p:nvSpPr>
          <p:cNvPr id="5" name="Shape 3"/>
          <p:cNvSpPr/>
          <p:nvPr/>
        </p:nvSpPr>
        <p:spPr>
          <a:xfrm>
            <a:off x="2194560" y="2240280"/>
            <a:ext cx="3108960" cy="3108960"/>
          </a:xfrm>
          <a:prstGeom prst="ellipse">
            <a:avLst/>
          </a:prstGeom>
          <a:solidFill>
            <a:srgbClr val="E4EAF4"/>
          </a:solidFill>
          <a:ln w="25400">
            <a:solidFill>
              <a:srgbClr val="FFFFFF"/>
            </a:solidFill>
            <a:prstDash val="solid"/>
          </a:ln>
        </p:spPr>
      </p:sp>
      <p:sp>
        <p:nvSpPr>
          <p:cNvPr id="6" name="Shape 4"/>
          <p:cNvSpPr/>
          <p:nvPr/>
        </p:nvSpPr>
        <p:spPr>
          <a:xfrm>
            <a:off x="2971800" y="3017520"/>
            <a:ext cx="1554480" cy="1554480"/>
          </a:xfrm>
          <a:prstGeom prst="ellipse">
            <a:avLst/>
          </a:prstGeom>
          <a:solidFill>
            <a:srgbClr val="1B2A4A"/>
          </a:solidFill>
          <a:ln w="25400">
            <a:solidFill>
              <a:srgbClr val="FFFFFF"/>
            </a:solidFill>
            <a:prstDash val="solid"/>
          </a:ln>
        </p:spPr>
      </p:sp>
      <p:sp>
        <p:nvSpPr>
          <p:cNvPr id="7" name="Text 5"/>
          <p:cNvSpPr txBox="1"/>
          <p:nvPr/>
        </p:nvSpPr>
        <p:spPr>
          <a:xfrm>
            <a:off x="2971800" y="3017520"/>
            <a:ext cx="1554480" cy="1554480"/>
          </a:xfrm>
          <a:prstGeom prst="rect">
            <a:avLst/>
          </a:prstGeom>
          <a:noFill/>
          <a:ln/>
        </p:spPr>
        <p:txBody>
          <a:bodyPr wrap="square" lIns="0" tIns="0" rIns="0" bIns="0" rtlCol="0" anchor="ctr"/>
          <a:lstStyle/>
          <a:p>
            <a:pPr algn="ctr" indent="0" marL="0">
              <a:lnSpc>
                <a:spcPts val="1300"/>
              </a:lnSpc>
              <a:buNone/>
            </a:pPr>
            <a:r>
              <a:rPr lang="en-US" sz="1150" b="1" dirty="0">
                <a:solidFill>
                  <a:srgbClr val="FFFFFF"/>
                </a:solidFill>
                <a:latin typeface="Calibri" pitchFamily="34" charset="0"/>
                <a:ea typeface="Calibri" pitchFamily="34" charset="-122"/>
                <a:cs typeface="Calibri" pitchFamily="34" charset="-120"/>
              </a:rPr>
              <a:t>МІКРО-</a:t>
            </a:r>
            <a:endParaRPr lang="en-US" sz="1150" dirty="0"/>
          </a:p>
          <a:p>
            <a:pPr algn="ctr" indent="0" marL="0">
              <a:lnSpc>
                <a:spcPts val="1300"/>
              </a:lnSpc>
              <a:buNone/>
            </a:pPr>
            <a:r>
              <a:rPr lang="en-US" sz="1150" b="1" dirty="0">
                <a:solidFill>
                  <a:srgbClr val="FFFFFF"/>
                </a:solidFill>
                <a:latin typeface="Calibri" pitchFamily="34" charset="0"/>
                <a:ea typeface="Calibri" pitchFamily="34" charset="-122"/>
                <a:cs typeface="Calibri" pitchFamily="34" charset="-120"/>
              </a:rPr>
              <a:t>СЕРЕДОВИЩЕ</a:t>
            </a:r>
            <a:endParaRPr lang="en-US" sz="1150" dirty="0"/>
          </a:p>
        </p:txBody>
      </p:sp>
      <p:sp>
        <p:nvSpPr>
          <p:cNvPr id="8" name="Text 6"/>
          <p:cNvSpPr txBox="1"/>
          <p:nvPr/>
        </p:nvSpPr>
        <p:spPr>
          <a:xfrm>
            <a:off x="2194560" y="2377440"/>
            <a:ext cx="3108960" cy="365760"/>
          </a:xfrm>
          <a:prstGeom prst="rect">
            <a:avLst/>
          </a:prstGeom>
          <a:noFill/>
          <a:ln/>
        </p:spPr>
        <p:txBody>
          <a:bodyPr wrap="square" lIns="0" tIns="0" rIns="0" bIns="0" rtlCol="0" anchor="ctr"/>
          <a:lstStyle/>
          <a:p>
            <a:pPr algn="ctr" indent="0" marL="0">
              <a:buNone/>
            </a:pPr>
            <a:r>
              <a:rPr lang="en-US" sz="1150" b="1" dirty="0">
                <a:solidFill>
                  <a:srgbClr val="1B2A4A"/>
                </a:solidFill>
                <a:latin typeface="Calibri" pitchFamily="34" charset="0"/>
                <a:ea typeface="Calibri" pitchFamily="34" charset="-122"/>
                <a:cs typeface="Calibri" pitchFamily="34" charset="-120"/>
              </a:rPr>
              <a:t>МЕЗОСЕРЕДОВИЩЕ</a:t>
            </a:r>
            <a:endParaRPr lang="en-US" sz="1150" dirty="0"/>
          </a:p>
        </p:txBody>
      </p:sp>
      <p:sp>
        <p:nvSpPr>
          <p:cNvPr id="9" name="Text 7"/>
          <p:cNvSpPr txBox="1"/>
          <p:nvPr/>
        </p:nvSpPr>
        <p:spPr>
          <a:xfrm>
            <a:off x="1463040" y="1645920"/>
            <a:ext cx="4572000" cy="365760"/>
          </a:xfrm>
          <a:prstGeom prst="rect">
            <a:avLst/>
          </a:prstGeom>
          <a:noFill/>
          <a:ln/>
        </p:spPr>
        <p:txBody>
          <a:bodyPr wrap="square" lIns="0" tIns="0" rIns="0" bIns="0" rtlCol="0" anchor="ctr"/>
          <a:lstStyle/>
          <a:p>
            <a:pPr algn="ctr" indent="0" marL="0">
              <a:buNone/>
            </a:pPr>
            <a:r>
              <a:rPr lang="en-US" sz="1200" b="1" dirty="0">
                <a:solidFill>
                  <a:srgbClr val="1B2A4A"/>
                </a:solidFill>
                <a:latin typeface="Calibri" pitchFamily="34" charset="0"/>
                <a:ea typeface="Calibri" pitchFamily="34" charset="-122"/>
                <a:cs typeface="Calibri" pitchFamily="34" charset="-120"/>
              </a:rPr>
              <a:t>МАКРОСЕРЕДОВИЩЕ</a:t>
            </a:r>
            <a:endParaRPr lang="en-US" sz="1200" dirty="0"/>
          </a:p>
        </p:txBody>
      </p:sp>
      <p:sp>
        <p:nvSpPr>
          <p:cNvPr id="10" name="Shape 8"/>
          <p:cNvSpPr/>
          <p:nvPr/>
        </p:nvSpPr>
        <p:spPr>
          <a:xfrm>
            <a:off x="7452360" y="1828800"/>
            <a:ext cx="310896" cy="310896"/>
          </a:xfrm>
          <a:prstGeom prst="roundRect">
            <a:avLst>
              <a:gd name="adj" fmla="val 17647"/>
            </a:avLst>
          </a:prstGeom>
          <a:solidFill>
            <a:srgbClr val="CFDCEF"/>
          </a:solidFill>
          <a:ln/>
        </p:spPr>
      </p:sp>
      <p:sp>
        <p:nvSpPr>
          <p:cNvPr id="11" name="Text 9"/>
          <p:cNvSpPr txBox="1"/>
          <p:nvPr/>
        </p:nvSpPr>
        <p:spPr>
          <a:xfrm>
            <a:off x="7936992" y="1773936"/>
            <a:ext cx="3931920" cy="365760"/>
          </a:xfrm>
          <a:prstGeom prst="rect">
            <a:avLst/>
          </a:prstGeom>
          <a:noFill/>
          <a:ln/>
        </p:spPr>
        <p:txBody>
          <a:bodyPr wrap="square" lIns="0" tIns="0" rIns="0" bIns="0" rtlCol="0" anchor="ctr"/>
          <a:lstStyle/>
          <a:p>
            <a:pPr indent="0" marL="0">
              <a:buNone/>
            </a:pPr>
            <a:r>
              <a:rPr lang="en-US" sz="1400" b="1" dirty="0">
                <a:solidFill>
                  <a:srgbClr val="1B2A4A"/>
                </a:solidFill>
                <a:latin typeface="Calibri" pitchFamily="34" charset="0"/>
                <a:ea typeface="Calibri" pitchFamily="34" charset="-122"/>
                <a:cs typeface="Calibri" pitchFamily="34" charset="-120"/>
              </a:rPr>
              <a:t>Макросередовище</a:t>
            </a:r>
            <a:endParaRPr lang="en-US" sz="1400" dirty="0"/>
          </a:p>
        </p:txBody>
      </p:sp>
      <p:sp>
        <p:nvSpPr>
          <p:cNvPr id="12" name="Text 10"/>
          <p:cNvSpPr txBox="1"/>
          <p:nvPr/>
        </p:nvSpPr>
        <p:spPr>
          <a:xfrm>
            <a:off x="7936992" y="2139696"/>
            <a:ext cx="3931920" cy="685800"/>
          </a:xfrm>
          <a:prstGeom prst="rect">
            <a:avLst/>
          </a:prstGeom>
          <a:noFill/>
          <a:ln/>
        </p:spPr>
        <p:txBody>
          <a:bodyPr wrap="square" lIns="0" tIns="0" rIns="0" bIns="0" rtlCol="0" anchor="ctr"/>
          <a:lstStyle/>
          <a:p>
            <a:pPr indent="0" marL="0">
              <a:lnSpc>
                <a:spcPts val="1500"/>
              </a:lnSpc>
              <a:buNone/>
            </a:pPr>
            <a:r>
              <a:rPr lang="en-US" sz="1200" dirty="0">
                <a:solidFill>
                  <a:srgbClr val="51678A"/>
                </a:solidFill>
                <a:latin typeface="Calibri" pitchFamily="34" charset="0"/>
                <a:ea typeface="Calibri" pitchFamily="34" charset="-122"/>
                <a:cs typeface="Calibri" pitchFamily="34" charset="-120"/>
              </a:rPr>
              <a:t>загальнодержавні та глобальні чинники, які підприємство не може контролювати</a:t>
            </a:r>
            <a:endParaRPr lang="en-US" sz="1200" dirty="0"/>
          </a:p>
        </p:txBody>
      </p:sp>
      <p:sp>
        <p:nvSpPr>
          <p:cNvPr id="13" name="Shape 11"/>
          <p:cNvSpPr/>
          <p:nvPr/>
        </p:nvSpPr>
        <p:spPr>
          <a:xfrm>
            <a:off x="7452360" y="3063240"/>
            <a:ext cx="310896" cy="310896"/>
          </a:xfrm>
          <a:prstGeom prst="roundRect">
            <a:avLst>
              <a:gd name="adj" fmla="val 17647"/>
            </a:avLst>
          </a:prstGeom>
          <a:solidFill>
            <a:srgbClr val="E4EAF4"/>
          </a:solidFill>
          <a:ln/>
        </p:spPr>
      </p:sp>
      <p:sp>
        <p:nvSpPr>
          <p:cNvPr id="14" name="Text 12"/>
          <p:cNvSpPr txBox="1"/>
          <p:nvPr/>
        </p:nvSpPr>
        <p:spPr>
          <a:xfrm>
            <a:off x="7936992" y="3008376"/>
            <a:ext cx="3931920" cy="365760"/>
          </a:xfrm>
          <a:prstGeom prst="rect">
            <a:avLst/>
          </a:prstGeom>
          <a:noFill/>
          <a:ln/>
        </p:spPr>
        <p:txBody>
          <a:bodyPr wrap="square" lIns="0" tIns="0" rIns="0" bIns="0" rtlCol="0" anchor="ctr"/>
          <a:lstStyle/>
          <a:p>
            <a:pPr indent="0" marL="0">
              <a:buNone/>
            </a:pPr>
            <a:r>
              <a:rPr lang="en-US" sz="1400" b="1" dirty="0">
                <a:solidFill>
                  <a:srgbClr val="1B2A4A"/>
                </a:solidFill>
                <a:latin typeface="Calibri" pitchFamily="34" charset="0"/>
                <a:ea typeface="Calibri" pitchFamily="34" charset="-122"/>
                <a:cs typeface="Calibri" pitchFamily="34" charset="-120"/>
              </a:rPr>
              <a:t>Мезосередовище</a:t>
            </a:r>
            <a:endParaRPr lang="en-US" sz="1400" dirty="0"/>
          </a:p>
        </p:txBody>
      </p:sp>
      <p:sp>
        <p:nvSpPr>
          <p:cNvPr id="15" name="Text 13"/>
          <p:cNvSpPr txBox="1"/>
          <p:nvPr/>
        </p:nvSpPr>
        <p:spPr>
          <a:xfrm>
            <a:off x="7936992" y="3374136"/>
            <a:ext cx="3931920" cy="685800"/>
          </a:xfrm>
          <a:prstGeom prst="rect">
            <a:avLst/>
          </a:prstGeom>
          <a:noFill/>
          <a:ln/>
        </p:spPr>
        <p:txBody>
          <a:bodyPr wrap="square" lIns="0" tIns="0" rIns="0" bIns="0" rtlCol="0" anchor="ctr"/>
          <a:lstStyle/>
          <a:p>
            <a:pPr indent="0" marL="0">
              <a:lnSpc>
                <a:spcPts val="1500"/>
              </a:lnSpc>
              <a:buNone/>
            </a:pPr>
            <a:r>
              <a:rPr lang="en-US" sz="1200" dirty="0">
                <a:solidFill>
                  <a:srgbClr val="51678A"/>
                </a:solidFill>
                <a:latin typeface="Calibri" pitchFamily="34" charset="0"/>
                <a:ea typeface="Calibri" pitchFamily="34" charset="-122"/>
                <a:cs typeface="Calibri" pitchFamily="34" charset="-120"/>
              </a:rPr>
              <a:t>безпосереднє ринкове оточення підприємства</a:t>
            </a:r>
            <a:endParaRPr lang="en-US" sz="1200" dirty="0"/>
          </a:p>
        </p:txBody>
      </p:sp>
      <p:sp>
        <p:nvSpPr>
          <p:cNvPr id="16" name="Shape 14"/>
          <p:cNvSpPr/>
          <p:nvPr/>
        </p:nvSpPr>
        <p:spPr>
          <a:xfrm>
            <a:off x="7452360" y="4297680"/>
            <a:ext cx="310896" cy="310896"/>
          </a:xfrm>
          <a:prstGeom prst="roundRect">
            <a:avLst>
              <a:gd name="adj" fmla="val 17647"/>
            </a:avLst>
          </a:prstGeom>
          <a:solidFill>
            <a:srgbClr val="1B2A4A"/>
          </a:solidFill>
          <a:ln/>
        </p:spPr>
      </p:sp>
      <p:sp>
        <p:nvSpPr>
          <p:cNvPr id="17" name="Text 15"/>
          <p:cNvSpPr txBox="1"/>
          <p:nvPr/>
        </p:nvSpPr>
        <p:spPr>
          <a:xfrm>
            <a:off x="7936992" y="4242816"/>
            <a:ext cx="3931920" cy="365760"/>
          </a:xfrm>
          <a:prstGeom prst="rect">
            <a:avLst/>
          </a:prstGeom>
          <a:noFill/>
          <a:ln/>
        </p:spPr>
        <p:txBody>
          <a:bodyPr wrap="square" lIns="0" tIns="0" rIns="0" bIns="0" rtlCol="0" anchor="ctr"/>
          <a:lstStyle/>
          <a:p>
            <a:pPr indent="0" marL="0">
              <a:buNone/>
            </a:pPr>
            <a:r>
              <a:rPr lang="en-US" sz="1400" b="1" dirty="0">
                <a:solidFill>
                  <a:srgbClr val="1B2A4A"/>
                </a:solidFill>
                <a:latin typeface="Calibri" pitchFamily="34" charset="0"/>
                <a:ea typeface="Calibri" pitchFamily="34" charset="-122"/>
                <a:cs typeface="Calibri" pitchFamily="34" charset="-120"/>
              </a:rPr>
              <a:t>Мікросередовище</a:t>
            </a:r>
            <a:endParaRPr lang="en-US" sz="1400" dirty="0"/>
          </a:p>
        </p:txBody>
      </p:sp>
      <p:sp>
        <p:nvSpPr>
          <p:cNvPr id="18" name="Text 16"/>
          <p:cNvSpPr txBox="1"/>
          <p:nvPr/>
        </p:nvSpPr>
        <p:spPr>
          <a:xfrm>
            <a:off x="7936992" y="4608576"/>
            <a:ext cx="3931920" cy="685800"/>
          </a:xfrm>
          <a:prstGeom prst="rect">
            <a:avLst/>
          </a:prstGeom>
          <a:noFill/>
          <a:ln/>
        </p:spPr>
        <p:txBody>
          <a:bodyPr wrap="square" lIns="0" tIns="0" rIns="0" bIns="0" rtlCol="0" anchor="ctr"/>
          <a:lstStyle/>
          <a:p>
            <a:pPr indent="0" marL="0">
              <a:lnSpc>
                <a:spcPts val="1500"/>
              </a:lnSpc>
              <a:buNone/>
            </a:pPr>
            <a:r>
              <a:rPr lang="en-US" sz="1200" dirty="0">
                <a:solidFill>
                  <a:srgbClr val="51678A"/>
                </a:solidFill>
                <a:latin typeface="Calibri" pitchFamily="34" charset="0"/>
                <a:ea typeface="Calibri" pitchFamily="34" charset="-122"/>
                <a:cs typeface="Calibri" pitchFamily="34" charset="-120"/>
              </a:rPr>
              <a:t>внутрішні чинники, підконтрольні самому підприємству</a:t>
            </a:r>
            <a:endParaRPr lang="en-US" sz="1200" dirty="0"/>
          </a:p>
        </p:txBody>
      </p:sp>
      <p:sp>
        <p:nvSpPr>
          <p:cNvPr id="19" name="Text 17"/>
          <p:cNvSpPr txBox="1"/>
          <p:nvPr/>
        </p:nvSpPr>
        <p:spPr>
          <a:xfrm>
            <a:off x="548640" y="6519672"/>
            <a:ext cx="8229600" cy="274320"/>
          </a:xfrm>
          <a:prstGeom prst="rect">
            <a:avLst/>
          </a:prstGeom>
          <a:noFill/>
          <a:ln/>
        </p:spPr>
        <p:txBody>
          <a:bodyPr wrap="square" lIns="0" tIns="0" rIns="0" bIns="0" rtlCol="0" anchor="ctr"/>
          <a:lstStyle/>
          <a:p>
            <a:pPr indent="0" marL="0">
              <a:buNone/>
            </a:pPr>
            <a:r>
              <a:rPr lang="en-US" sz="950" dirty="0">
                <a:solidFill>
                  <a:srgbClr val="51678A"/>
                </a:solidFill>
                <a:latin typeface="Calibri" pitchFamily="34" charset="0"/>
                <a:ea typeface="Calibri" pitchFamily="34" charset="-122"/>
                <a:cs typeface="Calibri" pitchFamily="34" charset="-120"/>
              </a:rPr>
              <a:t>1.2 Джерела факторів невизначеності</a:t>
            </a:r>
            <a:endParaRPr lang="en-US" sz="950" dirty="0"/>
          </a:p>
        </p:txBody>
      </p:sp>
      <p:sp>
        <p:nvSpPr>
          <p:cNvPr id="20" name="Text 18"/>
          <p:cNvSpPr txBox="1"/>
          <p:nvPr/>
        </p:nvSpPr>
        <p:spPr>
          <a:xfrm>
            <a:off x="11185855" y="6519672"/>
            <a:ext cx="457200" cy="274320"/>
          </a:xfrm>
          <a:prstGeom prst="rect">
            <a:avLst/>
          </a:prstGeom>
          <a:noFill/>
          <a:ln/>
        </p:spPr>
        <p:txBody>
          <a:bodyPr wrap="square" lIns="0" tIns="0" rIns="0" bIns="0" rtlCol="0" anchor="ctr"/>
          <a:lstStyle/>
          <a:p>
            <a:pPr algn="r" indent="0" marL="0">
              <a:buNone/>
            </a:pPr>
            <a:r>
              <a:rPr lang="en-US" sz="950" dirty="0">
                <a:solidFill>
                  <a:srgbClr val="51678A"/>
                </a:solidFill>
                <a:latin typeface="Calibri" pitchFamily="34" charset="0"/>
                <a:ea typeface="Calibri" pitchFamily="34" charset="-122"/>
                <a:cs typeface="Calibri" pitchFamily="34" charset="-120"/>
              </a:rPr>
              <a:t>15</a:t>
            </a:r>
            <a:endParaRPr lang="en-US" sz="9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84048"/>
            <a:ext cx="10058400" cy="292608"/>
          </a:xfrm>
          <a:prstGeom prst="rect">
            <a:avLst/>
          </a:prstGeom>
          <a:noFill/>
          <a:ln/>
        </p:spPr>
        <p:txBody>
          <a:bodyPr wrap="square" lIns="0" tIns="0" rIns="0" bIns="0" rtlCol="0" anchor="ctr"/>
          <a:lstStyle/>
          <a:p>
            <a:pPr indent="0" marL="0">
              <a:buNone/>
            </a:pPr>
            <a:r>
              <a:rPr lang="en-US" sz="1250" b="1" spc="200" kern="0" dirty="0">
                <a:solidFill>
                  <a:srgbClr val="C87F1C"/>
                </a:solidFill>
                <a:latin typeface="Calibri" pitchFamily="34" charset="0"/>
                <a:ea typeface="Calibri" pitchFamily="34" charset="-122"/>
                <a:cs typeface="Calibri" pitchFamily="34" charset="-120"/>
              </a:rPr>
              <a:t>1.2 ДЖЕРЕЛА ФАКТОРІВ НЕВИЗНАЧЕНОСТІ</a:t>
            </a:r>
            <a:endParaRPr lang="en-US" sz="1250" dirty="0"/>
          </a:p>
        </p:txBody>
      </p:sp>
      <p:sp>
        <p:nvSpPr>
          <p:cNvPr id="3" name="Text 1"/>
          <p:cNvSpPr txBox="1"/>
          <p:nvPr/>
        </p:nvSpPr>
        <p:spPr>
          <a:xfrm>
            <a:off x="548640" y="658368"/>
            <a:ext cx="11064240" cy="731520"/>
          </a:xfrm>
          <a:prstGeom prst="rect">
            <a:avLst/>
          </a:prstGeom>
          <a:noFill/>
          <a:ln/>
        </p:spPr>
        <p:txBody>
          <a:bodyPr wrap="square" lIns="0" tIns="0" rIns="0" bIns="0" rtlCol="0" anchor="ctr"/>
          <a:lstStyle/>
          <a:p>
            <a:pPr indent="0" marL="0">
              <a:buNone/>
            </a:pPr>
            <a:r>
              <a:rPr lang="en-US" sz="2900" b="1" dirty="0">
                <a:solidFill>
                  <a:srgbClr val="1B2A4A"/>
                </a:solidFill>
                <a:latin typeface="Cambria" pitchFamily="34" charset="0"/>
                <a:ea typeface="Cambria" pitchFamily="34" charset="-122"/>
                <a:cs typeface="Cambria" pitchFamily="34" charset="-120"/>
              </a:rPr>
              <a:t>Зовнішні джерела: макросередовище</a:t>
            </a:r>
            <a:endParaRPr lang="en-US" sz="2900" dirty="0"/>
          </a:p>
        </p:txBody>
      </p:sp>
      <p:sp>
        <p:nvSpPr>
          <p:cNvPr id="4" name="Shape 2"/>
          <p:cNvSpPr/>
          <p:nvPr/>
        </p:nvSpPr>
        <p:spPr>
          <a:xfrm>
            <a:off x="548640" y="1691640"/>
            <a:ext cx="3520440" cy="1965960"/>
          </a:xfrm>
          <a:prstGeom prst="roundRect">
            <a:avLst>
              <a:gd name="adj" fmla="val 4651"/>
            </a:avLst>
          </a:prstGeom>
          <a:solidFill>
            <a:srgbClr val="F3F6FB"/>
          </a:solidFill>
          <a:ln/>
        </p:spPr>
      </p:sp>
      <p:sp>
        <p:nvSpPr>
          <p:cNvPr id="5" name="Shape 3"/>
          <p:cNvSpPr/>
          <p:nvPr/>
        </p:nvSpPr>
        <p:spPr>
          <a:xfrm>
            <a:off x="1943100" y="1892808"/>
            <a:ext cx="731520" cy="731520"/>
          </a:xfrm>
          <a:prstGeom prst="ellipse">
            <a:avLst/>
          </a:prstGeom>
          <a:solidFill>
            <a:srgbClr val="1B2A4A"/>
          </a:solidFill>
          <a:ln/>
        </p:spPr>
      </p:sp>
      <p:pic>
        <p:nvPicPr>
          <p:cNvPr id="6" name="Image 0" descr="icons/landmark_white.png">    </p:cNvPr>
          <p:cNvPicPr>
            <a:picLocks noChangeAspect="1"/>
          </p:cNvPicPr>
          <p:nvPr/>
        </p:nvPicPr>
        <p:blipFill>
          <a:blip r:embed="rId1"/>
          <a:stretch>
            <a:fillRect/>
          </a:stretch>
        </p:blipFill>
        <p:spPr>
          <a:xfrm>
            <a:off x="2038198" y="1987906"/>
            <a:ext cx="541325" cy="541325"/>
          </a:xfrm>
          <a:prstGeom prst="rect">
            <a:avLst/>
          </a:prstGeom>
        </p:spPr>
      </p:pic>
      <p:sp>
        <p:nvSpPr>
          <p:cNvPr id="7" name="Text 4"/>
          <p:cNvSpPr txBox="1"/>
          <p:nvPr/>
        </p:nvSpPr>
        <p:spPr>
          <a:xfrm>
            <a:off x="731520" y="2697480"/>
            <a:ext cx="3154680" cy="365760"/>
          </a:xfrm>
          <a:prstGeom prst="rect">
            <a:avLst/>
          </a:prstGeom>
          <a:noFill/>
          <a:ln/>
        </p:spPr>
        <p:txBody>
          <a:bodyPr wrap="square" lIns="0" tIns="0" rIns="0" bIns="0" rtlCol="0" anchor="ctr"/>
          <a:lstStyle/>
          <a:p>
            <a:pPr algn="ctr" indent="0" marL="0">
              <a:buNone/>
            </a:pPr>
            <a:r>
              <a:rPr lang="en-US" sz="1400" b="1" dirty="0">
                <a:solidFill>
                  <a:srgbClr val="1B2A4A"/>
                </a:solidFill>
                <a:latin typeface="Calibri" pitchFamily="34" charset="0"/>
                <a:ea typeface="Calibri" pitchFamily="34" charset="-122"/>
                <a:cs typeface="Calibri" pitchFamily="34" charset="-120"/>
              </a:rPr>
              <a:t>Політичні</a:t>
            </a:r>
            <a:endParaRPr lang="en-US" sz="1400" dirty="0"/>
          </a:p>
        </p:txBody>
      </p:sp>
      <p:sp>
        <p:nvSpPr>
          <p:cNvPr id="8" name="Text 5"/>
          <p:cNvSpPr txBox="1"/>
          <p:nvPr/>
        </p:nvSpPr>
        <p:spPr>
          <a:xfrm>
            <a:off x="731520" y="3063240"/>
            <a:ext cx="3154680" cy="548640"/>
          </a:xfrm>
          <a:prstGeom prst="rect">
            <a:avLst/>
          </a:prstGeom>
          <a:noFill/>
          <a:ln/>
        </p:spPr>
        <p:txBody>
          <a:bodyPr wrap="square" lIns="0" tIns="0" rIns="0" bIns="0" rtlCol="0" anchor="ctr"/>
          <a:lstStyle/>
          <a:p>
            <a:pPr algn="ctr" indent="0" marL="0">
              <a:lnSpc>
                <a:spcPts val="1300"/>
              </a:lnSpc>
              <a:buNone/>
            </a:pPr>
            <a:r>
              <a:rPr lang="en-US" sz="1050" dirty="0">
                <a:solidFill>
                  <a:srgbClr val="51678A"/>
                </a:solidFill>
                <a:latin typeface="Calibri" pitchFamily="34" charset="0"/>
                <a:ea typeface="Calibri" pitchFamily="34" charset="-122"/>
                <a:cs typeface="Calibri" pitchFamily="34" charset="-120"/>
              </a:rPr>
              <a:t>державна політика, зміни законодавства, геополітична ситуація</a:t>
            </a:r>
            <a:endParaRPr lang="en-US" sz="1050" dirty="0"/>
          </a:p>
        </p:txBody>
      </p:sp>
      <p:sp>
        <p:nvSpPr>
          <p:cNvPr id="9" name="Shape 6"/>
          <p:cNvSpPr/>
          <p:nvPr/>
        </p:nvSpPr>
        <p:spPr>
          <a:xfrm>
            <a:off x="4343400" y="1691640"/>
            <a:ext cx="3520440" cy="1965960"/>
          </a:xfrm>
          <a:prstGeom prst="roundRect">
            <a:avLst>
              <a:gd name="adj" fmla="val 4651"/>
            </a:avLst>
          </a:prstGeom>
          <a:solidFill>
            <a:srgbClr val="F3F6FB"/>
          </a:solidFill>
          <a:ln/>
        </p:spPr>
      </p:sp>
      <p:sp>
        <p:nvSpPr>
          <p:cNvPr id="10" name="Shape 7"/>
          <p:cNvSpPr/>
          <p:nvPr/>
        </p:nvSpPr>
        <p:spPr>
          <a:xfrm>
            <a:off x="5737860" y="1892808"/>
            <a:ext cx="731520" cy="731520"/>
          </a:xfrm>
          <a:prstGeom prst="ellipse">
            <a:avLst/>
          </a:prstGeom>
          <a:solidFill>
            <a:srgbClr val="1B2A4A"/>
          </a:solidFill>
          <a:ln/>
        </p:spPr>
      </p:sp>
      <p:pic>
        <p:nvPicPr>
          <p:cNvPr id="11" name="Image 1" descr="icons/coins_white.png">    </p:cNvPr>
          <p:cNvPicPr>
            <a:picLocks noChangeAspect="1"/>
          </p:cNvPicPr>
          <p:nvPr/>
        </p:nvPicPr>
        <p:blipFill>
          <a:blip r:embed="rId2"/>
          <a:stretch>
            <a:fillRect/>
          </a:stretch>
        </p:blipFill>
        <p:spPr>
          <a:xfrm>
            <a:off x="5832958" y="1987906"/>
            <a:ext cx="541325" cy="541325"/>
          </a:xfrm>
          <a:prstGeom prst="rect">
            <a:avLst/>
          </a:prstGeom>
        </p:spPr>
      </p:pic>
      <p:sp>
        <p:nvSpPr>
          <p:cNvPr id="12" name="Text 8"/>
          <p:cNvSpPr txBox="1"/>
          <p:nvPr/>
        </p:nvSpPr>
        <p:spPr>
          <a:xfrm>
            <a:off x="4526280" y="2697480"/>
            <a:ext cx="3154680" cy="365760"/>
          </a:xfrm>
          <a:prstGeom prst="rect">
            <a:avLst/>
          </a:prstGeom>
          <a:noFill/>
          <a:ln/>
        </p:spPr>
        <p:txBody>
          <a:bodyPr wrap="square" lIns="0" tIns="0" rIns="0" bIns="0" rtlCol="0" anchor="ctr"/>
          <a:lstStyle/>
          <a:p>
            <a:pPr algn="ctr" indent="0" marL="0">
              <a:buNone/>
            </a:pPr>
            <a:r>
              <a:rPr lang="en-US" sz="1400" b="1" dirty="0">
                <a:solidFill>
                  <a:srgbClr val="1B2A4A"/>
                </a:solidFill>
                <a:latin typeface="Calibri" pitchFamily="34" charset="0"/>
                <a:ea typeface="Calibri" pitchFamily="34" charset="-122"/>
                <a:cs typeface="Calibri" pitchFamily="34" charset="-120"/>
              </a:rPr>
              <a:t>Економічні</a:t>
            </a:r>
            <a:endParaRPr lang="en-US" sz="1400" dirty="0"/>
          </a:p>
        </p:txBody>
      </p:sp>
      <p:sp>
        <p:nvSpPr>
          <p:cNvPr id="13" name="Text 9"/>
          <p:cNvSpPr txBox="1"/>
          <p:nvPr/>
        </p:nvSpPr>
        <p:spPr>
          <a:xfrm>
            <a:off x="4526280" y="3063240"/>
            <a:ext cx="3154680" cy="548640"/>
          </a:xfrm>
          <a:prstGeom prst="rect">
            <a:avLst/>
          </a:prstGeom>
          <a:noFill/>
          <a:ln/>
        </p:spPr>
        <p:txBody>
          <a:bodyPr wrap="square" lIns="0" tIns="0" rIns="0" bIns="0" rtlCol="0" anchor="ctr"/>
          <a:lstStyle/>
          <a:p>
            <a:pPr algn="ctr" indent="0" marL="0">
              <a:lnSpc>
                <a:spcPts val="1300"/>
              </a:lnSpc>
              <a:buNone/>
            </a:pPr>
            <a:r>
              <a:rPr lang="en-US" sz="1050" dirty="0">
                <a:solidFill>
                  <a:srgbClr val="51678A"/>
                </a:solidFill>
                <a:latin typeface="Calibri" pitchFamily="34" charset="0"/>
                <a:ea typeface="Calibri" pitchFamily="34" charset="-122"/>
                <a:cs typeface="Calibri" pitchFamily="34" charset="-120"/>
              </a:rPr>
              <a:t>інфляція, курс валют, кон'юнктура ринку</a:t>
            </a:r>
            <a:endParaRPr lang="en-US" sz="1050" dirty="0"/>
          </a:p>
        </p:txBody>
      </p:sp>
      <p:sp>
        <p:nvSpPr>
          <p:cNvPr id="14" name="Shape 10"/>
          <p:cNvSpPr/>
          <p:nvPr/>
        </p:nvSpPr>
        <p:spPr>
          <a:xfrm>
            <a:off x="8138160" y="1691640"/>
            <a:ext cx="3520440" cy="1965960"/>
          </a:xfrm>
          <a:prstGeom prst="roundRect">
            <a:avLst>
              <a:gd name="adj" fmla="val 4651"/>
            </a:avLst>
          </a:prstGeom>
          <a:solidFill>
            <a:srgbClr val="F3F6FB"/>
          </a:solidFill>
          <a:ln/>
        </p:spPr>
      </p:sp>
      <p:sp>
        <p:nvSpPr>
          <p:cNvPr id="15" name="Shape 11"/>
          <p:cNvSpPr/>
          <p:nvPr/>
        </p:nvSpPr>
        <p:spPr>
          <a:xfrm>
            <a:off x="9532620" y="1892808"/>
            <a:ext cx="731520" cy="731520"/>
          </a:xfrm>
          <a:prstGeom prst="ellipse">
            <a:avLst/>
          </a:prstGeom>
          <a:solidFill>
            <a:srgbClr val="1B2A4A"/>
          </a:solidFill>
          <a:ln/>
        </p:spPr>
      </p:sp>
      <p:pic>
        <p:nvPicPr>
          <p:cNvPr id="16" name="Image 2" descr="icons/users_white.png">    </p:cNvPr>
          <p:cNvPicPr>
            <a:picLocks noChangeAspect="1"/>
          </p:cNvPicPr>
          <p:nvPr/>
        </p:nvPicPr>
        <p:blipFill>
          <a:blip r:embed="rId3"/>
          <a:stretch>
            <a:fillRect/>
          </a:stretch>
        </p:blipFill>
        <p:spPr>
          <a:xfrm>
            <a:off x="9627718" y="1987906"/>
            <a:ext cx="541325" cy="541325"/>
          </a:xfrm>
          <a:prstGeom prst="rect">
            <a:avLst/>
          </a:prstGeom>
        </p:spPr>
      </p:pic>
      <p:sp>
        <p:nvSpPr>
          <p:cNvPr id="17" name="Text 12"/>
          <p:cNvSpPr txBox="1"/>
          <p:nvPr/>
        </p:nvSpPr>
        <p:spPr>
          <a:xfrm>
            <a:off x="8321040" y="2697480"/>
            <a:ext cx="3154680" cy="365760"/>
          </a:xfrm>
          <a:prstGeom prst="rect">
            <a:avLst/>
          </a:prstGeom>
          <a:noFill/>
          <a:ln/>
        </p:spPr>
        <p:txBody>
          <a:bodyPr wrap="square" lIns="0" tIns="0" rIns="0" bIns="0" rtlCol="0" anchor="ctr"/>
          <a:lstStyle/>
          <a:p>
            <a:pPr algn="ctr" indent="0" marL="0">
              <a:buNone/>
            </a:pPr>
            <a:r>
              <a:rPr lang="en-US" sz="1400" b="1" dirty="0">
                <a:solidFill>
                  <a:srgbClr val="1B2A4A"/>
                </a:solidFill>
                <a:latin typeface="Calibri" pitchFamily="34" charset="0"/>
                <a:ea typeface="Calibri" pitchFamily="34" charset="-122"/>
                <a:cs typeface="Calibri" pitchFamily="34" charset="-120"/>
              </a:rPr>
              <a:t>Соціальні</a:t>
            </a:r>
            <a:endParaRPr lang="en-US" sz="1400" dirty="0"/>
          </a:p>
        </p:txBody>
      </p:sp>
      <p:sp>
        <p:nvSpPr>
          <p:cNvPr id="18" name="Text 13"/>
          <p:cNvSpPr txBox="1"/>
          <p:nvPr/>
        </p:nvSpPr>
        <p:spPr>
          <a:xfrm>
            <a:off x="8321040" y="3063240"/>
            <a:ext cx="3154680" cy="548640"/>
          </a:xfrm>
          <a:prstGeom prst="rect">
            <a:avLst/>
          </a:prstGeom>
          <a:noFill/>
          <a:ln/>
        </p:spPr>
        <p:txBody>
          <a:bodyPr wrap="square" lIns="0" tIns="0" rIns="0" bIns="0" rtlCol="0" anchor="ctr"/>
          <a:lstStyle/>
          <a:p>
            <a:pPr algn="ctr" indent="0" marL="0">
              <a:lnSpc>
                <a:spcPts val="1300"/>
              </a:lnSpc>
              <a:buNone/>
            </a:pPr>
            <a:r>
              <a:rPr lang="en-US" sz="1050" dirty="0">
                <a:solidFill>
                  <a:srgbClr val="51678A"/>
                </a:solidFill>
                <a:latin typeface="Calibri" pitchFamily="34" charset="0"/>
                <a:ea typeface="Calibri" pitchFamily="34" charset="-122"/>
                <a:cs typeface="Calibri" pitchFamily="34" charset="-120"/>
              </a:rPr>
              <a:t>демографічні зрушення, зміна споживчих переваг</a:t>
            </a:r>
            <a:endParaRPr lang="en-US" sz="1050" dirty="0"/>
          </a:p>
        </p:txBody>
      </p:sp>
      <p:sp>
        <p:nvSpPr>
          <p:cNvPr id="19" name="Shape 14"/>
          <p:cNvSpPr/>
          <p:nvPr/>
        </p:nvSpPr>
        <p:spPr>
          <a:xfrm>
            <a:off x="548640" y="3931920"/>
            <a:ext cx="3520440" cy="1965960"/>
          </a:xfrm>
          <a:prstGeom prst="roundRect">
            <a:avLst>
              <a:gd name="adj" fmla="val 4651"/>
            </a:avLst>
          </a:prstGeom>
          <a:solidFill>
            <a:srgbClr val="F3F6FB"/>
          </a:solidFill>
          <a:ln/>
        </p:spPr>
      </p:sp>
      <p:sp>
        <p:nvSpPr>
          <p:cNvPr id="20" name="Shape 15"/>
          <p:cNvSpPr/>
          <p:nvPr/>
        </p:nvSpPr>
        <p:spPr>
          <a:xfrm>
            <a:off x="1943100" y="4133088"/>
            <a:ext cx="731520" cy="731520"/>
          </a:xfrm>
          <a:prstGeom prst="ellipse">
            <a:avLst/>
          </a:prstGeom>
          <a:solidFill>
            <a:srgbClr val="1B2A4A"/>
          </a:solidFill>
          <a:ln/>
        </p:spPr>
      </p:sp>
      <p:pic>
        <p:nvPicPr>
          <p:cNvPr id="21" name="Image 3" descr="icons/cogs_white.png">    </p:cNvPr>
          <p:cNvPicPr>
            <a:picLocks noChangeAspect="1"/>
          </p:cNvPicPr>
          <p:nvPr/>
        </p:nvPicPr>
        <p:blipFill>
          <a:blip r:embed="rId4"/>
          <a:stretch>
            <a:fillRect/>
          </a:stretch>
        </p:blipFill>
        <p:spPr>
          <a:xfrm>
            <a:off x="2038198" y="4228186"/>
            <a:ext cx="541325" cy="541325"/>
          </a:xfrm>
          <a:prstGeom prst="rect">
            <a:avLst/>
          </a:prstGeom>
        </p:spPr>
      </p:pic>
      <p:sp>
        <p:nvSpPr>
          <p:cNvPr id="22" name="Text 16"/>
          <p:cNvSpPr txBox="1"/>
          <p:nvPr/>
        </p:nvSpPr>
        <p:spPr>
          <a:xfrm>
            <a:off x="731520" y="4937760"/>
            <a:ext cx="3154680" cy="365760"/>
          </a:xfrm>
          <a:prstGeom prst="rect">
            <a:avLst/>
          </a:prstGeom>
          <a:noFill/>
          <a:ln/>
        </p:spPr>
        <p:txBody>
          <a:bodyPr wrap="square" lIns="0" tIns="0" rIns="0" bIns="0" rtlCol="0" anchor="ctr"/>
          <a:lstStyle/>
          <a:p>
            <a:pPr algn="ctr" indent="0" marL="0">
              <a:buNone/>
            </a:pPr>
            <a:r>
              <a:rPr lang="en-US" sz="1400" b="1" dirty="0">
                <a:solidFill>
                  <a:srgbClr val="1B2A4A"/>
                </a:solidFill>
                <a:latin typeface="Calibri" pitchFamily="34" charset="0"/>
                <a:ea typeface="Calibri" pitchFamily="34" charset="-122"/>
                <a:cs typeface="Calibri" pitchFamily="34" charset="-120"/>
              </a:rPr>
              <a:t>Технологічні</a:t>
            </a:r>
            <a:endParaRPr lang="en-US" sz="1400" dirty="0"/>
          </a:p>
        </p:txBody>
      </p:sp>
      <p:sp>
        <p:nvSpPr>
          <p:cNvPr id="23" name="Text 17"/>
          <p:cNvSpPr txBox="1"/>
          <p:nvPr/>
        </p:nvSpPr>
        <p:spPr>
          <a:xfrm>
            <a:off x="731520" y="5303520"/>
            <a:ext cx="3154680" cy="548640"/>
          </a:xfrm>
          <a:prstGeom prst="rect">
            <a:avLst/>
          </a:prstGeom>
          <a:noFill/>
          <a:ln/>
        </p:spPr>
        <p:txBody>
          <a:bodyPr wrap="square" lIns="0" tIns="0" rIns="0" bIns="0" rtlCol="0" anchor="ctr"/>
          <a:lstStyle/>
          <a:p>
            <a:pPr algn="ctr" indent="0" marL="0">
              <a:lnSpc>
                <a:spcPts val="1300"/>
              </a:lnSpc>
              <a:buNone/>
            </a:pPr>
            <a:r>
              <a:rPr lang="en-US" sz="1050" dirty="0">
                <a:solidFill>
                  <a:srgbClr val="51678A"/>
                </a:solidFill>
                <a:latin typeface="Calibri" pitchFamily="34" charset="0"/>
                <a:ea typeface="Calibri" pitchFamily="34" charset="-122"/>
                <a:cs typeface="Calibri" pitchFamily="34" charset="-120"/>
              </a:rPr>
              <a:t>темпи науково-технічного прогресу, нові технології</a:t>
            </a:r>
            <a:endParaRPr lang="en-US" sz="1050" dirty="0"/>
          </a:p>
        </p:txBody>
      </p:sp>
      <p:sp>
        <p:nvSpPr>
          <p:cNvPr id="24" name="Shape 18"/>
          <p:cNvSpPr/>
          <p:nvPr/>
        </p:nvSpPr>
        <p:spPr>
          <a:xfrm>
            <a:off x="4343400" y="3931920"/>
            <a:ext cx="3520440" cy="1965960"/>
          </a:xfrm>
          <a:prstGeom prst="roundRect">
            <a:avLst>
              <a:gd name="adj" fmla="val 4651"/>
            </a:avLst>
          </a:prstGeom>
          <a:solidFill>
            <a:srgbClr val="F3F6FB"/>
          </a:solidFill>
          <a:ln/>
        </p:spPr>
      </p:sp>
      <p:sp>
        <p:nvSpPr>
          <p:cNvPr id="25" name="Shape 19"/>
          <p:cNvSpPr/>
          <p:nvPr/>
        </p:nvSpPr>
        <p:spPr>
          <a:xfrm>
            <a:off x="5737860" y="4133088"/>
            <a:ext cx="731520" cy="731520"/>
          </a:xfrm>
          <a:prstGeom prst="ellipse">
            <a:avLst/>
          </a:prstGeom>
          <a:solidFill>
            <a:srgbClr val="1B2A4A"/>
          </a:solidFill>
          <a:ln/>
        </p:spPr>
      </p:sp>
      <p:pic>
        <p:nvPicPr>
          <p:cNvPr id="26" name="Image 4" descr="icons/weather_white.png">    </p:cNvPr>
          <p:cNvPicPr>
            <a:picLocks noChangeAspect="1"/>
          </p:cNvPicPr>
          <p:nvPr/>
        </p:nvPicPr>
        <p:blipFill>
          <a:blip r:embed="rId5"/>
          <a:stretch>
            <a:fillRect/>
          </a:stretch>
        </p:blipFill>
        <p:spPr>
          <a:xfrm>
            <a:off x="5832958" y="4228186"/>
            <a:ext cx="541325" cy="541325"/>
          </a:xfrm>
          <a:prstGeom prst="rect">
            <a:avLst/>
          </a:prstGeom>
        </p:spPr>
      </p:pic>
      <p:sp>
        <p:nvSpPr>
          <p:cNvPr id="27" name="Text 20"/>
          <p:cNvSpPr txBox="1"/>
          <p:nvPr/>
        </p:nvSpPr>
        <p:spPr>
          <a:xfrm>
            <a:off x="4526280" y="4937760"/>
            <a:ext cx="3154680" cy="365760"/>
          </a:xfrm>
          <a:prstGeom prst="rect">
            <a:avLst/>
          </a:prstGeom>
          <a:noFill/>
          <a:ln/>
        </p:spPr>
        <p:txBody>
          <a:bodyPr wrap="square" lIns="0" tIns="0" rIns="0" bIns="0" rtlCol="0" anchor="ctr"/>
          <a:lstStyle/>
          <a:p>
            <a:pPr algn="ctr" indent="0" marL="0">
              <a:buNone/>
            </a:pPr>
            <a:r>
              <a:rPr lang="en-US" sz="1400" b="1" dirty="0">
                <a:solidFill>
                  <a:srgbClr val="1B2A4A"/>
                </a:solidFill>
                <a:latin typeface="Calibri" pitchFamily="34" charset="0"/>
                <a:ea typeface="Calibri" pitchFamily="34" charset="-122"/>
                <a:cs typeface="Calibri" pitchFamily="34" charset="-120"/>
              </a:rPr>
              <a:t>Екологічні</a:t>
            </a:r>
            <a:endParaRPr lang="en-US" sz="1400" dirty="0"/>
          </a:p>
        </p:txBody>
      </p:sp>
      <p:sp>
        <p:nvSpPr>
          <p:cNvPr id="28" name="Text 21"/>
          <p:cNvSpPr txBox="1"/>
          <p:nvPr/>
        </p:nvSpPr>
        <p:spPr>
          <a:xfrm>
            <a:off x="4526280" y="5303520"/>
            <a:ext cx="3154680" cy="548640"/>
          </a:xfrm>
          <a:prstGeom prst="rect">
            <a:avLst/>
          </a:prstGeom>
          <a:noFill/>
          <a:ln/>
        </p:spPr>
        <p:txBody>
          <a:bodyPr wrap="square" lIns="0" tIns="0" rIns="0" bIns="0" rtlCol="0" anchor="ctr"/>
          <a:lstStyle/>
          <a:p>
            <a:pPr algn="ctr" indent="0" marL="0">
              <a:lnSpc>
                <a:spcPts val="1300"/>
              </a:lnSpc>
              <a:buNone/>
            </a:pPr>
            <a:r>
              <a:rPr lang="en-US" sz="1050" dirty="0">
                <a:solidFill>
                  <a:srgbClr val="51678A"/>
                </a:solidFill>
                <a:latin typeface="Calibri" pitchFamily="34" charset="0"/>
                <a:ea typeface="Calibri" pitchFamily="34" charset="-122"/>
                <a:cs typeface="Calibri" pitchFamily="34" charset="-120"/>
              </a:rPr>
              <a:t>природні явища, кліматичні умови, надзвичайні ситуації</a:t>
            </a:r>
            <a:endParaRPr lang="en-US" sz="1050" dirty="0"/>
          </a:p>
        </p:txBody>
      </p:sp>
      <p:sp>
        <p:nvSpPr>
          <p:cNvPr id="29" name="Shape 22"/>
          <p:cNvSpPr/>
          <p:nvPr/>
        </p:nvSpPr>
        <p:spPr>
          <a:xfrm>
            <a:off x="8138160" y="3931920"/>
            <a:ext cx="3520440" cy="1965960"/>
          </a:xfrm>
          <a:prstGeom prst="roundRect">
            <a:avLst>
              <a:gd name="adj" fmla="val 4651"/>
            </a:avLst>
          </a:prstGeom>
          <a:solidFill>
            <a:srgbClr val="F3F6FB"/>
          </a:solidFill>
          <a:ln/>
        </p:spPr>
      </p:sp>
      <p:sp>
        <p:nvSpPr>
          <p:cNvPr id="30" name="Shape 23"/>
          <p:cNvSpPr/>
          <p:nvPr/>
        </p:nvSpPr>
        <p:spPr>
          <a:xfrm>
            <a:off x="9532620" y="4133088"/>
            <a:ext cx="731520" cy="731520"/>
          </a:xfrm>
          <a:prstGeom prst="ellipse">
            <a:avLst/>
          </a:prstGeom>
          <a:solidFill>
            <a:srgbClr val="1B2A4A"/>
          </a:solidFill>
          <a:ln/>
        </p:spPr>
      </p:sp>
      <p:pic>
        <p:nvPicPr>
          <p:cNvPr id="31" name="Image 5" descr="icons/gavel_white.png">    </p:cNvPr>
          <p:cNvPicPr>
            <a:picLocks noChangeAspect="1"/>
          </p:cNvPicPr>
          <p:nvPr/>
        </p:nvPicPr>
        <p:blipFill>
          <a:blip r:embed="rId6"/>
          <a:stretch>
            <a:fillRect/>
          </a:stretch>
        </p:blipFill>
        <p:spPr>
          <a:xfrm>
            <a:off x="9627718" y="4228186"/>
            <a:ext cx="541325" cy="541325"/>
          </a:xfrm>
          <a:prstGeom prst="rect">
            <a:avLst/>
          </a:prstGeom>
        </p:spPr>
      </p:pic>
      <p:sp>
        <p:nvSpPr>
          <p:cNvPr id="32" name="Text 24"/>
          <p:cNvSpPr txBox="1"/>
          <p:nvPr/>
        </p:nvSpPr>
        <p:spPr>
          <a:xfrm>
            <a:off x="8321040" y="4937760"/>
            <a:ext cx="3154680" cy="365760"/>
          </a:xfrm>
          <a:prstGeom prst="rect">
            <a:avLst/>
          </a:prstGeom>
          <a:noFill/>
          <a:ln/>
        </p:spPr>
        <p:txBody>
          <a:bodyPr wrap="square" lIns="0" tIns="0" rIns="0" bIns="0" rtlCol="0" anchor="ctr"/>
          <a:lstStyle/>
          <a:p>
            <a:pPr algn="ctr" indent="0" marL="0">
              <a:buNone/>
            </a:pPr>
            <a:r>
              <a:rPr lang="en-US" sz="1400" b="1" dirty="0">
                <a:solidFill>
                  <a:srgbClr val="1B2A4A"/>
                </a:solidFill>
                <a:latin typeface="Calibri" pitchFamily="34" charset="0"/>
                <a:ea typeface="Calibri" pitchFamily="34" charset="-122"/>
                <a:cs typeface="Calibri" pitchFamily="34" charset="-120"/>
              </a:rPr>
              <a:t>Правові</a:t>
            </a:r>
            <a:endParaRPr lang="en-US" sz="1400" dirty="0"/>
          </a:p>
        </p:txBody>
      </p:sp>
      <p:sp>
        <p:nvSpPr>
          <p:cNvPr id="33" name="Text 25"/>
          <p:cNvSpPr txBox="1"/>
          <p:nvPr/>
        </p:nvSpPr>
        <p:spPr>
          <a:xfrm>
            <a:off x="8321040" y="5303520"/>
            <a:ext cx="3154680" cy="548640"/>
          </a:xfrm>
          <a:prstGeom prst="rect">
            <a:avLst/>
          </a:prstGeom>
          <a:noFill/>
          <a:ln/>
        </p:spPr>
        <p:txBody>
          <a:bodyPr wrap="square" lIns="0" tIns="0" rIns="0" bIns="0" rtlCol="0" anchor="ctr"/>
          <a:lstStyle/>
          <a:p>
            <a:pPr algn="ctr" indent="0" marL="0">
              <a:lnSpc>
                <a:spcPts val="1300"/>
              </a:lnSpc>
              <a:buNone/>
            </a:pPr>
            <a:r>
              <a:rPr lang="en-US" sz="1050" dirty="0">
                <a:solidFill>
                  <a:srgbClr val="51678A"/>
                </a:solidFill>
                <a:latin typeface="Calibri" pitchFamily="34" charset="0"/>
                <a:ea typeface="Calibri" pitchFamily="34" charset="-122"/>
                <a:cs typeface="Calibri" pitchFamily="34" charset="-120"/>
              </a:rPr>
              <a:t>нормативно-правове регулювання підприємницької діяльності</a:t>
            </a:r>
            <a:endParaRPr lang="en-US" sz="1050" dirty="0"/>
          </a:p>
        </p:txBody>
      </p:sp>
      <p:sp>
        <p:nvSpPr>
          <p:cNvPr id="34" name="Text 26"/>
          <p:cNvSpPr txBox="1"/>
          <p:nvPr/>
        </p:nvSpPr>
        <p:spPr>
          <a:xfrm>
            <a:off x="548640" y="6519672"/>
            <a:ext cx="8229600" cy="274320"/>
          </a:xfrm>
          <a:prstGeom prst="rect">
            <a:avLst/>
          </a:prstGeom>
          <a:noFill/>
          <a:ln/>
        </p:spPr>
        <p:txBody>
          <a:bodyPr wrap="square" lIns="0" tIns="0" rIns="0" bIns="0" rtlCol="0" anchor="ctr"/>
          <a:lstStyle/>
          <a:p>
            <a:pPr indent="0" marL="0">
              <a:buNone/>
            </a:pPr>
            <a:r>
              <a:rPr lang="en-US" sz="950" dirty="0">
                <a:solidFill>
                  <a:srgbClr val="51678A"/>
                </a:solidFill>
                <a:latin typeface="Calibri" pitchFamily="34" charset="0"/>
                <a:ea typeface="Calibri" pitchFamily="34" charset="-122"/>
                <a:cs typeface="Calibri" pitchFamily="34" charset="-120"/>
              </a:rPr>
              <a:t>1.2 Джерела факторів невизначеності</a:t>
            </a:r>
            <a:endParaRPr lang="en-US" sz="950" dirty="0"/>
          </a:p>
        </p:txBody>
      </p:sp>
      <p:sp>
        <p:nvSpPr>
          <p:cNvPr id="35" name="Text 27"/>
          <p:cNvSpPr txBox="1"/>
          <p:nvPr/>
        </p:nvSpPr>
        <p:spPr>
          <a:xfrm>
            <a:off x="11185855" y="6519672"/>
            <a:ext cx="457200" cy="274320"/>
          </a:xfrm>
          <a:prstGeom prst="rect">
            <a:avLst/>
          </a:prstGeom>
          <a:noFill/>
          <a:ln/>
        </p:spPr>
        <p:txBody>
          <a:bodyPr wrap="square" lIns="0" tIns="0" rIns="0" bIns="0" rtlCol="0" anchor="ctr"/>
          <a:lstStyle/>
          <a:p>
            <a:pPr algn="r" indent="0" marL="0">
              <a:buNone/>
            </a:pPr>
            <a:r>
              <a:rPr lang="en-US" sz="950" dirty="0">
                <a:solidFill>
                  <a:srgbClr val="51678A"/>
                </a:solidFill>
                <a:latin typeface="Calibri" pitchFamily="34" charset="0"/>
                <a:ea typeface="Calibri" pitchFamily="34" charset="-122"/>
                <a:cs typeface="Calibri" pitchFamily="34" charset="-120"/>
              </a:rPr>
              <a:t>16</a:t>
            </a:r>
            <a:endParaRPr lang="en-US" sz="95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84048"/>
            <a:ext cx="10058400" cy="292608"/>
          </a:xfrm>
          <a:prstGeom prst="rect">
            <a:avLst/>
          </a:prstGeom>
          <a:noFill/>
          <a:ln/>
        </p:spPr>
        <p:txBody>
          <a:bodyPr wrap="square" lIns="0" tIns="0" rIns="0" bIns="0" rtlCol="0" anchor="ctr"/>
          <a:lstStyle/>
          <a:p>
            <a:pPr indent="0" marL="0">
              <a:buNone/>
            </a:pPr>
            <a:r>
              <a:rPr lang="en-US" sz="1250" b="1" spc="200" kern="0" dirty="0">
                <a:solidFill>
                  <a:srgbClr val="C87F1C"/>
                </a:solidFill>
                <a:latin typeface="Calibri" pitchFamily="34" charset="0"/>
                <a:ea typeface="Calibri" pitchFamily="34" charset="-122"/>
                <a:cs typeface="Calibri" pitchFamily="34" charset="-120"/>
              </a:rPr>
              <a:t>1.2 ДЖЕРЕЛА ФАКТОРІВ НЕВИЗНАЧЕНОСТІ</a:t>
            </a:r>
            <a:endParaRPr lang="en-US" sz="1250" dirty="0"/>
          </a:p>
        </p:txBody>
      </p:sp>
      <p:sp>
        <p:nvSpPr>
          <p:cNvPr id="3" name="Text 1"/>
          <p:cNvSpPr txBox="1"/>
          <p:nvPr/>
        </p:nvSpPr>
        <p:spPr>
          <a:xfrm>
            <a:off x="548640" y="658368"/>
            <a:ext cx="11064240" cy="731520"/>
          </a:xfrm>
          <a:prstGeom prst="rect">
            <a:avLst/>
          </a:prstGeom>
          <a:noFill/>
          <a:ln/>
        </p:spPr>
        <p:txBody>
          <a:bodyPr wrap="square" lIns="0" tIns="0" rIns="0" bIns="0" rtlCol="0" anchor="ctr"/>
          <a:lstStyle/>
          <a:p>
            <a:pPr indent="0" marL="0">
              <a:buNone/>
            </a:pPr>
            <a:r>
              <a:rPr lang="en-US" sz="2900" b="1" dirty="0">
                <a:solidFill>
                  <a:srgbClr val="1B2A4A"/>
                </a:solidFill>
                <a:latin typeface="Cambria" pitchFamily="34" charset="0"/>
                <a:ea typeface="Cambria" pitchFamily="34" charset="-122"/>
                <a:cs typeface="Cambria" pitchFamily="34" charset="-120"/>
              </a:rPr>
              <a:t>Зовнішні джерела: мезосередовище (ринкове оточення)</a:t>
            </a:r>
            <a:endParaRPr lang="en-US" sz="2900" dirty="0"/>
          </a:p>
        </p:txBody>
      </p:sp>
      <p:sp>
        <p:nvSpPr>
          <p:cNvPr id="4" name="Shape 2"/>
          <p:cNvSpPr/>
          <p:nvPr/>
        </p:nvSpPr>
        <p:spPr>
          <a:xfrm>
            <a:off x="548640" y="1691640"/>
            <a:ext cx="5349240" cy="1874520"/>
          </a:xfrm>
          <a:prstGeom prst="roundRect">
            <a:avLst>
              <a:gd name="adj" fmla="val 4878"/>
            </a:avLst>
          </a:prstGeom>
          <a:solidFill>
            <a:srgbClr val="F3F6FB"/>
          </a:solidFill>
          <a:ln/>
        </p:spPr>
      </p:sp>
      <p:sp>
        <p:nvSpPr>
          <p:cNvPr id="5" name="Shape 3"/>
          <p:cNvSpPr/>
          <p:nvPr/>
        </p:nvSpPr>
        <p:spPr>
          <a:xfrm>
            <a:off x="822960" y="1965960"/>
            <a:ext cx="777240" cy="777240"/>
          </a:xfrm>
          <a:prstGeom prst="ellipse">
            <a:avLst/>
          </a:prstGeom>
          <a:solidFill>
            <a:srgbClr val="51678A"/>
          </a:solidFill>
          <a:ln/>
        </p:spPr>
      </p:sp>
      <p:pic>
        <p:nvPicPr>
          <p:cNvPr id="6" name="Image 0" descr="icons/sitemap_white.png">    </p:cNvPr>
          <p:cNvPicPr>
            <a:picLocks noChangeAspect="1"/>
          </p:cNvPicPr>
          <p:nvPr/>
        </p:nvPicPr>
        <p:blipFill>
          <a:blip r:embed="rId1"/>
          <a:stretch>
            <a:fillRect/>
          </a:stretch>
        </p:blipFill>
        <p:spPr>
          <a:xfrm>
            <a:off x="924001" y="2067001"/>
            <a:ext cx="575158" cy="575158"/>
          </a:xfrm>
          <a:prstGeom prst="rect">
            <a:avLst/>
          </a:prstGeom>
        </p:spPr>
      </p:pic>
      <p:sp>
        <p:nvSpPr>
          <p:cNvPr id="7" name="Text 4"/>
          <p:cNvSpPr txBox="1"/>
          <p:nvPr/>
        </p:nvSpPr>
        <p:spPr>
          <a:xfrm>
            <a:off x="1783080" y="1947672"/>
            <a:ext cx="3886200" cy="457200"/>
          </a:xfrm>
          <a:prstGeom prst="rect">
            <a:avLst/>
          </a:prstGeom>
          <a:noFill/>
          <a:ln/>
        </p:spPr>
        <p:txBody>
          <a:bodyPr wrap="square" lIns="0" tIns="0" rIns="0" bIns="0" rtlCol="0" anchor="ctr"/>
          <a:lstStyle/>
          <a:p>
            <a:pPr indent="0" marL="0">
              <a:buNone/>
            </a:pPr>
            <a:r>
              <a:rPr lang="en-US" sz="1500" b="1" dirty="0">
                <a:solidFill>
                  <a:srgbClr val="1B2A4A"/>
                </a:solidFill>
                <a:latin typeface="Calibri" pitchFamily="34" charset="0"/>
                <a:ea typeface="Calibri" pitchFamily="34" charset="-122"/>
                <a:cs typeface="Calibri" pitchFamily="34" charset="-120"/>
              </a:rPr>
              <a:t>Конкуренти</a:t>
            </a:r>
            <a:endParaRPr lang="en-US" sz="1500" dirty="0"/>
          </a:p>
        </p:txBody>
      </p:sp>
      <p:sp>
        <p:nvSpPr>
          <p:cNvPr id="8" name="Text 5"/>
          <p:cNvSpPr txBox="1"/>
          <p:nvPr/>
        </p:nvSpPr>
        <p:spPr>
          <a:xfrm>
            <a:off x="1783080" y="2423160"/>
            <a:ext cx="3886200" cy="1005840"/>
          </a:xfrm>
          <a:prstGeom prst="rect">
            <a:avLst/>
          </a:prstGeom>
          <a:noFill/>
          <a:ln/>
        </p:spPr>
        <p:txBody>
          <a:bodyPr wrap="square" lIns="0" tIns="0" rIns="0" bIns="0" rtlCol="0" anchor="ctr"/>
          <a:lstStyle/>
          <a:p>
            <a:pPr indent="0" marL="0">
              <a:lnSpc>
                <a:spcPts val="1600"/>
              </a:lnSpc>
              <a:buNone/>
            </a:pPr>
            <a:r>
              <a:rPr lang="en-US" sz="1250" dirty="0">
                <a:solidFill>
                  <a:srgbClr val="51678A"/>
                </a:solidFill>
                <a:latin typeface="Calibri" pitchFamily="34" charset="0"/>
                <a:ea typeface="Calibri" pitchFamily="34" charset="-122"/>
                <a:cs typeface="Calibri" pitchFamily="34" charset="-120"/>
              </a:rPr>
              <a:t>непередбачувані дії суб'єктів, що виробляють аналогічну продукцію чи послуги</a:t>
            </a:r>
            <a:endParaRPr lang="en-US" sz="1250" dirty="0"/>
          </a:p>
        </p:txBody>
      </p:sp>
      <p:sp>
        <p:nvSpPr>
          <p:cNvPr id="9" name="Shape 6"/>
          <p:cNvSpPr/>
          <p:nvPr/>
        </p:nvSpPr>
        <p:spPr>
          <a:xfrm>
            <a:off x="6309360" y="1691640"/>
            <a:ext cx="5349240" cy="1874520"/>
          </a:xfrm>
          <a:prstGeom prst="roundRect">
            <a:avLst>
              <a:gd name="adj" fmla="val 4878"/>
            </a:avLst>
          </a:prstGeom>
          <a:solidFill>
            <a:srgbClr val="F3F6FB"/>
          </a:solidFill>
          <a:ln/>
        </p:spPr>
      </p:sp>
      <p:sp>
        <p:nvSpPr>
          <p:cNvPr id="10" name="Shape 7"/>
          <p:cNvSpPr/>
          <p:nvPr/>
        </p:nvSpPr>
        <p:spPr>
          <a:xfrm>
            <a:off x="6583680" y="1965960"/>
            <a:ext cx="777240" cy="777240"/>
          </a:xfrm>
          <a:prstGeom prst="ellipse">
            <a:avLst/>
          </a:prstGeom>
          <a:solidFill>
            <a:srgbClr val="51678A"/>
          </a:solidFill>
          <a:ln/>
        </p:spPr>
      </p:sp>
      <p:pic>
        <p:nvPicPr>
          <p:cNvPr id="11" name="Image 1" descr="icons/users_white.png">    </p:cNvPr>
          <p:cNvPicPr>
            <a:picLocks noChangeAspect="1"/>
          </p:cNvPicPr>
          <p:nvPr/>
        </p:nvPicPr>
        <p:blipFill>
          <a:blip r:embed="rId2"/>
          <a:stretch>
            <a:fillRect/>
          </a:stretch>
        </p:blipFill>
        <p:spPr>
          <a:xfrm>
            <a:off x="6684721" y="2067001"/>
            <a:ext cx="575158" cy="575158"/>
          </a:xfrm>
          <a:prstGeom prst="rect">
            <a:avLst/>
          </a:prstGeom>
        </p:spPr>
      </p:pic>
      <p:sp>
        <p:nvSpPr>
          <p:cNvPr id="12" name="Text 8"/>
          <p:cNvSpPr txBox="1"/>
          <p:nvPr/>
        </p:nvSpPr>
        <p:spPr>
          <a:xfrm>
            <a:off x="7543800" y="1947672"/>
            <a:ext cx="3886200" cy="457200"/>
          </a:xfrm>
          <a:prstGeom prst="rect">
            <a:avLst/>
          </a:prstGeom>
          <a:noFill/>
          <a:ln/>
        </p:spPr>
        <p:txBody>
          <a:bodyPr wrap="square" lIns="0" tIns="0" rIns="0" bIns="0" rtlCol="0" anchor="ctr"/>
          <a:lstStyle/>
          <a:p>
            <a:pPr indent="0" marL="0">
              <a:buNone/>
            </a:pPr>
            <a:r>
              <a:rPr lang="en-US" sz="1500" b="1" dirty="0">
                <a:solidFill>
                  <a:srgbClr val="1B2A4A"/>
                </a:solidFill>
                <a:latin typeface="Calibri" pitchFamily="34" charset="0"/>
                <a:ea typeface="Calibri" pitchFamily="34" charset="-122"/>
                <a:cs typeface="Calibri" pitchFamily="34" charset="-120"/>
              </a:rPr>
              <a:t>Споживачі</a:t>
            </a:r>
            <a:endParaRPr lang="en-US" sz="1500" dirty="0"/>
          </a:p>
        </p:txBody>
      </p:sp>
      <p:sp>
        <p:nvSpPr>
          <p:cNvPr id="13" name="Text 9"/>
          <p:cNvSpPr txBox="1"/>
          <p:nvPr/>
        </p:nvSpPr>
        <p:spPr>
          <a:xfrm>
            <a:off x="7543800" y="2423160"/>
            <a:ext cx="3886200" cy="1005840"/>
          </a:xfrm>
          <a:prstGeom prst="rect">
            <a:avLst/>
          </a:prstGeom>
          <a:noFill/>
          <a:ln/>
        </p:spPr>
        <p:txBody>
          <a:bodyPr wrap="square" lIns="0" tIns="0" rIns="0" bIns="0" rtlCol="0" anchor="ctr"/>
          <a:lstStyle/>
          <a:p>
            <a:pPr indent="0" marL="0">
              <a:lnSpc>
                <a:spcPts val="1600"/>
              </a:lnSpc>
              <a:buNone/>
            </a:pPr>
            <a:r>
              <a:rPr lang="en-US" sz="1250" dirty="0">
                <a:solidFill>
                  <a:srgbClr val="51678A"/>
                </a:solidFill>
                <a:latin typeface="Calibri" pitchFamily="34" charset="0"/>
                <a:ea typeface="Calibri" pitchFamily="34" charset="-122"/>
                <a:cs typeface="Calibri" pitchFamily="34" charset="-120"/>
              </a:rPr>
              <a:t>мінливість попиту, зміна вимог до якості та ціни продукції</a:t>
            </a:r>
            <a:endParaRPr lang="en-US" sz="1250" dirty="0"/>
          </a:p>
        </p:txBody>
      </p:sp>
      <p:sp>
        <p:nvSpPr>
          <p:cNvPr id="14" name="Shape 10"/>
          <p:cNvSpPr/>
          <p:nvPr/>
        </p:nvSpPr>
        <p:spPr>
          <a:xfrm>
            <a:off x="548640" y="3886200"/>
            <a:ext cx="5349240" cy="1874520"/>
          </a:xfrm>
          <a:prstGeom prst="roundRect">
            <a:avLst>
              <a:gd name="adj" fmla="val 4878"/>
            </a:avLst>
          </a:prstGeom>
          <a:solidFill>
            <a:srgbClr val="F3F6FB"/>
          </a:solidFill>
          <a:ln/>
        </p:spPr>
      </p:sp>
      <p:sp>
        <p:nvSpPr>
          <p:cNvPr id="15" name="Shape 11"/>
          <p:cNvSpPr/>
          <p:nvPr/>
        </p:nvSpPr>
        <p:spPr>
          <a:xfrm>
            <a:off x="822960" y="4160520"/>
            <a:ext cx="777240" cy="777240"/>
          </a:xfrm>
          <a:prstGeom prst="ellipse">
            <a:avLst/>
          </a:prstGeom>
          <a:solidFill>
            <a:srgbClr val="51678A"/>
          </a:solidFill>
          <a:ln/>
        </p:spPr>
      </p:sp>
      <p:pic>
        <p:nvPicPr>
          <p:cNvPr id="16" name="Image 2" descr="icons/industry_white.png">    </p:cNvPr>
          <p:cNvPicPr>
            <a:picLocks noChangeAspect="1"/>
          </p:cNvPicPr>
          <p:nvPr/>
        </p:nvPicPr>
        <p:blipFill>
          <a:blip r:embed="rId3"/>
          <a:stretch>
            <a:fillRect/>
          </a:stretch>
        </p:blipFill>
        <p:spPr>
          <a:xfrm>
            <a:off x="924001" y="4261561"/>
            <a:ext cx="575158" cy="575158"/>
          </a:xfrm>
          <a:prstGeom prst="rect">
            <a:avLst/>
          </a:prstGeom>
        </p:spPr>
      </p:pic>
      <p:sp>
        <p:nvSpPr>
          <p:cNvPr id="17" name="Text 12"/>
          <p:cNvSpPr txBox="1"/>
          <p:nvPr/>
        </p:nvSpPr>
        <p:spPr>
          <a:xfrm>
            <a:off x="1783080" y="4142232"/>
            <a:ext cx="3886200" cy="457200"/>
          </a:xfrm>
          <a:prstGeom prst="rect">
            <a:avLst/>
          </a:prstGeom>
          <a:noFill/>
          <a:ln/>
        </p:spPr>
        <p:txBody>
          <a:bodyPr wrap="square" lIns="0" tIns="0" rIns="0" bIns="0" rtlCol="0" anchor="ctr"/>
          <a:lstStyle/>
          <a:p>
            <a:pPr indent="0" marL="0">
              <a:buNone/>
            </a:pPr>
            <a:r>
              <a:rPr lang="en-US" sz="1500" b="1" dirty="0">
                <a:solidFill>
                  <a:srgbClr val="1B2A4A"/>
                </a:solidFill>
                <a:latin typeface="Calibri" pitchFamily="34" charset="0"/>
                <a:ea typeface="Calibri" pitchFamily="34" charset="-122"/>
                <a:cs typeface="Calibri" pitchFamily="34" charset="-120"/>
              </a:rPr>
              <a:t>Постачальники</a:t>
            </a:r>
            <a:endParaRPr lang="en-US" sz="1500" dirty="0"/>
          </a:p>
        </p:txBody>
      </p:sp>
      <p:sp>
        <p:nvSpPr>
          <p:cNvPr id="18" name="Text 13"/>
          <p:cNvSpPr txBox="1"/>
          <p:nvPr/>
        </p:nvSpPr>
        <p:spPr>
          <a:xfrm>
            <a:off x="1783080" y="4617720"/>
            <a:ext cx="3886200" cy="1005840"/>
          </a:xfrm>
          <a:prstGeom prst="rect">
            <a:avLst/>
          </a:prstGeom>
          <a:noFill/>
          <a:ln/>
        </p:spPr>
        <p:txBody>
          <a:bodyPr wrap="square" lIns="0" tIns="0" rIns="0" bIns="0" rtlCol="0" anchor="ctr"/>
          <a:lstStyle/>
          <a:p>
            <a:pPr indent="0" marL="0">
              <a:lnSpc>
                <a:spcPts val="1600"/>
              </a:lnSpc>
              <a:buNone/>
            </a:pPr>
            <a:r>
              <a:rPr lang="en-US" sz="1250" dirty="0">
                <a:solidFill>
                  <a:srgbClr val="51678A"/>
                </a:solidFill>
                <a:latin typeface="Calibri" pitchFamily="34" charset="0"/>
                <a:ea typeface="Calibri" pitchFamily="34" charset="-122"/>
                <a:cs typeface="Calibri" pitchFamily="34" charset="-120"/>
              </a:rPr>
              <a:t>надійність поставок сировини, матеріалів, комплектуючих</a:t>
            </a:r>
            <a:endParaRPr lang="en-US" sz="1250" dirty="0"/>
          </a:p>
        </p:txBody>
      </p:sp>
      <p:sp>
        <p:nvSpPr>
          <p:cNvPr id="19" name="Shape 14"/>
          <p:cNvSpPr/>
          <p:nvPr/>
        </p:nvSpPr>
        <p:spPr>
          <a:xfrm>
            <a:off x="6309360" y="3886200"/>
            <a:ext cx="5349240" cy="1874520"/>
          </a:xfrm>
          <a:prstGeom prst="roundRect">
            <a:avLst>
              <a:gd name="adj" fmla="val 4878"/>
            </a:avLst>
          </a:prstGeom>
          <a:solidFill>
            <a:srgbClr val="F3F6FB"/>
          </a:solidFill>
          <a:ln/>
        </p:spPr>
      </p:sp>
      <p:sp>
        <p:nvSpPr>
          <p:cNvPr id="20" name="Shape 15"/>
          <p:cNvSpPr/>
          <p:nvPr/>
        </p:nvSpPr>
        <p:spPr>
          <a:xfrm>
            <a:off x="6583680" y="4160520"/>
            <a:ext cx="777240" cy="777240"/>
          </a:xfrm>
          <a:prstGeom prst="ellipse">
            <a:avLst/>
          </a:prstGeom>
          <a:solidFill>
            <a:srgbClr val="51678A"/>
          </a:solidFill>
          <a:ln/>
        </p:spPr>
      </p:sp>
      <p:pic>
        <p:nvPicPr>
          <p:cNvPr id="21" name="Image 3" descr="icons/handshake_white.png">    </p:cNvPr>
          <p:cNvPicPr>
            <a:picLocks noChangeAspect="1"/>
          </p:cNvPicPr>
          <p:nvPr/>
        </p:nvPicPr>
        <p:blipFill>
          <a:blip r:embed="rId4"/>
          <a:stretch>
            <a:fillRect/>
          </a:stretch>
        </p:blipFill>
        <p:spPr>
          <a:xfrm>
            <a:off x="6684721" y="4261561"/>
            <a:ext cx="575158" cy="575158"/>
          </a:xfrm>
          <a:prstGeom prst="rect">
            <a:avLst/>
          </a:prstGeom>
        </p:spPr>
      </p:pic>
      <p:sp>
        <p:nvSpPr>
          <p:cNvPr id="22" name="Text 16"/>
          <p:cNvSpPr txBox="1"/>
          <p:nvPr/>
        </p:nvSpPr>
        <p:spPr>
          <a:xfrm>
            <a:off x="7543800" y="4142232"/>
            <a:ext cx="3886200" cy="457200"/>
          </a:xfrm>
          <a:prstGeom prst="rect">
            <a:avLst/>
          </a:prstGeom>
          <a:noFill/>
          <a:ln/>
        </p:spPr>
        <p:txBody>
          <a:bodyPr wrap="square" lIns="0" tIns="0" rIns="0" bIns="0" rtlCol="0" anchor="ctr"/>
          <a:lstStyle/>
          <a:p>
            <a:pPr indent="0" marL="0">
              <a:buNone/>
            </a:pPr>
            <a:r>
              <a:rPr lang="en-US" sz="1500" b="1" dirty="0">
                <a:solidFill>
                  <a:srgbClr val="1B2A4A"/>
                </a:solidFill>
                <a:latin typeface="Calibri" pitchFamily="34" charset="0"/>
                <a:ea typeface="Calibri" pitchFamily="34" charset="-122"/>
                <a:cs typeface="Calibri" pitchFamily="34" charset="-120"/>
              </a:rPr>
              <a:t>Контрагенти і партнери</a:t>
            </a:r>
            <a:endParaRPr lang="en-US" sz="1500" dirty="0"/>
          </a:p>
        </p:txBody>
      </p:sp>
      <p:sp>
        <p:nvSpPr>
          <p:cNvPr id="23" name="Text 17"/>
          <p:cNvSpPr txBox="1"/>
          <p:nvPr/>
        </p:nvSpPr>
        <p:spPr>
          <a:xfrm>
            <a:off x="7543800" y="4617720"/>
            <a:ext cx="3886200" cy="1005840"/>
          </a:xfrm>
          <a:prstGeom prst="rect">
            <a:avLst/>
          </a:prstGeom>
          <a:noFill/>
          <a:ln/>
        </p:spPr>
        <p:txBody>
          <a:bodyPr wrap="square" lIns="0" tIns="0" rIns="0" bIns="0" rtlCol="0" anchor="ctr"/>
          <a:lstStyle/>
          <a:p>
            <a:pPr indent="0" marL="0">
              <a:lnSpc>
                <a:spcPts val="1600"/>
              </a:lnSpc>
              <a:buNone/>
            </a:pPr>
            <a:r>
              <a:rPr lang="en-US" sz="1250" dirty="0">
                <a:solidFill>
                  <a:srgbClr val="51678A"/>
                </a:solidFill>
                <a:latin typeface="Calibri" pitchFamily="34" charset="0"/>
                <a:ea typeface="Calibri" pitchFamily="34" charset="-122"/>
                <a:cs typeface="Calibri" pitchFamily="34" charset="-120"/>
              </a:rPr>
              <a:t>виконання договірних зобов'язань, фінансова стійкість партнерів</a:t>
            </a:r>
            <a:endParaRPr lang="en-US" sz="1250" dirty="0"/>
          </a:p>
        </p:txBody>
      </p:sp>
      <p:sp>
        <p:nvSpPr>
          <p:cNvPr id="24" name="Text 18"/>
          <p:cNvSpPr txBox="1"/>
          <p:nvPr/>
        </p:nvSpPr>
        <p:spPr>
          <a:xfrm>
            <a:off x="548640" y="6519672"/>
            <a:ext cx="8229600" cy="274320"/>
          </a:xfrm>
          <a:prstGeom prst="rect">
            <a:avLst/>
          </a:prstGeom>
          <a:noFill/>
          <a:ln/>
        </p:spPr>
        <p:txBody>
          <a:bodyPr wrap="square" lIns="0" tIns="0" rIns="0" bIns="0" rtlCol="0" anchor="ctr"/>
          <a:lstStyle/>
          <a:p>
            <a:pPr indent="0" marL="0">
              <a:buNone/>
            </a:pPr>
            <a:r>
              <a:rPr lang="en-US" sz="950" dirty="0">
                <a:solidFill>
                  <a:srgbClr val="51678A"/>
                </a:solidFill>
                <a:latin typeface="Calibri" pitchFamily="34" charset="0"/>
                <a:ea typeface="Calibri" pitchFamily="34" charset="-122"/>
                <a:cs typeface="Calibri" pitchFamily="34" charset="-120"/>
              </a:rPr>
              <a:t>1.2 Джерела факторів невизначеності</a:t>
            </a:r>
            <a:endParaRPr lang="en-US" sz="950" dirty="0"/>
          </a:p>
        </p:txBody>
      </p:sp>
      <p:sp>
        <p:nvSpPr>
          <p:cNvPr id="25" name="Text 19"/>
          <p:cNvSpPr txBox="1"/>
          <p:nvPr/>
        </p:nvSpPr>
        <p:spPr>
          <a:xfrm>
            <a:off x="11185855" y="6519672"/>
            <a:ext cx="457200" cy="274320"/>
          </a:xfrm>
          <a:prstGeom prst="rect">
            <a:avLst/>
          </a:prstGeom>
          <a:noFill/>
          <a:ln/>
        </p:spPr>
        <p:txBody>
          <a:bodyPr wrap="square" lIns="0" tIns="0" rIns="0" bIns="0" rtlCol="0" anchor="ctr"/>
          <a:lstStyle/>
          <a:p>
            <a:pPr algn="r" indent="0" marL="0">
              <a:buNone/>
            </a:pPr>
            <a:r>
              <a:rPr lang="en-US" sz="950" dirty="0">
                <a:solidFill>
                  <a:srgbClr val="51678A"/>
                </a:solidFill>
                <a:latin typeface="Calibri" pitchFamily="34" charset="0"/>
                <a:ea typeface="Calibri" pitchFamily="34" charset="-122"/>
                <a:cs typeface="Calibri" pitchFamily="34" charset="-120"/>
              </a:rPr>
              <a:t>17</a:t>
            </a:r>
            <a:endParaRPr lang="en-US" sz="95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84048"/>
            <a:ext cx="10058400" cy="292608"/>
          </a:xfrm>
          <a:prstGeom prst="rect">
            <a:avLst/>
          </a:prstGeom>
          <a:noFill/>
          <a:ln/>
        </p:spPr>
        <p:txBody>
          <a:bodyPr wrap="square" lIns="0" tIns="0" rIns="0" bIns="0" rtlCol="0" anchor="ctr"/>
          <a:lstStyle/>
          <a:p>
            <a:pPr indent="0" marL="0">
              <a:buNone/>
            </a:pPr>
            <a:r>
              <a:rPr lang="en-US" sz="1250" b="1" spc="200" kern="0" dirty="0">
                <a:solidFill>
                  <a:srgbClr val="C87F1C"/>
                </a:solidFill>
                <a:latin typeface="Calibri" pitchFamily="34" charset="0"/>
                <a:ea typeface="Calibri" pitchFamily="34" charset="-122"/>
                <a:cs typeface="Calibri" pitchFamily="34" charset="-120"/>
              </a:rPr>
              <a:t>1.2 ДЖЕРЕЛА ФАКТОРІВ НЕВИЗНАЧЕНОСТІ</a:t>
            </a:r>
            <a:endParaRPr lang="en-US" sz="1250" dirty="0"/>
          </a:p>
        </p:txBody>
      </p:sp>
      <p:sp>
        <p:nvSpPr>
          <p:cNvPr id="3" name="Text 1"/>
          <p:cNvSpPr txBox="1"/>
          <p:nvPr/>
        </p:nvSpPr>
        <p:spPr>
          <a:xfrm>
            <a:off x="548640" y="658368"/>
            <a:ext cx="11064240" cy="731520"/>
          </a:xfrm>
          <a:prstGeom prst="rect">
            <a:avLst/>
          </a:prstGeom>
          <a:noFill/>
          <a:ln/>
        </p:spPr>
        <p:txBody>
          <a:bodyPr wrap="square" lIns="0" tIns="0" rIns="0" bIns="0" rtlCol="0" anchor="ctr"/>
          <a:lstStyle/>
          <a:p>
            <a:pPr indent="0" marL="0">
              <a:buNone/>
            </a:pPr>
            <a:r>
              <a:rPr lang="en-US" sz="2900" b="1" dirty="0">
                <a:solidFill>
                  <a:srgbClr val="1B2A4A"/>
                </a:solidFill>
                <a:latin typeface="Cambria" pitchFamily="34" charset="0"/>
                <a:ea typeface="Cambria" pitchFamily="34" charset="-122"/>
                <a:cs typeface="Cambria" pitchFamily="34" charset="-120"/>
              </a:rPr>
              <a:t>Внутрішні джерела: мікросередовище підприємства</a:t>
            </a:r>
            <a:endParaRPr lang="en-US" sz="2900" dirty="0"/>
          </a:p>
        </p:txBody>
      </p:sp>
      <p:sp>
        <p:nvSpPr>
          <p:cNvPr id="4" name="Shape 2"/>
          <p:cNvSpPr/>
          <p:nvPr/>
        </p:nvSpPr>
        <p:spPr>
          <a:xfrm>
            <a:off x="548640" y="1691640"/>
            <a:ext cx="5349240" cy="1874520"/>
          </a:xfrm>
          <a:prstGeom prst="roundRect">
            <a:avLst>
              <a:gd name="adj" fmla="val 4878"/>
            </a:avLst>
          </a:prstGeom>
          <a:solidFill>
            <a:srgbClr val="FCEFDA"/>
          </a:solidFill>
          <a:ln/>
        </p:spPr>
      </p:sp>
      <p:sp>
        <p:nvSpPr>
          <p:cNvPr id="5" name="Shape 3"/>
          <p:cNvSpPr/>
          <p:nvPr/>
        </p:nvSpPr>
        <p:spPr>
          <a:xfrm>
            <a:off x="822960" y="1965960"/>
            <a:ext cx="777240" cy="777240"/>
          </a:xfrm>
          <a:prstGeom prst="ellipse">
            <a:avLst/>
          </a:prstGeom>
          <a:solidFill>
            <a:srgbClr val="C87F1C"/>
          </a:solidFill>
          <a:ln/>
        </p:spPr>
      </p:sp>
      <p:pic>
        <p:nvPicPr>
          <p:cNvPr id="6" name="Image 0" descr="icons/brain_navy.png">    </p:cNvPr>
          <p:cNvPicPr>
            <a:picLocks noChangeAspect="1"/>
          </p:cNvPicPr>
          <p:nvPr/>
        </p:nvPicPr>
        <p:blipFill>
          <a:blip r:embed="rId1"/>
          <a:stretch>
            <a:fillRect/>
          </a:stretch>
        </p:blipFill>
        <p:spPr>
          <a:xfrm>
            <a:off x="924001" y="2067001"/>
            <a:ext cx="575158" cy="575158"/>
          </a:xfrm>
          <a:prstGeom prst="rect">
            <a:avLst/>
          </a:prstGeom>
        </p:spPr>
      </p:pic>
      <p:sp>
        <p:nvSpPr>
          <p:cNvPr id="7" name="Text 4"/>
          <p:cNvSpPr txBox="1"/>
          <p:nvPr/>
        </p:nvSpPr>
        <p:spPr>
          <a:xfrm>
            <a:off x="1783080" y="1947672"/>
            <a:ext cx="3886200" cy="457200"/>
          </a:xfrm>
          <a:prstGeom prst="rect">
            <a:avLst/>
          </a:prstGeom>
          <a:noFill/>
          <a:ln/>
        </p:spPr>
        <p:txBody>
          <a:bodyPr wrap="square" lIns="0" tIns="0" rIns="0" bIns="0" rtlCol="0" anchor="ctr"/>
          <a:lstStyle/>
          <a:p>
            <a:pPr indent="0" marL="0">
              <a:buNone/>
            </a:pPr>
            <a:r>
              <a:rPr lang="en-US" sz="1500" b="1" dirty="0">
                <a:solidFill>
                  <a:srgbClr val="1B2A4A"/>
                </a:solidFill>
                <a:latin typeface="Calibri" pitchFamily="34" charset="0"/>
                <a:ea typeface="Calibri" pitchFamily="34" charset="-122"/>
                <a:cs typeface="Calibri" pitchFamily="34" charset="-120"/>
              </a:rPr>
              <a:t>Управлінські рішення</a:t>
            </a:r>
            <a:endParaRPr lang="en-US" sz="1500" dirty="0"/>
          </a:p>
        </p:txBody>
      </p:sp>
      <p:sp>
        <p:nvSpPr>
          <p:cNvPr id="8" name="Text 5"/>
          <p:cNvSpPr txBox="1"/>
          <p:nvPr/>
        </p:nvSpPr>
        <p:spPr>
          <a:xfrm>
            <a:off x="1783080" y="2423160"/>
            <a:ext cx="3886200" cy="1005840"/>
          </a:xfrm>
          <a:prstGeom prst="rect">
            <a:avLst/>
          </a:prstGeom>
          <a:noFill/>
          <a:ln/>
        </p:spPr>
        <p:txBody>
          <a:bodyPr wrap="square" lIns="0" tIns="0" rIns="0" bIns="0" rtlCol="0" anchor="ctr"/>
          <a:lstStyle/>
          <a:p>
            <a:pPr indent="0" marL="0">
              <a:lnSpc>
                <a:spcPts val="1600"/>
              </a:lnSpc>
              <a:buNone/>
            </a:pPr>
            <a:r>
              <a:rPr lang="en-US" sz="1250" dirty="0">
                <a:solidFill>
                  <a:srgbClr val="51678A"/>
                </a:solidFill>
                <a:latin typeface="Calibri" pitchFamily="34" charset="0"/>
                <a:ea typeface="Calibri" pitchFamily="34" charset="-122"/>
                <a:cs typeface="Calibri" pitchFamily="34" charset="-120"/>
              </a:rPr>
              <a:t>якість, своєчасність та обґрунтованість прийнятих рішень</a:t>
            </a:r>
            <a:endParaRPr lang="en-US" sz="1250" dirty="0"/>
          </a:p>
        </p:txBody>
      </p:sp>
      <p:sp>
        <p:nvSpPr>
          <p:cNvPr id="9" name="Shape 6"/>
          <p:cNvSpPr/>
          <p:nvPr/>
        </p:nvSpPr>
        <p:spPr>
          <a:xfrm>
            <a:off x="6309360" y="1691640"/>
            <a:ext cx="5349240" cy="1874520"/>
          </a:xfrm>
          <a:prstGeom prst="roundRect">
            <a:avLst>
              <a:gd name="adj" fmla="val 4878"/>
            </a:avLst>
          </a:prstGeom>
          <a:solidFill>
            <a:srgbClr val="FCEFDA"/>
          </a:solidFill>
          <a:ln/>
        </p:spPr>
      </p:sp>
      <p:sp>
        <p:nvSpPr>
          <p:cNvPr id="10" name="Shape 7"/>
          <p:cNvSpPr/>
          <p:nvPr/>
        </p:nvSpPr>
        <p:spPr>
          <a:xfrm>
            <a:off x="6583680" y="1965960"/>
            <a:ext cx="777240" cy="777240"/>
          </a:xfrm>
          <a:prstGeom prst="ellipse">
            <a:avLst/>
          </a:prstGeom>
          <a:solidFill>
            <a:srgbClr val="C87F1C"/>
          </a:solidFill>
          <a:ln/>
        </p:spPr>
      </p:sp>
      <p:pic>
        <p:nvPicPr>
          <p:cNvPr id="11" name="Image 1" descr="icons/users_navy.png">    </p:cNvPr>
          <p:cNvPicPr>
            <a:picLocks noChangeAspect="1"/>
          </p:cNvPicPr>
          <p:nvPr/>
        </p:nvPicPr>
        <p:blipFill>
          <a:blip r:embed="rId2"/>
          <a:stretch>
            <a:fillRect/>
          </a:stretch>
        </p:blipFill>
        <p:spPr>
          <a:xfrm>
            <a:off x="6684721" y="2067001"/>
            <a:ext cx="575158" cy="575158"/>
          </a:xfrm>
          <a:prstGeom prst="rect">
            <a:avLst/>
          </a:prstGeom>
        </p:spPr>
      </p:pic>
      <p:sp>
        <p:nvSpPr>
          <p:cNvPr id="12" name="Text 8"/>
          <p:cNvSpPr txBox="1"/>
          <p:nvPr/>
        </p:nvSpPr>
        <p:spPr>
          <a:xfrm>
            <a:off x="7543800" y="1947672"/>
            <a:ext cx="3886200" cy="457200"/>
          </a:xfrm>
          <a:prstGeom prst="rect">
            <a:avLst/>
          </a:prstGeom>
          <a:noFill/>
          <a:ln/>
        </p:spPr>
        <p:txBody>
          <a:bodyPr wrap="square" lIns="0" tIns="0" rIns="0" bIns="0" rtlCol="0" anchor="ctr"/>
          <a:lstStyle/>
          <a:p>
            <a:pPr indent="0" marL="0">
              <a:buNone/>
            </a:pPr>
            <a:r>
              <a:rPr lang="en-US" sz="1500" b="1" dirty="0">
                <a:solidFill>
                  <a:srgbClr val="1B2A4A"/>
                </a:solidFill>
                <a:latin typeface="Calibri" pitchFamily="34" charset="0"/>
                <a:ea typeface="Calibri" pitchFamily="34" charset="-122"/>
                <a:cs typeface="Calibri" pitchFamily="34" charset="-120"/>
              </a:rPr>
              <a:t>Кадровий потенціал</a:t>
            </a:r>
            <a:endParaRPr lang="en-US" sz="1500" dirty="0"/>
          </a:p>
        </p:txBody>
      </p:sp>
      <p:sp>
        <p:nvSpPr>
          <p:cNvPr id="13" name="Text 9"/>
          <p:cNvSpPr txBox="1"/>
          <p:nvPr/>
        </p:nvSpPr>
        <p:spPr>
          <a:xfrm>
            <a:off x="7543800" y="2423160"/>
            <a:ext cx="3886200" cy="1005840"/>
          </a:xfrm>
          <a:prstGeom prst="rect">
            <a:avLst/>
          </a:prstGeom>
          <a:noFill/>
          <a:ln/>
        </p:spPr>
        <p:txBody>
          <a:bodyPr wrap="square" lIns="0" tIns="0" rIns="0" bIns="0" rtlCol="0" anchor="ctr"/>
          <a:lstStyle/>
          <a:p>
            <a:pPr indent="0" marL="0">
              <a:lnSpc>
                <a:spcPts val="1600"/>
              </a:lnSpc>
              <a:buNone/>
            </a:pPr>
            <a:r>
              <a:rPr lang="en-US" sz="1250" dirty="0">
                <a:solidFill>
                  <a:srgbClr val="51678A"/>
                </a:solidFill>
                <a:latin typeface="Calibri" pitchFamily="34" charset="0"/>
                <a:ea typeface="Calibri" pitchFamily="34" charset="-122"/>
                <a:cs typeface="Calibri" pitchFamily="34" charset="-120"/>
              </a:rPr>
              <a:t>кваліфікація, плинність та мотивація персоналу</a:t>
            </a:r>
            <a:endParaRPr lang="en-US" sz="1250" dirty="0"/>
          </a:p>
        </p:txBody>
      </p:sp>
      <p:sp>
        <p:nvSpPr>
          <p:cNvPr id="14" name="Shape 10"/>
          <p:cNvSpPr/>
          <p:nvPr/>
        </p:nvSpPr>
        <p:spPr>
          <a:xfrm>
            <a:off x="548640" y="3886200"/>
            <a:ext cx="5349240" cy="1874520"/>
          </a:xfrm>
          <a:prstGeom prst="roundRect">
            <a:avLst>
              <a:gd name="adj" fmla="val 4878"/>
            </a:avLst>
          </a:prstGeom>
          <a:solidFill>
            <a:srgbClr val="FCEFDA"/>
          </a:solidFill>
          <a:ln/>
        </p:spPr>
      </p:sp>
      <p:sp>
        <p:nvSpPr>
          <p:cNvPr id="15" name="Shape 11"/>
          <p:cNvSpPr/>
          <p:nvPr/>
        </p:nvSpPr>
        <p:spPr>
          <a:xfrm>
            <a:off x="822960" y="4160520"/>
            <a:ext cx="777240" cy="777240"/>
          </a:xfrm>
          <a:prstGeom prst="ellipse">
            <a:avLst/>
          </a:prstGeom>
          <a:solidFill>
            <a:srgbClr val="C87F1C"/>
          </a:solidFill>
          <a:ln/>
        </p:spPr>
      </p:sp>
      <p:pic>
        <p:nvPicPr>
          <p:cNvPr id="16" name="Image 2" descr="icons/coins_navy.png">    </p:cNvPr>
          <p:cNvPicPr>
            <a:picLocks noChangeAspect="1"/>
          </p:cNvPicPr>
          <p:nvPr/>
        </p:nvPicPr>
        <p:blipFill>
          <a:blip r:embed="rId3"/>
          <a:stretch>
            <a:fillRect/>
          </a:stretch>
        </p:blipFill>
        <p:spPr>
          <a:xfrm>
            <a:off x="924001" y="4261561"/>
            <a:ext cx="575158" cy="575158"/>
          </a:xfrm>
          <a:prstGeom prst="rect">
            <a:avLst/>
          </a:prstGeom>
        </p:spPr>
      </p:pic>
      <p:sp>
        <p:nvSpPr>
          <p:cNvPr id="17" name="Text 12"/>
          <p:cNvSpPr txBox="1"/>
          <p:nvPr/>
        </p:nvSpPr>
        <p:spPr>
          <a:xfrm>
            <a:off x="1783080" y="4142232"/>
            <a:ext cx="3886200" cy="457200"/>
          </a:xfrm>
          <a:prstGeom prst="rect">
            <a:avLst/>
          </a:prstGeom>
          <a:noFill/>
          <a:ln/>
        </p:spPr>
        <p:txBody>
          <a:bodyPr wrap="square" lIns="0" tIns="0" rIns="0" bIns="0" rtlCol="0" anchor="ctr"/>
          <a:lstStyle/>
          <a:p>
            <a:pPr indent="0" marL="0">
              <a:buNone/>
            </a:pPr>
            <a:r>
              <a:rPr lang="en-US" sz="1500" b="1" dirty="0">
                <a:solidFill>
                  <a:srgbClr val="1B2A4A"/>
                </a:solidFill>
                <a:latin typeface="Calibri" pitchFamily="34" charset="0"/>
                <a:ea typeface="Calibri" pitchFamily="34" charset="-122"/>
                <a:cs typeface="Calibri" pitchFamily="34" charset="-120"/>
              </a:rPr>
              <a:t>Фінансові ресурси</a:t>
            </a:r>
            <a:endParaRPr lang="en-US" sz="1500" dirty="0"/>
          </a:p>
        </p:txBody>
      </p:sp>
      <p:sp>
        <p:nvSpPr>
          <p:cNvPr id="18" name="Text 13"/>
          <p:cNvSpPr txBox="1"/>
          <p:nvPr/>
        </p:nvSpPr>
        <p:spPr>
          <a:xfrm>
            <a:off x="1783080" y="4617720"/>
            <a:ext cx="3886200" cy="1005840"/>
          </a:xfrm>
          <a:prstGeom prst="rect">
            <a:avLst/>
          </a:prstGeom>
          <a:noFill/>
          <a:ln/>
        </p:spPr>
        <p:txBody>
          <a:bodyPr wrap="square" lIns="0" tIns="0" rIns="0" bIns="0" rtlCol="0" anchor="ctr"/>
          <a:lstStyle/>
          <a:p>
            <a:pPr indent="0" marL="0">
              <a:lnSpc>
                <a:spcPts val="1600"/>
              </a:lnSpc>
              <a:buNone/>
            </a:pPr>
            <a:r>
              <a:rPr lang="en-US" sz="1250" dirty="0">
                <a:solidFill>
                  <a:srgbClr val="51678A"/>
                </a:solidFill>
                <a:latin typeface="Calibri" pitchFamily="34" charset="0"/>
                <a:ea typeface="Calibri" pitchFamily="34" charset="-122"/>
                <a:cs typeface="Calibri" pitchFamily="34" charset="-120"/>
              </a:rPr>
              <a:t>достатність і структура джерел фінансування діяльності</a:t>
            </a:r>
            <a:endParaRPr lang="en-US" sz="1250" dirty="0"/>
          </a:p>
        </p:txBody>
      </p:sp>
      <p:sp>
        <p:nvSpPr>
          <p:cNvPr id="19" name="Shape 14"/>
          <p:cNvSpPr/>
          <p:nvPr/>
        </p:nvSpPr>
        <p:spPr>
          <a:xfrm>
            <a:off x="6309360" y="3886200"/>
            <a:ext cx="5349240" cy="1874520"/>
          </a:xfrm>
          <a:prstGeom prst="roundRect">
            <a:avLst>
              <a:gd name="adj" fmla="val 4878"/>
            </a:avLst>
          </a:prstGeom>
          <a:solidFill>
            <a:srgbClr val="FCEFDA"/>
          </a:solidFill>
          <a:ln/>
        </p:spPr>
      </p:sp>
      <p:sp>
        <p:nvSpPr>
          <p:cNvPr id="20" name="Shape 15"/>
          <p:cNvSpPr/>
          <p:nvPr/>
        </p:nvSpPr>
        <p:spPr>
          <a:xfrm>
            <a:off x="6583680" y="4160520"/>
            <a:ext cx="777240" cy="777240"/>
          </a:xfrm>
          <a:prstGeom prst="ellipse">
            <a:avLst/>
          </a:prstGeom>
          <a:solidFill>
            <a:srgbClr val="C87F1C"/>
          </a:solidFill>
          <a:ln/>
        </p:spPr>
      </p:sp>
      <p:pic>
        <p:nvPicPr>
          <p:cNvPr id="21" name="Image 3" descr="icons/cogs_navy.png">    </p:cNvPr>
          <p:cNvPicPr>
            <a:picLocks noChangeAspect="1"/>
          </p:cNvPicPr>
          <p:nvPr/>
        </p:nvPicPr>
        <p:blipFill>
          <a:blip r:embed="rId4"/>
          <a:stretch>
            <a:fillRect/>
          </a:stretch>
        </p:blipFill>
        <p:spPr>
          <a:xfrm>
            <a:off x="6684721" y="4261561"/>
            <a:ext cx="575158" cy="575158"/>
          </a:xfrm>
          <a:prstGeom prst="rect">
            <a:avLst/>
          </a:prstGeom>
        </p:spPr>
      </p:pic>
      <p:sp>
        <p:nvSpPr>
          <p:cNvPr id="22" name="Text 16"/>
          <p:cNvSpPr txBox="1"/>
          <p:nvPr/>
        </p:nvSpPr>
        <p:spPr>
          <a:xfrm>
            <a:off x="7543800" y="4142232"/>
            <a:ext cx="3886200" cy="457200"/>
          </a:xfrm>
          <a:prstGeom prst="rect">
            <a:avLst/>
          </a:prstGeom>
          <a:noFill/>
          <a:ln/>
        </p:spPr>
        <p:txBody>
          <a:bodyPr wrap="square" lIns="0" tIns="0" rIns="0" bIns="0" rtlCol="0" anchor="ctr"/>
          <a:lstStyle/>
          <a:p>
            <a:pPr indent="0" marL="0">
              <a:buNone/>
            </a:pPr>
            <a:r>
              <a:rPr lang="en-US" sz="1500" b="1" dirty="0">
                <a:solidFill>
                  <a:srgbClr val="1B2A4A"/>
                </a:solidFill>
                <a:latin typeface="Calibri" pitchFamily="34" charset="0"/>
                <a:ea typeface="Calibri" pitchFamily="34" charset="-122"/>
                <a:cs typeface="Calibri" pitchFamily="34" charset="-120"/>
              </a:rPr>
              <a:t>Технологічний рівень</a:t>
            </a:r>
            <a:endParaRPr lang="en-US" sz="1500" dirty="0"/>
          </a:p>
        </p:txBody>
      </p:sp>
      <p:sp>
        <p:nvSpPr>
          <p:cNvPr id="23" name="Text 17"/>
          <p:cNvSpPr txBox="1"/>
          <p:nvPr/>
        </p:nvSpPr>
        <p:spPr>
          <a:xfrm>
            <a:off x="7543800" y="4617720"/>
            <a:ext cx="3886200" cy="1005840"/>
          </a:xfrm>
          <a:prstGeom prst="rect">
            <a:avLst/>
          </a:prstGeom>
          <a:noFill/>
          <a:ln/>
        </p:spPr>
        <p:txBody>
          <a:bodyPr wrap="square" lIns="0" tIns="0" rIns="0" bIns="0" rtlCol="0" anchor="ctr"/>
          <a:lstStyle/>
          <a:p>
            <a:pPr indent="0" marL="0">
              <a:lnSpc>
                <a:spcPts val="1600"/>
              </a:lnSpc>
              <a:buNone/>
            </a:pPr>
            <a:r>
              <a:rPr lang="en-US" sz="1250" dirty="0">
                <a:solidFill>
                  <a:srgbClr val="51678A"/>
                </a:solidFill>
                <a:latin typeface="Calibri" pitchFamily="34" charset="0"/>
                <a:ea typeface="Calibri" pitchFamily="34" charset="-122"/>
                <a:cs typeface="Calibri" pitchFamily="34" charset="-120"/>
              </a:rPr>
              <a:t>стан обладнання, рівень автоматизації виробничих процесів</a:t>
            </a:r>
            <a:endParaRPr lang="en-US" sz="1250" dirty="0"/>
          </a:p>
        </p:txBody>
      </p:sp>
      <p:sp>
        <p:nvSpPr>
          <p:cNvPr id="24" name="Text 18"/>
          <p:cNvSpPr txBox="1"/>
          <p:nvPr/>
        </p:nvSpPr>
        <p:spPr>
          <a:xfrm>
            <a:off x="548640" y="6519672"/>
            <a:ext cx="8229600" cy="274320"/>
          </a:xfrm>
          <a:prstGeom prst="rect">
            <a:avLst/>
          </a:prstGeom>
          <a:noFill/>
          <a:ln/>
        </p:spPr>
        <p:txBody>
          <a:bodyPr wrap="square" lIns="0" tIns="0" rIns="0" bIns="0" rtlCol="0" anchor="ctr"/>
          <a:lstStyle/>
          <a:p>
            <a:pPr indent="0" marL="0">
              <a:buNone/>
            </a:pPr>
            <a:r>
              <a:rPr lang="en-US" sz="950" dirty="0">
                <a:solidFill>
                  <a:srgbClr val="51678A"/>
                </a:solidFill>
                <a:latin typeface="Calibri" pitchFamily="34" charset="0"/>
                <a:ea typeface="Calibri" pitchFamily="34" charset="-122"/>
                <a:cs typeface="Calibri" pitchFamily="34" charset="-120"/>
              </a:rPr>
              <a:t>1.2 Джерела факторів невизначеності</a:t>
            </a:r>
            <a:endParaRPr lang="en-US" sz="950" dirty="0"/>
          </a:p>
        </p:txBody>
      </p:sp>
      <p:sp>
        <p:nvSpPr>
          <p:cNvPr id="25" name="Text 19"/>
          <p:cNvSpPr txBox="1"/>
          <p:nvPr/>
        </p:nvSpPr>
        <p:spPr>
          <a:xfrm>
            <a:off x="11185855" y="6519672"/>
            <a:ext cx="457200" cy="274320"/>
          </a:xfrm>
          <a:prstGeom prst="rect">
            <a:avLst/>
          </a:prstGeom>
          <a:noFill/>
          <a:ln/>
        </p:spPr>
        <p:txBody>
          <a:bodyPr wrap="square" lIns="0" tIns="0" rIns="0" bIns="0" rtlCol="0" anchor="ctr"/>
          <a:lstStyle/>
          <a:p>
            <a:pPr algn="r" indent="0" marL="0">
              <a:buNone/>
            </a:pPr>
            <a:r>
              <a:rPr lang="en-US" sz="950" dirty="0">
                <a:solidFill>
                  <a:srgbClr val="51678A"/>
                </a:solidFill>
                <a:latin typeface="Calibri" pitchFamily="34" charset="0"/>
                <a:ea typeface="Calibri" pitchFamily="34" charset="-122"/>
                <a:cs typeface="Calibri" pitchFamily="34" charset="-120"/>
              </a:rPr>
              <a:t>18</a:t>
            </a:r>
            <a:endParaRPr lang="en-US" sz="95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384048"/>
            <a:ext cx="10058400" cy="292608"/>
          </a:xfrm>
          <a:prstGeom prst="rect">
            <a:avLst/>
          </a:prstGeom>
          <a:noFill/>
          <a:ln/>
        </p:spPr>
        <p:txBody>
          <a:bodyPr wrap="square" lIns="0" tIns="0" rIns="0" bIns="0" rtlCol="0" anchor="ctr"/>
          <a:lstStyle/>
          <a:p>
            <a:pPr indent="0" marL="0">
              <a:buNone/>
            </a:pPr>
            <a:r>
              <a:rPr lang="en-US" sz="1250" b="1" spc="200" kern="0" dirty="0">
                <a:solidFill>
                  <a:srgbClr val="C87F1C"/>
                </a:solidFill>
                <a:latin typeface="Calibri" pitchFamily="34" charset="0"/>
                <a:ea typeface="Calibri" pitchFamily="34" charset="-122"/>
                <a:cs typeface="Calibri" pitchFamily="34" charset="-120"/>
              </a:rPr>
              <a:t>1.2 ДЖЕРЕЛА ФАКТОРІВ НЕВИЗНАЧЕНОСТІ</a:t>
            </a:r>
            <a:endParaRPr lang="en-US" sz="1250" dirty="0"/>
          </a:p>
        </p:txBody>
      </p:sp>
      <p:sp>
        <p:nvSpPr>
          <p:cNvPr id="3" name="Text 1"/>
          <p:cNvSpPr txBox="1"/>
          <p:nvPr/>
        </p:nvSpPr>
        <p:spPr>
          <a:xfrm>
            <a:off x="548640" y="658368"/>
            <a:ext cx="11064240" cy="731520"/>
          </a:xfrm>
          <a:prstGeom prst="rect">
            <a:avLst/>
          </a:prstGeom>
          <a:noFill/>
          <a:ln/>
        </p:spPr>
        <p:txBody>
          <a:bodyPr wrap="square" lIns="0" tIns="0" rIns="0" bIns="0" rtlCol="0" anchor="ctr"/>
          <a:lstStyle/>
          <a:p>
            <a:pPr indent="0" marL="0">
              <a:buNone/>
            </a:pPr>
            <a:r>
              <a:rPr lang="en-US" sz="2900" b="1" dirty="0">
                <a:solidFill>
                  <a:srgbClr val="1B2A4A"/>
                </a:solidFill>
                <a:latin typeface="Cambria" pitchFamily="34" charset="0"/>
                <a:ea typeface="Cambria" pitchFamily="34" charset="-122"/>
                <a:cs typeface="Cambria" pitchFamily="34" charset="-120"/>
              </a:rPr>
              <a:t>Взаємозв'язок джерел невизначеності та ризику підприємства</a:t>
            </a:r>
            <a:endParaRPr lang="en-US" sz="2900" dirty="0"/>
          </a:p>
        </p:txBody>
      </p:sp>
      <p:sp>
        <p:nvSpPr>
          <p:cNvPr id="4" name="Shape 2"/>
          <p:cNvSpPr/>
          <p:nvPr/>
        </p:nvSpPr>
        <p:spPr>
          <a:xfrm>
            <a:off x="548640" y="1783080"/>
            <a:ext cx="3200400" cy="1051560"/>
          </a:xfrm>
          <a:prstGeom prst="roundRect">
            <a:avLst>
              <a:gd name="adj" fmla="val 8696"/>
            </a:avLst>
          </a:prstGeom>
          <a:solidFill>
            <a:srgbClr val="CFDCEF"/>
          </a:solidFill>
          <a:ln/>
        </p:spPr>
      </p:sp>
      <p:sp>
        <p:nvSpPr>
          <p:cNvPr id="5" name="Shape 3"/>
          <p:cNvSpPr/>
          <p:nvPr/>
        </p:nvSpPr>
        <p:spPr>
          <a:xfrm>
            <a:off x="713232" y="2034540"/>
            <a:ext cx="548640" cy="548640"/>
          </a:xfrm>
          <a:prstGeom prst="ellipse">
            <a:avLst/>
          </a:prstGeom>
          <a:solidFill>
            <a:srgbClr val="1B2A4A"/>
          </a:solidFill>
          <a:ln/>
        </p:spPr>
      </p:sp>
      <p:pic>
        <p:nvPicPr>
          <p:cNvPr id="6" name="Image 0" descr="icons/globe_white.png">    </p:cNvPr>
          <p:cNvPicPr>
            <a:picLocks noChangeAspect="1"/>
          </p:cNvPicPr>
          <p:nvPr/>
        </p:nvPicPr>
        <p:blipFill>
          <a:blip r:embed="rId1"/>
          <a:stretch>
            <a:fillRect/>
          </a:stretch>
        </p:blipFill>
        <p:spPr>
          <a:xfrm>
            <a:off x="784555" y="2105863"/>
            <a:ext cx="405994" cy="405994"/>
          </a:xfrm>
          <a:prstGeom prst="rect">
            <a:avLst/>
          </a:prstGeom>
        </p:spPr>
      </p:pic>
      <p:sp>
        <p:nvSpPr>
          <p:cNvPr id="7" name="Text 4"/>
          <p:cNvSpPr txBox="1"/>
          <p:nvPr/>
        </p:nvSpPr>
        <p:spPr>
          <a:xfrm>
            <a:off x="1417320" y="1783080"/>
            <a:ext cx="2194560" cy="1051560"/>
          </a:xfrm>
          <a:prstGeom prst="rect">
            <a:avLst/>
          </a:prstGeom>
          <a:noFill/>
          <a:ln/>
        </p:spPr>
        <p:txBody>
          <a:bodyPr wrap="square" lIns="0" tIns="0" rIns="0" bIns="0" rtlCol="0" anchor="ctr"/>
          <a:lstStyle/>
          <a:p>
            <a:pPr indent="0" marL="0">
              <a:buNone/>
            </a:pPr>
            <a:r>
              <a:rPr lang="en-US" sz="1350" b="1" dirty="0">
                <a:solidFill>
                  <a:srgbClr val="1B2A4A"/>
                </a:solidFill>
                <a:latin typeface="Calibri" pitchFamily="34" charset="0"/>
                <a:ea typeface="Calibri" pitchFamily="34" charset="-122"/>
                <a:cs typeface="Calibri" pitchFamily="34" charset="-120"/>
              </a:rPr>
              <a:t>Макросередовище</a:t>
            </a:r>
            <a:endParaRPr lang="en-US" sz="1350" dirty="0"/>
          </a:p>
        </p:txBody>
      </p:sp>
      <p:sp>
        <p:nvSpPr>
          <p:cNvPr id="8" name="Shape 5"/>
          <p:cNvSpPr/>
          <p:nvPr/>
        </p:nvSpPr>
        <p:spPr>
          <a:xfrm>
            <a:off x="4023360" y="1783080"/>
            <a:ext cx="3200400" cy="1051560"/>
          </a:xfrm>
          <a:prstGeom prst="roundRect">
            <a:avLst>
              <a:gd name="adj" fmla="val 8696"/>
            </a:avLst>
          </a:prstGeom>
          <a:solidFill>
            <a:srgbClr val="E4EAF4"/>
          </a:solidFill>
          <a:ln/>
        </p:spPr>
      </p:sp>
      <p:sp>
        <p:nvSpPr>
          <p:cNvPr id="9" name="Shape 6"/>
          <p:cNvSpPr/>
          <p:nvPr/>
        </p:nvSpPr>
        <p:spPr>
          <a:xfrm>
            <a:off x="4187952" y="2034540"/>
            <a:ext cx="548640" cy="548640"/>
          </a:xfrm>
          <a:prstGeom prst="ellipse">
            <a:avLst/>
          </a:prstGeom>
          <a:solidFill>
            <a:srgbClr val="1B2A4A"/>
          </a:solidFill>
          <a:ln/>
        </p:spPr>
      </p:sp>
      <p:pic>
        <p:nvPicPr>
          <p:cNvPr id="10" name="Image 1" descr="icons/sitemap_white.png">    </p:cNvPr>
          <p:cNvPicPr>
            <a:picLocks noChangeAspect="1"/>
          </p:cNvPicPr>
          <p:nvPr/>
        </p:nvPicPr>
        <p:blipFill>
          <a:blip r:embed="rId2"/>
          <a:stretch>
            <a:fillRect/>
          </a:stretch>
        </p:blipFill>
        <p:spPr>
          <a:xfrm>
            <a:off x="4259275" y="2105863"/>
            <a:ext cx="405994" cy="405994"/>
          </a:xfrm>
          <a:prstGeom prst="rect">
            <a:avLst/>
          </a:prstGeom>
        </p:spPr>
      </p:pic>
      <p:sp>
        <p:nvSpPr>
          <p:cNvPr id="11" name="Text 7"/>
          <p:cNvSpPr txBox="1"/>
          <p:nvPr/>
        </p:nvSpPr>
        <p:spPr>
          <a:xfrm>
            <a:off x="4892040" y="1783080"/>
            <a:ext cx="2194560" cy="1051560"/>
          </a:xfrm>
          <a:prstGeom prst="rect">
            <a:avLst/>
          </a:prstGeom>
          <a:noFill/>
          <a:ln/>
        </p:spPr>
        <p:txBody>
          <a:bodyPr wrap="square" lIns="0" tIns="0" rIns="0" bIns="0" rtlCol="0" anchor="ctr"/>
          <a:lstStyle/>
          <a:p>
            <a:pPr indent="0" marL="0">
              <a:buNone/>
            </a:pPr>
            <a:r>
              <a:rPr lang="en-US" sz="1350" b="1" dirty="0">
                <a:solidFill>
                  <a:srgbClr val="1B2A4A"/>
                </a:solidFill>
                <a:latin typeface="Calibri" pitchFamily="34" charset="0"/>
                <a:ea typeface="Calibri" pitchFamily="34" charset="-122"/>
                <a:cs typeface="Calibri" pitchFamily="34" charset="-120"/>
              </a:rPr>
              <a:t>Мезосередовище</a:t>
            </a:r>
            <a:endParaRPr lang="en-US" sz="1350" dirty="0"/>
          </a:p>
        </p:txBody>
      </p:sp>
      <p:sp>
        <p:nvSpPr>
          <p:cNvPr id="12" name="Shape 8"/>
          <p:cNvSpPr/>
          <p:nvPr/>
        </p:nvSpPr>
        <p:spPr>
          <a:xfrm>
            <a:off x="7498080" y="1783080"/>
            <a:ext cx="3200400" cy="1051560"/>
          </a:xfrm>
          <a:prstGeom prst="roundRect">
            <a:avLst>
              <a:gd name="adj" fmla="val 8696"/>
            </a:avLst>
          </a:prstGeom>
          <a:solidFill>
            <a:srgbClr val="1B2A4A"/>
          </a:solidFill>
          <a:ln/>
        </p:spPr>
      </p:sp>
      <p:sp>
        <p:nvSpPr>
          <p:cNvPr id="13" name="Shape 9"/>
          <p:cNvSpPr/>
          <p:nvPr/>
        </p:nvSpPr>
        <p:spPr>
          <a:xfrm>
            <a:off x="7662672" y="2034540"/>
            <a:ext cx="548640" cy="548640"/>
          </a:xfrm>
          <a:prstGeom prst="ellipse">
            <a:avLst/>
          </a:prstGeom>
          <a:solidFill>
            <a:srgbClr val="E8A33D"/>
          </a:solidFill>
          <a:ln/>
        </p:spPr>
      </p:sp>
      <p:pic>
        <p:nvPicPr>
          <p:cNvPr id="14" name="Image 2" descr="icons/building_navy.png">    </p:cNvPr>
          <p:cNvPicPr>
            <a:picLocks noChangeAspect="1"/>
          </p:cNvPicPr>
          <p:nvPr/>
        </p:nvPicPr>
        <p:blipFill>
          <a:blip r:embed="rId3"/>
          <a:stretch>
            <a:fillRect/>
          </a:stretch>
        </p:blipFill>
        <p:spPr>
          <a:xfrm>
            <a:off x="7733995" y="2105863"/>
            <a:ext cx="405994" cy="405994"/>
          </a:xfrm>
          <a:prstGeom prst="rect">
            <a:avLst/>
          </a:prstGeom>
        </p:spPr>
      </p:pic>
      <p:sp>
        <p:nvSpPr>
          <p:cNvPr id="15" name="Text 10"/>
          <p:cNvSpPr txBox="1"/>
          <p:nvPr/>
        </p:nvSpPr>
        <p:spPr>
          <a:xfrm>
            <a:off x="8366760" y="1783080"/>
            <a:ext cx="2194560" cy="1051560"/>
          </a:xfrm>
          <a:prstGeom prst="rect">
            <a:avLst/>
          </a:prstGeom>
          <a:noFill/>
          <a:ln/>
        </p:spPr>
        <p:txBody>
          <a:bodyPr wrap="square" lIns="0" tIns="0" rIns="0" bIns="0" rtlCol="0" anchor="ctr"/>
          <a:lstStyle/>
          <a:p>
            <a:pPr indent="0" marL="0">
              <a:buNone/>
            </a:pPr>
            <a:r>
              <a:rPr lang="en-US" sz="1350" b="1" dirty="0">
                <a:solidFill>
                  <a:srgbClr val="FFFFFF"/>
                </a:solidFill>
                <a:latin typeface="Calibri" pitchFamily="34" charset="0"/>
                <a:ea typeface="Calibri" pitchFamily="34" charset="-122"/>
                <a:cs typeface="Calibri" pitchFamily="34" charset="-120"/>
              </a:rPr>
              <a:t>Мікросередовище</a:t>
            </a:r>
            <a:endParaRPr lang="en-US" sz="1350" dirty="0"/>
          </a:p>
        </p:txBody>
      </p:sp>
      <p:sp>
        <p:nvSpPr>
          <p:cNvPr id="16" name="Shape 11"/>
          <p:cNvSpPr/>
          <p:nvPr/>
        </p:nvSpPr>
        <p:spPr>
          <a:xfrm>
            <a:off x="2148840" y="2834640"/>
            <a:ext cx="0" cy="502920"/>
          </a:xfrm>
          <a:prstGeom prst="line">
            <a:avLst/>
          </a:prstGeom>
          <a:noFill/>
          <a:ln w="25400">
            <a:solidFill>
              <a:srgbClr val="51678A"/>
            </a:solidFill>
            <a:prstDash val="solid"/>
          </a:ln>
        </p:spPr>
      </p:sp>
      <p:sp>
        <p:nvSpPr>
          <p:cNvPr id="17" name="Shape 12"/>
          <p:cNvSpPr/>
          <p:nvPr/>
        </p:nvSpPr>
        <p:spPr>
          <a:xfrm>
            <a:off x="5623560" y="2834640"/>
            <a:ext cx="0" cy="502920"/>
          </a:xfrm>
          <a:prstGeom prst="line">
            <a:avLst/>
          </a:prstGeom>
          <a:noFill/>
          <a:ln w="25400">
            <a:solidFill>
              <a:srgbClr val="51678A"/>
            </a:solidFill>
            <a:prstDash val="solid"/>
          </a:ln>
        </p:spPr>
      </p:sp>
      <p:sp>
        <p:nvSpPr>
          <p:cNvPr id="18" name="Shape 13"/>
          <p:cNvSpPr/>
          <p:nvPr/>
        </p:nvSpPr>
        <p:spPr>
          <a:xfrm>
            <a:off x="9098280" y="2834640"/>
            <a:ext cx="0" cy="502920"/>
          </a:xfrm>
          <a:prstGeom prst="line">
            <a:avLst/>
          </a:prstGeom>
          <a:noFill/>
          <a:ln w="25400">
            <a:solidFill>
              <a:srgbClr val="51678A"/>
            </a:solidFill>
            <a:prstDash val="solid"/>
          </a:ln>
        </p:spPr>
      </p:sp>
      <p:sp>
        <p:nvSpPr>
          <p:cNvPr id="19" name="Shape 14"/>
          <p:cNvSpPr/>
          <p:nvPr/>
        </p:nvSpPr>
        <p:spPr>
          <a:xfrm>
            <a:off x="1737360" y="3291840"/>
            <a:ext cx="8686800" cy="1005840"/>
          </a:xfrm>
          <a:prstGeom prst="roundRect">
            <a:avLst>
              <a:gd name="adj" fmla="val 10909"/>
            </a:avLst>
          </a:prstGeom>
          <a:solidFill>
            <a:srgbClr val="51678A"/>
          </a:solidFill>
          <a:ln/>
        </p:spPr>
      </p:sp>
      <p:sp>
        <p:nvSpPr>
          <p:cNvPr id="20" name="Text 15"/>
          <p:cNvSpPr txBox="1"/>
          <p:nvPr/>
        </p:nvSpPr>
        <p:spPr>
          <a:xfrm>
            <a:off x="1737360" y="3291840"/>
            <a:ext cx="8686800" cy="1005840"/>
          </a:xfrm>
          <a:prstGeom prst="rect">
            <a:avLst/>
          </a:prstGeom>
          <a:noFill/>
          <a:ln/>
        </p:spPr>
        <p:txBody>
          <a:bodyPr wrap="square" lIns="0" tIns="0" rIns="0" bIns="0" rtlCol="0" anchor="ctr"/>
          <a:lstStyle/>
          <a:p>
            <a:pPr algn="ctr" indent="0" marL="0">
              <a:buNone/>
            </a:pPr>
            <a:r>
              <a:rPr lang="en-US" sz="1800" b="1" dirty="0">
                <a:solidFill>
                  <a:srgbClr val="FFFFFF"/>
                </a:solidFill>
                <a:latin typeface="Cambria" pitchFamily="34" charset="0"/>
                <a:ea typeface="Cambria" pitchFamily="34" charset="-122"/>
                <a:cs typeface="Cambria" pitchFamily="34" charset="-120"/>
              </a:rPr>
              <a:t>Управлінське рішення в умовах невизначеності</a:t>
            </a:r>
            <a:endParaRPr lang="en-US" sz="1800" dirty="0"/>
          </a:p>
        </p:txBody>
      </p:sp>
      <p:sp>
        <p:nvSpPr>
          <p:cNvPr id="21" name="Shape 16"/>
          <p:cNvSpPr/>
          <p:nvPr/>
        </p:nvSpPr>
        <p:spPr>
          <a:xfrm>
            <a:off x="6080760" y="4297680"/>
            <a:ext cx="0" cy="502920"/>
          </a:xfrm>
          <a:prstGeom prst="line">
            <a:avLst/>
          </a:prstGeom>
          <a:noFill/>
          <a:ln w="25400">
            <a:solidFill>
              <a:srgbClr val="51678A"/>
            </a:solidFill>
            <a:prstDash val="solid"/>
          </a:ln>
        </p:spPr>
      </p:sp>
      <p:sp>
        <p:nvSpPr>
          <p:cNvPr id="22" name="Shape 17"/>
          <p:cNvSpPr/>
          <p:nvPr/>
        </p:nvSpPr>
        <p:spPr>
          <a:xfrm>
            <a:off x="3337560" y="4800600"/>
            <a:ext cx="5486400" cy="1051560"/>
          </a:xfrm>
          <a:prstGeom prst="roundRect">
            <a:avLst>
              <a:gd name="adj" fmla="val 10435"/>
            </a:avLst>
          </a:prstGeom>
          <a:solidFill>
            <a:srgbClr val="E8A33D"/>
          </a:solidFill>
          <a:ln/>
        </p:spPr>
      </p:sp>
      <p:sp>
        <p:nvSpPr>
          <p:cNvPr id="23" name="Shape 18"/>
          <p:cNvSpPr/>
          <p:nvPr/>
        </p:nvSpPr>
        <p:spPr>
          <a:xfrm>
            <a:off x="3566160" y="5024628"/>
            <a:ext cx="603504" cy="603504"/>
          </a:xfrm>
          <a:prstGeom prst="ellipse">
            <a:avLst/>
          </a:prstGeom>
          <a:solidFill>
            <a:srgbClr val="1B2A4A"/>
          </a:solidFill>
          <a:ln/>
        </p:spPr>
      </p:sp>
      <p:pic>
        <p:nvPicPr>
          <p:cNvPr id="24" name="Image 3" descr="icons/warning_white.png">    </p:cNvPr>
          <p:cNvPicPr>
            <a:picLocks noChangeAspect="1"/>
          </p:cNvPicPr>
          <p:nvPr/>
        </p:nvPicPr>
        <p:blipFill>
          <a:blip r:embed="rId4"/>
          <a:stretch>
            <a:fillRect/>
          </a:stretch>
        </p:blipFill>
        <p:spPr>
          <a:xfrm>
            <a:off x="3644616" y="5103084"/>
            <a:ext cx="446593" cy="446593"/>
          </a:xfrm>
          <a:prstGeom prst="rect">
            <a:avLst/>
          </a:prstGeom>
        </p:spPr>
      </p:pic>
      <p:sp>
        <p:nvSpPr>
          <p:cNvPr id="25" name="Text 19"/>
          <p:cNvSpPr txBox="1"/>
          <p:nvPr/>
        </p:nvSpPr>
        <p:spPr>
          <a:xfrm>
            <a:off x="4297680" y="4800600"/>
            <a:ext cx="4389120" cy="1051560"/>
          </a:xfrm>
          <a:prstGeom prst="rect">
            <a:avLst/>
          </a:prstGeom>
          <a:noFill/>
          <a:ln/>
        </p:spPr>
        <p:txBody>
          <a:bodyPr wrap="square" lIns="0" tIns="0" rIns="0" bIns="0" rtlCol="0" anchor="ctr"/>
          <a:lstStyle/>
          <a:p>
            <a:pPr indent="0" marL="0">
              <a:buNone/>
            </a:pPr>
            <a:r>
              <a:rPr lang="en-US" sz="1700" b="1" dirty="0">
                <a:solidFill>
                  <a:srgbClr val="1B2A4A"/>
                </a:solidFill>
                <a:latin typeface="Cambria" pitchFamily="34" charset="0"/>
                <a:ea typeface="Cambria" pitchFamily="34" charset="-122"/>
                <a:cs typeface="Cambria" pitchFamily="34" charset="-120"/>
              </a:rPr>
              <a:t>Ризик підприємницької діяльності</a:t>
            </a:r>
            <a:endParaRPr lang="en-US" sz="1700" dirty="0"/>
          </a:p>
        </p:txBody>
      </p:sp>
      <p:sp>
        <p:nvSpPr>
          <p:cNvPr id="26" name="Text 20"/>
          <p:cNvSpPr txBox="1"/>
          <p:nvPr/>
        </p:nvSpPr>
        <p:spPr>
          <a:xfrm>
            <a:off x="548640" y="6519672"/>
            <a:ext cx="8229600" cy="274320"/>
          </a:xfrm>
          <a:prstGeom prst="rect">
            <a:avLst/>
          </a:prstGeom>
          <a:noFill/>
          <a:ln/>
        </p:spPr>
        <p:txBody>
          <a:bodyPr wrap="square" lIns="0" tIns="0" rIns="0" bIns="0" rtlCol="0" anchor="ctr"/>
          <a:lstStyle/>
          <a:p>
            <a:pPr indent="0" marL="0">
              <a:buNone/>
            </a:pPr>
            <a:r>
              <a:rPr lang="en-US" sz="950" dirty="0">
                <a:solidFill>
                  <a:srgbClr val="51678A"/>
                </a:solidFill>
                <a:latin typeface="Calibri" pitchFamily="34" charset="0"/>
                <a:ea typeface="Calibri" pitchFamily="34" charset="-122"/>
                <a:cs typeface="Calibri" pitchFamily="34" charset="-120"/>
              </a:rPr>
              <a:t>1.2 Джерела факторів невизначеності</a:t>
            </a:r>
            <a:endParaRPr lang="en-US" sz="950" dirty="0"/>
          </a:p>
        </p:txBody>
      </p:sp>
      <p:sp>
        <p:nvSpPr>
          <p:cNvPr id="27" name="Text 21"/>
          <p:cNvSpPr txBox="1"/>
          <p:nvPr/>
        </p:nvSpPr>
        <p:spPr>
          <a:xfrm>
            <a:off x="11185855" y="6519672"/>
            <a:ext cx="457200" cy="274320"/>
          </a:xfrm>
          <a:prstGeom prst="rect">
            <a:avLst/>
          </a:prstGeom>
          <a:noFill/>
          <a:ln/>
        </p:spPr>
        <p:txBody>
          <a:bodyPr wrap="square" lIns="0" tIns="0" rIns="0" bIns="0" rtlCol="0" anchor="ctr"/>
          <a:lstStyle/>
          <a:p>
            <a:pPr algn="r" indent="0" marL="0">
              <a:buNone/>
            </a:pPr>
            <a:r>
              <a:rPr lang="en-US" sz="950" dirty="0">
                <a:solidFill>
                  <a:srgbClr val="51678A"/>
                </a:solidFill>
                <a:latin typeface="Calibri" pitchFamily="34" charset="0"/>
                <a:ea typeface="Calibri" pitchFamily="34" charset="-122"/>
                <a:cs typeface="Calibri" pitchFamily="34" charset="-120"/>
              </a:rPr>
              <a:t>19</a:t>
            </a:r>
            <a:endParaRPr lang="en-US" sz="95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1B2A4A"/>
        </a:solidFill>
      </p:bgPr>
    </p:bg>
    <p:spTree>
      <p:nvGrpSpPr>
        <p:cNvPr id="1" name=""/>
        <p:cNvGrpSpPr/>
        <p:nvPr/>
      </p:nvGrpSpPr>
      <p:grpSpPr>
        <a:xfrm>
          <a:off x="0" y="0"/>
          <a:ext cx="0" cy="0"/>
          <a:chOff x="0" y="0"/>
          <a:chExt cx="0" cy="0"/>
        </a:xfrm>
      </p:grpSpPr>
      <p:sp>
        <p:nvSpPr>
          <p:cNvPr id="2" name="Shape 0"/>
          <p:cNvSpPr/>
          <p:nvPr/>
        </p:nvSpPr>
        <p:spPr>
          <a:xfrm>
            <a:off x="9326880" y="-1645920"/>
            <a:ext cx="4572000" cy="4572000"/>
          </a:xfrm>
          <a:prstGeom prst="ellipse">
            <a:avLst/>
          </a:prstGeom>
          <a:solidFill>
            <a:srgbClr val="51678A">
              <a:alpha val="26000"/>
            </a:srgbClr>
          </a:solidFill>
          <a:ln/>
        </p:spPr>
      </p:sp>
      <p:sp>
        <p:nvSpPr>
          <p:cNvPr id="3" name="Text 1"/>
          <p:cNvSpPr txBox="1"/>
          <p:nvPr/>
        </p:nvSpPr>
        <p:spPr>
          <a:xfrm>
            <a:off x="548640" y="384048"/>
            <a:ext cx="10058400" cy="292608"/>
          </a:xfrm>
          <a:prstGeom prst="rect">
            <a:avLst/>
          </a:prstGeom>
          <a:noFill/>
          <a:ln/>
        </p:spPr>
        <p:txBody>
          <a:bodyPr wrap="square" lIns="0" tIns="0" rIns="0" bIns="0" rtlCol="0" anchor="ctr"/>
          <a:lstStyle/>
          <a:p>
            <a:pPr indent="0" marL="0">
              <a:buNone/>
            </a:pPr>
            <a:r>
              <a:rPr lang="en-US" sz="1250" b="1" spc="200" kern="0" dirty="0">
                <a:solidFill>
                  <a:srgbClr val="E8A33D"/>
                </a:solidFill>
                <a:latin typeface="Calibri" pitchFamily="34" charset="0"/>
                <a:ea typeface="Calibri" pitchFamily="34" charset="-122"/>
                <a:cs typeface="Calibri" pitchFamily="34" charset="-120"/>
              </a:rPr>
              <a:t>ПІДСУМОК</a:t>
            </a:r>
            <a:endParaRPr lang="en-US" sz="1250" dirty="0"/>
          </a:p>
        </p:txBody>
      </p:sp>
      <p:sp>
        <p:nvSpPr>
          <p:cNvPr id="4" name="Text 2"/>
          <p:cNvSpPr txBox="1"/>
          <p:nvPr/>
        </p:nvSpPr>
        <p:spPr>
          <a:xfrm>
            <a:off x="548640" y="658368"/>
            <a:ext cx="11064240" cy="731520"/>
          </a:xfrm>
          <a:prstGeom prst="rect">
            <a:avLst/>
          </a:prstGeom>
          <a:noFill/>
          <a:ln/>
        </p:spPr>
        <p:txBody>
          <a:bodyPr wrap="square" lIns="0" tIns="0" rIns="0" bIns="0" rtlCol="0" anchor="ctr"/>
          <a:lstStyle/>
          <a:p>
            <a:pPr indent="0" marL="0">
              <a:buNone/>
            </a:pPr>
            <a:r>
              <a:rPr lang="en-US" sz="2900" b="1" dirty="0">
                <a:solidFill>
                  <a:srgbClr val="FFFFFF"/>
                </a:solidFill>
                <a:latin typeface="Cambria" pitchFamily="34" charset="0"/>
                <a:ea typeface="Cambria" pitchFamily="34" charset="-122"/>
                <a:cs typeface="Cambria" pitchFamily="34" charset="-120"/>
              </a:rPr>
              <a:t>Висновки</a:t>
            </a:r>
            <a:endParaRPr lang="en-US" sz="2900" dirty="0"/>
          </a:p>
        </p:txBody>
      </p:sp>
      <p:sp>
        <p:nvSpPr>
          <p:cNvPr id="5" name="Shape 3"/>
          <p:cNvSpPr/>
          <p:nvPr/>
        </p:nvSpPr>
        <p:spPr>
          <a:xfrm>
            <a:off x="640080" y="1874520"/>
            <a:ext cx="502920" cy="502920"/>
          </a:xfrm>
          <a:prstGeom prst="ellipse">
            <a:avLst/>
          </a:prstGeom>
          <a:solidFill>
            <a:srgbClr val="E8A33D"/>
          </a:solidFill>
          <a:ln/>
        </p:spPr>
      </p:sp>
      <p:sp>
        <p:nvSpPr>
          <p:cNvPr id="6" name="Text 4"/>
          <p:cNvSpPr txBox="1"/>
          <p:nvPr/>
        </p:nvSpPr>
        <p:spPr>
          <a:xfrm>
            <a:off x="640080" y="1874520"/>
            <a:ext cx="502920" cy="502920"/>
          </a:xfrm>
          <a:prstGeom prst="rect">
            <a:avLst/>
          </a:prstGeom>
          <a:noFill/>
          <a:ln/>
        </p:spPr>
        <p:txBody>
          <a:bodyPr wrap="square" lIns="0" tIns="0" rIns="0" bIns="0" rtlCol="0" anchor="ctr"/>
          <a:lstStyle/>
          <a:p>
            <a:pPr algn="ctr" indent="0" marL="0">
              <a:buNone/>
            </a:pPr>
            <a:r>
              <a:rPr lang="en-US" sz="1700" b="1" dirty="0">
                <a:solidFill>
                  <a:srgbClr val="1B2A4A"/>
                </a:solidFill>
                <a:latin typeface="Cambria" pitchFamily="34" charset="0"/>
                <a:ea typeface="Cambria" pitchFamily="34" charset="-122"/>
                <a:cs typeface="Cambria" pitchFamily="34" charset="-120"/>
              </a:rPr>
              <a:t>1</a:t>
            </a:r>
            <a:endParaRPr lang="en-US" sz="1700" dirty="0"/>
          </a:p>
        </p:txBody>
      </p:sp>
      <p:sp>
        <p:nvSpPr>
          <p:cNvPr id="7" name="Text 5"/>
          <p:cNvSpPr txBox="1"/>
          <p:nvPr/>
        </p:nvSpPr>
        <p:spPr>
          <a:xfrm>
            <a:off x="1371600" y="1828800"/>
            <a:ext cx="10149840" cy="822960"/>
          </a:xfrm>
          <a:prstGeom prst="rect">
            <a:avLst/>
          </a:prstGeom>
          <a:noFill/>
          <a:ln/>
        </p:spPr>
        <p:txBody>
          <a:bodyPr wrap="square" lIns="0" tIns="0" rIns="0" bIns="0" rtlCol="0" anchor="ctr"/>
          <a:lstStyle/>
          <a:p>
            <a:pPr indent="0" marL="0">
              <a:lnSpc>
                <a:spcPts val="2000"/>
              </a:lnSpc>
              <a:buNone/>
            </a:pPr>
            <a:r>
              <a:rPr lang="en-US" sz="1500" dirty="0">
                <a:solidFill>
                  <a:srgbClr val="E4EAF4"/>
                </a:solidFill>
                <a:latin typeface="Calibri" pitchFamily="34" charset="0"/>
                <a:ea typeface="Calibri" pitchFamily="34" charset="-122"/>
                <a:cs typeface="Calibri" pitchFamily="34" charset="-120"/>
              </a:rPr>
              <a:t>Невизначеність є об'єктивним станом неповноти інформації, що об'єктивно передує виникненню ризику в господарській діяльності.</a:t>
            </a:r>
            <a:endParaRPr lang="en-US" sz="1500" dirty="0"/>
          </a:p>
        </p:txBody>
      </p:sp>
      <p:sp>
        <p:nvSpPr>
          <p:cNvPr id="8" name="Shape 6"/>
          <p:cNvSpPr/>
          <p:nvPr/>
        </p:nvSpPr>
        <p:spPr>
          <a:xfrm>
            <a:off x="640080" y="2926080"/>
            <a:ext cx="502920" cy="502920"/>
          </a:xfrm>
          <a:prstGeom prst="ellipse">
            <a:avLst/>
          </a:prstGeom>
          <a:solidFill>
            <a:srgbClr val="E8A33D"/>
          </a:solidFill>
          <a:ln/>
        </p:spPr>
      </p:sp>
      <p:sp>
        <p:nvSpPr>
          <p:cNvPr id="9" name="Text 7"/>
          <p:cNvSpPr txBox="1"/>
          <p:nvPr/>
        </p:nvSpPr>
        <p:spPr>
          <a:xfrm>
            <a:off x="640080" y="2926080"/>
            <a:ext cx="502920" cy="502920"/>
          </a:xfrm>
          <a:prstGeom prst="rect">
            <a:avLst/>
          </a:prstGeom>
          <a:noFill/>
          <a:ln/>
        </p:spPr>
        <p:txBody>
          <a:bodyPr wrap="square" lIns="0" tIns="0" rIns="0" bIns="0" rtlCol="0" anchor="ctr"/>
          <a:lstStyle/>
          <a:p>
            <a:pPr algn="ctr" indent="0" marL="0">
              <a:buNone/>
            </a:pPr>
            <a:r>
              <a:rPr lang="en-US" sz="1700" b="1" dirty="0">
                <a:solidFill>
                  <a:srgbClr val="1B2A4A"/>
                </a:solidFill>
                <a:latin typeface="Cambria" pitchFamily="34" charset="0"/>
                <a:ea typeface="Cambria" pitchFamily="34" charset="-122"/>
                <a:cs typeface="Cambria" pitchFamily="34" charset="-120"/>
              </a:rPr>
              <a:t>2</a:t>
            </a:r>
            <a:endParaRPr lang="en-US" sz="1700" dirty="0"/>
          </a:p>
        </p:txBody>
      </p:sp>
      <p:sp>
        <p:nvSpPr>
          <p:cNvPr id="10" name="Text 8"/>
          <p:cNvSpPr txBox="1"/>
          <p:nvPr/>
        </p:nvSpPr>
        <p:spPr>
          <a:xfrm>
            <a:off x="1371600" y="2880360"/>
            <a:ext cx="10149840" cy="822960"/>
          </a:xfrm>
          <a:prstGeom prst="rect">
            <a:avLst/>
          </a:prstGeom>
          <a:noFill/>
          <a:ln/>
        </p:spPr>
        <p:txBody>
          <a:bodyPr wrap="square" lIns="0" tIns="0" rIns="0" bIns="0" rtlCol="0" anchor="ctr"/>
          <a:lstStyle/>
          <a:p>
            <a:pPr indent="0" marL="0">
              <a:lnSpc>
                <a:spcPts val="2000"/>
              </a:lnSpc>
              <a:buNone/>
            </a:pPr>
            <a:r>
              <a:rPr lang="en-US" sz="1500" dirty="0">
                <a:solidFill>
                  <a:srgbClr val="E4EAF4"/>
                </a:solidFill>
                <a:latin typeface="Calibri" pitchFamily="34" charset="0"/>
                <a:ea typeface="Calibri" pitchFamily="34" charset="-122"/>
                <a:cs typeface="Calibri" pitchFamily="34" charset="-120"/>
              </a:rPr>
              <a:t>Види невизначеності доцільно класифікувати за ступенем, природою, джерелом виникнення та часовим горизонтом впливу.</a:t>
            </a:r>
            <a:endParaRPr lang="en-US" sz="1500" dirty="0"/>
          </a:p>
        </p:txBody>
      </p:sp>
      <p:sp>
        <p:nvSpPr>
          <p:cNvPr id="11" name="Shape 9"/>
          <p:cNvSpPr/>
          <p:nvPr/>
        </p:nvSpPr>
        <p:spPr>
          <a:xfrm>
            <a:off x="640080" y="3977640"/>
            <a:ext cx="502920" cy="502920"/>
          </a:xfrm>
          <a:prstGeom prst="ellipse">
            <a:avLst/>
          </a:prstGeom>
          <a:solidFill>
            <a:srgbClr val="E8A33D"/>
          </a:solidFill>
          <a:ln/>
        </p:spPr>
      </p:sp>
      <p:sp>
        <p:nvSpPr>
          <p:cNvPr id="12" name="Text 10"/>
          <p:cNvSpPr txBox="1"/>
          <p:nvPr/>
        </p:nvSpPr>
        <p:spPr>
          <a:xfrm>
            <a:off x="640080" y="3977640"/>
            <a:ext cx="502920" cy="502920"/>
          </a:xfrm>
          <a:prstGeom prst="rect">
            <a:avLst/>
          </a:prstGeom>
          <a:noFill/>
          <a:ln/>
        </p:spPr>
        <p:txBody>
          <a:bodyPr wrap="square" lIns="0" tIns="0" rIns="0" bIns="0" rtlCol="0" anchor="ctr"/>
          <a:lstStyle/>
          <a:p>
            <a:pPr algn="ctr" indent="0" marL="0">
              <a:buNone/>
            </a:pPr>
            <a:r>
              <a:rPr lang="en-US" sz="1700" b="1" dirty="0">
                <a:solidFill>
                  <a:srgbClr val="1B2A4A"/>
                </a:solidFill>
                <a:latin typeface="Cambria" pitchFamily="34" charset="0"/>
                <a:ea typeface="Cambria" pitchFamily="34" charset="-122"/>
                <a:cs typeface="Cambria" pitchFamily="34" charset="-120"/>
              </a:rPr>
              <a:t>3</a:t>
            </a:r>
            <a:endParaRPr lang="en-US" sz="1700" dirty="0"/>
          </a:p>
        </p:txBody>
      </p:sp>
      <p:sp>
        <p:nvSpPr>
          <p:cNvPr id="13" name="Text 11"/>
          <p:cNvSpPr txBox="1"/>
          <p:nvPr/>
        </p:nvSpPr>
        <p:spPr>
          <a:xfrm>
            <a:off x="1371600" y="3931920"/>
            <a:ext cx="10149840" cy="822960"/>
          </a:xfrm>
          <a:prstGeom prst="rect">
            <a:avLst/>
          </a:prstGeom>
          <a:noFill/>
          <a:ln/>
        </p:spPr>
        <p:txBody>
          <a:bodyPr wrap="square" lIns="0" tIns="0" rIns="0" bIns="0" rtlCol="0" anchor="ctr"/>
          <a:lstStyle/>
          <a:p>
            <a:pPr indent="0" marL="0">
              <a:lnSpc>
                <a:spcPts val="2000"/>
              </a:lnSpc>
              <a:buNone/>
            </a:pPr>
            <a:r>
              <a:rPr lang="en-US" sz="1500" dirty="0">
                <a:solidFill>
                  <a:srgbClr val="E4EAF4"/>
                </a:solidFill>
                <a:latin typeface="Calibri" pitchFamily="34" charset="0"/>
                <a:ea typeface="Calibri" pitchFamily="34" charset="-122"/>
                <a:cs typeface="Calibri" pitchFamily="34" charset="-120"/>
              </a:rPr>
              <a:t>Джерела факторів невизначеності діють на трьох рівнях середовища підприємства — макро-, мезо- та мікро.</a:t>
            </a:r>
            <a:endParaRPr lang="en-US" sz="1500" dirty="0"/>
          </a:p>
        </p:txBody>
      </p:sp>
      <p:sp>
        <p:nvSpPr>
          <p:cNvPr id="14" name="Shape 12"/>
          <p:cNvSpPr/>
          <p:nvPr/>
        </p:nvSpPr>
        <p:spPr>
          <a:xfrm>
            <a:off x="640080" y="5029200"/>
            <a:ext cx="502920" cy="502920"/>
          </a:xfrm>
          <a:prstGeom prst="ellipse">
            <a:avLst/>
          </a:prstGeom>
          <a:solidFill>
            <a:srgbClr val="E8A33D"/>
          </a:solidFill>
          <a:ln/>
        </p:spPr>
      </p:sp>
      <p:sp>
        <p:nvSpPr>
          <p:cNvPr id="15" name="Text 13"/>
          <p:cNvSpPr txBox="1"/>
          <p:nvPr/>
        </p:nvSpPr>
        <p:spPr>
          <a:xfrm>
            <a:off x="640080" y="5029200"/>
            <a:ext cx="502920" cy="502920"/>
          </a:xfrm>
          <a:prstGeom prst="rect">
            <a:avLst/>
          </a:prstGeom>
          <a:noFill/>
          <a:ln/>
        </p:spPr>
        <p:txBody>
          <a:bodyPr wrap="square" lIns="0" tIns="0" rIns="0" bIns="0" rtlCol="0" anchor="ctr"/>
          <a:lstStyle/>
          <a:p>
            <a:pPr algn="ctr" indent="0" marL="0">
              <a:buNone/>
            </a:pPr>
            <a:r>
              <a:rPr lang="en-US" sz="1700" b="1" dirty="0">
                <a:solidFill>
                  <a:srgbClr val="1B2A4A"/>
                </a:solidFill>
                <a:latin typeface="Cambria" pitchFamily="34" charset="0"/>
                <a:ea typeface="Cambria" pitchFamily="34" charset="-122"/>
                <a:cs typeface="Cambria" pitchFamily="34" charset="-120"/>
              </a:rPr>
              <a:t>4</a:t>
            </a:r>
            <a:endParaRPr lang="en-US" sz="1700" dirty="0"/>
          </a:p>
        </p:txBody>
      </p:sp>
      <p:sp>
        <p:nvSpPr>
          <p:cNvPr id="16" name="Text 14"/>
          <p:cNvSpPr txBox="1"/>
          <p:nvPr/>
        </p:nvSpPr>
        <p:spPr>
          <a:xfrm>
            <a:off x="1371600" y="4983480"/>
            <a:ext cx="10149840" cy="822960"/>
          </a:xfrm>
          <a:prstGeom prst="rect">
            <a:avLst/>
          </a:prstGeom>
          <a:noFill/>
          <a:ln/>
        </p:spPr>
        <p:txBody>
          <a:bodyPr wrap="square" lIns="0" tIns="0" rIns="0" bIns="0" rtlCol="0" anchor="ctr"/>
          <a:lstStyle/>
          <a:p>
            <a:pPr indent="0" marL="0">
              <a:lnSpc>
                <a:spcPts val="2000"/>
              </a:lnSpc>
              <a:buNone/>
            </a:pPr>
            <a:r>
              <a:rPr lang="en-US" sz="1500" dirty="0">
                <a:solidFill>
                  <a:srgbClr val="E4EAF4"/>
                </a:solidFill>
                <a:latin typeface="Calibri" pitchFamily="34" charset="0"/>
                <a:ea typeface="Calibri" pitchFamily="34" charset="-122"/>
                <a:cs typeface="Calibri" pitchFamily="34" charset="-120"/>
              </a:rPr>
              <a:t>Розуміння природи й джерел невизначеності є необхідною умовою побудови ефективної системи управління ризиками.</a:t>
            </a:r>
            <a:endParaRPr lang="en-US" sz="1500" dirty="0"/>
          </a:p>
        </p:txBody>
      </p:sp>
      <p:sp>
        <p:nvSpPr>
          <p:cNvPr id="17" name="Shape 15"/>
          <p:cNvSpPr/>
          <p:nvPr/>
        </p:nvSpPr>
        <p:spPr>
          <a:xfrm>
            <a:off x="640080" y="5989320"/>
            <a:ext cx="10881360" cy="0"/>
          </a:xfrm>
          <a:prstGeom prst="line">
            <a:avLst/>
          </a:prstGeom>
          <a:noFill/>
          <a:ln w="12700">
            <a:solidFill>
              <a:srgbClr val="51678A"/>
            </a:solidFill>
            <a:prstDash val="solid"/>
          </a:ln>
        </p:spPr>
      </p:sp>
      <p:sp>
        <p:nvSpPr>
          <p:cNvPr id="18" name="Text 16"/>
          <p:cNvSpPr txBox="1"/>
          <p:nvPr/>
        </p:nvSpPr>
        <p:spPr>
          <a:xfrm>
            <a:off x="640080" y="6126480"/>
            <a:ext cx="7315200" cy="457200"/>
          </a:xfrm>
          <a:prstGeom prst="rect">
            <a:avLst/>
          </a:prstGeom>
          <a:noFill/>
          <a:ln/>
        </p:spPr>
        <p:txBody>
          <a:bodyPr wrap="square" lIns="0" tIns="0" rIns="0" bIns="0" rtlCol="0" anchor="ctr"/>
          <a:lstStyle/>
          <a:p>
            <a:pPr indent="0" marL="0">
              <a:buNone/>
            </a:pPr>
            <a:r>
              <a:rPr lang="en-US" sz="1800" b="1" i="1" dirty="0">
                <a:solidFill>
                  <a:srgbClr val="E8A33D"/>
                </a:solidFill>
                <a:latin typeface="Cambria" pitchFamily="34" charset="0"/>
                <a:ea typeface="Cambria" pitchFamily="34" charset="-122"/>
                <a:cs typeface="Cambria" pitchFamily="34" charset="-120"/>
              </a:rPr>
              <a:t>Дякую за увагу!</a:t>
            </a:r>
            <a:endParaRPr lang="en-US" sz="1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2026-08-31T09:24:44Z</dcterms:created>
  <dcterms:modified xsi:type="dcterms:W3CDTF">2026-08-31T09:24:44Z</dcterms:modified>
</cp:coreProperties>
</file>