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72" r:id="rId6"/>
    <p:sldId id="264" r:id="rId7"/>
    <p:sldId id="273" r:id="rId8"/>
    <p:sldId id="263" r:id="rId9"/>
    <p:sldId id="261" r:id="rId10"/>
    <p:sldId id="277" r:id="rId11"/>
    <p:sldId id="267" r:id="rId12"/>
    <p:sldId id="274" r:id="rId13"/>
    <p:sldId id="275" r:id="rId14"/>
    <p:sldId id="276" r:id="rId15"/>
    <p:sldId id="259" r:id="rId16"/>
    <p:sldId id="262" r:id="rId17"/>
    <p:sldId id="280" r:id="rId18"/>
    <p:sldId id="281" r:id="rId19"/>
    <p:sldId id="282" r:id="rId20"/>
    <p:sldId id="283" r:id="rId21"/>
    <p:sldId id="265" r:id="rId22"/>
    <p:sldId id="266" r:id="rId23"/>
    <p:sldId id="278" r:id="rId24"/>
    <p:sldId id="26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500" autoAdjust="0"/>
  </p:normalViewPr>
  <p:slideViewPr>
    <p:cSldViewPr>
      <p:cViewPr varScale="1">
        <p:scale>
          <a:sx n="115" d="100"/>
          <a:sy n="115" d="100"/>
        </p:scale>
        <p:origin x="14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Конституція України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План лекції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dirty="0"/>
              <a:t>Поняття і сутність конституції. Юридичні види конституції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Способи та правові форми прийняття конституцій 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Зміст, форма і структура конституції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Функції конституції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Внесення змін до Конституції</a:t>
            </a:r>
          </a:p>
          <a:p>
            <a:pPr marL="514350" indent="-514350">
              <a:buFont typeface="+mj-lt"/>
              <a:buAutoNum type="arabicPeriod"/>
            </a:pPr>
            <a:r>
              <a:rPr lang="uk-UA" dirty="0"/>
              <a:t>Основні етапи конституційного процесу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pPr algn="ctr"/>
            <a:r>
              <a:rPr lang="uk-UA" dirty="0"/>
              <a:t>Поняття Конституції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5257808" cy="4926189"/>
          </a:xfrm>
        </p:spPr>
        <p:txBody>
          <a:bodyPr>
            <a:normAutofit fontScale="70000" lnSpcReduction="20000"/>
          </a:bodyPr>
          <a:lstStyle/>
          <a:p>
            <a:r>
              <a:rPr lang="uk-UA" b="1" dirty="0"/>
              <a:t>Конституція</a:t>
            </a:r>
            <a:r>
              <a:rPr lang="uk-UA" dirty="0"/>
              <a:t> – це Основний Закон, що закріплює суспільний і державний устрій країни, функції органів державної влади, основні права та обов’язки громадян. </a:t>
            </a:r>
          </a:p>
          <a:p>
            <a:endParaRPr lang="uk-UA" dirty="0"/>
          </a:p>
          <a:p>
            <a:r>
              <a:rPr lang="uk-UA" dirty="0"/>
              <a:t>Слово </a:t>
            </a:r>
            <a:r>
              <a:rPr lang="uk-UA" dirty="0" err="1"/>
              <a:t>“конституція”</a:t>
            </a:r>
            <a:r>
              <a:rPr lang="uk-UA" dirty="0"/>
              <a:t> латинського походження як значна частина слів, пов’язаних зі сферою державного управління. У стародавньому Римі це слово позначало акти імператора, які слід було неухильно виконувати.</a:t>
            </a:r>
          </a:p>
          <a:p>
            <a:endParaRPr lang="uk-UA" dirty="0"/>
          </a:p>
          <a:p>
            <a:r>
              <a:rPr lang="ru-RU" dirty="0" err="1"/>
              <a:t>Пізніше</a:t>
            </a:r>
            <a:r>
              <a:rPr lang="ru-RU" dirty="0"/>
              <a:t>, </a:t>
            </a:r>
            <a:r>
              <a:rPr lang="ru-RU" b="1" dirty="0"/>
              <a:t>у XVI ст., у </a:t>
            </a:r>
            <a:r>
              <a:rPr lang="ru-RU" b="1" dirty="0" err="1"/>
              <a:t>Франці</a:t>
            </a:r>
            <a:r>
              <a:rPr lang="ru-RU" dirty="0" err="1"/>
              <a:t>ї</a:t>
            </a:r>
            <a:r>
              <a:rPr lang="ru-RU" dirty="0"/>
              <a:t> </a:t>
            </a:r>
            <a:r>
              <a:rPr lang="ru-RU" dirty="0" err="1"/>
              <a:t>починає</a:t>
            </a:r>
            <a:r>
              <a:rPr lang="ru-RU" dirty="0"/>
              <a:t> </a:t>
            </a:r>
            <a:r>
              <a:rPr lang="ru-RU" b="1" dirty="0" err="1"/>
              <a:t>вживатися</a:t>
            </a:r>
            <a:r>
              <a:rPr lang="ru-RU" b="1" dirty="0"/>
              <a:t> </a:t>
            </a:r>
            <a:r>
              <a:rPr lang="ru-RU" b="1" dirty="0" err="1"/>
              <a:t>термін</a:t>
            </a:r>
            <a:r>
              <a:rPr lang="ru-RU" dirty="0"/>
              <a:t> «</a:t>
            </a:r>
            <a:r>
              <a:rPr lang="ru-RU" dirty="0" err="1"/>
              <a:t>lex</a:t>
            </a:r>
            <a:r>
              <a:rPr lang="ru-RU" dirty="0"/>
              <a:t> </a:t>
            </a:r>
            <a:r>
              <a:rPr lang="ru-RU" dirty="0" err="1"/>
              <a:t>fundamentalis</a:t>
            </a:r>
            <a:r>
              <a:rPr lang="ru-RU" dirty="0"/>
              <a:t>» - </a:t>
            </a:r>
            <a:r>
              <a:rPr lang="ru-RU" b="1" dirty="0"/>
              <a:t>«</a:t>
            </a:r>
            <a:r>
              <a:rPr lang="ru-RU" b="1" dirty="0" err="1"/>
              <a:t>основний</a:t>
            </a:r>
            <a:r>
              <a:rPr lang="ru-RU" b="1" dirty="0"/>
              <a:t> закон». </a:t>
            </a:r>
            <a:r>
              <a:rPr lang="ru-RU" dirty="0" err="1"/>
              <a:t>Ідея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 як основного закону в </a:t>
            </a:r>
            <a:r>
              <a:rPr lang="ru-RU" dirty="0" err="1"/>
              <a:t>уявленні</a:t>
            </a:r>
            <a:r>
              <a:rPr lang="ru-RU" dirty="0"/>
              <a:t> </a:t>
            </a:r>
            <a:r>
              <a:rPr lang="ru-RU" dirty="0" err="1"/>
              <a:t>монархомахів</a:t>
            </a:r>
            <a:r>
              <a:rPr lang="ru-RU" dirty="0"/>
              <a:t> </a:t>
            </a:r>
            <a:r>
              <a:rPr lang="ru-RU" dirty="0" err="1"/>
              <a:t>передбачала</a:t>
            </a:r>
            <a:r>
              <a:rPr lang="ru-RU" dirty="0"/>
              <a:t> </a:t>
            </a:r>
            <a:r>
              <a:rPr lang="ru-RU" dirty="0" err="1"/>
              <a:t>існування</a:t>
            </a:r>
            <a:r>
              <a:rPr lang="ru-RU" dirty="0"/>
              <a:t> у </a:t>
            </a:r>
            <a:r>
              <a:rPr lang="ru-RU" dirty="0" err="1"/>
              <a:t>державі</a:t>
            </a:r>
            <a:r>
              <a:rPr lang="ru-RU" dirty="0"/>
              <a:t> такого </a:t>
            </a:r>
            <a:r>
              <a:rPr lang="ru-RU" dirty="0" err="1"/>
              <a:t>найвищого</a:t>
            </a:r>
            <a:r>
              <a:rPr lang="ru-RU" dirty="0"/>
              <a:t> нормативного акта,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би</a:t>
            </a:r>
            <a:r>
              <a:rPr lang="ru-RU" dirty="0"/>
              <a:t> </a:t>
            </a:r>
            <a:r>
              <a:rPr lang="ru-RU" dirty="0" err="1"/>
              <a:t>обмежував</a:t>
            </a:r>
            <a:r>
              <a:rPr lang="ru-RU" dirty="0"/>
              <a:t> </a:t>
            </a:r>
            <a:r>
              <a:rPr lang="ru-RU" dirty="0" err="1"/>
              <a:t>владу</a:t>
            </a:r>
            <a:r>
              <a:rPr lang="ru-RU" dirty="0"/>
              <a:t> </a:t>
            </a:r>
            <a:r>
              <a:rPr lang="ru-RU" dirty="0" err="1"/>
              <a:t>монарха-самодержця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6" name="Содержимое 5" descr="00096779_n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72198" y="1920875"/>
            <a:ext cx="2437637" cy="350838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Історія виникнення Конституцій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lnSpcReduction="10000"/>
          </a:bodyPr>
          <a:lstStyle/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Поява конституцій у сучасному їх розумінні пов'язана з епохою буржуазних революцій. 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Першими такими конституціями вважаються конституції штатів Північної Америки: Декларація прав Віргінії (1776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p.),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Білль про права Пенсільванії (1776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p.),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конституція Північної Кароліни (1776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p.),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конституція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Меріленда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(1776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p.),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конституційні акти інших штатів. У 1787 р. установчими зборами була розроблена і згодом конституційними конвентами штатів ратифікована конституція США, а також конституції Франції й Польщі 1791 року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Конституція Пилипа Орлика 5 квітня 1710 року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A584B-66E2-831A-032F-D6AFED4A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5097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</a:t>
            </a:r>
            <a:r>
              <a:rPr lang="ru-UA" dirty="0"/>
              <a:t>утність конституції відображає досягнення компромісу із зазначених питань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08F1E5-C502-F0CC-19CF-85A4BFFA3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П</a:t>
            </a:r>
            <a:r>
              <a:rPr lang="ru-UA" dirty="0"/>
              <a:t>рийняття конституції є результатом досягнення компромісу між суспільно-політичніми силами, що протиборствують, у таких важливих питаннях:</a:t>
            </a:r>
          </a:p>
          <a:p>
            <a:pPr marL="0" indent="0">
              <a:buNone/>
            </a:pPr>
            <a:endParaRPr lang="ru-UA" dirty="0"/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В</a:t>
            </a:r>
            <a:r>
              <a:rPr lang="ru-UA" sz="1800" dirty="0"/>
              <a:t>изначення меж втручання держави в життя суспільства та людини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Ф</a:t>
            </a:r>
            <a:r>
              <a:rPr lang="ru-UA" sz="1800" dirty="0"/>
              <a:t>орма організації і здійснення державної влади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О</a:t>
            </a:r>
            <a:r>
              <a:rPr lang="ru-UA" sz="1800" dirty="0"/>
              <a:t>бсяг прав і свобод особи та їх гранатованість</a:t>
            </a:r>
          </a:p>
        </p:txBody>
      </p:sp>
    </p:spTree>
    <p:extLst>
      <p:ext uri="{BB962C8B-B14F-4D97-AF65-F5344CB8AC3E}">
        <p14:creationId xmlns:p14="http://schemas.microsoft.com/office/powerpoint/2010/main" val="176779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/>
              <a:t>Юридичні властивості конституції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81616"/>
          </a:xfrm>
        </p:spPr>
        <p:txBody>
          <a:bodyPr/>
          <a:lstStyle/>
          <a:p>
            <a:r>
              <a:rPr lang="uk-UA" dirty="0"/>
              <a:t>Найвища юридична сила</a:t>
            </a:r>
          </a:p>
          <a:p>
            <a:pPr>
              <a:buFont typeface="Wingdings" pitchFamily="2" charset="2"/>
              <a:buChar char="Ø"/>
            </a:pPr>
            <a:r>
              <a:rPr lang="uk-UA" sz="1400" dirty="0"/>
              <a:t>Виступає базисом для поточного законодавства</a:t>
            </a:r>
          </a:p>
          <a:p>
            <a:pPr>
              <a:buFont typeface="Wingdings" pitchFamily="2" charset="2"/>
              <a:buChar char="Ø"/>
            </a:pPr>
            <a:r>
              <a:rPr lang="uk-UA" sz="1400" dirty="0"/>
              <a:t>Особливий порядок прийняття, зміни та відміни конституції</a:t>
            </a:r>
          </a:p>
          <a:p>
            <a:pPr>
              <a:buFont typeface="Wingdings" pitchFamily="2" charset="2"/>
              <a:buChar char="Ø"/>
            </a:pPr>
            <a:r>
              <a:rPr lang="uk-UA" sz="1400" dirty="0"/>
              <a:t>Контроль за додержанням конституції здійснює особливий орган</a:t>
            </a:r>
          </a:p>
          <a:p>
            <a:pPr>
              <a:buFont typeface="Wingdings" pitchFamily="2" charset="2"/>
              <a:buChar char="Ø"/>
            </a:pPr>
            <a:r>
              <a:rPr lang="uk-UA" sz="1400" dirty="0"/>
              <a:t>Міжнародні договори мають не суперечити конституції</a:t>
            </a:r>
          </a:p>
          <a:p>
            <a:r>
              <a:rPr lang="uk-UA" sz="2800" dirty="0"/>
              <a:t>Верховенство </a:t>
            </a:r>
            <a:r>
              <a:rPr lang="uk-UA" sz="1400" dirty="0"/>
              <a:t>(особливе місце в системі законодавства)</a:t>
            </a:r>
          </a:p>
          <a:p>
            <a:r>
              <a:rPr lang="uk-UA" sz="2800" dirty="0"/>
              <a:t>Програмність </a:t>
            </a:r>
            <a:r>
              <a:rPr lang="uk-UA" sz="1400" dirty="0"/>
              <a:t>(викладена в преамбулі)</a:t>
            </a:r>
          </a:p>
          <a:p>
            <a:r>
              <a:rPr lang="uk-UA" sz="2800" dirty="0"/>
              <a:t>Нормативність</a:t>
            </a:r>
            <a:r>
              <a:rPr lang="uk-UA" dirty="0"/>
              <a:t> </a:t>
            </a:r>
            <a:r>
              <a:rPr lang="uk-UA" sz="1400" dirty="0"/>
              <a:t>(єдиний </a:t>
            </a:r>
            <a:r>
              <a:rPr lang="uk-UA" sz="1400" dirty="0" err="1"/>
              <a:t>юр</a:t>
            </a:r>
            <a:r>
              <a:rPr lang="uk-UA" sz="1400" dirty="0"/>
              <a:t> документ, що складається із </a:t>
            </a:r>
            <a:r>
              <a:rPr lang="uk-UA" sz="1400" dirty="0" err="1"/>
              <a:t>загальнообов</a:t>
            </a:r>
            <a:r>
              <a:rPr lang="en-US" sz="1400" dirty="0"/>
              <a:t>’</a:t>
            </a:r>
            <a:r>
              <a:rPr lang="uk-UA" sz="1400" dirty="0" err="1"/>
              <a:t>язкових</a:t>
            </a:r>
            <a:r>
              <a:rPr lang="uk-UA" sz="1400"/>
              <a:t> правил-норм</a:t>
            </a:r>
            <a:r>
              <a:rPr lang="uk-UA" sz="1400" dirty="0"/>
              <a:t>)</a:t>
            </a:r>
          </a:p>
          <a:p>
            <a:r>
              <a:rPr lang="uk-UA" sz="2800" dirty="0" err="1"/>
              <a:t>Установчість</a:t>
            </a:r>
            <a:r>
              <a:rPr lang="uk-UA" sz="2800" dirty="0"/>
              <a:t> </a:t>
            </a:r>
            <a:r>
              <a:rPr lang="uk-UA" sz="1400" dirty="0"/>
              <a:t>(заснування державних і суспільних інституцій та наділення певних </a:t>
            </a:r>
            <a:r>
              <a:rPr lang="uk-UA" sz="1400" dirty="0" err="1"/>
              <a:t>суб</a:t>
            </a:r>
            <a:r>
              <a:rPr lang="en-US" sz="1400" dirty="0"/>
              <a:t>’</a:t>
            </a:r>
            <a:r>
              <a:rPr lang="uk-UA" sz="1400" dirty="0" err="1"/>
              <a:t>єктів</a:t>
            </a:r>
            <a:r>
              <a:rPr lang="uk-UA" sz="1400" dirty="0"/>
              <a:t> правами та </a:t>
            </a:r>
            <a:r>
              <a:rPr lang="uk-UA" sz="1400" dirty="0" err="1"/>
              <a:t>обов</a:t>
            </a:r>
            <a:r>
              <a:rPr lang="en-US" sz="1400" dirty="0"/>
              <a:t>’</a:t>
            </a:r>
            <a:r>
              <a:rPr lang="uk-UA" sz="1400" dirty="0" err="1"/>
              <a:t>язками</a:t>
            </a:r>
            <a:r>
              <a:rPr lang="uk-UA" sz="1400" dirty="0"/>
              <a:t>)</a:t>
            </a:r>
          </a:p>
          <a:p>
            <a:r>
              <a:rPr lang="uk-UA" sz="2800" dirty="0"/>
              <a:t>Стабільність</a:t>
            </a:r>
            <a:r>
              <a:rPr lang="uk-UA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C5437-F2EB-073A-D615-A3F2FDD27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uk-UA" sz="3200" dirty="0"/>
              <a:t>Предметом конституційного регулювання є:</a:t>
            </a:r>
            <a:endParaRPr lang="ru-UA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280A1B-DAEA-E03E-7878-63C460D16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2000" dirty="0"/>
              <a:t>О</a:t>
            </a:r>
            <a:r>
              <a:rPr lang="ru-UA" sz="2000" dirty="0"/>
              <a:t>сновні засади суспільного і державого ладу</a:t>
            </a:r>
          </a:p>
          <a:p>
            <a:r>
              <a:rPr lang="ru-RU" sz="2000" dirty="0"/>
              <a:t>П</a:t>
            </a:r>
            <a:r>
              <a:rPr lang="ru-UA" sz="2000" dirty="0"/>
              <a:t>рава, свободи та обов</a:t>
            </a:r>
            <a:r>
              <a:rPr lang="en-US" sz="2000" dirty="0"/>
              <a:t>’</a:t>
            </a:r>
            <a:r>
              <a:rPr lang="ru-UA" sz="2000" dirty="0"/>
              <a:t>язки людини та громадянина, їх гарантії</a:t>
            </a:r>
          </a:p>
          <a:p>
            <a:r>
              <a:rPr lang="ru-RU" sz="2000" dirty="0"/>
              <a:t>З</a:t>
            </a:r>
            <a:r>
              <a:rPr lang="ru-UA" sz="2000" dirty="0"/>
              <a:t>адачі зовнішньої та внутрішньої політики</a:t>
            </a:r>
          </a:p>
          <a:p>
            <a:r>
              <a:rPr lang="ru-RU" sz="2000" dirty="0"/>
              <a:t>О</a:t>
            </a:r>
            <a:r>
              <a:rPr lang="ru-UA" sz="2000" dirty="0"/>
              <a:t>снови економічного, соціального та культурного развитку</a:t>
            </a:r>
          </a:p>
          <a:p>
            <a:r>
              <a:rPr lang="ru-RU" sz="2000" dirty="0"/>
              <a:t>О</a:t>
            </a:r>
            <a:r>
              <a:rPr lang="ru-UA" sz="2000" dirty="0"/>
              <a:t>снови національних відносин</a:t>
            </a:r>
          </a:p>
          <a:p>
            <a:r>
              <a:rPr lang="ru-RU" sz="2000" dirty="0"/>
              <a:t>С</a:t>
            </a:r>
            <a:r>
              <a:rPr lang="ru-UA" sz="2000" dirty="0"/>
              <a:t>истема органів державної влади</a:t>
            </a:r>
          </a:p>
          <a:p>
            <a:r>
              <a:rPr lang="ru-RU" sz="2000" dirty="0"/>
              <a:t>М</a:t>
            </a:r>
            <a:r>
              <a:rPr lang="ru-UA" sz="2000" dirty="0"/>
              <a:t>ісцеве самоврядування, його система та засади функціонування</a:t>
            </a:r>
          </a:p>
          <a:p>
            <a:r>
              <a:rPr lang="ru-RU" sz="2000" dirty="0"/>
              <a:t>А</a:t>
            </a:r>
            <a:r>
              <a:rPr lang="ru-UA" sz="2000" dirty="0"/>
              <a:t>дміністративно-територіальний устрій</a:t>
            </a:r>
          </a:p>
          <a:p>
            <a:r>
              <a:rPr lang="ru-RU" sz="2000" dirty="0"/>
              <a:t>О</a:t>
            </a:r>
            <a:r>
              <a:rPr lang="ru-UA" sz="2000" dirty="0"/>
              <a:t>снови національної безпеки, захисту державного суверенітету та територіальної  цілісності</a:t>
            </a:r>
          </a:p>
        </p:txBody>
      </p:sp>
    </p:spTree>
    <p:extLst>
      <p:ext uri="{BB962C8B-B14F-4D97-AF65-F5344CB8AC3E}">
        <p14:creationId xmlns:p14="http://schemas.microsoft.com/office/powerpoint/2010/main" val="57681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Ю</a:t>
            </a:r>
            <a:r>
              <a:rPr lang="ru-UA" dirty="0"/>
              <a:t>ридичні види конституцій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конституцією</a:t>
            </a:r>
            <a:r>
              <a:rPr lang="ru-RU" dirty="0"/>
              <a:t> </a:t>
            </a:r>
            <a:r>
              <a:rPr lang="ru-RU" b="1" dirty="0"/>
              <a:t>в </a:t>
            </a:r>
            <a:r>
              <a:rPr lang="ru-RU" b="1" dirty="0" err="1"/>
              <a:t>матеріальному</a:t>
            </a:r>
            <a:r>
              <a:rPr lang="ru-RU" b="1" dirty="0"/>
              <a:t> </a:t>
            </a:r>
            <a:r>
              <a:rPr lang="ru-RU" b="1" dirty="0" err="1"/>
              <a:t>значенні</a:t>
            </a:r>
            <a:r>
              <a:rPr lang="ru-RU" b="1" dirty="0"/>
              <a:t> </a:t>
            </a:r>
            <a:r>
              <a:rPr lang="ru-RU" dirty="0" err="1"/>
              <a:t>розуміють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норм,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закріплюють</a:t>
            </a:r>
            <a:r>
              <a:rPr lang="ru-RU" dirty="0"/>
              <a:t> </a:t>
            </a:r>
            <a:r>
              <a:rPr lang="ru-RU" dirty="0" err="1"/>
              <a:t>основні</a:t>
            </a:r>
            <a:r>
              <a:rPr lang="ru-RU" dirty="0"/>
              <a:t> права та </a:t>
            </a:r>
            <a:r>
              <a:rPr lang="ru-RU" dirty="0" err="1"/>
              <a:t>свободи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громадянина</a:t>
            </a:r>
            <a:r>
              <a:rPr lang="ru-RU" dirty="0"/>
              <a:t>, </a:t>
            </a:r>
            <a:r>
              <a:rPr lang="ru-RU" dirty="0" err="1"/>
              <a:t>визначають</a:t>
            </a:r>
            <a:r>
              <a:rPr lang="ru-RU" dirty="0"/>
              <a:t> засади </a:t>
            </a:r>
            <a:r>
              <a:rPr lang="ru-RU" dirty="0" err="1"/>
              <a:t>суспільного</a:t>
            </a:r>
            <a:r>
              <a:rPr lang="ru-RU" dirty="0"/>
              <a:t> ладу, </a:t>
            </a:r>
            <a:r>
              <a:rPr lang="ru-RU" dirty="0" err="1"/>
              <a:t>форми</a:t>
            </a:r>
            <a:r>
              <a:rPr lang="ru-RU" dirty="0"/>
              <a:t> державного </a:t>
            </a:r>
            <a:r>
              <a:rPr lang="ru-RU" dirty="0" err="1"/>
              <a:t>правління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державного</a:t>
            </a:r>
            <a:r>
              <a:rPr lang="ru-RU" dirty="0"/>
              <a:t> устрою,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центральних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компетенцію</a:t>
            </a:r>
            <a:r>
              <a:rPr lang="ru-RU" dirty="0"/>
              <a:t> та </a:t>
            </a:r>
            <a:r>
              <a:rPr lang="ru-RU" dirty="0" err="1"/>
              <a:t>взаємовідносини</a:t>
            </a:r>
            <a:r>
              <a:rPr lang="ru-RU" dirty="0"/>
              <a:t>,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символи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столицю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Конституцією</a:t>
            </a:r>
            <a:r>
              <a:rPr lang="ru-RU" dirty="0"/>
              <a:t> </a:t>
            </a:r>
            <a:r>
              <a:rPr lang="ru-RU" b="1" dirty="0"/>
              <a:t>у формальному </a:t>
            </a:r>
            <a:r>
              <a:rPr lang="ru-RU" dirty="0" err="1"/>
              <a:t>значенні</a:t>
            </a:r>
            <a:r>
              <a:rPr lang="ru-RU" dirty="0"/>
              <a:t> </a:t>
            </a:r>
            <a:r>
              <a:rPr lang="ru-RU" dirty="0" err="1"/>
              <a:t>іменується</a:t>
            </a:r>
            <a:r>
              <a:rPr lang="ru-RU" dirty="0"/>
              <a:t> </a:t>
            </a:r>
            <a:r>
              <a:rPr lang="ru-RU" dirty="0" err="1"/>
              <a:t>єдиний</a:t>
            </a:r>
            <a:r>
              <a:rPr lang="ru-RU" dirty="0"/>
              <a:t> акт </a:t>
            </a:r>
            <a:r>
              <a:rPr lang="ru-RU" dirty="0" err="1"/>
              <a:t>або</a:t>
            </a:r>
            <a:r>
              <a:rPr lang="ru-RU" dirty="0"/>
              <a:t> ж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юридичну</a:t>
            </a:r>
            <a:r>
              <a:rPr lang="ru-RU" dirty="0"/>
              <a:t> силу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нормативних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. </a:t>
            </a:r>
            <a:r>
              <a:rPr lang="ru-RU" dirty="0" err="1"/>
              <a:t>Конституція</a:t>
            </a:r>
            <a:r>
              <a:rPr lang="ru-RU" dirty="0"/>
              <a:t> в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значенні</a:t>
            </a:r>
            <a:r>
              <a:rPr lang="ru-RU" dirty="0"/>
              <a:t> 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роду закон </a:t>
            </a:r>
            <a:r>
              <a:rPr lang="ru-RU" dirty="0" err="1"/>
              <a:t>законів</a:t>
            </a:r>
            <a:r>
              <a:rPr lang="ru-RU" dirty="0"/>
              <a:t>. Вона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змінена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в особливому, </a:t>
            </a:r>
            <a:r>
              <a:rPr lang="ru-RU" dirty="0" err="1"/>
              <a:t>встановленому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, нею самою, порядку; </a:t>
            </a:r>
            <a:r>
              <a:rPr lang="ru-RU" dirty="0" err="1"/>
              <a:t>зміна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 </a:t>
            </a:r>
            <a:r>
              <a:rPr lang="ru-RU" dirty="0" err="1"/>
              <a:t>тягне</a:t>
            </a:r>
            <a:r>
              <a:rPr lang="ru-RU" dirty="0"/>
              <a:t> за собою перегляд </a:t>
            </a:r>
            <a:r>
              <a:rPr lang="ru-RU" dirty="0" err="1"/>
              <a:t>раніше</a:t>
            </a:r>
            <a:r>
              <a:rPr lang="ru-RU" dirty="0"/>
              <a:t> </a:t>
            </a:r>
            <a:r>
              <a:rPr lang="ru-RU" dirty="0" err="1"/>
              <a:t>ухвалених</a:t>
            </a:r>
            <a:r>
              <a:rPr lang="ru-RU" dirty="0"/>
              <a:t> </a:t>
            </a:r>
            <a:r>
              <a:rPr lang="ru-RU" dirty="0" err="1"/>
              <a:t>законів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нормативних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на предмет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зміненим</a:t>
            </a:r>
            <a:r>
              <a:rPr lang="ru-RU" dirty="0"/>
              <a:t> </a:t>
            </a:r>
            <a:r>
              <a:rPr lang="ru-RU" dirty="0" err="1"/>
              <a:t>положенням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.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1650" y="-171400"/>
            <a:ext cx="8229600" cy="857232"/>
          </a:xfrm>
        </p:spPr>
        <p:txBody>
          <a:bodyPr/>
          <a:lstStyle/>
          <a:p>
            <a:pPr algn="ctr"/>
            <a:r>
              <a:rPr lang="uk-UA" dirty="0"/>
              <a:t>Класифікація конституцій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45168" y="685832"/>
            <a:ext cx="8229600" cy="617216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uk-UA" altLang="uk-UA" dirty="0"/>
              <a:t>Фактична (відображає реальний порядок здійснення державної влади)</a:t>
            </a:r>
          </a:p>
          <a:p>
            <a:pPr>
              <a:buFont typeface="Wingdings" pitchFamily="2" charset="2"/>
              <a:buChar char="Ø"/>
            </a:pPr>
            <a:r>
              <a:rPr lang="uk-UA" altLang="uk-UA" dirty="0"/>
              <a:t>Юридична (формальна)</a:t>
            </a: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За формою: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писані 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неписані </a:t>
            </a:r>
          </a:p>
          <a:p>
            <a:pPr>
              <a:buNone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Румунія, Нова Зеландія, Ізраїль</a:t>
            </a: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Кодифіковані (єдиний акт, прийнятий за спец процедурою)</a:t>
            </a:r>
          </a:p>
          <a:p>
            <a:pPr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Некодифіковані  (сукупність актів) Швеція, Фінляндія, Канада</a:t>
            </a:r>
          </a:p>
          <a:p>
            <a:pPr>
              <a:buFont typeface="Wingdings" pitchFamily="2" charset="2"/>
              <a:buChar char="Ø"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За способом внесення змін:</a:t>
            </a:r>
          </a:p>
          <a:p>
            <a:pPr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Жорсткі</a:t>
            </a:r>
          </a:p>
          <a:p>
            <a:pPr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Гнучкі</a:t>
            </a: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Залежно від процедури прийняття  конституції:</a:t>
            </a:r>
          </a:p>
          <a:p>
            <a:pPr>
              <a:buFont typeface="Wingdings" pitchFamily="2" charset="2"/>
              <a:buChar char="Ø"/>
            </a:pP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откройовані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(даровані) - 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 </a:t>
            </a:r>
            <a:r>
              <a:rPr lang="ru-RU" dirty="0" err="1"/>
              <a:t>колишніх</a:t>
            </a:r>
            <a:r>
              <a:rPr lang="ru-RU" dirty="0"/>
              <a:t> </a:t>
            </a:r>
            <a:r>
              <a:rPr lang="ru-RU" dirty="0" err="1"/>
              <a:t>британських</a:t>
            </a:r>
            <a:r>
              <a:rPr lang="ru-RU" dirty="0"/>
              <a:t> </a:t>
            </a:r>
            <a:r>
              <a:rPr lang="ru-RU" dirty="0" err="1"/>
              <a:t>колоній</a:t>
            </a:r>
            <a:endParaRPr lang="ru-RU" dirty="0"/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"народні" (тобто прийняті на підставі проведення референдуму)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прийняті парламентом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установчими зборами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місцевими представницькими органами</a:t>
            </a:r>
          </a:p>
          <a:p>
            <a:pPr>
              <a:buFont typeface="Wingdings" pitchFamily="2" charset="2"/>
              <a:buChar char="Ø"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6B673-A8F2-5F85-FB93-0BF43E4D8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96"/>
            <a:ext cx="8229600" cy="1143000"/>
          </a:xfrm>
        </p:spPr>
        <p:txBody>
          <a:bodyPr/>
          <a:lstStyle/>
          <a:p>
            <a:pPr algn="ctr"/>
            <a:r>
              <a:rPr lang="uk-UA" dirty="0"/>
              <a:t>Класифікація конституцій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85D57E-7289-FDAE-E3AD-E3933F8D9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9896"/>
            <a:ext cx="8229600" cy="5174704"/>
          </a:xfrm>
        </p:spPr>
        <p:txBody>
          <a:bodyPr>
            <a:normAutofit fontScale="47500" lnSpcReduction="20000"/>
          </a:bodyPr>
          <a:lstStyle/>
          <a:p>
            <a:pPr>
              <a:buFont typeface="Courier New" pitchFamily="49" charset="0"/>
              <a:buChar char="o"/>
            </a:pPr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за структурою: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моно-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конституційний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акта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кодифікована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СССР,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Німеччини, Іспанії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сукупность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некодифікована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Чехословатчина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Конституція Великої Британії належить до конституцій змішаного виду. Вона об'єднує парламентські закони, судові рішення-прецеденти, доктринальні тлумачення, статути, конституційні угоди, які містять так звані конвенційні норми</a:t>
            </a: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uk-UA" sz="3100" b="1" dirty="0">
                <a:latin typeface="Times New Roman" pitchFamily="18" charset="0"/>
                <a:cs typeface="Times New Roman" pitchFamily="18" charset="0"/>
              </a:rPr>
              <a:t>За часом дії: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тимчасові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постійні</a:t>
            </a: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alt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способом прийняття - "даровані" згори, народні, парламентські.</a:t>
            </a:r>
            <a:endParaRPr lang="uk-UA" altLang="uk-UA" sz="3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altLang="uk-UA" i="1" dirty="0"/>
              <a:t>Даровані </a:t>
            </a:r>
            <a:r>
              <a:rPr lang="uk-UA" altLang="uk-UA" dirty="0"/>
              <a:t> -  ті,   що  видаються  керівником  держави,   без  участі представницьких органів ("даруються" монархами).</a:t>
            </a:r>
            <a:endParaRPr lang="uk-UA" altLang="uk-UA" i="1" dirty="0"/>
          </a:p>
          <a:p>
            <a:pPr>
              <a:buFont typeface="Wingdings" pitchFamily="2" charset="2"/>
              <a:buChar char="Ø"/>
            </a:pPr>
            <a:r>
              <a:rPr lang="uk-UA" altLang="uk-UA" i="1" dirty="0"/>
              <a:t>Парламентські </a:t>
            </a:r>
            <a:r>
              <a:rPr lang="uk-UA" altLang="uk-UA" dirty="0"/>
              <a:t>– прийняті представницьким органом, парламентом.</a:t>
            </a:r>
            <a:endParaRPr lang="uk-UA" altLang="uk-UA" i="1" dirty="0"/>
          </a:p>
          <a:p>
            <a:pPr>
              <a:buFont typeface="Wingdings" pitchFamily="2" charset="2"/>
              <a:buChar char="Ø"/>
            </a:pPr>
            <a:r>
              <a:rPr lang="uk-UA" altLang="uk-UA" i="1" dirty="0"/>
              <a:t>Народні</a:t>
            </a:r>
            <a:r>
              <a:rPr lang="uk-UA" altLang="uk-UA" dirty="0"/>
              <a:t> - прийняті шляхом народного референдуму.</a:t>
            </a:r>
          </a:p>
          <a:p>
            <a:pPr>
              <a:buNone/>
            </a:pPr>
            <a:endParaRPr lang="uk-UA" altLang="uk-UA" dirty="0"/>
          </a:p>
          <a:p>
            <a:r>
              <a:rPr lang="uk-UA" altLang="uk-UA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правління - монархічні та республіканські. </a:t>
            </a:r>
          </a:p>
          <a:p>
            <a:pPr>
              <a:buNone/>
            </a:pPr>
            <a:r>
              <a:rPr lang="uk-UA" altLang="uk-UA" dirty="0"/>
              <a:t>Україна має республіканську Конституцію.</a:t>
            </a:r>
          </a:p>
          <a:p>
            <a:pPr>
              <a:buNone/>
            </a:pPr>
            <a:endParaRPr lang="uk-UA" altLang="uk-UA" dirty="0"/>
          </a:p>
          <a:p>
            <a:pPr>
              <a:buNone/>
            </a:pPr>
            <a:r>
              <a:rPr lang="uk-UA" alt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державного устрою:</a:t>
            </a:r>
          </a:p>
          <a:p>
            <a:pPr>
              <a:buFont typeface="Wingdings" pitchFamily="2" charset="2"/>
              <a:buChar char="Ø"/>
            </a:pPr>
            <a:r>
              <a:rPr lang="uk-UA" altLang="uk-UA" dirty="0"/>
              <a:t>Федеративні</a:t>
            </a:r>
          </a:p>
          <a:p>
            <a:pPr>
              <a:buFont typeface="Wingdings" pitchFamily="2" charset="2"/>
              <a:buChar char="Ø"/>
            </a:pPr>
            <a:r>
              <a:rPr lang="uk-UA" altLang="uk-UA" dirty="0"/>
              <a:t>Унітарні </a:t>
            </a:r>
          </a:p>
          <a:p>
            <a:pPr>
              <a:buNone/>
            </a:pPr>
            <a:endParaRPr lang="uk-UA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i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255498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/>
              <a:t>Способи прийняття конституції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Виборцями, шляхом референдуму</a:t>
            </a:r>
          </a:p>
          <a:p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Представницьким органом (дума, рада, сейм, парламент, установчі збори і </a:t>
            </a:r>
            <a:r>
              <a:rPr lang="uk-UA" alt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</a:t>
            </a:r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r>
              <a:rPr lang="uk-UA" alt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Главою держави або главою виконавчої влади</a:t>
            </a:r>
            <a:endParaRPr lang="ru-RU" alt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1265C-3F9C-E6EC-C619-E5FBA07E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37" y="332656"/>
            <a:ext cx="8229600" cy="722344"/>
          </a:xfrm>
        </p:spPr>
        <p:txBody>
          <a:bodyPr>
            <a:normAutofit fontScale="90000"/>
          </a:bodyPr>
          <a:lstStyle/>
          <a:p>
            <a:pPr algn="ctr"/>
            <a:r>
              <a:rPr lang="ru-UA" dirty="0"/>
              <a:t>Зміст конституції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1D9BE4-CF6A-7F09-A1B9-965827214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837" y="1234440"/>
            <a:ext cx="8229600" cy="5290904"/>
          </a:xfrm>
        </p:spPr>
        <p:txBody>
          <a:bodyPr/>
          <a:lstStyle/>
          <a:p>
            <a:r>
              <a:rPr lang="ru-UA" b="1" dirty="0"/>
              <a:t>Змістом є </a:t>
            </a:r>
            <a:r>
              <a:rPr lang="ru-UA" dirty="0"/>
              <a:t>сукупність конституційних норм, інститутів та принципів, що регламентують суспільні відносини, які визначають організацію державної влади, відносини цієї влади з суспільством та людиною</a:t>
            </a:r>
          </a:p>
          <a:p>
            <a:pPr marL="0" indent="0">
              <a:buNone/>
            </a:pPr>
            <a:endParaRPr lang="ru-UA" dirty="0"/>
          </a:p>
          <a:p>
            <a:pPr>
              <a:buFont typeface="Wingdings" pitchFamily="2" charset="2"/>
              <a:buChar char="Ø"/>
            </a:pPr>
            <a:r>
              <a:rPr lang="ru-RU" sz="2000" dirty="0"/>
              <a:t>С</a:t>
            </a:r>
            <a:r>
              <a:rPr lang="ru-UA" sz="2000" dirty="0"/>
              <a:t>оціальний зміст – це суспільні відносини, що регламентуються конституцією і становлять предмет конституційного регулювання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/>
              <a:t>П</a:t>
            </a:r>
            <a:r>
              <a:rPr lang="ru-UA" sz="2000" dirty="0"/>
              <a:t>равовий зміст – це правовий матеріал з якого складається конституція (норми, інститути, принципи)</a:t>
            </a:r>
          </a:p>
        </p:txBody>
      </p:sp>
    </p:spTree>
    <p:extLst>
      <p:ext uri="{BB962C8B-B14F-4D97-AF65-F5344CB8AC3E}">
        <p14:creationId xmlns:p14="http://schemas.microsoft.com/office/powerpoint/2010/main" val="3287674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25F08-3CE0-C866-75B8-BA681AA4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Ф</a:t>
            </a:r>
            <a:r>
              <a:rPr lang="ru-UA" dirty="0"/>
              <a:t>орма та структура конституції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946B08-4711-4BA1-F0CD-6090EC468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Ф</a:t>
            </a:r>
            <a:r>
              <a:rPr lang="ru-UA" b="1" dirty="0"/>
              <a:t>орма конституції </a:t>
            </a:r>
            <a:r>
              <a:rPr lang="ru-UA" dirty="0"/>
              <a:t>– це спосіб конструювання/організації правового матеріалу, що в ній міститься </a:t>
            </a:r>
          </a:p>
          <a:p>
            <a:endParaRPr lang="ru-UA" dirty="0"/>
          </a:p>
          <a:p>
            <a:r>
              <a:rPr lang="ru-RU" b="1" dirty="0"/>
              <a:t>С</a:t>
            </a:r>
            <a:r>
              <a:rPr lang="ru-UA" b="1" dirty="0"/>
              <a:t>труктура конституції </a:t>
            </a:r>
            <a:r>
              <a:rPr lang="ru-UA" dirty="0"/>
              <a:t>– внутрішня будова конституції, поділ на частини (розділи, глави, статті, пункти)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169869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4069F-45D1-C22C-E602-85B0E26A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26" y="692696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UA" dirty="0"/>
              <a:t>Функції конституції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500859-D871-285C-2506-2268E5742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</a:t>
            </a:r>
            <a:r>
              <a:rPr lang="ru-UA" b="1" dirty="0"/>
              <a:t>оціальні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П</a:t>
            </a:r>
            <a:r>
              <a:rPr lang="ru-UA" sz="1800" dirty="0"/>
              <a:t>олітична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І</a:t>
            </a:r>
            <a:r>
              <a:rPr lang="ru-UA" sz="1800" dirty="0"/>
              <a:t>деологічна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П</a:t>
            </a:r>
            <a:r>
              <a:rPr lang="ru-UA" sz="1800" dirty="0"/>
              <a:t>рограмна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І</a:t>
            </a:r>
            <a:r>
              <a:rPr lang="ru-UA" sz="1800" dirty="0"/>
              <a:t>нформаційна</a:t>
            </a:r>
          </a:p>
          <a:p>
            <a:pPr marL="0" indent="0">
              <a:buNone/>
            </a:pPr>
            <a:endParaRPr lang="ru-UA" sz="1800" dirty="0"/>
          </a:p>
          <a:p>
            <a:r>
              <a:rPr lang="ru-RU" b="1" dirty="0"/>
              <a:t>П</a:t>
            </a:r>
            <a:r>
              <a:rPr lang="ru-UA" b="1" dirty="0"/>
              <a:t>равові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У</a:t>
            </a:r>
            <a:r>
              <a:rPr lang="ru-UA" sz="1800" dirty="0"/>
              <a:t>становча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Р</a:t>
            </a:r>
            <a:r>
              <a:rPr lang="ru-UA" sz="1800" dirty="0"/>
              <a:t>егулятивна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І</a:t>
            </a:r>
            <a:r>
              <a:rPr lang="ru-UA" sz="1800" dirty="0"/>
              <a:t>нтеграційна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/>
              <a:t>О</a:t>
            </a:r>
            <a:r>
              <a:rPr lang="ru-UA" sz="1800" dirty="0"/>
              <a:t>хоронна</a:t>
            </a:r>
          </a:p>
          <a:p>
            <a:pPr marL="0" indent="0">
              <a:buNone/>
            </a:pP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77347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Функції Конституції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5786478"/>
          </a:xfrm>
        </p:spPr>
        <p:txBody>
          <a:bodyPr>
            <a:normAutofit fontScale="55000" lnSpcReduction="20000"/>
          </a:bodyPr>
          <a:lstStyle/>
          <a:p>
            <a:r>
              <a:rPr lang="uk-UA" b="1" dirty="0"/>
              <a:t>політична</a:t>
            </a:r>
            <a:r>
              <a:rPr lang="uk-UA" dirty="0"/>
              <a:t> - полягає в тому, що вона визначає належність влади в країні народу, основи державного і суспільного устрою, внутрішньої і зовнішньої політики, форму правління тощо. </a:t>
            </a:r>
          </a:p>
          <a:p>
            <a:endParaRPr lang="uk-UA" dirty="0"/>
          </a:p>
          <a:p>
            <a:r>
              <a:rPr lang="uk-UA" b="1" dirty="0"/>
              <a:t>ідеологічна</a:t>
            </a:r>
            <a:r>
              <a:rPr lang="uk-UA" dirty="0"/>
              <a:t> - </a:t>
            </a:r>
            <a:r>
              <a:rPr lang="ru-RU" dirty="0" err="1"/>
              <a:t>закріплює</a:t>
            </a:r>
            <a:r>
              <a:rPr lang="ru-RU" dirty="0"/>
              <a:t> свою систему </a:t>
            </a:r>
            <a:r>
              <a:rPr lang="ru-RU" dirty="0" err="1"/>
              <a:t>суспільних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.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закріплені</a:t>
            </a:r>
            <a:r>
              <a:rPr lang="ru-RU" dirty="0"/>
              <a:t> в </a:t>
            </a:r>
            <a:r>
              <a:rPr lang="ru-RU" dirty="0" err="1"/>
              <a:t>конституції</a:t>
            </a:r>
            <a:r>
              <a:rPr lang="ru-RU" dirty="0"/>
              <a:t> </a:t>
            </a:r>
            <a:r>
              <a:rPr lang="ru-RU" dirty="0" err="1"/>
              <a:t>інститути</a:t>
            </a:r>
            <a:r>
              <a:rPr lang="ru-RU" dirty="0"/>
              <a:t> </a:t>
            </a:r>
            <a:r>
              <a:rPr lang="ru-RU" dirty="0" err="1"/>
              <a:t>виражають</a:t>
            </a:r>
            <a:r>
              <a:rPr lang="ru-RU" dirty="0"/>
              <a:t> </a:t>
            </a:r>
            <a:r>
              <a:rPr lang="ru-RU" dirty="0" err="1"/>
              <a:t>бачення</a:t>
            </a:r>
            <a:r>
              <a:rPr lang="ru-RU" dirty="0"/>
              <a:t> </a:t>
            </a:r>
            <a:r>
              <a:rPr lang="ru-RU" dirty="0" err="1"/>
              <a:t>бажаної</a:t>
            </a:r>
            <a:r>
              <a:rPr lang="ru-RU" dirty="0"/>
              <a:t> </a:t>
            </a:r>
            <a:r>
              <a:rPr lang="ru-RU" dirty="0" err="1"/>
              <a:t>соціально</a:t>
            </a:r>
            <a:r>
              <a:rPr lang="ru-RU" dirty="0"/>
              <a:t>- </a:t>
            </a:r>
            <a:r>
              <a:rPr lang="ru-RU" dirty="0" err="1"/>
              <a:t>політичної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. </a:t>
            </a:r>
          </a:p>
          <a:p>
            <a:pPr>
              <a:buNone/>
            </a:pPr>
            <a:r>
              <a:rPr lang="ru-RU" i="1" dirty="0" err="1"/>
              <a:t>Наприклад</a:t>
            </a:r>
            <a:r>
              <a:rPr lang="ru-RU" i="1" dirty="0"/>
              <a:t>, </a:t>
            </a:r>
            <a:r>
              <a:rPr lang="uk-UA" i="1" dirty="0"/>
              <a:t>закріплення в Конституції СРСР 1977 р. однопартійної системи з керівною роллю КПРС і, навпаки, політичного плюралізму в 13 Конституції України 1996 р. і рівності всіх суспільних об'єднань перед законом.</a:t>
            </a:r>
          </a:p>
          <a:p>
            <a:endParaRPr lang="uk-UA" dirty="0"/>
          </a:p>
          <a:p>
            <a:r>
              <a:rPr lang="uk-UA" dirty="0"/>
              <a:t>- </a:t>
            </a:r>
            <a:r>
              <a:rPr lang="uk-UA" b="1" dirty="0"/>
              <a:t>установча</a:t>
            </a:r>
            <a:r>
              <a:rPr lang="uk-UA" dirty="0"/>
              <a:t> - конституція або закріплює те, що вже існує як результат діянь людей, або створює передумови для зовсім нових суспільних відносин, що дозріли в суспільстві , але не здатних виникати, поки не буде для них необхідної правової бази, що із прийняттям конституції і засновується. </a:t>
            </a:r>
          </a:p>
          <a:p>
            <a:pPr>
              <a:buNone/>
            </a:pPr>
            <a:r>
              <a:rPr lang="uk-UA" i="1" dirty="0"/>
              <a:t>Прикладом установчого характеру може бути закріплення в Конституції України існування таких інститутів, як Уповноважений Верховної Ради України з прав людини (ст. 85), Вищої ради юстиції (ст. 131), Конституційного Суду України (розділ </a:t>
            </a:r>
            <a:r>
              <a:rPr lang="en-US" i="1" dirty="0"/>
              <a:t>XI</a:t>
            </a:r>
            <a:r>
              <a:rPr lang="uk-UA" i="1" dirty="0"/>
              <a:t>І) та інші</a:t>
            </a:r>
          </a:p>
          <a:p>
            <a:endParaRPr lang="uk-UA" dirty="0"/>
          </a:p>
          <a:p>
            <a:r>
              <a:rPr lang="uk-UA" dirty="0"/>
              <a:t>- </a:t>
            </a:r>
            <a:r>
              <a:rPr lang="uk-UA" b="1" dirty="0"/>
              <a:t>організаторська</a:t>
            </a:r>
            <a:r>
              <a:rPr lang="uk-UA" dirty="0"/>
              <a:t> - вона не тільки оформляє досягнуте і ставить нові задачі перед суспільством і державою, але й стимулює політичну активність, націлює державні органи і суспільні об'єднання, усіх громадян на діяльність у дусі нового основного закону. </a:t>
            </a:r>
          </a:p>
          <a:p>
            <a:endParaRPr lang="uk-UA" dirty="0"/>
          </a:p>
          <a:p>
            <a:r>
              <a:rPr lang="uk-UA" dirty="0"/>
              <a:t>- </a:t>
            </a:r>
            <a:r>
              <a:rPr lang="uk-UA" b="1" dirty="0"/>
              <a:t>зовнішньополітична</a:t>
            </a:r>
            <a:r>
              <a:rPr lang="uk-UA" dirty="0"/>
              <a:t> - </a:t>
            </a:r>
            <a:r>
              <a:rPr lang="ru-RU" dirty="0" err="1"/>
              <a:t>основний</a:t>
            </a:r>
            <a:r>
              <a:rPr lang="ru-RU" dirty="0"/>
              <a:t> закон </a:t>
            </a:r>
            <a:r>
              <a:rPr lang="ru-RU" dirty="0" err="1"/>
              <a:t>звернений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до </a:t>
            </a:r>
            <a:r>
              <a:rPr lang="ru-RU" dirty="0" err="1"/>
              <a:t>внутрішнього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, </a:t>
            </a:r>
            <a:r>
              <a:rPr lang="ru-RU" dirty="0" err="1"/>
              <a:t>воно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</a:t>
            </a:r>
            <a:r>
              <a:rPr lang="ru-RU" dirty="0" err="1"/>
              <a:t>є</a:t>
            </a:r>
            <a:r>
              <a:rPr lang="ru-RU" dirty="0"/>
              <a:t> фундаментом </a:t>
            </a:r>
            <a:r>
              <a:rPr lang="ru-RU" dirty="0" err="1"/>
              <a:t>зовнішньополітичної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 </a:t>
            </a:r>
          </a:p>
          <a:p>
            <a:pPr algn="just">
              <a:buNone/>
            </a:pPr>
            <a:r>
              <a:rPr lang="uk-UA" i="1" dirty="0"/>
              <a:t>Конституція дає уявлення людям інших країн, а також державам і міжнародним організаціям про наш суспільно-політичний лад, структуру держави, конституційних основах регіональної і національної політики, статусі особистості в Україні і т.д. </a:t>
            </a:r>
          </a:p>
          <a:p>
            <a:pPr marL="0" indent="0">
              <a:buNone/>
            </a:pPr>
            <a:endParaRPr lang="uk-UA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/>
          </a:bodyPr>
          <a:lstStyle/>
          <a:p>
            <a:r>
              <a:rPr lang="uk-UA" sz="2000" b="1" dirty="0"/>
              <a:t>Юридична - </a:t>
            </a:r>
            <a:r>
              <a:rPr lang="ru-RU" sz="2000" dirty="0" err="1"/>
              <a:t>стає</a:t>
            </a:r>
            <a:r>
              <a:rPr lang="ru-RU" sz="2000" dirty="0"/>
              <a:t> основою </a:t>
            </a:r>
            <a:r>
              <a:rPr lang="ru-RU" sz="2000" dirty="0" err="1"/>
              <a:t>нової</a:t>
            </a:r>
            <a:r>
              <a:rPr lang="ru-RU" sz="2000" dirty="0"/>
              <a:t> </a:t>
            </a:r>
            <a:r>
              <a:rPr lang="ru-RU" sz="2000" dirty="0" err="1"/>
              <a:t>правової</a:t>
            </a:r>
            <a:r>
              <a:rPr lang="ru-RU" sz="2000" dirty="0"/>
              <a:t> </a:t>
            </a:r>
            <a:r>
              <a:rPr lang="ru-RU" sz="2000" dirty="0" err="1"/>
              <a:t>системи</a:t>
            </a:r>
            <a:r>
              <a:rPr lang="ru-RU" sz="2000" dirty="0"/>
              <a:t> і правопорядку в </a:t>
            </a:r>
            <a:r>
              <a:rPr lang="ru-RU" sz="2000" dirty="0" err="1"/>
              <a:t>країні</a:t>
            </a:r>
            <a:r>
              <a:rPr lang="ru-RU" sz="2000" dirty="0"/>
              <a:t>, </a:t>
            </a:r>
            <a:r>
              <a:rPr lang="uk-UA" sz="2000" dirty="0"/>
              <a:t>сама регулює суспільні відносини, дає імпульс розвиткові законодавства і прийняттю великого масиву нових нормативних юридичних актів, що втілюють загальні ідеї й окремі положення конституції.</a:t>
            </a:r>
          </a:p>
          <a:p>
            <a:pPr marL="0" indent="0">
              <a:buNone/>
            </a:pPr>
            <a:endParaRPr lang="uk-UA" sz="2000" dirty="0"/>
          </a:p>
          <a:p>
            <a:r>
              <a:rPr lang="uk-UA" sz="2000" b="1" dirty="0"/>
              <a:t>Регулятивна - </a:t>
            </a:r>
            <a:r>
              <a:rPr lang="uk-UA" sz="2000" dirty="0"/>
              <a:t>полягає в закріпленні в її нормах сталих суспільних відносин і гарантій їх дотримання (статична функція) та визначення тих суспільних відносин, які перебувають на етапі свого розвитку.</a:t>
            </a:r>
          </a:p>
          <a:p>
            <a:pPr marL="0" indent="0">
              <a:buNone/>
            </a:pPr>
            <a:endParaRPr lang="uk-UA" sz="2000" dirty="0"/>
          </a:p>
          <a:p>
            <a:r>
              <a:rPr lang="uk-UA" sz="2000" dirty="0"/>
              <a:t> </a:t>
            </a:r>
            <a:r>
              <a:rPr lang="uk-UA" sz="2000" b="1" dirty="0"/>
              <a:t>Правоохоронна -</a:t>
            </a:r>
            <a:r>
              <a:rPr lang="uk-UA" sz="2000" dirty="0"/>
              <a:t> полягає в тому, що вона передбачає вимоги щодо забезпечення виконання і реалізації її норм та інститутів.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B8165-4AA0-9D0B-DD9F-4B74E235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 змін до Конституції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651547-45CA-BB55-555F-ACFA00674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про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поданий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Президентом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третиною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народних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депутатів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про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засади”,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ІІІ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Референдум” і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ХІІІ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схвалений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більшістю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прийнятим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черговій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сесії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проголосувало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третини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851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FEDF7-40A2-1377-3FA4-8F8C196A2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 змін до Конституції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50B1D-2C1B-044C-399A-E7B743AAC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про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засади”,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ІІІ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Референдум” і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ХІІІ “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подається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Президентом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третинами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і, за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третинами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складу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затверджується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всеукраїнським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референдумом,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призначається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Президентом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законопроекту про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розділів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І, ІІІ і ХІІІ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одного й того самого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скликання</a:t>
            </a:r>
            <a:endParaRPr lang="ru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38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B9B37-3B61-E14E-DEB3-B5D92378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 змін до Конституції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301174-F453-E4C5-CD6B-362254FF5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змінена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скасування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 і свобод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ліквідацію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незалежності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цілісності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(ст. 157 КУ)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змінена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воєнного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(ст. 157 КУ)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про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розглядався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Верховною Радою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закон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поданий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дня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законопроекту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(ст. 158 КУ)</a:t>
            </a:r>
            <a:r>
              <a:rPr lang="ru-RU" sz="2000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3909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D472A-0C57-D5FC-5E85-A05FF682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 змін до Конституції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306608-869F-C906-0B2E-B2763F073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Законопроект про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Верховною Радою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наявності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Суду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законопроекту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статей 157 і 158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b="0" i="0" u="none" strike="noStrike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638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Історія світового конституційного розвитку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rmAutofit fontScale="62500" lnSpcReduction="20000"/>
          </a:bodyPr>
          <a:lstStyle/>
          <a:p>
            <a:r>
              <a:rPr lang="uk-UA" b="1" dirty="0"/>
              <a:t>Перший етап (</a:t>
            </a:r>
            <a:r>
              <a:rPr lang="en-US" b="1" dirty="0"/>
              <a:t>XVII-XVIII </a:t>
            </a:r>
            <a:r>
              <a:rPr lang="uk-UA" b="1" dirty="0"/>
              <a:t>ст. - перша світова війна) </a:t>
            </a:r>
            <a:r>
              <a:rPr lang="uk-UA" dirty="0"/>
              <a:t>- це період утвердження буржуазного суспільства в країнах Європи та Америки і початок становлення конституційного ладу. Цей етап характеризується двома важливими моментами:</a:t>
            </a:r>
          </a:p>
          <a:p>
            <a:r>
              <a:rPr lang="uk-UA" dirty="0"/>
              <a:t>- по-перше, відбувається процес формування англійської конституції, </a:t>
            </a:r>
          </a:p>
          <a:p>
            <a:r>
              <a:rPr lang="ru-RU" dirty="0"/>
              <a:t>-  </a:t>
            </a:r>
            <a:r>
              <a:rPr lang="ru-RU" dirty="0" err="1"/>
              <a:t>по-друге</a:t>
            </a:r>
            <a:r>
              <a:rPr lang="ru-RU" dirty="0"/>
              <a:t>, </a:t>
            </a:r>
            <a:r>
              <a:rPr lang="ru-RU" dirty="0" err="1"/>
              <a:t>тоді</a:t>
            </a:r>
            <a:r>
              <a:rPr lang="ru-RU" dirty="0"/>
              <a:t> </a:t>
            </a:r>
            <a:r>
              <a:rPr lang="ru-RU" dirty="0" err="1"/>
              <a:t>з'явились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перші</a:t>
            </a:r>
            <a:r>
              <a:rPr lang="ru-RU" dirty="0"/>
              <a:t> </a:t>
            </a:r>
            <a:r>
              <a:rPr lang="ru-RU" dirty="0" err="1"/>
              <a:t>формально-юридичні</a:t>
            </a:r>
            <a:r>
              <a:rPr lang="ru-RU" dirty="0"/>
              <a:t> </a:t>
            </a:r>
            <a:r>
              <a:rPr lang="ru-RU" dirty="0" err="1"/>
              <a:t>конституції</a:t>
            </a:r>
            <a:r>
              <a:rPr lang="ru-RU" dirty="0"/>
              <a:t>: США- 1787 </a:t>
            </a:r>
            <a:r>
              <a:rPr lang="ru-RU" dirty="0" err="1"/>
              <a:t>p</a:t>
            </a:r>
            <a:r>
              <a:rPr lang="ru-RU" dirty="0"/>
              <a:t>., </a:t>
            </a:r>
            <a:r>
              <a:rPr lang="ru-RU" dirty="0" err="1"/>
              <a:t>Франції</a:t>
            </a:r>
            <a:r>
              <a:rPr lang="ru-RU" dirty="0"/>
              <a:t>- 1791, 1792 </a:t>
            </a:r>
            <a:r>
              <a:rPr lang="ru-RU" dirty="0" err="1"/>
              <a:t>pp</a:t>
            </a:r>
            <a:r>
              <a:rPr lang="ru-RU" dirty="0"/>
              <a:t>., </a:t>
            </a:r>
            <a:r>
              <a:rPr lang="ru-RU" dirty="0" err="1"/>
              <a:t>Польщі</a:t>
            </a:r>
            <a:r>
              <a:rPr lang="ru-RU" dirty="0"/>
              <a:t> - 1791 р. </a:t>
            </a:r>
          </a:p>
          <a:p>
            <a:r>
              <a:rPr lang="ru-RU" dirty="0"/>
              <a:t>На </a:t>
            </a:r>
            <a:r>
              <a:rPr lang="ru-RU" dirty="0" err="1"/>
              <a:t>першому</a:t>
            </a:r>
            <a:r>
              <a:rPr lang="ru-RU" dirty="0"/>
              <a:t>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конституційний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практично </a:t>
            </a:r>
            <a:r>
              <a:rPr lang="ru-RU" dirty="0" err="1"/>
              <a:t>зосереджувався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в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 та Америки.</a:t>
            </a:r>
          </a:p>
          <a:p>
            <a:r>
              <a:rPr lang="uk-UA" b="1" dirty="0"/>
              <a:t>Другий етап конституційного розвитку (період між початком першої та другою світовими війнами) </a:t>
            </a:r>
            <a:r>
              <a:rPr lang="uk-UA" dirty="0"/>
              <a:t>характеризується різкою активізацією конституційної правотворчості як у країнах зі сталими конституційними традиціями, що було пов'язане з демократизацією державно-політичних режимів (наприклад, Німеччина), так і в країнах, які або не мали раніше своїх конституцій (наприклад, Ефіопія), або ж утворилися внаслідок розвалу Російської імперії та Австро-Угорської монархії (наприклад, Латвія, </a:t>
            </a:r>
            <a:r>
              <a:rPr lang="uk-UA" dirty="0" err="1"/>
              <a:t>Чехо-Словаччина</a:t>
            </a:r>
            <a:r>
              <a:rPr lang="uk-UA" dirty="0"/>
              <a:t>, Естонія).</a:t>
            </a:r>
          </a:p>
          <a:p>
            <a:r>
              <a:rPr lang="ru-RU" b="1" dirty="0" err="1"/>
              <a:t>Третій</a:t>
            </a:r>
            <a:r>
              <a:rPr lang="ru-RU" b="1" dirty="0"/>
              <a:t> </a:t>
            </a:r>
            <a:r>
              <a:rPr lang="ru-RU" b="1" dirty="0" err="1"/>
              <a:t>етап</a:t>
            </a:r>
            <a:r>
              <a:rPr lang="ru-RU" b="1" dirty="0"/>
              <a:t> (1945 </a:t>
            </a:r>
            <a:r>
              <a:rPr lang="ru-RU" b="1" dirty="0" err="1"/>
              <a:t>p</a:t>
            </a:r>
            <a:r>
              <a:rPr lang="ru-RU" b="1" dirty="0"/>
              <a:t>.- </a:t>
            </a:r>
            <a:r>
              <a:rPr lang="ru-RU" b="1" dirty="0" err="1"/>
              <a:t>кінець</a:t>
            </a:r>
            <a:r>
              <a:rPr lang="ru-RU" b="1" dirty="0"/>
              <a:t> 80-х </a:t>
            </a:r>
            <a:r>
              <a:rPr lang="ru-RU" b="1" dirty="0" err="1"/>
              <a:t>років</a:t>
            </a:r>
            <a:r>
              <a:rPr lang="ru-RU" b="1" dirty="0"/>
              <a:t> XX ст.)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з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конституційний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набув</a:t>
            </a:r>
            <a:r>
              <a:rPr lang="ru-RU" dirty="0"/>
              <a:t> </a:t>
            </a:r>
            <a:r>
              <a:rPr lang="ru-RU" dirty="0" err="1"/>
              <a:t>загальносвітового</a:t>
            </a:r>
            <a:r>
              <a:rPr lang="ru-RU" dirty="0"/>
              <a:t> характеру, до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долучилися</a:t>
            </a:r>
            <a:r>
              <a:rPr lang="ru-RU" dirty="0"/>
              <a:t> практично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світу</a:t>
            </a:r>
            <a:r>
              <a:rPr lang="ru-RU" dirty="0"/>
              <a:t>.</a:t>
            </a:r>
          </a:p>
          <a:p>
            <a:r>
              <a:rPr lang="uk-UA" b="1" dirty="0"/>
              <a:t>Четвертий етап </a:t>
            </a:r>
            <a:r>
              <a:rPr lang="uk-UA" dirty="0"/>
              <a:t>почався від </a:t>
            </a:r>
            <a:r>
              <a:rPr lang="uk-UA" b="1" dirty="0"/>
              <a:t>кінця 80-х років </a:t>
            </a:r>
            <a:r>
              <a:rPr lang="en-US" b="1" dirty="0"/>
              <a:t>XX </a:t>
            </a:r>
            <a:r>
              <a:rPr lang="uk-UA" b="1" dirty="0"/>
              <a:t>ст. </a:t>
            </a:r>
            <a:r>
              <a:rPr lang="uk-UA" dirty="0"/>
              <a:t>і пов'язаний з ліквідацією тоталітарних і авторитарних режимів у соціалістичних країнах та країнах, що розвиваються. Так, за період 1989-1995 </a:t>
            </a:r>
            <a:r>
              <a:rPr lang="en-US" dirty="0"/>
              <a:t>pp. </a:t>
            </a:r>
            <a:r>
              <a:rPr lang="uk-UA" dirty="0"/>
              <a:t>було прийнято близько 100 нових конституцій.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Історія українського конституційного розвитку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1) початок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XVIII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ст. - середина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ст. - конституціоналізм періоду прийняття і дії першої Конституції України та козацько-гетьманського державного будівництва; </a:t>
            </a: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2) середина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ст. - початок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ст. - конституціоналізм періоду підготовки конституційних проектів і теорій та конституцій і конституційних актів суверенної України; </a:t>
            </a: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3) 1919 р. - 1991 р. - конституціоналізм радянської епохи - період символічних українських конституцій несуверенної української держави, панування марксистської (марксистсько-ленінської) теорії конституції; </a:t>
            </a:r>
          </a:p>
          <a:p>
            <a:pPr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4) 1991 р. - 2026 р. - конституціоналізм з часу проголошення суверенітету української держави і прийняття чинної Конституції України.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3E933-7350-4978-576B-777FCCC7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13" y="208232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Е</a:t>
            </a:r>
            <a:r>
              <a:rPr lang="ru-UA" dirty="0"/>
              <a:t>тапи конституційного процесу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A35BBE-997F-A734-2095-9421193F2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58568"/>
            <a:ext cx="8229600" cy="5791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16 липня 1990 року (Декларація про державний суверенітет) – 26 жовтня 1993 року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24.10.90 - створення КК на чолі з Л.Кравчуком яка в червні 91 розробила концепцію проекту конституції - ухвалена ВРУ - підготовка проекту ОЗ (2-палатний парламент+президентська республіка) – відхилений. 26.10.93 - новий проект КУ - відхилений</a:t>
            </a:r>
          </a:p>
          <a:p>
            <a:pPr marL="0" indent="0">
              <a:buNone/>
            </a:pP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ІІ. 10.10.94 – нова КК на чолі з Л.Кучма та О.Морозом – 8.06.95 Конституційний договір</a:t>
            </a:r>
            <a:r>
              <a:rPr lang="ru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1600" i="0" u="none" strike="noStrike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0" u="none" strike="noStrike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грудень 94 внесення КЗ «Про держаину владу та місцеве самоврядування» Л.Кучми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президент-глава виконавчої влади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формування уряду без узгодження з ВР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підпорядкування собі місцеві державні адміністрації</a:t>
            </a:r>
          </a:p>
          <a:p>
            <a:pPr marL="0" indent="0">
              <a:buNone/>
            </a:pP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UA" sz="2000" b="1" dirty="0"/>
              <a:t>ІІІ. 8.06.95 – 28.06.96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24.10.95 - створення нової КК – 20.03.96 проект конституції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5.05.96 - ТСК - прийняття КУ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26.06 - РНБ і РР при президентові засудила зволікання ВРУ+Указ Президента про призначення всеукраїнського референдума на 25.09.96</a:t>
            </a:r>
          </a:p>
          <a:p>
            <a:pPr marL="0" indent="0">
              <a:buNone/>
            </a:pPr>
            <a:r>
              <a:rPr lang="ru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27.06.96 - Постанова ВРУ «Про процедуру продовженого розгляду проєкту КУ у дргому читані»</a:t>
            </a:r>
          </a:p>
          <a:p>
            <a:pPr marL="0" indent="0">
              <a:buNone/>
            </a:pPr>
            <a:endParaRPr lang="ru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28.06.96 – по теперішній час</a:t>
            </a:r>
          </a:p>
          <a:p>
            <a:pPr marL="0" indent="0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8.12.04 «Про внесення змін до КУ» – парламентсько-президентська республіка</a:t>
            </a:r>
          </a:p>
          <a:p>
            <a:pPr marL="0" indent="0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30.09.10 рішення КСУ - повернення до редакції КУ від 28.06.96</a:t>
            </a:r>
          </a:p>
          <a:p>
            <a:pPr marL="0" indent="0"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21.02.2014 - ВР приймає закон «Про відновлення дії окремих положень КУ»</a:t>
            </a:r>
          </a:p>
          <a:p>
            <a:pPr marL="0" indent="0">
              <a:buNone/>
            </a:pP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336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1C088-EF83-2C24-7A2B-76AB70DC2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</a:t>
            </a:r>
            <a:r>
              <a:rPr lang="ru-UA" dirty="0"/>
              <a:t>а підсумками пройденого матеріалунеобхидно знати: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EC3CC7-4257-C575-3280-AB08CAF4F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UA" dirty="0"/>
              <a:t>оняття і сутність конституції</a:t>
            </a:r>
          </a:p>
          <a:p>
            <a:r>
              <a:rPr lang="ru-RU" dirty="0"/>
              <a:t>О</a:t>
            </a:r>
            <a:r>
              <a:rPr lang="ru-UA" dirty="0"/>
              <a:t>сновне призначення конституції</a:t>
            </a:r>
          </a:p>
          <a:p>
            <a:r>
              <a:rPr lang="ru-RU" dirty="0"/>
              <a:t>Х</a:t>
            </a:r>
            <a:r>
              <a:rPr lang="ru-UA" dirty="0"/>
              <a:t>арактерні ознаки </a:t>
            </a:r>
          </a:p>
          <a:p>
            <a:r>
              <a:rPr lang="ru-RU" dirty="0"/>
              <a:t>Ю</a:t>
            </a:r>
            <a:r>
              <a:rPr lang="ru-UA" dirty="0"/>
              <a:t>ридичні види конституції</a:t>
            </a:r>
          </a:p>
          <a:p>
            <a:r>
              <a:rPr lang="ru-RU" dirty="0"/>
              <a:t>З</a:t>
            </a:r>
            <a:r>
              <a:rPr lang="ru-UA" dirty="0"/>
              <a:t>міст, форма та структура конституції</a:t>
            </a:r>
          </a:p>
          <a:p>
            <a:r>
              <a:rPr lang="ru-RU" dirty="0"/>
              <a:t>С</a:t>
            </a:r>
            <a:r>
              <a:rPr lang="ru-UA" dirty="0"/>
              <a:t>пособи прийняття конституції</a:t>
            </a:r>
          </a:p>
          <a:p>
            <a:r>
              <a:rPr lang="ru-RU" dirty="0"/>
              <a:t>Ф</a:t>
            </a:r>
            <a:r>
              <a:rPr lang="ru-UA" dirty="0"/>
              <a:t>ункції конституції України</a:t>
            </a:r>
          </a:p>
          <a:p>
            <a:r>
              <a:rPr lang="ru-RU" dirty="0"/>
              <a:t>П</a:t>
            </a:r>
            <a:r>
              <a:rPr lang="ru-UA" dirty="0"/>
              <a:t>орядок внесення змін до Конституції </a:t>
            </a:r>
          </a:p>
          <a:p>
            <a:r>
              <a:rPr lang="ru-RU" dirty="0"/>
              <a:t>П</a:t>
            </a:r>
            <a:r>
              <a:rPr lang="ru-UA" dirty="0"/>
              <a:t>роцедура прийняття конституції від 28.06.2023</a:t>
            </a:r>
          </a:p>
        </p:txBody>
      </p:sp>
    </p:spTree>
    <p:extLst>
      <p:ext uri="{BB962C8B-B14F-4D97-AF65-F5344CB8AC3E}">
        <p14:creationId xmlns:p14="http://schemas.microsoft.com/office/powerpoint/2010/main" val="12975838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678</TotalTime>
  <Words>2278</Words>
  <Application>Microsoft Macintosh PowerPoint</Application>
  <PresentationFormat>Экран (4:3)</PresentationFormat>
  <Paragraphs>196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Calibri</vt:lpstr>
      <vt:lpstr>Constantia</vt:lpstr>
      <vt:lpstr>Courier New</vt:lpstr>
      <vt:lpstr>Times New Roman</vt:lpstr>
      <vt:lpstr>Wingdings</vt:lpstr>
      <vt:lpstr>Wingdings 2</vt:lpstr>
      <vt:lpstr>Поток</vt:lpstr>
      <vt:lpstr>Конституція України</vt:lpstr>
      <vt:lpstr>План лекції</vt:lpstr>
      <vt:lpstr>Поняття Конституції</vt:lpstr>
      <vt:lpstr>Історія виникнення Конституцій</vt:lpstr>
      <vt:lpstr>Сутність конституції відображає досягнення компромісу із зазначених питань</vt:lpstr>
      <vt:lpstr>Юридичні властивості конституції</vt:lpstr>
      <vt:lpstr>Предметом конституційного регулювання є:</vt:lpstr>
      <vt:lpstr>Юридичні види конституцій</vt:lpstr>
      <vt:lpstr>Класифікація конституцій</vt:lpstr>
      <vt:lpstr>Класифікація конституцій</vt:lpstr>
      <vt:lpstr>Способи прийняття конституції</vt:lpstr>
      <vt:lpstr>Зміст конституції</vt:lpstr>
      <vt:lpstr>Форма та структура конституції</vt:lpstr>
      <vt:lpstr>Функції конституції</vt:lpstr>
      <vt:lpstr>Функції Конституції</vt:lpstr>
      <vt:lpstr>Презентация PowerPoint</vt:lpstr>
      <vt:lpstr>Внесення змін до Конституції</vt:lpstr>
      <vt:lpstr>Внесення змін до Конституції</vt:lpstr>
      <vt:lpstr>Внесення змін до Конституції</vt:lpstr>
      <vt:lpstr>Внесення змін до Конституції</vt:lpstr>
      <vt:lpstr>Історія світового конституційного розвитку</vt:lpstr>
      <vt:lpstr>Історія українського конституційного розвитку</vt:lpstr>
      <vt:lpstr>Етапи конституційного процесу</vt:lpstr>
      <vt:lpstr>За підсумками пройденого матеріалунеобхидно знати: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Вчення про Конституцію</dc:title>
  <dc:creator>Оля</dc:creator>
  <cp:lastModifiedBy>Oleksandr Korniyenko</cp:lastModifiedBy>
  <cp:revision>25</cp:revision>
  <dcterms:created xsi:type="dcterms:W3CDTF">2017-09-07T05:35:39Z</dcterms:created>
  <dcterms:modified xsi:type="dcterms:W3CDTF">2026-09-04T06:48:49Z</dcterms:modified>
</cp:coreProperties>
</file>