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2"/>
  </p:notesMasterIdLst>
  <p:sldIdLst>
    <p:sldId id="256" r:id="rId2"/>
    <p:sldId id="288" r:id="rId3"/>
    <p:sldId id="327" r:id="rId4"/>
    <p:sldId id="328" r:id="rId5"/>
    <p:sldId id="348" r:id="rId6"/>
    <p:sldId id="361" r:id="rId7"/>
    <p:sldId id="360" r:id="rId8"/>
    <p:sldId id="359" r:id="rId9"/>
    <p:sldId id="362" r:id="rId10"/>
    <p:sldId id="353" r:id="rId11"/>
    <p:sldId id="363" r:id="rId12"/>
    <p:sldId id="349" r:id="rId13"/>
    <p:sldId id="358" r:id="rId14"/>
    <p:sldId id="350" r:id="rId15"/>
    <p:sldId id="351" r:id="rId16"/>
    <p:sldId id="364" r:id="rId17"/>
    <p:sldId id="347" r:id="rId18"/>
    <p:sldId id="330" r:id="rId19"/>
    <p:sldId id="331" r:id="rId20"/>
    <p:sldId id="332" r:id="rId21"/>
    <p:sldId id="333" r:id="rId22"/>
    <p:sldId id="334" r:id="rId23"/>
    <p:sldId id="335" r:id="rId24"/>
    <p:sldId id="336" r:id="rId25"/>
    <p:sldId id="346" r:id="rId26"/>
    <p:sldId id="337" r:id="rId27"/>
    <p:sldId id="341" r:id="rId28"/>
    <p:sldId id="342" r:id="rId29"/>
    <p:sldId id="289" r:id="rId30"/>
    <p:sldId id="257" r:id="rId31"/>
    <p:sldId id="290" r:id="rId32"/>
    <p:sldId id="294" r:id="rId33"/>
    <p:sldId id="295" r:id="rId34"/>
    <p:sldId id="298" r:id="rId35"/>
    <p:sldId id="296" r:id="rId36"/>
    <p:sldId id="321" r:id="rId37"/>
    <p:sldId id="291" r:id="rId38"/>
    <p:sldId id="322" r:id="rId39"/>
    <p:sldId id="323" r:id="rId40"/>
    <p:sldId id="324" r:id="rId41"/>
    <p:sldId id="258" r:id="rId42"/>
    <p:sldId id="293" r:id="rId43"/>
    <p:sldId id="259" r:id="rId44"/>
    <p:sldId id="260" r:id="rId45"/>
    <p:sldId id="261" r:id="rId46"/>
    <p:sldId id="262" r:id="rId47"/>
    <p:sldId id="263" r:id="rId48"/>
    <p:sldId id="264" r:id="rId49"/>
    <p:sldId id="297" r:id="rId50"/>
    <p:sldId id="266" r:id="rId51"/>
    <p:sldId id="265" r:id="rId52"/>
    <p:sldId id="299" r:id="rId53"/>
    <p:sldId id="300" r:id="rId54"/>
    <p:sldId id="268" r:id="rId55"/>
    <p:sldId id="325" r:id="rId56"/>
    <p:sldId id="269" r:id="rId57"/>
    <p:sldId id="270" r:id="rId58"/>
    <p:sldId id="308" r:id="rId59"/>
    <p:sldId id="309" r:id="rId60"/>
    <p:sldId id="310" r:id="rId61"/>
    <p:sldId id="311" r:id="rId62"/>
    <p:sldId id="312" r:id="rId63"/>
    <p:sldId id="313" r:id="rId64"/>
    <p:sldId id="314" r:id="rId65"/>
    <p:sldId id="315" r:id="rId66"/>
    <p:sldId id="316" r:id="rId67"/>
    <p:sldId id="317" r:id="rId68"/>
    <p:sldId id="319" r:id="rId69"/>
    <p:sldId id="320" r:id="rId70"/>
    <p:sldId id="326"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245" y="8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A8A190-34FF-4A78-A117-F9CAC3127C34}" type="datetimeFigureOut">
              <a:rPr lang="uk-UA" smtClean="0"/>
              <a:t>16.08.2025</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1C33B7-62C8-4F47-A82F-112BB4FB2617}" type="slidenum">
              <a:rPr lang="uk-UA" smtClean="0"/>
              <a:t>‹#›</a:t>
            </a:fld>
            <a:endParaRPr lang="uk-UA"/>
          </a:p>
        </p:txBody>
      </p:sp>
    </p:spTree>
    <p:extLst>
      <p:ext uri="{BB962C8B-B14F-4D97-AF65-F5344CB8AC3E}">
        <p14:creationId xmlns:p14="http://schemas.microsoft.com/office/powerpoint/2010/main" val="3015922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041C33B7-62C8-4F47-A82F-112BB4FB2617}" type="slidenum">
              <a:rPr lang="uk-UA" smtClean="0"/>
              <a:t>37</a:t>
            </a:fld>
            <a:endParaRPr lang="uk-UA"/>
          </a:p>
        </p:txBody>
      </p:sp>
    </p:spTree>
    <p:extLst>
      <p:ext uri="{BB962C8B-B14F-4D97-AF65-F5344CB8AC3E}">
        <p14:creationId xmlns:p14="http://schemas.microsoft.com/office/powerpoint/2010/main" val="3719653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smtClean="0"/>
              <a:t>Образец заголовка</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E8F948C-90C7-4A46-8285-BCB6DB8F0258}" type="datetimeFigureOut">
              <a:rPr lang="ru-RU" smtClean="0"/>
              <a:t>16.08.2025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3657922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E8F948C-90C7-4A46-8285-BCB6DB8F0258}" type="datetimeFigureOut">
              <a:rPr lang="ru-RU" smtClean="0"/>
              <a:t>16.08.2025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3458009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smtClean="0"/>
              <a:t>Образец заголовка</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E8F948C-90C7-4A46-8285-BCB6DB8F0258}" type="datetimeFigureOut">
              <a:rPr lang="ru-RU" smtClean="0"/>
              <a:t>16.08.2025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2305362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E8F948C-90C7-4A46-8285-BCB6DB8F0258}" type="datetimeFigureOut">
              <a:rPr lang="ru-RU" smtClean="0"/>
              <a:t>16.08.2025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2885003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20000" y="2505075"/>
            <a:ext cx="5025216"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6" name="Content Placeholder 5"/>
          <p:cNvSpPr>
            <a:spLocks noGrp="1"/>
          </p:cNvSpPr>
          <p:nvPr>
            <p:ph sz="quarter" idx="4"/>
          </p:nvPr>
        </p:nvSpPr>
        <p:spPr>
          <a:xfrm>
            <a:off x="6319840" y="2505075"/>
            <a:ext cx="503554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E8F948C-90C7-4A46-8285-BCB6DB8F0258}" type="datetimeFigureOut">
              <a:rPr lang="ru-RU" smtClean="0"/>
              <a:t>16.08.2025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4063920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E8F948C-90C7-4A46-8285-BCB6DB8F0258}" type="datetimeFigureOut">
              <a:rPr lang="ru-RU" smtClean="0"/>
              <a:t>16.08.2025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130677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8F948C-90C7-4A46-8285-BCB6DB8F0258}" type="datetimeFigureOut">
              <a:rPr lang="ru-RU" smtClean="0"/>
              <a:t>16.08.2025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4277395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8F948C-90C7-4A46-8285-BCB6DB8F0258}" type="datetimeFigureOut">
              <a:rPr lang="ru-RU" smtClean="0"/>
              <a:t>16.08.2025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253829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8F948C-90C7-4A46-8285-BCB6DB8F0258}" type="datetimeFigureOut">
              <a:rPr lang="ru-RU" smtClean="0"/>
              <a:t>16.08.2025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135159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8F948C-90C7-4A46-8285-BCB6DB8F0258}" type="datetimeFigureOut">
              <a:rPr lang="ru-RU" smtClean="0"/>
              <a:t>16.08.2025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870963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8F948C-90C7-4A46-8285-BCB6DB8F0258}" type="datetimeFigureOut">
              <a:rPr lang="ru-RU" smtClean="0"/>
              <a:t>16.08.2025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529986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8F948C-90C7-4A46-8285-BCB6DB8F0258}" type="datetimeFigureOut">
              <a:rPr lang="ru-RU" smtClean="0"/>
              <a:t>16.08.2025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79855-6B80-4B1B-9246-41E9CAB32420}" type="slidenum">
              <a:rPr lang="ru-RU" smtClean="0"/>
              <a:t>‹#›</a:t>
            </a:fld>
            <a:endParaRPr lang="ru-RU"/>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91047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8F948C-90C7-4A46-8285-BCB6DB8F0258}" type="datetimeFigureOut">
              <a:rPr lang="ru-RU" smtClean="0"/>
              <a:t>16.08.2025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3961672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smtClean="0"/>
              <a:t>Образец текста</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BE8F948C-90C7-4A46-8285-BCB6DB8F0258}" type="datetimeFigureOut">
              <a:rPr lang="ru-RU" smtClean="0"/>
              <a:t>16.08.2025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2292852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BE8F948C-90C7-4A46-8285-BCB6DB8F0258}" type="datetimeFigureOut">
              <a:rPr lang="ru-RU" smtClean="0"/>
              <a:t>16.08.2025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1217123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E8F948C-90C7-4A46-8285-BCB6DB8F0258}" type="datetimeFigureOut">
              <a:rPr lang="ru-RU" smtClean="0"/>
              <a:t>16.08.2025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2670224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E8F948C-90C7-4A46-8285-BCB6DB8F0258}" type="datetimeFigureOut">
              <a:rPr lang="ru-RU" smtClean="0"/>
              <a:t>16.08.2025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A579855-6B80-4B1B-9246-41E9CAB32420}" type="slidenum">
              <a:rPr lang="ru-RU" smtClean="0"/>
              <a:t>‹#›</a:t>
            </a:fld>
            <a:endParaRPr lang="ru-RU"/>
          </a:p>
        </p:txBody>
      </p:sp>
    </p:spTree>
    <p:extLst>
      <p:ext uri="{BB962C8B-B14F-4D97-AF65-F5344CB8AC3E}">
        <p14:creationId xmlns:p14="http://schemas.microsoft.com/office/powerpoint/2010/main" val="2487642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E8F948C-90C7-4A46-8285-BCB6DB8F0258}" type="datetimeFigureOut">
              <a:rPr lang="ru-RU" smtClean="0"/>
              <a:t>16.08.2025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A579855-6B80-4B1B-9246-41E9CAB32420}" type="slidenum">
              <a:rPr lang="ru-RU" smtClean="0"/>
              <a:t>‹#›</a:t>
            </a:fld>
            <a:endParaRPr lang="ru-RU"/>
          </a:p>
        </p:txBody>
      </p:sp>
    </p:spTree>
    <p:extLst>
      <p:ext uri="{BB962C8B-B14F-4D97-AF65-F5344CB8AC3E}">
        <p14:creationId xmlns:p14="http://schemas.microsoft.com/office/powerpoint/2010/main" val="25923546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0281" y="1783266"/>
            <a:ext cx="8775826" cy="1756639"/>
          </a:xfrm>
        </p:spPr>
        <p:txBody>
          <a:bodyPr/>
          <a:lstStyle/>
          <a:p>
            <a:pPr algn="ctr"/>
            <a:r>
              <a:rPr lang="uk-UA" b="1" dirty="0" smtClean="0">
                <a:latin typeface="Times New Roman" panose="02020603050405020304" pitchFamily="18" charset="0"/>
                <a:cs typeface="Times New Roman" panose="02020603050405020304" pitchFamily="18" charset="0"/>
              </a:rPr>
              <a:t>Лекція</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876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3785" y="0"/>
            <a:ext cx="11342075" cy="6858000"/>
          </a:xfrm>
        </p:spPr>
      </p:pic>
    </p:spTree>
    <p:extLst>
      <p:ext uri="{BB962C8B-B14F-4D97-AF65-F5344CB8AC3E}">
        <p14:creationId xmlns:p14="http://schemas.microsoft.com/office/powerpoint/2010/main" val="3229786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4157" y="1174120"/>
            <a:ext cx="11105934" cy="4206143"/>
          </a:xfrm>
        </p:spPr>
        <p:txBody>
          <a:bodyPr>
            <a:normAutofit/>
          </a:bodyPr>
          <a:lstStyle/>
          <a:p>
            <a:pPr marL="0" indent="457200" algn="just">
              <a:lnSpc>
                <a:spcPct val="100000"/>
              </a:lnSpc>
              <a:spcBef>
                <a:spcPts val="0"/>
              </a:spcBef>
              <a:buNone/>
            </a:pPr>
            <a:r>
              <a:rPr lang="uk-UA" sz="2400" b="1" dirty="0" smtClean="0">
                <a:latin typeface="Times New Roman" panose="02020603050405020304" pitchFamily="18" charset="0"/>
                <a:cs typeface="Times New Roman" panose="02020603050405020304" pitchFamily="18" charset="0"/>
              </a:rPr>
              <a:t>Інтернет речей </a:t>
            </a:r>
            <a:r>
              <a:rPr lang="ru-RU" sz="2400" dirty="0" smtClean="0">
                <a:latin typeface="Times New Roman" panose="02020603050405020304" pitchFamily="18" charset="0"/>
                <a:cs typeface="Times New Roman" panose="02020603050405020304" pitchFamily="18" charset="0"/>
              </a:rPr>
              <a:t>(англ</a:t>
            </a:r>
            <a:r>
              <a:rPr lang="ru-RU" sz="2400" b="1"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Internet of Things</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IoT</a:t>
            </a:r>
            <a:r>
              <a:rPr lang="en-US" sz="2400" dirty="0">
                <a:latin typeface="Times New Roman" panose="02020603050405020304" pitchFamily="18" charset="0"/>
                <a:cs typeface="Times New Roman" panose="02020603050405020304" pitchFamily="18" charset="0"/>
              </a:rPr>
              <a:t>) — </a:t>
            </a:r>
            <a:r>
              <a:rPr lang="ru-RU" sz="2400" dirty="0">
                <a:latin typeface="Times New Roman" panose="02020603050405020304" pitchFamily="18" charset="0"/>
                <a:cs typeface="Times New Roman" panose="02020603050405020304" pitchFamily="18" charset="0"/>
              </a:rPr>
              <a:t>концепція мережі, що складається із взаємозв'язаних фізичних пристроїв, які мають вбудовані </a:t>
            </a:r>
            <a:r>
              <a:rPr lang="ru-RU" sz="2400" dirty="0" smtClean="0">
                <a:latin typeface="Times New Roman" panose="02020603050405020304" pitchFamily="18" charset="0"/>
                <a:cs typeface="Times New Roman" panose="02020603050405020304" pitchFamily="18" charset="0"/>
              </a:rPr>
              <a:t>датчики, </a:t>
            </a:r>
            <a:r>
              <a:rPr lang="ru-RU" sz="2400" dirty="0">
                <a:latin typeface="Times New Roman" panose="02020603050405020304" pitchFamily="18" charset="0"/>
                <a:cs typeface="Times New Roman" panose="02020603050405020304" pitchFamily="18" charset="0"/>
              </a:rPr>
              <a:t>а також програмне забезпечення, що дозволяє здійснювати передачу і обмін даними між фізичним світом і комп'ютерними системами, за допомогою використання стандартних протоколів зв'язку. </a:t>
            </a:r>
            <a:endParaRPr lang="ru-RU"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ru-RU" sz="2400" dirty="0" smtClean="0">
                <a:latin typeface="Times New Roman" panose="02020603050405020304" pitchFamily="18" charset="0"/>
                <a:cs typeface="Times New Roman" panose="02020603050405020304" pitchFamily="18" charset="0"/>
              </a:rPr>
              <a:t>Окрім </a:t>
            </a:r>
            <a:r>
              <a:rPr lang="ru-RU" sz="2400" u="sng" dirty="0">
                <a:latin typeface="Times New Roman" panose="02020603050405020304" pitchFamily="18" charset="0"/>
                <a:cs typeface="Times New Roman" panose="02020603050405020304" pitchFamily="18" charset="0"/>
              </a:rPr>
              <a:t>датчиків</a:t>
            </a:r>
            <a:r>
              <a:rPr lang="ru-RU" sz="2400" dirty="0">
                <a:latin typeface="Times New Roman" panose="02020603050405020304" pitchFamily="18" charset="0"/>
                <a:cs typeface="Times New Roman" panose="02020603050405020304" pitchFamily="18" charset="0"/>
              </a:rPr>
              <a:t>, мережа може мати </a:t>
            </a:r>
            <a:r>
              <a:rPr lang="ru-RU" sz="2400" u="sng" dirty="0">
                <a:latin typeface="Times New Roman" panose="02020603050405020304" pitchFamily="18" charset="0"/>
                <a:cs typeface="Times New Roman" panose="02020603050405020304" pitchFamily="18" charset="0"/>
              </a:rPr>
              <a:t>виконавчі пристрої</a:t>
            </a:r>
            <a:r>
              <a:rPr lang="ru-RU" sz="2400" dirty="0">
                <a:latin typeface="Times New Roman" panose="02020603050405020304" pitchFamily="18" charset="0"/>
                <a:cs typeface="Times New Roman" panose="02020603050405020304" pitchFamily="18" charset="0"/>
              </a:rPr>
              <a:t>, вбудовані у фізичні об'єкти і пов'язані між собою через </a:t>
            </a:r>
            <a:r>
              <a:rPr lang="ru-RU" sz="2400" u="sng" dirty="0">
                <a:latin typeface="Times New Roman" panose="02020603050405020304" pitchFamily="18" charset="0"/>
                <a:cs typeface="Times New Roman" panose="02020603050405020304" pitchFamily="18" charset="0"/>
              </a:rPr>
              <a:t>дротові</a:t>
            </a:r>
            <a:r>
              <a:rPr lang="ru-RU" sz="2400" dirty="0">
                <a:latin typeface="Times New Roman" panose="02020603050405020304" pitchFamily="18" charset="0"/>
                <a:cs typeface="Times New Roman" panose="02020603050405020304" pitchFamily="18" charset="0"/>
              </a:rPr>
              <a:t> чи </a:t>
            </a:r>
            <a:r>
              <a:rPr lang="ru-RU" sz="2400" u="sng" dirty="0">
                <a:latin typeface="Times New Roman" panose="02020603050405020304" pitchFamily="18" charset="0"/>
                <a:cs typeface="Times New Roman" panose="02020603050405020304" pitchFamily="18" charset="0"/>
              </a:rPr>
              <a:t>бездротові мережі</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ru-RU" sz="2400" dirty="0" smtClean="0">
                <a:latin typeface="Times New Roman" panose="02020603050405020304" pitchFamily="18" charset="0"/>
                <a:cs typeface="Times New Roman" panose="02020603050405020304" pitchFamily="18" charset="0"/>
              </a:rPr>
              <a:t>Ці </a:t>
            </a:r>
            <a:r>
              <a:rPr lang="ru-RU" sz="2400" dirty="0">
                <a:latin typeface="Times New Roman" panose="02020603050405020304" pitchFamily="18" charset="0"/>
                <a:cs typeface="Times New Roman" panose="02020603050405020304" pitchFamily="18" charset="0"/>
              </a:rPr>
              <a:t>взаємопов'язані пристрої мають можливість зчитування та приведення в дію, функцію програмування та ідентифікації, а також дозволяють виключити необхідність участі людини, за рахунок використання інтелектуальних </a:t>
            </a:r>
            <a:r>
              <a:rPr lang="ru-RU" sz="2400" u="sng" dirty="0">
                <a:latin typeface="Times New Roman" panose="02020603050405020304" pitchFamily="18" charset="0"/>
                <a:cs typeface="Times New Roman" panose="02020603050405020304" pitchFamily="18" charset="0"/>
              </a:rPr>
              <a:t>інтерфейсів</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54331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2139" y="-12496"/>
            <a:ext cx="11470741" cy="6870496"/>
          </a:xfrm>
        </p:spPr>
      </p:pic>
    </p:spTree>
    <p:extLst>
      <p:ext uri="{BB962C8B-B14F-4D97-AF65-F5344CB8AC3E}">
        <p14:creationId xmlns:p14="http://schemas.microsoft.com/office/powerpoint/2010/main" val="50935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0925" y="1173798"/>
            <a:ext cx="10412940" cy="4606515"/>
          </a:xfrm>
        </p:spPr>
        <p:txBody>
          <a:bodyPr>
            <a:normAutofit/>
          </a:bodyPr>
          <a:lstStyle/>
          <a:p>
            <a:pPr marL="0" indent="457200" algn="ctr">
              <a:lnSpc>
                <a:spcPct val="100000"/>
              </a:lnSpc>
              <a:spcBef>
                <a:spcPts val="0"/>
              </a:spcBef>
              <a:buNone/>
            </a:pPr>
            <a:r>
              <a:rPr lang="ru-RU" sz="2400" b="1" u="sng" dirty="0" smtClean="0">
                <a:latin typeface="Times New Roman" panose="02020603050405020304" pitchFamily="18" charset="0"/>
                <a:cs typeface="Times New Roman" panose="02020603050405020304" pitchFamily="18" charset="0"/>
              </a:rPr>
              <a:t>Побутовий </a:t>
            </a:r>
            <a:r>
              <a:rPr lang="ru-RU" sz="2400" b="1" u="sng" dirty="0">
                <a:latin typeface="Times New Roman" panose="02020603050405020304" pitchFamily="18" charset="0"/>
                <a:cs typeface="Times New Roman" panose="02020603050405020304" pitchFamily="18" charset="0"/>
              </a:rPr>
              <a:t>Інтернет речей</a:t>
            </a:r>
          </a:p>
          <a:p>
            <a:pPr marL="0" indent="457200" algn="just">
              <a:lnSpc>
                <a:spcPct val="100000"/>
              </a:lnSpc>
              <a:spcBef>
                <a:spcPts val="0"/>
              </a:spcBef>
              <a:buNone/>
            </a:pPr>
            <a:endParaRPr lang="ru-RU"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ru-RU" sz="2400" dirty="0" err="1" smtClean="0">
                <a:latin typeface="Times New Roman" panose="02020603050405020304" pitchFamily="18" charset="0"/>
                <a:cs typeface="Times New Roman" panose="02020603050405020304" pitchFamily="18" charset="0"/>
              </a:rPr>
              <a:t>ІоT</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у </a:t>
            </a:r>
            <a:r>
              <a:rPr lang="ru-RU" sz="2400" dirty="0" err="1">
                <a:latin typeface="Times New Roman" panose="02020603050405020304" pitchFamily="18" charset="0"/>
                <a:cs typeface="Times New Roman" panose="02020603050405020304" pitchFamily="18" charset="0"/>
              </a:rPr>
              <a:t>побуті</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полегшує</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життя, скорочує час на рутинні операції, дозволяє людям робити тільки те, що приносить задоволення. Все, що може бути зроблено без участі людини, можна зробити за допомогою інтернету речей.</a:t>
            </a:r>
          </a:p>
          <a:p>
            <a:pPr marL="0" indent="457200" algn="just">
              <a:lnSpc>
                <a:spcPct val="100000"/>
              </a:lnSpc>
              <a:spcBef>
                <a:spcPts val="0"/>
              </a:spcBef>
              <a:buNone/>
            </a:pPr>
            <a:r>
              <a:rPr lang="ru-RU" sz="2400" dirty="0">
                <a:latin typeface="Times New Roman" panose="02020603050405020304" pitchFamily="18" charset="0"/>
                <a:cs typeface="Times New Roman" panose="02020603050405020304" pitchFamily="18" charset="0"/>
              </a:rPr>
              <a:t>Що це може бути</a:t>
            </a:r>
            <a:r>
              <a:rPr lang="ru-RU" sz="2400" dirty="0" smtClean="0">
                <a:latin typeface="Times New Roman" panose="02020603050405020304" pitchFamily="18" charset="0"/>
                <a:cs typeface="Times New Roman" panose="02020603050405020304" pitchFamily="18" charset="0"/>
              </a:rPr>
              <a:t>?</a:t>
            </a:r>
          </a:p>
          <a:p>
            <a:pPr marL="0" indent="457200" algn="just">
              <a:lnSpc>
                <a:spcPct val="100000"/>
              </a:lnSpc>
              <a:spcBef>
                <a:spcPts val="0"/>
              </a:spcBef>
              <a:buAutoNum type="arabicPeriod"/>
            </a:pPr>
            <a:r>
              <a:rPr lang="uk-UA" sz="2400" dirty="0" smtClean="0">
                <a:latin typeface="Times New Roman" panose="02020603050405020304" pitchFamily="18" charset="0"/>
                <a:cs typeface="Times New Roman" panose="02020603050405020304" pitchFamily="18" charset="0"/>
              </a:rPr>
              <a:t>Розумні будинки/квартири</a:t>
            </a:r>
          </a:p>
          <a:p>
            <a:pPr marL="0" indent="457200" algn="just">
              <a:lnSpc>
                <a:spcPct val="100000"/>
              </a:lnSpc>
              <a:spcBef>
                <a:spcPts val="0"/>
              </a:spcBef>
              <a:buFont typeface="Arial" panose="020B0604020202020204" pitchFamily="34" charset="0"/>
              <a:buAutoNum type="arabicPeriod"/>
            </a:pPr>
            <a:r>
              <a:rPr lang="ru-RU" sz="2400" dirty="0">
                <a:latin typeface="Times New Roman" panose="02020603050405020304" pitchFamily="18" charset="0"/>
                <a:cs typeface="Times New Roman" panose="02020603050405020304" pitchFamily="18" charset="0"/>
              </a:rPr>
              <a:t>Автоматизація одного або декількох побутових </a:t>
            </a:r>
            <a:r>
              <a:rPr lang="ru-RU" sz="2400" dirty="0" smtClean="0">
                <a:latin typeface="Times New Roman" panose="02020603050405020304" pitchFamily="18" charset="0"/>
                <a:cs typeface="Times New Roman" panose="02020603050405020304" pitchFamily="18" charset="0"/>
              </a:rPr>
              <a:t>процесів</a:t>
            </a:r>
          </a:p>
          <a:p>
            <a:pPr marL="0" indent="457200" algn="just">
              <a:lnSpc>
                <a:spcPct val="100000"/>
              </a:lnSpc>
              <a:spcBef>
                <a:spcPts val="0"/>
              </a:spcBef>
              <a:buFont typeface="Arial" panose="020B0604020202020204" pitchFamily="34" charset="0"/>
              <a:buAutoNum type="arabicPeriod"/>
            </a:pPr>
            <a:r>
              <a:rPr lang="ru-RU" sz="2400" dirty="0">
                <a:latin typeface="Times New Roman" panose="02020603050405020304" pitchFamily="18" charset="0"/>
                <a:cs typeface="Times New Roman" panose="02020603050405020304" pitchFamily="18" charset="0"/>
              </a:rPr>
              <a:t>Розумний автомобіль</a:t>
            </a:r>
          </a:p>
          <a:p>
            <a:pPr marL="0" indent="457200" algn="just">
              <a:lnSpc>
                <a:spcPct val="100000"/>
              </a:lnSpc>
              <a:spcBef>
                <a:spcPts val="0"/>
              </a:spcBef>
              <a:buNone/>
            </a:pPr>
            <a:endParaRPr lang="ru-RU"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7705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9180" y="1300257"/>
            <a:ext cx="7939632" cy="5557743"/>
          </a:xfrm>
        </p:spPr>
      </p:pic>
      <p:sp>
        <p:nvSpPr>
          <p:cNvPr id="5" name="Rectangle 4"/>
          <p:cNvSpPr/>
          <p:nvPr/>
        </p:nvSpPr>
        <p:spPr>
          <a:xfrm>
            <a:off x="196157" y="130904"/>
            <a:ext cx="11835897" cy="1200329"/>
          </a:xfrm>
          <a:prstGeom prst="rect">
            <a:avLst/>
          </a:prstGeom>
        </p:spPr>
        <p:txBody>
          <a:bodyPr wrap="square">
            <a:spAutoFit/>
          </a:bodyPr>
          <a:lstStyle/>
          <a:p>
            <a:pPr algn="ctr"/>
            <a:r>
              <a:rPr lang="ru-RU" sz="2400" b="1" dirty="0">
                <a:latin typeface="Times New Roman" panose="02020603050405020304" pitchFamily="18" charset="0"/>
                <a:cs typeface="Times New Roman" panose="02020603050405020304" pitchFamily="18" charset="0"/>
              </a:rPr>
              <a:t>Розумні квартири/будинки</a:t>
            </a:r>
          </a:p>
          <a:p>
            <a:r>
              <a:rPr lang="ru-RU" sz="2400" dirty="0">
                <a:latin typeface="Times New Roman" panose="02020603050405020304" pitchFamily="18" charset="0"/>
                <a:cs typeface="Times New Roman" panose="02020603050405020304" pitchFamily="18" charset="0"/>
              </a:rPr>
              <a:t>Повна автоматизація всього, що можна автоматизувати від вмикання/вимикання світла та відкривання/закривання штор до закупівлі продуктів і побутових предметів;</a:t>
            </a:r>
          </a:p>
        </p:txBody>
      </p:sp>
    </p:spTree>
    <p:extLst>
      <p:ext uri="{BB962C8B-B14F-4D97-AF65-F5344CB8AC3E}">
        <p14:creationId xmlns:p14="http://schemas.microsoft.com/office/powerpoint/2010/main" val="182989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107" y="138794"/>
            <a:ext cx="11748407" cy="3363686"/>
          </a:xfrm>
        </p:spPr>
        <p:txBody>
          <a:bodyPr>
            <a:normAutofit/>
          </a:bodyPr>
          <a:lstStyle/>
          <a:p>
            <a:pPr marL="0" indent="457200" algn="just">
              <a:lnSpc>
                <a:spcPct val="100000"/>
              </a:lnSpc>
              <a:spcBef>
                <a:spcPts val="0"/>
              </a:spcBef>
              <a:buNone/>
            </a:pPr>
            <a:r>
              <a:rPr lang="ru-RU" sz="2400" b="1" dirty="0" smtClean="0">
                <a:latin typeface="Times New Roman" panose="02020603050405020304" pitchFamily="18" charset="0"/>
                <a:cs typeface="Times New Roman" panose="02020603050405020304" pitchFamily="18" charset="0"/>
              </a:rPr>
              <a:t>Автоматизація </a:t>
            </a:r>
            <a:r>
              <a:rPr lang="ru-RU" sz="2400" b="1" dirty="0">
                <a:latin typeface="Times New Roman" panose="02020603050405020304" pitchFamily="18" charset="0"/>
                <a:cs typeface="Times New Roman" panose="02020603050405020304" pitchFamily="18" charset="0"/>
              </a:rPr>
              <a:t>одного або декількох побутових процесів:</a:t>
            </a:r>
          </a:p>
          <a:p>
            <a:pPr marL="0" indent="457200" algn="just">
              <a:lnSpc>
                <a:spcPct val="100000"/>
              </a:lnSpc>
              <a:spcBef>
                <a:spcPts val="0"/>
              </a:spcBef>
            </a:pPr>
            <a:r>
              <a:rPr lang="ru-RU" sz="2400" dirty="0">
                <a:latin typeface="Times New Roman" panose="02020603050405020304" pitchFamily="18" charset="0"/>
                <a:cs typeface="Times New Roman" panose="02020603050405020304" pitchFamily="18" charset="0"/>
              </a:rPr>
              <a:t>регулювання опалення з урахуванням прогнозу погоди;</a:t>
            </a:r>
          </a:p>
          <a:p>
            <a:pPr marL="0" indent="457200" algn="just">
              <a:lnSpc>
                <a:spcPct val="100000"/>
              </a:lnSpc>
              <a:spcBef>
                <a:spcPts val="0"/>
              </a:spcBef>
            </a:pPr>
            <a:r>
              <a:rPr lang="ru-RU" sz="2400" dirty="0">
                <a:latin typeface="Times New Roman" panose="02020603050405020304" pitchFamily="18" charset="0"/>
                <a:cs typeface="Times New Roman" panose="02020603050405020304" pitchFamily="18" charset="0"/>
              </a:rPr>
              <a:t>відключення електрики, де це можливо, коли вдома нікого немає;</a:t>
            </a:r>
          </a:p>
          <a:p>
            <a:pPr marL="0" indent="457200" algn="just">
              <a:lnSpc>
                <a:spcPct val="100000"/>
              </a:lnSpc>
              <a:spcBef>
                <a:spcPts val="0"/>
              </a:spcBef>
            </a:pPr>
            <a:r>
              <a:rPr lang="ru-RU" sz="2400" dirty="0">
                <a:latin typeface="Times New Roman" panose="02020603050405020304" pitchFamily="18" charset="0"/>
                <a:cs typeface="Times New Roman" panose="02020603050405020304" pitchFamily="18" charset="0"/>
              </a:rPr>
              <a:t>шафа, що підкаже як одягнутися з урахуванням прогнозу погоди на день;</a:t>
            </a:r>
          </a:p>
          <a:p>
            <a:pPr marL="0" indent="457200" algn="just">
              <a:lnSpc>
                <a:spcPct val="100000"/>
              </a:lnSpc>
              <a:spcBef>
                <a:spcPts val="0"/>
              </a:spcBef>
            </a:pPr>
            <a:r>
              <a:rPr lang="ru-RU" sz="2400" dirty="0">
                <a:latin typeface="Times New Roman" panose="02020603050405020304" pitchFamily="18" charset="0"/>
                <a:cs typeface="Times New Roman" panose="02020603050405020304" pitchFamily="18" charset="0"/>
              </a:rPr>
              <a:t>кава, що почне варитися, коли спрацює ваш будильник;</a:t>
            </a:r>
          </a:p>
          <a:p>
            <a:pPr marL="0" indent="457200" algn="just">
              <a:lnSpc>
                <a:spcPct val="100000"/>
              </a:lnSpc>
              <a:spcBef>
                <a:spcPts val="0"/>
              </a:spcBef>
            </a:pPr>
            <a:r>
              <a:rPr lang="ru-RU" sz="2400" dirty="0">
                <a:latin typeface="Times New Roman" panose="02020603050405020304" pitchFamily="18" charset="0"/>
                <a:cs typeface="Times New Roman" panose="02020603050405020304" pitchFamily="18" charset="0"/>
              </a:rPr>
              <a:t>духова шафа або мікрохвильовка, які почнуть приготування чи розігрів вашої вечері, коли ви ще будете їхати </a:t>
            </a:r>
            <a:r>
              <a:rPr lang="ru-RU" sz="2400" dirty="0" smtClean="0">
                <a:latin typeface="Times New Roman" panose="02020603050405020304" pitchFamily="18" charset="0"/>
                <a:cs typeface="Times New Roman" panose="02020603050405020304" pitchFamily="18" charset="0"/>
              </a:rPr>
              <a:t>додому</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ru-RU"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906" y="2825052"/>
            <a:ext cx="9611762" cy="3820675"/>
          </a:xfrm>
          <a:prstGeom prst="rect">
            <a:avLst/>
          </a:prstGeom>
        </p:spPr>
      </p:pic>
    </p:spTree>
    <p:extLst>
      <p:ext uri="{BB962C8B-B14F-4D97-AF65-F5344CB8AC3E}">
        <p14:creationId xmlns:p14="http://schemas.microsoft.com/office/powerpoint/2010/main" val="376125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885" y="205055"/>
            <a:ext cx="11555993" cy="1509445"/>
          </a:xfrm>
        </p:spPr>
        <p:txBody>
          <a:bodyPr>
            <a:normAutofit/>
          </a:bodyPr>
          <a:lstStyle/>
          <a:p>
            <a:pPr marL="0" indent="0">
              <a:buNone/>
            </a:pPr>
            <a:r>
              <a:rPr lang="ru-RU" sz="2400" b="1" dirty="0">
                <a:latin typeface="Times New Roman" panose="02020603050405020304" pitchFamily="18" charset="0"/>
                <a:cs typeface="Times New Roman" panose="02020603050405020304" pitchFamily="18" charset="0"/>
              </a:rPr>
              <a:t>Автоматизація дачної ділянки/городу/саду:</a:t>
            </a:r>
          </a:p>
          <a:p>
            <a:r>
              <a:rPr lang="ru-RU" sz="2400" dirty="0">
                <a:latin typeface="Times New Roman" panose="02020603050405020304" pitchFamily="18" charset="0"/>
                <a:cs typeface="Times New Roman" panose="02020603050405020304" pitchFamily="18" charset="0"/>
              </a:rPr>
              <a:t>тут усе залежить від фантазії, від системи автоматичного поливу до робота садівника з руками-граблями</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73" y="2011755"/>
            <a:ext cx="4647067" cy="4764266"/>
          </a:xfrm>
          <a:prstGeom prst="rect">
            <a:avLst/>
          </a:prstGeom>
        </p:spPr>
      </p:pic>
      <p:pic>
        <p:nvPicPr>
          <p:cNvPr id="6" name="Picture 5"/>
          <p:cNvPicPr>
            <a:picLocks noChangeAspect="1"/>
          </p:cNvPicPr>
          <p:nvPr/>
        </p:nvPicPr>
        <p:blipFill>
          <a:blip r:embed="rId3"/>
          <a:stretch>
            <a:fillRect/>
          </a:stretch>
        </p:blipFill>
        <p:spPr>
          <a:xfrm>
            <a:off x="6500388" y="1778471"/>
            <a:ext cx="4796448" cy="5003434"/>
          </a:xfrm>
          <a:prstGeom prst="rect">
            <a:avLst/>
          </a:prstGeom>
        </p:spPr>
      </p:pic>
    </p:spTree>
    <p:extLst>
      <p:ext uri="{BB962C8B-B14F-4D97-AF65-F5344CB8AC3E}">
        <p14:creationId xmlns:p14="http://schemas.microsoft.com/office/powerpoint/2010/main" val="3966936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8242" y="205054"/>
            <a:ext cx="11646529" cy="1859136"/>
          </a:xfrm>
        </p:spPr>
        <p:txBody>
          <a:bodyPr/>
          <a:lstStyle/>
          <a:p>
            <a:pPr marL="0" indent="457200" algn="ctr">
              <a:lnSpc>
                <a:spcPct val="100000"/>
              </a:lnSpc>
              <a:spcBef>
                <a:spcPts val="0"/>
              </a:spcBef>
              <a:buNone/>
            </a:pPr>
            <a:r>
              <a:rPr lang="ru-RU" sz="2000" b="1" dirty="0">
                <a:latin typeface="Times New Roman" panose="02020603050405020304" pitchFamily="18" charset="0"/>
                <a:cs typeface="Times New Roman" panose="02020603050405020304" pitchFamily="18" charset="0"/>
              </a:rPr>
              <a:t>Розумний автомобіль</a:t>
            </a:r>
          </a:p>
          <a:p>
            <a:pPr marL="0" indent="457200" algn="just">
              <a:lnSpc>
                <a:spcPct val="100000"/>
              </a:lnSpc>
              <a:spcBef>
                <a:spcPts val="0"/>
              </a:spcBef>
            </a:pPr>
            <a:r>
              <a:rPr lang="ru-RU" sz="2000" dirty="0">
                <a:latin typeface="Times New Roman" panose="02020603050405020304" pitchFamily="18" charset="0"/>
                <a:cs typeface="Times New Roman" panose="02020603050405020304" pitchFamily="18" charset="0"/>
              </a:rPr>
              <a:t>зараз уже багато машин мають комп’ютерне управління, і якщо машиною можна керувати віддалено – це і буде </a:t>
            </a:r>
            <a:r>
              <a:rPr lang="en-US" sz="2000" dirty="0" err="1">
                <a:latin typeface="Times New Roman" panose="02020603050405020304" pitchFamily="18" charset="0"/>
                <a:cs typeface="Times New Roman" panose="02020603050405020304" pitchFamily="18" charset="0"/>
              </a:rPr>
              <a:t>IoT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пристрій, </a:t>
            </a:r>
            <a:r>
              <a:rPr lang="ru-RU" sz="2000" dirty="0" err="1">
                <a:latin typeface="Times New Roman" panose="02020603050405020304" pitchFamily="18" charset="0"/>
                <a:cs typeface="Times New Roman" panose="02020603050405020304" pitchFamily="18" charset="0"/>
              </a:rPr>
              <a:t>або</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a:t>
            </a:r>
            <a:r>
              <a:rPr lang="ru-RU" sz="2000" dirty="0" err="1" smtClean="0">
                <a:latin typeface="Times New Roman" panose="02020603050405020304" pitchFamily="18" charset="0"/>
                <a:cs typeface="Times New Roman" panose="02020603050405020304" pitchFamily="18" charset="0"/>
              </a:rPr>
              <a:t>розумна</a:t>
            </a:r>
            <a:r>
              <a:rPr lang="ru-RU" sz="2000" dirty="0" smtClean="0">
                <a:latin typeface="Times New Roman" panose="02020603050405020304" pitchFamily="18" charset="0"/>
                <a:cs typeface="Times New Roman" panose="02020603050405020304" pitchFamily="18" charset="0"/>
              </a:rPr>
              <a:t> машина»;</a:t>
            </a:r>
            <a:endParaRPr lang="ru-RU" sz="2000"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pPr>
            <a:r>
              <a:rPr lang="ru-RU" sz="2000" dirty="0">
                <a:latin typeface="Times New Roman" panose="02020603050405020304" pitchFamily="18" charset="0"/>
                <a:cs typeface="Times New Roman" panose="02020603050405020304" pitchFamily="18" charset="0"/>
              </a:rPr>
              <a:t>наприклад, машина може бути під’єднана до </a:t>
            </a:r>
            <a:r>
              <a:rPr lang="ru-RU" sz="2000" dirty="0" err="1">
                <a:latin typeface="Times New Roman" panose="02020603050405020304" pitchFamily="18" charset="0"/>
                <a:cs typeface="Times New Roman" panose="02020603050405020304" pitchFamily="18" charset="0"/>
              </a:rPr>
              <a:t>вашого</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пристрою</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та прокладе вам маршрут із урахуванням пробок. А </a:t>
            </a:r>
            <a:r>
              <a:rPr lang="ru-RU" sz="2000" dirty="0" err="1" smtClean="0">
                <a:latin typeface="Times New Roman" panose="02020603050405020304" pitchFamily="18" charset="0"/>
                <a:cs typeface="Times New Roman" panose="02020603050405020304" pitchFamily="18" charset="0"/>
              </a:rPr>
              <a:t>також</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попередить, якщо потрібно виїхати з дому </a:t>
            </a:r>
            <a:r>
              <a:rPr lang="ru-RU" sz="2000" dirty="0" err="1">
                <a:latin typeface="Times New Roman" panose="02020603050405020304" pitchFamily="18" charset="0"/>
                <a:cs typeface="Times New Roman" panose="02020603050405020304" pitchFamily="18" charset="0"/>
              </a:rPr>
              <a:t>заздалегідь</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407" y="2996697"/>
            <a:ext cx="6600227" cy="327735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8649" y="2713001"/>
            <a:ext cx="6093351" cy="3561050"/>
          </a:xfrm>
          <a:prstGeom prst="rect">
            <a:avLst/>
          </a:prstGeom>
        </p:spPr>
      </p:pic>
    </p:spTree>
    <p:extLst>
      <p:ext uri="{BB962C8B-B14F-4D97-AF65-F5344CB8AC3E}">
        <p14:creationId xmlns:p14="http://schemas.microsoft.com/office/powerpoint/2010/main" val="2205019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123" y="126748"/>
            <a:ext cx="11407366" cy="5950626"/>
          </a:xfrm>
        </p:spPr>
        <p:txBody>
          <a:bodyPr>
            <a:normAutofit/>
          </a:bodyPr>
          <a:lstStyle/>
          <a:p>
            <a:pPr marL="0" indent="457200" algn="ctr">
              <a:lnSpc>
                <a:spcPct val="110000"/>
              </a:lnSpc>
              <a:spcBef>
                <a:spcPts val="0"/>
              </a:spcBef>
              <a:buNone/>
            </a:pPr>
            <a:r>
              <a:rPr lang="ru-RU" sz="2400" b="1" dirty="0">
                <a:latin typeface="Times New Roman" panose="02020603050405020304" pitchFamily="18" charset="0"/>
                <a:cs typeface="Times New Roman" panose="02020603050405020304" pitchFamily="18" charset="0"/>
              </a:rPr>
              <a:t>Інтернет речей для </a:t>
            </a:r>
            <a:r>
              <a:rPr lang="ru-RU" sz="2400" b="1" dirty="0" smtClean="0">
                <a:latin typeface="Times New Roman" panose="02020603050405020304" pitchFamily="18" charset="0"/>
                <a:cs typeface="Times New Roman" panose="02020603050405020304" pitchFamily="18" charset="0"/>
              </a:rPr>
              <a:t>бізнесу</a:t>
            </a:r>
          </a:p>
          <a:p>
            <a:pPr marL="0" indent="457200" algn="just">
              <a:lnSpc>
                <a:spcPct val="110000"/>
              </a:lnSpc>
              <a:spcBef>
                <a:spcPts val="0"/>
              </a:spcBef>
              <a:buNone/>
            </a:pPr>
            <a:endParaRPr lang="ru-RU" sz="2400" b="1" dirty="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ru-RU" sz="2000" dirty="0">
                <a:latin typeface="Times New Roman" panose="02020603050405020304" pitchFamily="18" charset="0"/>
                <a:cs typeface="Times New Roman" panose="02020603050405020304" pitchFamily="18" charset="0"/>
              </a:rPr>
              <a:t>Використання розумних речей (</a:t>
            </a:r>
            <a:r>
              <a:rPr lang="en-US" sz="2000" dirty="0">
                <a:latin typeface="Times New Roman" panose="02020603050405020304" pitchFamily="18" charset="0"/>
                <a:cs typeface="Times New Roman" panose="02020603050405020304" pitchFamily="18" charset="0"/>
              </a:rPr>
              <a:t>smart devices) – </a:t>
            </a:r>
            <a:r>
              <a:rPr lang="ru-RU" sz="2000" dirty="0">
                <a:latin typeface="Times New Roman" panose="02020603050405020304" pitchFamily="18" charset="0"/>
                <a:cs typeface="Times New Roman" panose="02020603050405020304" pitchFamily="18" charset="0"/>
              </a:rPr>
              <a:t>вагома конкурентна перевага, якщо підійти до питання стратегічно. Наприклад, контролюючи обсяги використання електроенергії, компанія може </a:t>
            </a:r>
            <a:r>
              <a:rPr lang="ru-RU" sz="2000" u="sng" dirty="0">
                <a:latin typeface="Times New Roman" panose="02020603050405020304" pitchFamily="18" charset="0"/>
                <a:cs typeface="Times New Roman" panose="02020603050405020304" pitchFamily="18" charset="0"/>
              </a:rPr>
              <a:t>істотно знизити витрати</a:t>
            </a:r>
            <a:r>
              <a:rPr lang="ru-RU"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IoT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може допомогти </a:t>
            </a:r>
            <a:r>
              <a:rPr lang="ru-RU" sz="2000" u="sng" dirty="0">
                <a:latin typeface="Times New Roman" panose="02020603050405020304" pitchFamily="18" charset="0"/>
                <a:cs typeface="Times New Roman" panose="02020603050405020304" pitchFamily="18" charset="0"/>
              </a:rPr>
              <a:t>підвищити ефективність</a:t>
            </a:r>
            <a:r>
              <a:rPr lang="ru-RU" sz="2000" dirty="0">
                <a:latin typeface="Times New Roman" panose="02020603050405020304" pitchFamily="18" charset="0"/>
                <a:cs typeface="Times New Roman" panose="02020603050405020304" pitchFamily="18" charset="0"/>
              </a:rPr>
              <a:t> продажів, відстежувати поведінку </a:t>
            </a:r>
            <a:r>
              <a:rPr lang="ru-RU" sz="2000" dirty="0" err="1">
                <a:latin typeface="Times New Roman" panose="02020603050405020304" pitchFamily="18" charset="0"/>
                <a:cs typeface="Times New Roman" panose="02020603050405020304" pitchFamily="18" charset="0"/>
              </a:rPr>
              <a:t>споживачів</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всередині</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магазину, пропонувати рішення, що підвищують попит на продукцію.</a:t>
            </a:r>
          </a:p>
          <a:p>
            <a:pPr marL="0" indent="457200" algn="just">
              <a:lnSpc>
                <a:spcPct val="110000"/>
              </a:lnSpc>
              <a:spcBef>
                <a:spcPts val="0"/>
              </a:spcBef>
              <a:buNone/>
            </a:pPr>
            <a:endParaRPr lang="en-US" sz="20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ru-RU" sz="2000" dirty="0" smtClean="0">
                <a:latin typeface="Times New Roman" panose="02020603050405020304" pitchFamily="18" charset="0"/>
                <a:cs typeface="Times New Roman" panose="02020603050405020304" pitchFamily="18" charset="0"/>
              </a:rPr>
              <a:t>Основні </a:t>
            </a:r>
            <a:r>
              <a:rPr lang="ru-RU" sz="2000" dirty="0">
                <a:latin typeface="Times New Roman" panose="02020603050405020304" pitchFamily="18" charset="0"/>
                <a:cs typeface="Times New Roman" panose="02020603050405020304" pitchFamily="18" charset="0"/>
              </a:rPr>
              <a:t>критерії, за рахунок який інтернет речей </a:t>
            </a:r>
            <a:r>
              <a:rPr lang="ru-RU" sz="2000" u="sng" dirty="0">
                <a:latin typeface="Times New Roman" panose="02020603050405020304" pitchFamily="18" charset="0"/>
                <a:cs typeface="Times New Roman" panose="02020603050405020304" pitchFamily="18" charset="0"/>
              </a:rPr>
              <a:t>покращує ведення бізнесу</a:t>
            </a:r>
            <a:r>
              <a:rPr lang="ru-RU" sz="2000" dirty="0">
                <a:latin typeface="Times New Roman" panose="02020603050405020304" pitchFamily="18" charset="0"/>
                <a:cs typeface="Times New Roman" panose="02020603050405020304" pitchFamily="18" charset="0"/>
              </a:rPr>
              <a:t>:</a:t>
            </a:r>
          </a:p>
          <a:p>
            <a:pPr marL="0" indent="457200" algn="just">
              <a:lnSpc>
                <a:spcPct val="110000"/>
              </a:lnSpc>
              <a:spcBef>
                <a:spcPts val="0"/>
              </a:spcBef>
            </a:pPr>
            <a:r>
              <a:rPr lang="ru-RU" sz="2000" dirty="0">
                <a:latin typeface="Times New Roman" panose="02020603050405020304" pitchFamily="18" charset="0"/>
                <a:cs typeface="Times New Roman" panose="02020603050405020304" pitchFamily="18" charset="0"/>
              </a:rPr>
              <a:t>позбавляє бізнес-процеси рутинних операцій, тим самим заощаджуючи час працівників;</a:t>
            </a:r>
          </a:p>
          <a:p>
            <a:pPr marL="0" indent="457200" algn="just">
              <a:lnSpc>
                <a:spcPct val="110000"/>
              </a:lnSpc>
              <a:spcBef>
                <a:spcPts val="0"/>
              </a:spcBef>
            </a:pPr>
            <a:r>
              <a:rPr lang="ru-RU" sz="2000" dirty="0">
                <a:latin typeface="Times New Roman" panose="02020603050405020304" pitchFamily="18" charset="0"/>
                <a:cs typeface="Times New Roman" panose="02020603050405020304" pitchFamily="18" charset="0"/>
              </a:rPr>
              <a:t>заміняє деякі ролі, тим самим скорочуючи кількість персоналу та витрати на нього;</a:t>
            </a:r>
          </a:p>
          <a:p>
            <a:pPr marL="0" indent="457200" algn="just">
              <a:lnSpc>
                <a:spcPct val="110000"/>
              </a:lnSpc>
              <a:spcBef>
                <a:spcPts val="0"/>
              </a:spcBef>
            </a:pPr>
            <a:r>
              <a:rPr lang="ru-RU" sz="2000" dirty="0">
                <a:latin typeface="Times New Roman" panose="02020603050405020304" pitchFamily="18" charset="0"/>
                <a:cs typeface="Times New Roman" panose="02020603050405020304" pitchFamily="18" charset="0"/>
              </a:rPr>
              <a:t>дає конкурентну перевагу. Р</a:t>
            </a:r>
            <a:r>
              <a:rPr lang="ru-RU" sz="2000" dirty="0" smtClean="0">
                <a:latin typeface="Times New Roman" panose="02020603050405020304" pitchFamily="18" charset="0"/>
                <a:cs typeface="Times New Roman" panose="02020603050405020304" pitchFamily="18" charset="0"/>
              </a:rPr>
              <a:t>еволюційні </a:t>
            </a:r>
            <a:r>
              <a:rPr lang="ru-RU" sz="2000" dirty="0">
                <a:latin typeface="Times New Roman" panose="02020603050405020304" pitchFamily="18" charset="0"/>
                <a:cs typeface="Times New Roman" panose="02020603050405020304" pitchFamily="18" charset="0"/>
              </a:rPr>
              <a:t>технології в моді – це найкращий </a:t>
            </a:r>
            <a:r>
              <a:rPr lang="en-US" sz="2000" dirty="0">
                <a:latin typeface="Times New Roman" panose="02020603050405020304" pitchFamily="18" charset="0"/>
                <a:cs typeface="Times New Roman" panose="02020603050405020304" pitchFamily="18" charset="0"/>
              </a:rPr>
              <a:t>PR;</a:t>
            </a:r>
          </a:p>
          <a:p>
            <a:pPr marL="0" indent="457200" algn="just">
              <a:lnSpc>
                <a:spcPct val="110000"/>
              </a:lnSpc>
              <a:spcBef>
                <a:spcPts val="0"/>
              </a:spcBef>
            </a:pPr>
            <a:r>
              <a:rPr lang="ru-RU" sz="2000" dirty="0">
                <a:latin typeface="Times New Roman" panose="02020603050405020304" pitchFamily="18" charset="0"/>
                <a:cs typeface="Times New Roman" panose="02020603050405020304" pitchFamily="18" charset="0"/>
              </a:rPr>
              <a:t>поліпшує продукт чи послугу за допомогою інтернету речей;</a:t>
            </a:r>
          </a:p>
          <a:p>
            <a:pPr marL="0" indent="457200" algn="just">
              <a:lnSpc>
                <a:spcPct val="110000"/>
              </a:lnSpc>
              <a:spcBef>
                <a:spcPts val="0"/>
              </a:spcBef>
            </a:pPr>
            <a:r>
              <a:rPr lang="ru-RU" sz="2000" dirty="0">
                <a:latin typeface="Times New Roman" panose="02020603050405020304" pitchFamily="18" charset="0"/>
                <a:cs typeface="Times New Roman" panose="02020603050405020304" pitchFamily="18" charset="0"/>
              </a:rPr>
              <a:t>дозволяє скоротити витрати за рахунок більш раціонального використання </a:t>
            </a:r>
            <a:r>
              <a:rPr lang="ru-RU" sz="2000" dirty="0" smtClean="0">
                <a:latin typeface="Times New Roman" panose="02020603050405020304" pitchFamily="18" charset="0"/>
                <a:cs typeface="Times New Roman" panose="02020603050405020304" pitchFamily="18" charset="0"/>
              </a:rPr>
              <a:t>ресурсів</a:t>
            </a:r>
            <a:endParaRPr lang="en-US" sz="20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endParaRPr lang="en-US" sz="2000" dirty="0">
              <a:latin typeface="Times New Roman" panose="02020603050405020304" pitchFamily="18" charset="0"/>
              <a:cs typeface="Times New Roman" panose="02020603050405020304" pitchFamily="18" charset="0"/>
            </a:endParaRPr>
          </a:p>
          <a:p>
            <a:pPr marL="0" indent="457200" algn="just">
              <a:lnSpc>
                <a:spcPct val="110000"/>
              </a:lnSpc>
              <a:spcBef>
                <a:spcPts val="0"/>
              </a:spcBef>
            </a:pPr>
            <a:endParaRPr lang="en-US" sz="20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ru-RU" sz="2000" dirty="0" smtClean="0">
                <a:latin typeface="Times New Roman" panose="02020603050405020304" pitchFamily="18" charset="0"/>
                <a:cs typeface="Times New Roman" panose="02020603050405020304" pitchFamily="18" charset="0"/>
              </a:rPr>
              <a:t>Наприклад:</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2180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23964" cy="2661557"/>
          </a:xfrm>
        </p:spPr>
        <p:txBody>
          <a:bodyPr>
            <a:normAutofit/>
          </a:bodyPr>
          <a:lstStyle/>
          <a:p>
            <a:pPr marL="0" indent="457200" algn="ctr">
              <a:lnSpc>
                <a:spcPct val="100000"/>
              </a:lnSpc>
              <a:spcBef>
                <a:spcPts val="0"/>
              </a:spcBef>
              <a:buNone/>
            </a:pPr>
            <a:r>
              <a:rPr lang="ru-RU" sz="2000" b="1" dirty="0">
                <a:latin typeface="Times New Roman" panose="02020603050405020304" pitchFamily="18" charset="0"/>
                <a:cs typeface="Times New Roman" panose="02020603050405020304" pitchFamily="18" charset="0"/>
              </a:rPr>
              <a:t>Позбавлення від великих черг</a:t>
            </a:r>
          </a:p>
          <a:p>
            <a:pPr marL="0" indent="457200" algn="just">
              <a:lnSpc>
                <a:spcPct val="100000"/>
              </a:lnSpc>
              <a:spcBef>
                <a:spcPts val="0"/>
              </a:spcBef>
              <a:buNone/>
            </a:pPr>
            <a:r>
              <a:rPr lang="ru-RU" sz="2000" dirty="0" smtClean="0">
                <a:latin typeface="Times New Roman" panose="02020603050405020304" pitchFamily="18" charset="0"/>
                <a:cs typeface="Times New Roman" panose="02020603050405020304" pitchFamily="18" charset="0"/>
              </a:rPr>
              <a:t>У </a:t>
            </a:r>
            <a:r>
              <a:rPr lang="ru-RU" sz="2000" dirty="0">
                <a:latin typeface="Times New Roman" panose="02020603050405020304" pitchFamily="18" charset="0"/>
                <a:cs typeface="Times New Roman" panose="02020603050405020304" pitchFamily="18" charset="0"/>
              </a:rPr>
              <a:t>залах закладів громадського харчування, де великий потік людей, встановлюють екрани, які повноцінно приймають замовлення та дають можливістю одразу їх оплатити. Потім дані з цих розумних екранів надходять у центр обробки та видаються у вигляді переліку команд різним співробітникам: у цех готування, відповідальним за кожен вид продукту висвічується необхідна для приготування кількість; в цех збірки відображається замовлення, яке потрібно буде зібрати, коли їжа по конвеєру прийде з цеху готування. Щойно замовлення зібране, на табло висвічується повідомлення клієнту, що його замовлення готове. Це дає можливість обробляти в рази більше замовлень при тій же площі, кількості персоналу, і без </a:t>
            </a:r>
            <a:r>
              <a:rPr lang="ru-RU" sz="2000" dirty="0" err="1">
                <a:latin typeface="Times New Roman" panose="02020603050405020304" pitchFamily="18" charset="0"/>
                <a:cs typeface="Times New Roman" panose="02020603050405020304" pitchFamily="18" charset="0"/>
              </a:rPr>
              <a:t>метушні</a:t>
            </a:r>
            <a:r>
              <a:rPr lang="ru-RU" sz="2000"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154" y="2907699"/>
            <a:ext cx="5501489" cy="3559464"/>
          </a:xfrm>
          <a:prstGeom prst="rect">
            <a:avLst/>
          </a:prstGeom>
        </p:spPr>
      </p:pic>
      <p:pic>
        <p:nvPicPr>
          <p:cNvPr id="5" name="Picture 4"/>
          <p:cNvPicPr>
            <a:picLocks noChangeAspect="1"/>
          </p:cNvPicPr>
          <p:nvPr/>
        </p:nvPicPr>
        <p:blipFill>
          <a:blip r:embed="rId3"/>
          <a:stretch>
            <a:fillRect/>
          </a:stretch>
        </p:blipFill>
        <p:spPr>
          <a:xfrm>
            <a:off x="0" y="2897109"/>
            <a:ext cx="6333798" cy="3580645"/>
          </a:xfrm>
          <a:prstGeom prst="rect">
            <a:avLst/>
          </a:prstGeom>
        </p:spPr>
      </p:pic>
    </p:spTree>
    <p:extLst>
      <p:ext uri="{BB962C8B-B14F-4D97-AF65-F5344CB8AC3E}">
        <p14:creationId xmlns:p14="http://schemas.microsoft.com/office/powerpoint/2010/main" val="2791174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710" y="153910"/>
            <a:ext cx="11613819" cy="2515811"/>
          </a:xfrm>
        </p:spPr>
        <p:txBody>
          <a:bodyPr>
            <a:normAutofit/>
          </a:bodyPr>
          <a:lstStyle/>
          <a:p>
            <a:pPr marL="0" indent="457200" algn="ctr">
              <a:lnSpc>
                <a:spcPct val="100000"/>
              </a:lnSpc>
              <a:spcBef>
                <a:spcPts val="0"/>
              </a:spcBef>
              <a:buNone/>
            </a:pPr>
            <a:r>
              <a:rPr lang="ru-RU" sz="2000" b="1" dirty="0">
                <a:latin typeface="Times New Roman" panose="02020603050405020304" pitchFamily="18" charset="0"/>
                <a:cs typeface="Times New Roman" panose="02020603050405020304" pitchFamily="18" charset="0"/>
              </a:rPr>
              <a:t>Окремий бізнес, чи супермаркет</a:t>
            </a:r>
          </a:p>
          <a:p>
            <a:pPr marL="0" indent="457200" algn="just">
              <a:lnSpc>
                <a:spcPct val="100000"/>
              </a:lnSpc>
              <a:spcBef>
                <a:spcPts val="0"/>
              </a:spcBef>
              <a:buNone/>
            </a:pPr>
            <a:r>
              <a:rPr lang="ru-RU" sz="2000" dirty="0">
                <a:latin typeface="Times New Roman" panose="02020603050405020304" pitchFamily="18" charset="0"/>
                <a:cs typeface="Times New Roman" panose="02020603050405020304" pitchFamily="18" charset="0"/>
              </a:rPr>
              <a:t>Всі вже звикли до дверей на датчиках руху, які відкриваються самі. Але що як допрацювати їх і зв’язати з камерами в готелі/магазині? Розробити програму, що розпізнає обличчя та дії людей, обчислює крадіжки та правопорушення, і підключити її до системи відкриття дверей. Зробити так, щоб двері просто не відчинилися перед правопорушником, а службі охорони або поліції надійшов сигнал тривоги. Ловити порушників стане дуже просто, а місця з подібними системами бандити та злодії обходитимуть стороною</a:t>
            </a:r>
            <a:r>
              <a:rPr lang="ru-RU" sz="2000" dirty="0" smtClean="0">
                <a:latin typeface="Times New Roman" panose="02020603050405020304" pitchFamily="18" charset="0"/>
                <a:cs typeface="Times New Roman" panose="02020603050405020304" pitchFamily="18" charset="0"/>
              </a:rPr>
              <a:t>.</a:t>
            </a:r>
          </a:p>
          <a:p>
            <a:pPr marL="0" indent="0">
              <a:buNone/>
            </a:pPr>
            <a:endParaRPr lang="ru-RU" sz="2000" b="1" dirty="0" smtClean="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4023" y="2515731"/>
            <a:ext cx="7396682" cy="4160634"/>
          </a:xfrm>
          <a:prstGeom prst="rect">
            <a:avLst/>
          </a:prstGeom>
        </p:spPr>
      </p:pic>
    </p:spTree>
    <p:extLst>
      <p:ext uri="{BB962C8B-B14F-4D97-AF65-F5344CB8AC3E}">
        <p14:creationId xmlns:p14="http://schemas.microsoft.com/office/powerpoint/2010/main" val="3391135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651" y="702995"/>
            <a:ext cx="10831145" cy="6087104"/>
          </a:xfrm>
        </p:spPr>
      </p:pic>
      <p:sp>
        <p:nvSpPr>
          <p:cNvPr id="6" name="Rectangle 5"/>
          <p:cNvSpPr/>
          <p:nvPr/>
        </p:nvSpPr>
        <p:spPr>
          <a:xfrm>
            <a:off x="4351586" y="8164"/>
            <a:ext cx="2970685" cy="584775"/>
          </a:xfrm>
          <a:prstGeom prst="rect">
            <a:avLst/>
          </a:prstGeom>
        </p:spPr>
        <p:txBody>
          <a:bodyPr wrap="none">
            <a:spAutoFit/>
          </a:bodyPr>
          <a:lstStyle/>
          <a:p>
            <a:r>
              <a:rPr lang="en-US" sz="3200" b="1" dirty="0" err="1" smtClean="0">
                <a:latin typeface="Times New Roman" panose="02020603050405020304" pitchFamily="18" charset="0"/>
                <a:cs typeface="Times New Roman" panose="02020603050405020304" pitchFamily="18" charset="0"/>
              </a:rPr>
              <a:t>IoT</a:t>
            </a:r>
            <a:r>
              <a:rPr lang="en-US" sz="3200" b="1" dirty="0" smtClean="0">
                <a:latin typeface="Times New Roman" panose="02020603050405020304" pitchFamily="18" charset="0"/>
                <a:cs typeface="Times New Roman" panose="02020603050405020304" pitchFamily="18" charset="0"/>
              </a:rPr>
              <a:t> </a:t>
            </a:r>
            <a:r>
              <a:rPr lang="uk-UA" sz="3200" b="1" dirty="0" smtClean="0">
                <a:latin typeface="Times New Roman" panose="02020603050405020304" pitchFamily="18" charset="0"/>
                <a:cs typeface="Times New Roman" panose="02020603050405020304" pitchFamily="18" charset="0"/>
              </a:rPr>
              <a:t>в медицині</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836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643" y="191173"/>
            <a:ext cx="11968843" cy="3752176"/>
          </a:xfrm>
        </p:spPr>
        <p:txBody>
          <a:bodyPr>
            <a:normAutofit/>
          </a:bodyPr>
          <a:lstStyle/>
          <a:p>
            <a:pPr marL="0" indent="457200" algn="ctr">
              <a:lnSpc>
                <a:spcPct val="100000"/>
              </a:lnSpc>
              <a:spcBef>
                <a:spcPts val="0"/>
              </a:spcBef>
              <a:buNone/>
            </a:pPr>
            <a:r>
              <a:rPr lang="ru-RU" sz="2000" b="1" dirty="0">
                <a:latin typeface="Times New Roman" panose="02020603050405020304" pitchFamily="18" charset="0"/>
                <a:cs typeface="Times New Roman" panose="02020603050405020304" pitchFamily="18" charset="0"/>
              </a:rPr>
              <a:t>Турбота про екологію</a:t>
            </a:r>
          </a:p>
          <a:p>
            <a:pPr marL="0" indent="457200" algn="just">
              <a:lnSpc>
                <a:spcPct val="100000"/>
              </a:lnSpc>
              <a:spcBef>
                <a:spcPts val="0"/>
              </a:spcBef>
            </a:pPr>
            <a:r>
              <a:rPr lang="ru-RU" sz="2000" u="sng" dirty="0">
                <a:latin typeface="Times New Roman" panose="02020603050405020304" pitchFamily="18" charset="0"/>
                <a:cs typeface="Times New Roman" panose="02020603050405020304" pitchFamily="18" charset="0"/>
              </a:rPr>
              <a:t>Економія на ресурсах</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Якщо цілу офісну будівлю/кафе/торговий </a:t>
            </a:r>
            <a:r>
              <a:rPr lang="ru-RU" sz="2000" dirty="0" smtClean="0">
                <a:latin typeface="Times New Roman" panose="02020603050405020304" pitchFamily="18" charset="0"/>
                <a:cs typeface="Times New Roman" panose="02020603050405020304" pitchFamily="18" charset="0"/>
              </a:rPr>
              <a:t>центр</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перевести </a:t>
            </a:r>
            <a:r>
              <a:rPr lang="ru-RU" sz="2000" dirty="0">
                <a:latin typeface="Times New Roman" panose="02020603050405020304" pitchFamily="18" charset="0"/>
                <a:cs typeface="Times New Roman" panose="02020603050405020304" pitchFamily="18" charset="0"/>
              </a:rPr>
              <a:t>на автоматизовану систему контролю за витратою електроенергії, тепла, води й світла, можна заощадити багато ресурсів і нажити імідж компанії, лояльної до навколишнього середовища. </a:t>
            </a:r>
          </a:p>
          <a:p>
            <a:pPr marL="0" indent="457200" algn="just">
              <a:lnSpc>
                <a:spcPct val="100000"/>
              </a:lnSpc>
              <a:spcBef>
                <a:spcPts val="0"/>
              </a:spcBef>
            </a:pPr>
            <a:r>
              <a:rPr lang="ru-RU" sz="2000" u="sng" dirty="0">
                <a:latin typeface="Times New Roman" panose="02020603050405020304" pitchFamily="18" charset="0"/>
                <a:cs typeface="Times New Roman" panose="02020603050405020304" pitchFamily="18" charset="0"/>
              </a:rPr>
              <a:t>Автоматизувати систему опалення</a:t>
            </a:r>
            <a:r>
              <a:rPr lang="ru-RU" sz="2000" dirty="0">
                <a:latin typeface="Times New Roman" panose="02020603050405020304" pitchFamily="18" charset="0"/>
                <a:cs typeface="Times New Roman" panose="02020603050405020304" pitchFamily="18" charset="0"/>
              </a:rPr>
              <a:t> (обігрів і кондиціонування вмикається та вимикається автоматично, при досягненні певних температурних показників).</a:t>
            </a:r>
          </a:p>
          <a:p>
            <a:pPr marL="0" indent="457200" algn="just">
              <a:lnSpc>
                <a:spcPct val="100000"/>
              </a:lnSpc>
              <a:spcBef>
                <a:spcPts val="0"/>
              </a:spcBef>
            </a:pPr>
            <a:r>
              <a:rPr lang="ru-RU" sz="2000" u="sng" dirty="0">
                <a:latin typeface="Times New Roman" panose="02020603050405020304" pitchFamily="18" charset="0"/>
                <a:cs typeface="Times New Roman" panose="02020603050405020304" pitchFamily="18" charset="0"/>
              </a:rPr>
              <a:t>Автоматизувати електроспоживання</a:t>
            </a:r>
            <a:r>
              <a:rPr lang="ru-RU" sz="2000" dirty="0">
                <a:latin typeface="Times New Roman" panose="02020603050405020304" pitchFamily="18" charset="0"/>
                <a:cs typeface="Times New Roman" panose="02020603050405020304" pitchFamily="18" charset="0"/>
              </a:rPr>
              <a:t> (електрика працює тільки там, де є люди: світло вмикається і вимикається автоматично. Якщо день сонячний, і приміщення достатньо освітлене – світло не вмикається, поки рівень освітленості не впаде нижче норми).</a:t>
            </a:r>
          </a:p>
          <a:p>
            <a:pPr marL="0" indent="457200" algn="just">
              <a:lnSpc>
                <a:spcPct val="100000"/>
              </a:lnSpc>
              <a:spcBef>
                <a:spcPts val="0"/>
              </a:spcBef>
            </a:pPr>
            <a:r>
              <a:rPr lang="ru-RU" sz="2000" u="sng" dirty="0">
                <a:latin typeface="Times New Roman" panose="02020603050405020304" pitchFamily="18" charset="0"/>
                <a:cs typeface="Times New Roman" panose="02020603050405020304" pitchFamily="18" charset="0"/>
              </a:rPr>
              <a:t>Крани на сенсорному керуванні</a:t>
            </a:r>
            <a:r>
              <a:rPr lang="ru-RU" sz="2000" dirty="0">
                <a:latin typeface="Times New Roman" panose="02020603050405020304" pitchFamily="18" charset="0"/>
                <a:cs typeface="Times New Roman" panose="02020603050405020304" pitchFamily="18" charset="0"/>
              </a:rPr>
              <a:t> (в офісах і громадських місцях часто зустрічається надмірне споживання води</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466" y="3643005"/>
            <a:ext cx="6316725" cy="3214995"/>
          </a:xfrm>
          <a:prstGeom prst="rect">
            <a:avLst/>
          </a:prstGeom>
        </p:spPr>
      </p:pic>
    </p:spTree>
    <p:extLst>
      <p:ext uri="{BB962C8B-B14F-4D97-AF65-F5344CB8AC3E}">
        <p14:creationId xmlns:p14="http://schemas.microsoft.com/office/powerpoint/2010/main" val="4218495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909" y="108642"/>
            <a:ext cx="11887200" cy="2675379"/>
          </a:xfrm>
        </p:spPr>
        <p:txBody>
          <a:bodyPr/>
          <a:lstStyle/>
          <a:p>
            <a:pPr marL="0" indent="0" algn="ctr">
              <a:buNone/>
            </a:pPr>
            <a:r>
              <a:rPr lang="ru-RU" b="1" dirty="0">
                <a:latin typeface="Times New Roman" panose="02020603050405020304" pitchFamily="18" charset="0"/>
                <a:cs typeface="Times New Roman" panose="02020603050405020304" pitchFamily="18" charset="0"/>
              </a:rPr>
              <a:t>Промисловий інтернет речей</a:t>
            </a:r>
          </a:p>
          <a:p>
            <a:pPr marL="0" indent="457200" algn="just">
              <a:lnSpc>
                <a:spcPct val="100000"/>
              </a:lnSpc>
              <a:spcBef>
                <a:spcPts val="0"/>
              </a:spcBef>
              <a:buNone/>
            </a:pPr>
            <a:r>
              <a:rPr lang="ru-RU" sz="2000" dirty="0">
                <a:latin typeface="Times New Roman" panose="02020603050405020304" pitchFamily="18" charset="0"/>
                <a:cs typeface="Times New Roman" panose="02020603050405020304" pitchFamily="18" charset="0"/>
              </a:rPr>
              <a:t>Це рішення для великих заводів, концернів або фермерств. Що більший бізнес, то вагомішою є роль інтернету речей у ньому. Принципи та ідеї все ті ж, що і для побутового та для бізнесу </a:t>
            </a:r>
            <a:r>
              <a:rPr lang="en-US" sz="2000" dirty="0">
                <a:latin typeface="Times New Roman" panose="02020603050405020304" pitchFamily="18" charset="0"/>
                <a:cs typeface="Times New Roman" panose="02020603050405020304" pitchFamily="18" charset="0"/>
              </a:rPr>
              <a:t>IOT, </a:t>
            </a:r>
            <a:r>
              <a:rPr lang="ru-RU" sz="2000" dirty="0">
                <a:latin typeface="Times New Roman" panose="02020603050405020304" pitchFamily="18" charset="0"/>
                <a:cs typeface="Times New Roman" panose="02020603050405020304" pitchFamily="18" charset="0"/>
              </a:rPr>
              <a:t>різниця лише в масштабах. Коли у вас маленька садиба – автоматичний полив просто економить час господаря. Коли це безкраї поля – йдеться вже про пристойні вигоди. </a:t>
            </a:r>
          </a:p>
          <a:p>
            <a:pPr marL="0" indent="457200" algn="just">
              <a:lnSpc>
                <a:spcPct val="100000"/>
              </a:lnSpc>
              <a:spcBef>
                <a:spcPts val="0"/>
              </a:spcBef>
              <a:buNone/>
            </a:pPr>
            <a:r>
              <a:rPr lang="en-US" sz="2000" dirty="0">
                <a:latin typeface="Times New Roman" panose="02020603050405020304" pitchFamily="18" charset="0"/>
                <a:cs typeface="Times New Roman" panose="02020603050405020304" pitchFamily="18" charset="0"/>
              </a:rPr>
              <a:t>Internet of things </a:t>
            </a:r>
            <a:r>
              <a:rPr lang="ru-RU" sz="2000" dirty="0">
                <a:latin typeface="Times New Roman" panose="02020603050405020304" pitchFamily="18" charset="0"/>
                <a:cs typeface="Times New Roman" panose="02020603050405020304" pitchFamily="18" charset="0"/>
              </a:rPr>
              <a:t>здатен з’єднати всі-всі процеси на </a:t>
            </a:r>
            <a:r>
              <a:rPr lang="ru-RU" sz="2000" dirty="0" smtClean="0">
                <a:latin typeface="Times New Roman" panose="02020603050405020304" pitchFamily="18" charset="0"/>
                <a:cs typeface="Times New Roman" panose="02020603050405020304" pitchFamily="18" charset="0"/>
              </a:rPr>
              <a:t>заводі </a:t>
            </a:r>
            <a:r>
              <a:rPr lang="ru-RU" sz="2000" dirty="0">
                <a:latin typeface="Times New Roman" panose="02020603050405020304" pitchFamily="18" charset="0"/>
                <a:cs typeface="Times New Roman" panose="02020603050405020304" pitchFamily="18" charset="0"/>
              </a:rPr>
              <a:t>в єдиний механізм і замінити мінімум 30% працюючих </a:t>
            </a:r>
            <a:r>
              <a:rPr lang="ru-RU" sz="2000" dirty="0" smtClean="0">
                <a:latin typeface="Times New Roman" panose="02020603050405020304" pitchFamily="18" charset="0"/>
                <a:cs typeface="Times New Roman" panose="02020603050405020304" pitchFamily="18" charset="0"/>
              </a:rPr>
              <a:t>людей</a:t>
            </a:r>
            <a:r>
              <a:rPr lang="ru-RU" sz="2000" dirty="0">
                <a:latin typeface="Times New Roman" panose="02020603050405020304" pitchFamily="18" charset="0"/>
                <a:cs typeface="Times New Roman" panose="02020603050405020304" pitchFamily="18" charset="0"/>
              </a:rPr>
              <a:t>. Тут найголовніше – комплексний підхід</a:t>
            </a:r>
            <a:r>
              <a:rPr lang="ru-RU"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Тобто використання нових технологій по максимуму</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0" indent="0" algn="just">
              <a:buNone/>
            </a:pPr>
            <a:endParaRPr lang="ru-RU"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6528" y="2584853"/>
            <a:ext cx="6729365" cy="4273147"/>
          </a:xfrm>
          <a:prstGeom prst="rect">
            <a:avLst/>
          </a:prstGeom>
        </p:spPr>
      </p:pic>
    </p:spTree>
    <p:extLst>
      <p:ext uri="{BB962C8B-B14F-4D97-AF65-F5344CB8AC3E}">
        <p14:creationId xmlns:p14="http://schemas.microsoft.com/office/powerpoint/2010/main" val="474562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3039" cy="6858000"/>
          </a:xfrm>
        </p:spPr>
      </p:pic>
    </p:spTree>
    <p:extLst>
      <p:ext uri="{BB962C8B-B14F-4D97-AF65-F5344CB8AC3E}">
        <p14:creationId xmlns:p14="http://schemas.microsoft.com/office/powerpoint/2010/main" val="3486856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587" y="81482"/>
            <a:ext cx="11941521" cy="6590922"/>
          </a:xfrm>
        </p:spPr>
        <p:txBody>
          <a:bodyPr>
            <a:normAutofit fontScale="92500" lnSpcReduction="20000"/>
          </a:bodyPr>
          <a:lstStyle/>
          <a:p>
            <a:pPr marL="0" indent="457200" algn="ctr">
              <a:lnSpc>
                <a:spcPct val="110000"/>
              </a:lnSpc>
              <a:spcBef>
                <a:spcPts val="0"/>
              </a:spcBef>
              <a:buNone/>
            </a:pPr>
            <a:r>
              <a:rPr lang="ru-RU" sz="2600" b="1" dirty="0">
                <a:latin typeface="Times New Roman" panose="02020603050405020304" pitchFamily="18" charset="0"/>
                <a:cs typeface="Times New Roman" panose="02020603050405020304" pitchFamily="18" charset="0"/>
              </a:rPr>
              <a:t>Ключові поняття </a:t>
            </a:r>
            <a:r>
              <a:rPr lang="en-US" sz="2600" b="1" dirty="0" err="1">
                <a:latin typeface="Times New Roman" panose="02020603050405020304" pitchFamily="18" charset="0"/>
                <a:cs typeface="Times New Roman" panose="02020603050405020304" pitchFamily="18" charset="0"/>
              </a:rPr>
              <a:t>IoT</a:t>
            </a:r>
            <a:endParaRPr lang="en-US" sz="2600" dirty="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Інтернет речей:</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представляє мережу зв’язаних через інтернет об’єктів, здатних збирати дані і обмінюватися даними, які надходять із вбудованих сервісів.</a:t>
            </a: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Пристрої </a:t>
            </a:r>
            <a:r>
              <a:rPr lang="en-US" sz="2200" b="1" dirty="0" err="1" smtClean="0">
                <a:latin typeface="Times New Roman" panose="02020603050405020304" pitchFamily="18" charset="0"/>
                <a:cs typeface="Times New Roman" panose="02020603050405020304" pitchFamily="18" charset="0"/>
              </a:rPr>
              <a:t>IoT</a:t>
            </a:r>
            <a:r>
              <a:rPr lang="en-US" sz="2200" b="1" dirty="0" smtClean="0">
                <a:latin typeface="Times New Roman" panose="02020603050405020304" pitchFamily="18" charset="0"/>
                <a:cs typeface="Times New Roman" panose="02020603050405020304" pitchFamily="18" charset="0"/>
              </a:rPr>
              <a:t>:</a:t>
            </a:r>
            <a:r>
              <a:rPr lang="en-US"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входять до системи інтернету речей і представляють будь-які автономні пристрої, підключені до інтернету, якими можна керувати дистанційно.</a:t>
            </a: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Екосистема </a:t>
            </a:r>
            <a:r>
              <a:rPr lang="en-US" sz="2200" b="1" dirty="0" err="1" smtClean="0">
                <a:latin typeface="Times New Roman" panose="02020603050405020304" pitchFamily="18" charset="0"/>
                <a:cs typeface="Times New Roman" panose="02020603050405020304" pitchFamily="18" charset="0"/>
              </a:rPr>
              <a:t>IoT</a:t>
            </a:r>
            <a:r>
              <a:rPr lang="en-US" sz="2200" b="1" dirty="0" smtClean="0">
                <a:latin typeface="Times New Roman" panose="02020603050405020304" pitchFamily="18" charset="0"/>
                <a:cs typeface="Times New Roman" panose="02020603050405020304" pitchFamily="18" charset="0"/>
              </a:rPr>
              <a:t>:</a:t>
            </a:r>
            <a:r>
              <a:rPr lang="en-US"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включає всі компоненти, які дозволяють бізнесу, урядам і користувачам приєднувати свої пристрої </a:t>
            </a:r>
            <a:r>
              <a:rPr lang="en-US" sz="2200" dirty="0" err="1">
                <a:latin typeface="Times New Roman" panose="02020603050405020304" pitchFamily="18" charset="0"/>
                <a:cs typeface="Times New Roman" panose="02020603050405020304" pitchFamily="18" charset="0"/>
              </a:rPr>
              <a:t>IoT</a:t>
            </a:r>
            <a:r>
              <a:rPr lang="en-US" sz="2200" dirty="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включаючи пульти управління, панелі інструментів, мережі, шлюзи, аналітику, зберігання даних і безпеку.</a:t>
            </a: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Фізичний рівень:</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представляє апаратне забезпечення, яке використовується в </a:t>
            </a:r>
            <a:r>
              <a:rPr lang="en-US" sz="2200" dirty="0" err="1">
                <a:latin typeface="Times New Roman" panose="02020603050405020304" pitchFamily="18" charset="0"/>
                <a:cs typeface="Times New Roman" panose="02020603050405020304" pitchFamily="18" charset="0"/>
              </a:rPr>
              <a:t>IoT</a:t>
            </a:r>
            <a:r>
              <a:rPr lang="en-US" sz="2200" dirty="0">
                <a:latin typeface="Times New Roman" panose="02020603050405020304" pitchFamily="18" charset="0"/>
                <a:cs typeface="Times New Roman" panose="02020603050405020304" pitchFamily="18" charset="0"/>
              </a:rPr>
              <a:t>-</a:t>
            </a:r>
            <a:r>
              <a:rPr lang="ru-RU" sz="2200" dirty="0">
                <a:latin typeface="Times New Roman" panose="02020603050405020304" pitchFamily="18" charset="0"/>
                <a:cs typeface="Times New Roman" panose="02020603050405020304" pitchFamily="18" charset="0"/>
              </a:rPr>
              <a:t>пристроях, включаючи сенсори та мережеве обладнання. Відповідає за передачу даних, зібраних у фізичному шарі, до різних пристроїв.</a:t>
            </a: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Рівень додатку:</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включає протоколи та інтерфейси, які використовують пристрої для ідентифікації та зв’язку між собою.</a:t>
            </a: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Пульти управління:</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дозволяють людям використовувати </a:t>
            </a:r>
            <a:r>
              <a:rPr lang="en-US" sz="2200" dirty="0" err="1">
                <a:latin typeface="Times New Roman" panose="02020603050405020304" pitchFamily="18" charset="0"/>
                <a:cs typeface="Times New Roman" panose="02020603050405020304" pitchFamily="18" charset="0"/>
              </a:rPr>
              <a:t>IoT</a:t>
            </a:r>
            <a:r>
              <a:rPr lang="en-US" sz="2200" dirty="0">
                <a:latin typeface="Times New Roman" panose="02020603050405020304" pitchFamily="18" charset="0"/>
                <a:cs typeface="Times New Roman" panose="02020603050405020304" pitchFamily="18" charset="0"/>
              </a:rPr>
              <a:t>-</a:t>
            </a:r>
            <a:r>
              <a:rPr lang="ru-RU" sz="2200" dirty="0">
                <a:latin typeface="Times New Roman" panose="02020603050405020304" pitchFamily="18" charset="0"/>
                <a:cs typeface="Times New Roman" panose="02020603050405020304" pitchFamily="18" charset="0"/>
              </a:rPr>
              <a:t>пристрої, з’єднуючись з ними і контролюючи їх за допомогою панелі інструментів – наприклад, за допомогою мобільних додатків.  До пультів управління відносяться смартфони, планшети, ПК, розумні годинники, телевізори і нетрадиційні пульти.</a:t>
            </a: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Панелі інструментів:</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забезпечують відображення інформації про екосистему </a:t>
            </a:r>
            <a:r>
              <a:rPr lang="en-US" sz="2200" dirty="0" err="1">
                <a:latin typeface="Times New Roman" panose="02020603050405020304" pitchFamily="18" charset="0"/>
                <a:cs typeface="Times New Roman" panose="02020603050405020304" pitchFamily="18" charset="0"/>
              </a:rPr>
              <a:t>IoT</a:t>
            </a:r>
            <a:r>
              <a:rPr lang="en-US" sz="2200" dirty="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для користувачів, дозволяючи нею керувати (як правило, дистанційно).</a:t>
            </a:r>
          </a:p>
          <a:p>
            <a:pPr marL="0" indent="457200" algn="just">
              <a:lnSpc>
                <a:spcPct val="110000"/>
              </a:lnSpc>
              <a:spcBef>
                <a:spcPts val="0"/>
              </a:spcBef>
              <a:buNone/>
            </a:pPr>
            <a:r>
              <a:rPr lang="ru-RU" sz="2200" b="1" dirty="0" smtClean="0">
                <a:latin typeface="Times New Roman" panose="02020603050405020304" pitchFamily="18" charset="0"/>
                <a:cs typeface="Times New Roman" panose="02020603050405020304" pitchFamily="18" charset="0"/>
              </a:rPr>
              <a:t>Аналітичний фактор:</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представляє програмні системи, які аналізують дані, отримані від </a:t>
            </a:r>
            <a:r>
              <a:rPr lang="en-US" sz="2200" dirty="0" err="1">
                <a:latin typeface="Times New Roman" panose="02020603050405020304" pitchFamily="18" charset="0"/>
                <a:cs typeface="Times New Roman" panose="02020603050405020304" pitchFamily="18" charset="0"/>
              </a:rPr>
              <a:t>IoT</a:t>
            </a:r>
            <a:r>
              <a:rPr lang="en-US" sz="2200" dirty="0">
                <a:latin typeface="Times New Roman" panose="02020603050405020304" pitchFamily="18" charset="0"/>
                <a:cs typeface="Times New Roman" panose="02020603050405020304" pitchFamily="18" charset="0"/>
              </a:rPr>
              <a:t>-</a:t>
            </a:r>
            <a:r>
              <a:rPr lang="ru-RU" sz="2200" dirty="0">
                <a:latin typeface="Times New Roman" panose="02020603050405020304" pitchFamily="18" charset="0"/>
                <a:cs typeface="Times New Roman" panose="02020603050405020304" pitchFamily="18" charset="0"/>
              </a:rPr>
              <a:t>пристроїв. Аналітика використовується у великій кількості сценаріїв – наприклад, для прогнозування технічного </a:t>
            </a:r>
            <a:r>
              <a:rPr lang="ru-RU" sz="2200" dirty="0" err="1">
                <a:latin typeface="Times New Roman" panose="02020603050405020304" pitchFamily="18" charset="0"/>
                <a:cs typeface="Times New Roman" panose="02020603050405020304" pitchFamily="18" charset="0"/>
              </a:rPr>
              <a:t>обслуговування</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9765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123" y="353084"/>
            <a:ext cx="11552222" cy="5263945"/>
          </a:xfrm>
        </p:spPr>
        <p:txBody>
          <a:bodyPr>
            <a:normAutofit/>
          </a:bodyPr>
          <a:lstStyle/>
          <a:p>
            <a:pPr marL="0" indent="457200" algn="ctr">
              <a:lnSpc>
                <a:spcPct val="100000"/>
              </a:lnSpc>
              <a:spcBef>
                <a:spcPts val="0"/>
              </a:spcBef>
              <a:buNone/>
            </a:pPr>
            <a:r>
              <a:rPr lang="ru-RU" b="1" dirty="0">
                <a:latin typeface="Times New Roman" panose="02020603050405020304" pitchFamily="18" charset="0"/>
                <a:cs typeface="Times New Roman" panose="02020603050405020304" pitchFamily="18" charset="0"/>
              </a:rPr>
              <a:t>Екосистема Інтернету речей</a:t>
            </a:r>
          </a:p>
          <a:p>
            <a:pPr marL="0" indent="457200" algn="just">
              <a:lnSpc>
                <a:spcPct val="100000"/>
              </a:lnSpc>
              <a:spcBef>
                <a:spcPts val="0"/>
              </a:spcBef>
              <a:buNone/>
            </a:pPr>
            <a:r>
              <a:rPr lang="ru-RU" sz="2000" dirty="0" smtClean="0">
                <a:latin typeface="Times New Roman" panose="02020603050405020304" pitchFamily="18" charset="0"/>
                <a:cs typeface="Times New Roman" panose="02020603050405020304" pitchFamily="18" charset="0"/>
              </a:rPr>
              <a:t>До екосистеми Інтернету речей відносяться усі засоби, сервіси і технології, які використовуються в Інтернеті речей.</a:t>
            </a:r>
          </a:p>
          <a:p>
            <a:pPr marL="0" indent="457200" algn="just">
              <a:lnSpc>
                <a:spcPct val="100000"/>
              </a:lnSpc>
              <a:spcBef>
                <a:spcPts val="0"/>
              </a:spcBef>
              <a:buNone/>
            </a:pPr>
            <a:r>
              <a:rPr lang="ru-RU" sz="2000" dirty="0" smtClean="0">
                <a:latin typeface="Times New Roman" panose="02020603050405020304" pitchFamily="18" charset="0"/>
                <a:cs typeface="Times New Roman" panose="02020603050405020304" pitchFamily="18" charset="0"/>
              </a:rPr>
              <a:t>До </a:t>
            </a:r>
            <a:r>
              <a:rPr lang="ru-RU" sz="2000" dirty="0">
                <a:latin typeface="Times New Roman" panose="02020603050405020304" pitchFamily="18" charset="0"/>
                <a:cs typeface="Times New Roman" panose="02020603050405020304" pitchFamily="18" charset="0"/>
              </a:rPr>
              <a:t>них можна віднести:</a:t>
            </a:r>
          </a:p>
          <a:p>
            <a:pPr marL="0" indent="457200" algn="just">
              <a:lnSpc>
                <a:spcPct val="100000"/>
              </a:lnSpc>
              <a:spcBef>
                <a:spcPts val="0"/>
              </a:spcBef>
            </a:pPr>
            <a:r>
              <a:rPr lang="ru-RU" sz="1800" b="1" dirty="0" smtClean="0">
                <a:latin typeface="Times New Roman" panose="02020603050405020304" pitchFamily="18" charset="0"/>
                <a:cs typeface="Times New Roman" panose="02020603050405020304" pitchFamily="18" charset="0"/>
              </a:rPr>
              <a:t>розумні датчики/виконавчі механізми</a:t>
            </a:r>
            <a:r>
              <a:rPr lang="ru-RU" sz="1800" dirty="0" smtClean="0">
                <a:latin typeface="Times New Roman" panose="02020603050405020304" pitchFamily="18" charset="0"/>
                <a:cs typeface="Times New Roman" panose="02020603050405020304" pitchFamily="18" charset="0"/>
              </a:rPr>
              <a:t>: вбудовані системи, операційні системи реального часу, джерела безперебійного живлення, мікро-електромеханічні системи (МЕМС);</a:t>
            </a:r>
          </a:p>
          <a:p>
            <a:pPr marL="0" indent="457200" algn="just">
              <a:lnSpc>
                <a:spcPct val="100000"/>
              </a:lnSpc>
              <a:spcBef>
                <a:spcPts val="0"/>
              </a:spcBef>
            </a:pPr>
            <a:r>
              <a:rPr lang="ru-RU" sz="1800" b="1" dirty="0" smtClean="0">
                <a:latin typeface="Times New Roman" panose="02020603050405020304" pitchFamily="18" charset="0"/>
                <a:cs typeface="Times New Roman" panose="02020603050405020304" pitchFamily="18" charset="0"/>
              </a:rPr>
              <a:t>системи зв'язку з датчиками</a:t>
            </a:r>
            <a:r>
              <a:rPr lang="ru-RU" sz="1800" dirty="0" smtClean="0">
                <a:latin typeface="Times New Roman" panose="02020603050405020304" pitchFamily="18" charset="0"/>
                <a:cs typeface="Times New Roman" panose="02020603050405020304" pitchFamily="18" charset="0"/>
              </a:rPr>
              <a:t>: зона охоплення бездротових персональних мереж становить від 0 см до 100 м. Для обміну даними між датчиками застосовуються низькошвидкісні малопотужні інформаційні канали, які часто побудовані не на протоколі </a:t>
            </a:r>
            <a:r>
              <a:rPr lang="en-US" sz="1800" dirty="0" smtClean="0">
                <a:latin typeface="Times New Roman" panose="02020603050405020304" pitchFamily="18" charset="0"/>
                <a:cs typeface="Times New Roman" panose="02020603050405020304" pitchFamily="18" charset="0"/>
              </a:rPr>
              <a:t>IP;</a:t>
            </a:r>
          </a:p>
          <a:p>
            <a:pPr marL="0" indent="457200" algn="just">
              <a:lnSpc>
                <a:spcPct val="100000"/>
              </a:lnSpc>
              <a:spcBef>
                <a:spcPts val="0"/>
              </a:spcBef>
            </a:pPr>
            <a:r>
              <a:rPr lang="ru-RU" sz="1800" b="1" dirty="0" smtClean="0">
                <a:latin typeface="Times New Roman" panose="02020603050405020304" pitchFamily="18" charset="0"/>
                <a:cs typeface="Times New Roman" panose="02020603050405020304" pitchFamily="18" charset="0"/>
              </a:rPr>
              <a:t>локальні обчислювальні мережі (</a:t>
            </a:r>
            <a:r>
              <a:rPr lang="en-US" sz="1800" b="1" dirty="0" smtClean="0">
                <a:latin typeface="Times New Roman" panose="02020603050405020304" pitchFamily="18" charset="0"/>
                <a:cs typeface="Times New Roman" panose="02020603050405020304" pitchFamily="18" charset="0"/>
              </a:rPr>
              <a:t>LAN)</a:t>
            </a:r>
            <a:r>
              <a:rPr lang="en-US" sz="1800"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зазвичай це системи обміну даними на основі протоколу </a:t>
            </a:r>
            <a:r>
              <a:rPr lang="en-US" sz="1800" dirty="0" smtClean="0">
                <a:latin typeface="Times New Roman" panose="02020603050405020304" pitchFamily="18" charset="0"/>
                <a:cs typeface="Times New Roman" panose="02020603050405020304" pitchFamily="18" charset="0"/>
              </a:rPr>
              <a:t>IP, </a:t>
            </a:r>
            <a:r>
              <a:rPr lang="ru-RU" sz="1800" dirty="0" smtClean="0">
                <a:latin typeface="Times New Roman" panose="02020603050405020304" pitchFamily="18" charset="0"/>
                <a:cs typeface="Times New Roman" panose="02020603050405020304" pitchFamily="18" charset="0"/>
              </a:rPr>
              <a:t>наприклад, 802.11 </a:t>
            </a:r>
            <a:r>
              <a:rPr lang="en-US" sz="1800" dirty="0" smtClean="0">
                <a:latin typeface="Times New Roman" panose="02020603050405020304" pitchFamily="18" charset="0"/>
                <a:cs typeface="Times New Roman" panose="02020603050405020304" pitchFamily="18" charset="0"/>
              </a:rPr>
              <a:t>Wi-Fi-</a:t>
            </a:r>
            <a:r>
              <a:rPr lang="ru-RU" sz="1800" dirty="0" smtClean="0">
                <a:latin typeface="Times New Roman" panose="02020603050405020304" pitchFamily="18" charset="0"/>
                <a:cs typeface="Times New Roman" panose="02020603050405020304" pitchFamily="18" charset="0"/>
              </a:rPr>
              <a:t>мережу для швидкої радіозв'язку, часто це пирингові або зіркоподібні мережі;</a:t>
            </a:r>
          </a:p>
          <a:p>
            <a:pPr marL="0" indent="457200" algn="just">
              <a:lnSpc>
                <a:spcPct val="100000"/>
              </a:lnSpc>
              <a:spcBef>
                <a:spcPts val="0"/>
              </a:spcBef>
            </a:pPr>
            <a:r>
              <a:rPr lang="ru-RU" sz="1800" b="1" dirty="0" smtClean="0">
                <a:latin typeface="Times New Roman" panose="02020603050405020304" pitchFamily="18" charset="0"/>
                <a:cs typeface="Times New Roman" panose="02020603050405020304" pitchFamily="18" charset="0"/>
              </a:rPr>
              <a:t>агрегатори, маршрутизатори (</a:t>
            </a:r>
            <a:r>
              <a:rPr lang="en-US" sz="1800" b="1" dirty="0" smtClean="0">
                <a:latin typeface="Times New Roman" panose="02020603050405020304" pitchFamily="18" charset="0"/>
                <a:cs typeface="Times New Roman" panose="02020603050405020304" pitchFamily="18" charset="0"/>
              </a:rPr>
              <a:t>routers), </a:t>
            </a:r>
            <a:r>
              <a:rPr lang="ru-RU" sz="1800" b="1" dirty="0" smtClean="0">
                <a:latin typeface="Times New Roman" panose="02020603050405020304" pitchFamily="18" charset="0"/>
                <a:cs typeface="Times New Roman" panose="02020603050405020304" pitchFamily="18" charset="0"/>
              </a:rPr>
              <a:t>шлюзи (</a:t>
            </a:r>
            <a:r>
              <a:rPr lang="en-US" sz="1800" b="1" dirty="0" smtClean="0">
                <a:latin typeface="Times New Roman" panose="02020603050405020304" pitchFamily="18" charset="0"/>
                <a:cs typeface="Times New Roman" panose="02020603050405020304" pitchFamily="18" charset="0"/>
              </a:rPr>
              <a:t>gateways), </a:t>
            </a:r>
            <a:r>
              <a:rPr lang="ru-RU" sz="1800" b="1" dirty="0" smtClean="0">
                <a:latin typeface="Times New Roman" panose="02020603050405020304" pitchFamily="18" charset="0"/>
                <a:cs typeface="Times New Roman" panose="02020603050405020304" pitchFamily="18" charset="0"/>
              </a:rPr>
              <a:t>пограничні пристрої (</a:t>
            </a:r>
            <a:r>
              <a:rPr lang="en-US" sz="1800" b="1" dirty="0" smtClean="0">
                <a:latin typeface="Times New Roman" panose="02020603050405020304" pitchFamily="18" charset="0"/>
                <a:cs typeface="Times New Roman" panose="02020603050405020304" pitchFamily="18" charset="0"/>
              </a:rPr>
              <a:t>Edge Device) </a:t>
            </a:r>
            <a:r>
              <a:rPr lang="en-US" sz="1800"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постачальники вбудованих систем, самі бюджетні складові (процесори, динамічна оперативна пам'ять і система зберігання даних), виробники модулів, виробники пасивних компонентів, виробники тонких клієнтів, виробники стільникових і бездротових радіосистем, постачальники міжплатформового програмного забезпечення, розробники інфраструктури туманних обчислень, інструментарій для граничної аналітики, безпеку граничних пристроїв, системи управління </a:t>
            </a:r>
            <a:r>
              <a:rPr lang="ru-RU" sz="1800" dirty="0" err="1" smtClean="0">
                <a:latin typeface="Times New Roman" panose="02020603050405020304" pitchFamily="18" charset="0"/>
                <a:cs typeface="Times New Roman" panose="02020603050405020304" pitchFamily="18" charset="0"/>
              </a:rPr>
              <a:t>сертифікатами</a:t>
            </a:r>
            <a:r>
              <a:rPr lang="ru-RU" sz="1800"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5854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374" y="63374"/>
            <a:ext cx="11769505" cy="5860092"/>
          </a:xfrm>
        </p:spPr>
        <p:txBody>
          <a:bodyPr>
            <a:normAutofit/>
          </a:bodyPr>
          <a:lstStyle/>
          <a:p>
            <a:pPr algn="just"/>
            <a:r>
              <a:rPr lang="ru-RU" sz="1600" b="1" dirty="0">
                <a:latin typeface="Times New Roman" panose="02020603050405020304" pitchFamily="18" charset="0"/>
                <a:cs typeface="Times New Roman" panose="02020603050405020304" pitchFamily="18" charset="0"/>
              </a:rPr>
              <a:t>глобальна обчислювальна мережа</a:t>
            </a:r>
            <a:r>
              <a:rPr lang="ru-RU" sz="1600" dirty="0">
                <a:latin typeface="Times New Roman" panose="02020603050405020304" pitchFamily="18" charset="0"/>
                <a:cs typeface="Times New Roman" panose="02020603050405020304" pitchFamily="18" charset="0"/>
              </a:rPr>
              <a:t>: оператори стільникового зв'язку, оператори супутникового зв'язку, оператори малопотужних глобальних мереж (</a:t>
            </a:r>
            <a:r>
              <a:rPr lang="en-US" sz="1600" dirty="0">
                <a:latin typeface="Times New Roman" panose="02020603050405020304" pitchFamily="18" charset="0"/>
                <a:cs typeface="Times New Roman" panose="02020603050405020304" pitchFamily="18" charset="0"/>
              </a:rPr>
              <a:t>Low- Power Wide-Area Network, LPWAN). </a:t>
            </a:r>
            <a:r>
              <a:rPr lang="ru-RU" sz="1600" dirty="0">
                <a:latin typeface="Times New Roman" panose="02020603050405020304" pitchFamily="18" charset="0"/>
                <a:cs typeface="Times New Roman" panose="02020603050405020304" pitchFamily="18" charset="0"/>
              </a:rPr>
              <a:t>Зазвичай застосовуються транспортні протоколи Інтернету для </a:t>
            </a:r>
            <a:r>
              <a:rPr lang="en-US" sz="1600" dirty="0" err="1">
                <a:latin typeface="Times New Roman" panose="02020603050405020304" pitchFamily="18" charset="0"/>
                <a:cs typeface="Times New Roman" panose="02020603050405020304" pitchFamily="18" charset="0"/>
              </a:rPr>
              <a:t>IoT</a:t>
            </a:r>
            <a:r>
              <a:rPr lang="en-US"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і мережевих пристроїв (</a:t>
            </a:r>
            <a:r>
              <a:rPr lang="en-US" sz="1600" dirty="0">
                <a:latin typeface="Times New Roman" panose="02020603050405020304" pitchFamily="18" charset="0"/>
                <a:cs typeface="Times New Roman" panose="02020603050405020304" pitchFamily="18" charset="0"/>
              </a:rPr>
              <a:t>MQTT, </a:t>
            </a:r>
            <a:r>
              <a:rPr lang="en-US" sz="1600" dirty="0" err="1">
                <a:latin typeface="Times New Roman" panose="02020603050405020304" pitchFamily="18" charset="0"/>
                <a:cs typeface="Times New Roman" panose="02020603050405020304" pitchFamily="18" charset="0"/>
              </a:rPr>
              <a:t>CoAP</a:t>
            </a:r>
            <a:r>
              <a:rPr lang="en-US"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і навіть </a:t>
            </a:r>
            <a:r>
              <a:rPr lang="en-US" sz="1600" dirty="0">
                <a:latin typeface="Times New Roman" panose="02020603050405020304" pitchFamily="18" charset="0"/>
                <a:cs typeface="Times New Roman" panose="02020603050405020304" pitchFamily="18" charset="0"/>
              </a:rPr>
              <a:t>HTTP);</a:t>
            </a:r>
          </a:p>
          <a:p>
            <a:pPr algn="just"/>
            <a:r>
              <a:rPr lang="ru-RU" sz="1600" b="1" dirty="0">
                <a:latin typeface="Times New Roman" panose="02020603050405020304" pitchFamily="18" charset="0"/>
                <a:cs typeface="Times New Roman" panose="02020603050405020304" pitchFamily="18" charset="0"/>
              </a:rPr>
              <a:t>хмара</a:t>
            </a:r>
            <a:r>
              <a:rPr lang="ru-RU" sz="1600" dirty="0">
                <a:latin typeface="Times New Roman" panose="02020603050405020304" pitchFamily="18" charset="0"/>
                <a:cs typeface="Times New Roman" panose="02020603050405020304" pitchFamily="18" charset="0"/>
              </a:rPr>
              <a:t>: інфраструктура в якості постачальника послуг, платформа в якості постачальника послуг, розробники баз даних, постачальники послуг потокової і пакетної обробки даних, інструменти для аналізу даних, програмне забезпечення в якості постачальника послуг, постачальники озер даних, оператори програмно-визначених мереж / програмно-визначених периметрів, сервіси машинного навчання;</a:t>
            </a:r>
          </a:p>
          <a:p>
            <a:pPr algn="just"/>
            <a:r>
              <a:rPr lang="ru-RU" sz="1600" b="1" dirty="0">
                <a:latin typeface="Times New Roman" panose="02020603050405020304" pitchFamily="18" charset="0"/>
                <a:cs typeface="Times New Roman" panose="02020603050405020304" pitchFamily="18" charset="0"/>
              </a:rPr>
              <a:t>сервіси аналізу даних</a:t>
            </a:r>
            <a:r>
              <a:rPr lang="ru-RU" sz="1600" dirty="0">
                <a:latin typeface="Times New Roman" panose="02020603050405020304" pitchFamily="18" charset="0"/>
                <a:cs typeface="Times New Roman" panose="02020603050405020304" pitchFamily="18" charset="0"/>
              </a:rPr>
              <a:t>: величезні масиви інформації передаються в хмару. Робота з великими обсягами даних і отримання з них користі - це завдання, що вимагає комплексної обробки подій, аналітики і прийомів машинного навчання;</a:t>
            </a:r>
          </a:p>
          <a:p>
            <a:pPr algn="just"/>
            <a:r>
              <a:rPr lang="ru-RU" sz="1600" b="1" dirty="0">
                <a:latin typeface="Times New Roman" panose="02020603050405020304" pitchFamily="18" charset="0"/>
                <a:cs typeface="Times New Roman" panose="02020603050405020304" pitchFamily="18" charset="0"/>
              </a:rPr>
              <a:t>безпека (</a:t>
            </a:r>
            <a:r>
              <a:rPr lang="en-US" sz="1600" b="1" dirty="0">
                <a:latin typeface="Times New Roman" panose="02020603050405020304" pitchFamily="18" charset="0"/>
                <a:cs typeface="Times New Roman" panose="02020603050405020304" pitchFamily="18" charset="0"/>
              </a:rPr>
              <a:t>security)</a:t>
            </a:r>
            <a:r>
              <a:rPr lang="en-US"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при зведенні всіх елементів архітектури воєдино постають питання кібербезпеки. Безпека стосується кожного компонента: від датчиків фізичних величин до ЦПУ і цифрового апаратного забезпечення, систем радіозв'язку і самих протоколів передачі даних. На кожному рівні необхідно забезпечити безпеку, достовірність і цілісність. У цьому ланцюзі не повинно бути слабких ланок, оскільки Інтернет речей стане головною мішенню для атак хакерів в світі</a:t>
            </a:r>
            <a:r>
              <a:rPr lang="ru-RU" sz="1600" dirty="0" smtClean="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algn="just"/>
            <a:endParaRPr lang="ru-RU" dirty="0" smtClean="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3502" y="3455127"/>
            <a:ext cx="4009994" cy="3402873"/>
          </a:xfrm>
          <a:prstGeom prst="rect">
            <a:avLst/>
          </a:prstGeom>
        </p:spPr>
      </p:pic>
    </p:spTree>
    <p:extLst>
      <p:ext uri="{BB962C8B-B14F-4D97-AF65-F5344CB8AC3E}">
        <p14:creationId xmlns:p14="http://schemas.microsoft.com/office/powerpoint/2010/main" val="280886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924" y="108642"/>
            <a:ext cx="11733291" cy="3395049"/>
          </a:xfrm>
        </p:spPr>
        <p:txBody>
          <a:bodyPr>
            <a:normAutofit/>
          </a:bodyPr>
          <a:lstStyle/>
          <a:p>
            <a:pPr marL="0" indent="0" algn="ctr">
              <a:lnSpc>
                <a:spcPct val="100000"/>
              </a:lnSpc>
              <a:spcBef>
                <a:spcPts val="0"/>
              </a:spcBef>
              <a:buNone/>
            </a:pPr>
            <a:r>
              <a:rPr lang="ru-RU" sz="2200" b="1" dirty="0">
                <a:latin typeface="Times New Roman" panose="02020603050405020304" pitchFamily="18" charset="0"/>
                <a:cs typeface="Times New Roman" panose="02020603050405020304" pitchFamily="18" charset="0"/>
              </a:rPr>
              <a:t>Архітектура Інтернету речей </a:t>
            </a:r>
            <a:r>
              <a:rPr lang="ru-RU" sz="2200" dirty="0">
                <a:latin typeface="Times New Roman" panose="02020603050405020304" pitchFamily="18" charset="0"/>
                <a:cs typeface="Times New Roman" panose="02020603050405020304" pitchFamily="18" charset="0"/>
              </a:rPr>
              <a:t>відрізняється в залежності від </a:t>
            </a:r>
            <a:r>
              <a:rPr lang="ru-RU" sz="2200" dirty="0" smtClean="0">
                <a:latin typeface="Times New Roman" panose="02020603050405020304" pitchFamily="18" charset="0"/>
                <a:cs typeface="Times New Roman" panose="02020603050405020304" pitchFamily="18" charset="0"/>
              </a:rPr>
              <a:t>реалізації</a:t>
            </a:r>
          </a:p>
          <a:p>
            <a:pPr marL="0" indent="457200" algn="just">
              <a:lnSpc>
                <a:spcPct val="100000"/>
              </a:lnSpc>
              <a:spcBef>
                <a:spcPts val="0"/>
              </a:spcBef>
              <a:buNone/>
            </a:pPr>
            <a:r>
              <a:rPr lang="ru-RU" sz="1800" dirty="0">
                <a:latin typeface="Times New Roman" panose="02020603050405020304" pitchFamily="18" charset="0"/>
                <a:cs typeface="Times New Roman" panose="02020603050405020304" pitchFamily="18" charset="0"/>
              </a:rPr>
              <a:t>Взаємодія з «речами» відбувається через датчики (</a:t>
            </a:r>
            <a:r>
              <a:rPr lang="en-US" sz="1800" b="1" dirty="0">
                <a:latin typeface="Times New Roman" panose="02020603050405020304" pitchFamily="18" charset="0"/>
                <a:cs typeface="Times New Roman" panose="02020603050405020304" pitchFamily="18" charset="0"/>
              </a:rPr>
              <a:t>sensors</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та виконавчі механізми (</a:t>
            </a:r>
            <a:r>
              <a:rPr lang="en-US" sz="1800" b="1" dirty="0">
                <a:latin typeface="Times New Roman" panose="02020603050405020304" pitchFamily="18" charset="0"/>
                <a:cs typeface="Times New Roman" panose="02020603050405020304" pitchFamily="18" charset="0"/>
              </a:rPr>
              <a:t>Actuators</a:t>
            </a:r>
            <a:r>
              <a:rPr lang="en-US" sz="1800" dirty="0" smtClean="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Ці датчики разом з усією інфраструктурою для інтеграції з рівнем обробки подій через мережу </a:t>
            </a:r>
            <a:r>
              <a:rPr lang="en-US" sz="1800" dirty="0">
                <a:latin typeface="Times New Roman" panose="02020603050405020304" pitchFamily="18" charset="0"/>
                <a:cs typeface="Times New Roman" panose="02020603050405020304" pitchFamily="18" charset="0"/>
              </a:rPr>
              <a:t>Internet </a:t>
            </a:r>
            <a:r>
              <a:rPr lang="ru-RU" sz="1800" dirty="0">
                <a:latin typeface="Times New Roman" panose="02020603050405020304" pitchFamily="18" charset="0"/>
                <a:cs typeface="Times New Roman" panose="02020603050405020304" pitchFamily="18" charset="0"/>
              </a:rPr>
              <a:t>формують так звану граничну область (</a:t>
            </a:r>
            <a:r>
              <a:rPr lang="en-US" sz="1800" b="1" dirty="0">
                <a:latin typeface="Times New Roman" panose="02020603050405020304" pitchFamily="18" charset="0"/>
                <a:cs typeface="Times New Roman" panose="02020603050405020304" pitchFamily="18" charset="0"/>
              </a:rPr>
              <a:t>Edge</a:t>
            </a:r>
            <a:r>
              <a:rPr lang="en-US" sz="1800" dirty="0">
                <a:latin typeface="Times New Roman" panose="02020603050405020304" pitchFamily="18" charset="0"/>
                <a:cs typeface="Times New Roman" panose="02020603050405020304" pitchFamily="18" charset="0"/>
              </a:rPr>
              <a:t>).</a:t>
            </a:r>
          </a:p>
          <a:p>
            <a:pPr marL="0" indent="457200" algn="just">
              <a:lnSpc>
                <a:spcPct val="100000"/>
              </a:lnSpc>
              <a:spcBef>
                <a:spcPts val="0"/>
              </a:spcBef>
              <a:buNone/>
            </a:pPr>
            <a:r>
              <a:rPr lang="ru-RU" sz="1800" dirty="0">
                <a:latin typeface="Times New Roman" panose="02020603050405020304" pitchFamily="18" charset="0"/>
                <a:cs typeface="Times New Roman" panose="02020603050405020304" pitchFamily="18" charset="0"/>
              </a:rPr>
              <a:t>Події (дані) що поступають з граничної області зберігаються і обробляються відповідно до задачі (рівень обробки подій і аналітики, </a:t>
            </a:r>
            <a:r>
              <a:rPr lang="en-US" sz="1800" b="1" dirty="0">
                <a:latin typeface="Times New Roman" panose="02020603050405020304" pitchFamily="18" charset="0"/>
                <a:cs typeface="Times New Roman" panose="02020603050405020304" pitchFamily="18" charset="0"/>
              </a:rPr>
              <a:t>event processing</a:t>
            </a: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Platform</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На цьому рівні </a:t>
            </a:r>
            <a:r>
              <a:rPr lang="ru-RU" sz="1800" dirty="0" smtClean="0">
                <a:latin typeface="Times New Roman" panose="02020603050405020304" pitchFamily="18" charset="0"/>
                <a:cs typeface="Times New Roman" panose="02020603050405020304" pitchFamily="18" charset="0"/>
              </a:rPr>
              <a:t>події</a:t>
            </a:r>
            <a:r>
              <a:rPr lang="en-US" sz="1800" dirty="0" smtClean="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дані) </a:t>
            </a:r>
            <a:r>
              <a:rPr lang="ru-RU" sz="1800" dirty="0" smtClean="0">
                <a:latin typeface="Times New Roman" panose="02020603050405020304" pitchFamily="18" charset="0"/>
                <a:cs typeface="Times New Roman" panose="02020603050405020304" pitchFamily="18" charset="0"/>
              </a:rPr>
              <a:t>зберігаються</a:t>
            </a:r>
            <a:r>
              <a:rPr lang="en-US"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перенаправляються потрібним </a:t>
            </a:r>
            <a:r>
              <a:rPr lang="ru-RU" sz="1800" dirty="0" smtClean="0">
                <a:latin typeface="Times New Roman" panose="02020603050405020304" pitchFamily="18" charset="0"/>
                <a:cs typeface="Times New Roman" panose="02020603050405020304" pitchFamily="18" charset="0"/>
              </a:rPr>
              <a:t>додаткам</a:t>
            </a:r>
            <a:r>
              <a:rPr lang="en-US"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Додатково на цьому рівні відбувається адміністрування та керування пристроями з граничної </a:t>
            </a:r>
            <a:r>
              <a:rPr lang="ru-RU" sz="1800" dirty="0" smtClean="0">
                <a:latin typeface="Times New Roman" panose="02020603050405020304" pitchFamily="18" charset="0"/>
                <a:cs typeface="Times New Roman" panose="02020603050405020304" pitchFamily="18" charset="0"/>
              </a:rPr>
              <a:t>області</a:t>
            </a:r>
            <a:r>
              <a:rPr lang="en-US"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Події </a:t>
            </a:r>
            <a:r>
              <a:rPr lang="ru-RU" sz="1800" dirty="0" smtClean="0">
                <a:latin typeface="Times New Roman" panose="02020603050405020304" pitchFamily="18" charset="0"/>
                <a:cs typeface="Times New Roman" panose="02020603050405020304" pitchFamily="18" charset="0"/>
              </a:rPr>
              <a:t>обробляються </a:t>
            </a:r>
            <a:r>
              <a:rPr lang="ru-RU" sz="1800" dirty="0">
                <a:latin typeface="Times New Roman" panose="02020603050405020304" pitchFamily="18" charset="0"/>
                <a:cs typeface="Times New Roman" panose="02020603050405020304" pitchFamily="18" charset="0"/>
              </a:rPr>
              <a:t>з використанням аналітичних сервісів </a:t>
            </a:r>
            <a:r>
              <a:rPr lang="ru-RU" sz="1800" dirty="0" smtClean="0">
                <a:latin typeface="Times New Roman" panose="02020603050405020304" pitchFamily="18" charset="0"/>
                <a:cs typeface="Times New Roman" panose="02020603050405020304" pitchFamily="18" charset="0"/>
              </a:rPr>
              <a:t>на </a:t>
            </a:r>
            <a:r>
              <a:rPr lang="ru-RU" sz="1800" dirty="0">
                <a:latin typeface="Times New Roman" panose="02020603050405020304" pitchFamily="18" charset="0"/>
                <a:cs typeface="Times New Roman" panose="02020603050405020304" pitchFamily="18" charset="0"/>
              </a:rPr>
              <a:t>основі них проводиться машинне навчання (</a:t>
            </a:r>
            <a:r>
              <a:rPr lang="en-US" sz="1800" dirty="0">
                <a:latin typeface="Times New Roman" panose="02020603050405020304" pitchFamily="18" charset="0"/>
                <a:cs typeface="Times New Roman" panose="02020603050405020304" pitchFamily="18" charset="0"/>
              </a:rPr>
              <a:t>Machine Learning), </a:t>
            </a:r>
            <a:r>
              <a:rPr lang="ru-RU" sz="1800" dirty="0">
                <a:latin typeface="Times New Roman" panose="02020603050405020304" pitchFamily="18" charset="0"/>
                <a:cs typeface="Times New Roman" panose="02020603050405020304" pitchFamily="18" charset="0"/>
              </a:rPr>
              <a:t>що дозволяє зробити певні висновки про об’єкт. Цей рівень як правило реалізований з використанням хмарних (</a:t>
            </a:r>
            <a:r>
              <a:rPr lang="en-US" sz="1800" dirty="0">
                <a:latin typeface="Times New Roman" panose="02020603050405020304" pitchFamily="18" charset="0"/>
                <a:cs typeface="Times New Roman" panose="02020603050405020304" pitchFamily="18" charset="0"/>
              </a:rPr>
              <a:t>Cloud) </a:t>
            </a:r>
            <a:r>
              <a:rPr lang="ru-RU" sz="1800" dirty="0">
                <a:latin typeface="Times New Roman" panose="02020603050405020304" pitchFamily="18" charset="0"/>
                <a:cs typeface="Times New Roman" panose="02020603050405020304" pitchFamily="18" charset="0"/>
              </a:rPr>
              <a:t>або туманних (</a:t>
            </a:r>
            <a:r>
              <a:rPr lang="en-US" sz="1800" dirty="0">
                <a:latin typeface="Times New Roman" panose="02020603050405020304" pitchFamily="18" charset="0"/>
                <a:cs typeface="Times New Roman" panose="02020603050405020304" pitchFamily="18" charset="0"/>
              </a:rPr>
              <a:t>Fog) </a:t>
            </a:r>
            <a:r>
              <a:rPr lang="ru-RU" sz="1800" dirty="0" err="1">
                <a:latin typeface="Times New Roman" panose="02020603050405020304" pitchFamily="18" charset="0"/>
                <a:cs typeface="Times New Roman" panose="02020603050405020304" pitchFamily="18" charset="0"/>
              </a:rPr>
              <a:t>обчислень</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4491" y="3668535"/>
            <a:ext cx="7582797" cy="3035557"/>
          </a:xfrm>
          <a:prstGeom prst="rect">
            <a:avLst/>
          </a:prstGeom>
        </p:spPr>
      </p:pic>
    </p:spTree>
    <p:extLst>
      <p:ext uri="{BB962C8B-B14F-4D97-AF65-F5344CB8AC3E}">
        <p14:creationId xmlns:p14="http://schemas.microsoft.com/office/powerpoint/2010/main" val="1983545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28" y="117695"/>
            <a:ext cx="12119571" cy="1801640"/>
          </a:xfrm>
        </p:spPr>
        <p:txBody>
          <a:bodyPr>
            <a:normAutofit/>
          </a:bodyPr>
          <a:lstStyle/>
          <a:p>
            <a:pPr marL="0" indent="457200" algn="ctr">
              <a:lnSpc>
                <a:spcPct val="100000"/>
              </a:lnSpc>
              <a:spcBef>
                <a:spcPts val="0"/>
              </a:spcBef>
              <a:buNone/>
            </a:pPr>
            <a:r>
              <a:rPr lang="ru-RU" b="1" dirty="0">
                <a:latin typeface="Times New Roman" panose="02020603050405020304" pitchFamily="18" charset="0"/>
                <a:cs typeface="Times New Roman" panose="02020603050405020304" pitchFamily="18" charset="0"/>
              </a:rPr>
              <a:t>Датчики та живлення</a:t>
            </a:r>
          </a:p>
          <a:p>
            <a:pPr marL="0" indent="457200" algn="just">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На </a:t>
            </a:r>
            <a:r>
              <a:rPr lang="ru-RU" sz="1800" dirty="0">
                <a:latin typeface="Times New Roman" panose="02020603050405020304" pitchFamily="18" charset="0"/>
                <a:cs typeface="Times New Roman" panose="02020603050405020304" pitchFamily="18" charset="0"/>
              </a:rPr>
              <a:t>відміну від багатьох існуючих ІТ-пристроїв, Інтернет речей здебільшого пов'язаний з фізичною дією або подією. Він формує реакцію на якийсь фактор реального світу. Іноді при цьому один-єдиний датчик може згенерувати величезний обсяг даних, наприклад, акустичний датчик для профілактичного огляду обладнання. В інших випадках всього одного біта даних достатньо, щоб передати життєво важливі відомості про стан здоров'я пацієнта. </a:t>
            </a:r>
          </a:p>
          <a:p>
            <a:pPr marL="0" indent="457200" algn="just">
              <a:lnSpc>
                <a:spcPct val="100000"/>
              </a:lnSpc>
              <a:spcBef>
                <a:spcPts val="0"/>
              </a:spcBef>
              <a:buNone/>
            </a:pPr>
            <a:endParaRPr lang="ru-RU"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5232903" y="1811088"/>
            <a:ext cx="6959096" cy="5046912"/>
          </a:xfrm>
          <a:prstGeom prst="rect">
            <a:avLst/>
          </a:prstGeom>
        </p:spPr>
      </p:pic>
      <p:sp>
        <p:nvSpPr>
          <p:cNvPr id="5" name="Rectangle 4"/>
          <p:cNvSpPr/>
          <p:nvPr/>
        </p:nvSpPr>
        <p:spPr>
          <a:xfrm>
            <a:off x="72428" y="2001209"/>
            <a:ext cx="5095565" cy="3416320"/>
          </a:xfrm>
          <a:prstGeom prst="rect">
            <a:avLst/>
          </a:prstGeom>
        </p:spPr>
        <p:txBody>
          <a:bodyPr wrap="square">
            <a:spAutoFit/>
          </a:bodyPr>
          <a:lstStyle/>
          <a:p>
            <a:pPr indent="457200" algn="just"/>
            <a:r>
              <a:rPr lang="ru-RU" dirty="0">
                <a:latin typeface="Times New Roman" panose="02020603050405020304" pitchFamily="18" charset="0"/>
                <a:cs typeface="Times New Roman" panose="02020603050405020304" pitchFamily="18" charset="0"/>
              </a:rPr>
              <a:t>Тому, розглядаючи Інтернет Речей, необхідно розглядати мікроелектромеханічні системи, датчики і інші типи недорогих граничних пристроїв і їх електрофізичних властивостей. Також це стосується силових і енергетичних систем, необхідних для живлення цих граничних пристроїв. Не можна вважати, що граничні пристрої забезпечуються енергією за замовчуванням. Мільярди маленьких датчиків все одно потребують великої кількості енергії. З питанням живлення також пов’язані питання організації хмарних сервісів </a:t>
            </a:r>
            <a:r>
              <a:rPr lang="en-US" dirty="0" err="1">
                <a:latin typeface="Times New Roman" panose="02020603050405020304" pitchFamily="18" charset="0"/>
                <a:cs typeface="Times New Roman" panose="02020603050405020304" pitchFamily="18" charset="0"/>
              </a:rPr>
              <a:t>IoT</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10774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1751" y="288806"/>
            <a:ext cx="9280144" cy="6365087"/>
          </a:xfrm>
        </p:spPr>
      </p:pic>
    </p:spTree>
    <p:extLst>
      <p:ext uri="{BB962C8B-B14F-4D97-AF65-F5344CB8AC3E}">
        <p14:creationId xmlns:p14="http://schemas.microsoft.com/office/powerpoint/2010/main" val="1147876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286" y="269421"/>
            <a:ext cx="11724237" cy="4445253"/>
          </a:xfrm>
        </p:spPr>
        <p:txBody>
          <a:bodyPr>
            <a:normAutofit/>
          </a:bodyPr>
          <a:lstStyle/>
          <a:p>
            <a:pPr marL="0" indent="457200" algn="ctr">
              <a:lnSpc>
                <a:spcPct val="100000"/>
              </a:lnSpc>
              <a:spcBef>
                <a:spcPts val="0"/>
              </a:spcBef>
              <a:buNone/>
            </a:pPr>
            <a:r>
              <a:rPr lang="ru-RU" sz="2000" b="1" dirty="0">
                <a:latin typeface="Times New Roman" panose="02020603050405020304" pitchFamily="18" charset="0"/>
                <a:cs typeface="Times New Roman" panose="02020603050405020304" pitchFamily="18" charset="0"/>
              </a:rPr>
              <a:t>Передача даних</a:t>
            </a:r>
          </a:p>
          <a:p>
            <a:pPr marL="0" indent="457200" algn="just">
              <a:lnSpc>
                <a:spcPct val="100000"/>
              </a:lnSpc>
              <a:spcBef>
                <a:spcPts val="0"/>
              </a:spcBef>
              <a:buNone/>
            </a:pPr>
            <a:r>
              <a:rPr lang="ru-RU" sz="2000" dirty="0">
                <a:latin typeface="Times New Roman" panose="02020603050405020304" pitchFamily="18" charset="0"/>
                <a:cs typeface="Times New Roman" panose="02020603050405020304" pitchFamily="18" charset="0"/>
              </a:rPr>
              <a:t>Велика увага при розробці </a:t>
            </a:r>
            <a:r>
              <a:rPr lang="en-US" sz="2000" dirty="0" err="1">
                <a:latin typeface="Times New Roman" panose="02020603050405020304" pitchFamily="18" charset="0"/>
                <a:cs typeface="Times New Roman" panose="02020603050405020304" pitchFamily="18" charset="0"/>
              </a:rPr>
              <a:t>IoT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приділяється встановленню з'єднання і роботі мереж.  Інтернету речей не існувало б без надійних технологій передачі даних з найвіддаленіших і несприятливих областей в найбільші центри збору даних компаній </a:t>
            </a:r>
            <a:r>
              <a:rPr lang="en-US" sz="2000" dirty="0">
                <a:latin typeface="Times New Roman" panose="02020603050405020304" pitchFamily="18" charset="0"/>
                <a:cs typeface="Times New Roman" panose="02020603050405020304" pitchFamily="18" charset="0"/>
              </a:rPr>
              <a:t>Google, Amazon, Microsoft </a:t>
            </a:r>
            <a:r>
              <a:rPr lang="ru-RU" sz="2000" dirty="0">
                <a:latin typeface="Times New Roman" panose="02020603050405020304" pitchFamily="18" charset="0"/>
                <a:cs typeface="Times New Roman" panose="02020603050405020304" pitchFamily="18" charset="0"/>
              </a:rPr>
              <a:t>і </a:t>
            </a:r>
            <a:r>
              <a:rPr lang="en-US" sz="2000" dirty="0">
                <a:latin typeface="Times New Roman" panose="02020603050405020304" pitchFamily="18" charset="0"/>
                <a:cs typeface="Times New Roman" panose="02020603050405020304" pitchFamily="18" charset="0"/>
              </a:rPr>
              <a:t>IBM. </a:t>
            </a:r>
            <a:r>
              <a:rPr lang="ru-RU" sz="2000" dirty="0">
                <a:latin typeface="Times New Roman" panose="02020603050405020304" pitchFamily="18" charset="0"/>
                <a:cs typeface="Times New Roman" panose="02020603050405020304" pitchFamily="18" charset="0"/>
              </a:rPr>
              <a:t>Словосполучення «Інтернет речей» містить слово «Інтернет», тому необхідно вивчати питання, що стосуються мережних технологій, обміну даними та навіть теорії сигналів. Базова опора Інтернету речей - це не датчики і не програми, а можливість встановити з'єднання.</a:t>
            </a:r>
          </a:p>
          <a:p>
            <a:pPr marL="0" indent="457200" algn="just">
              <a:lnSpc>
                <a:spcPct val="100000"/>
              </a:lnSpc>
              <a:spcBef>
                <a:spcPts val="0"/>
              </a:spcBef>
              <a:buNone/>
            </a:pPr>
            <a:r>
              <a:rPr lang="ru-RU" sz="2000" dirty="0">
                <a:latin typeface="Times New Roman" panose="02020603050405020304" pitchFamily="18" charset="0"/>
                <a:cs typeface="Times New Roman" panose="02020603050405020304" pitchFamily="18" charset="0"/>
              </a:rPr>
              <a:t>Передача даних і встановлення мережевого з'єднання базуються на базі систем зв'язку ближньої дії - персональних мереж (</a:t>
            </a:r>
            <a:r>
              <a:rPr lang="en-US" sz="2000" dirty="0">
                <a:latin typeface="Times New Roman" panose="02020603050405020304" pitchFamily="18" charset="0"/>
                <a:cs typeface="Times New Roman" panose="02020603050405020304" pitchFamily="18" charset="0"/>
              </a:rPr>
              <a:t>PAN), </a:t>
            </a:r>
            <a:r>
              <a:rPr lang="ru-RU" sz="2000" dirty="0">
                <a:latin typeface="Times New Roman" panose="02020603050405020304" pitchFamily="18" charset="0"/>
                <a:cs typeface="Times New Roman" panose="02020603050405020304" pitchFamily="18" charset="0"/>
              </a:rPr>
              <a:t>зазвичай побудованих без дотримання правил </a:t>
            </a:r>
            <a:r>
              <a:rPr lang="en-US" sz="2000" dirty="0">
                <a:latin typeface="Times New Roman" panose="02020603050405020304" pitchFamily="18" charset="0"/>
                <a:cs typeface="Times New Roman" panose="02020603050405020304" pitchFamily="18" charset="0"/>
              </a:rPr>
              <a:t>IP-</a:t>
            </a:r>
            <a:r>
              <a:rPr lang="ru-RU" sz="2000" dirty="0">
                <a:latin typeface="Times New Roman" panose="02020603050405020304" pitchFamily="18" charset="0"/>
                <a:cs typeface="Times New Roman" panose="02020603050405020304" pitchFamily="18" charset="0"/>
              </a:rPr>
              <a:t>протоколу. Це може бути як дротові так і бездротові мережі. До бездротових </a:t>
            </a:r>
            <a:r>
              <a:rPr lang="en-US" sz="2000" dirty="0" err="1">
                <a:latin typeface="Times New Roman" panose="02020603050405020304" pitchFamily="18" charset="0"/>
                <a:cs typeface="Times New Roman" panose="02020603050405020304" pitchFamily="18" charset="0"/>
              </a:rPr>
              <a:t>IoT</a:t>
            </a:r>
            <a:r>
              <a:rPr lang="en-US" sz="2000"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мереж/протколів як правило відносяться  протоколи </a:t>
            </a:r>
            <a:r>
              <a:rPr lang="en-US" sz="2000" dirty="0">
                <a:latin typeface="Times New Roman" panose="02020603050405020304" pitchFamily="18" charset="0"/>
                <a:cs typeface="Times New Roman" panose="02020603050405020304" pitchFamily="18" charset="0"/>
              </a:rPr>
              <a:t>Bluetooth, mesh-</a:t>
            </a:r>
            <a:r>
              <a:rPr lang="ru-RU" sz="2000" dirty="0">
                <a:latin typeface="Times New Roman" panose="02020603050405020304" pitchFamily="18" charset="0"/>
                <a:cs typeface="Times New Roman" panose="02020603050405020304" pitchFamily="18" charset="0"/>
              </a:rPr>
              <a:t>мережі, </a:t>
            </a:r>
            <a:r>
              <a:rPr lang="en-US" sz="2000" dirty="0" err="1">
                <a:latin typeface="Times New Roman" panose="02020603050405020304" pitchFamily="18" charset="0"/>
                <a:cs typeface="Times New Roman" panose="02020603050405020304" pitchFamily="18" charset="0"/>
              </a:rPr>
              <a:t>Zigbee</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Z-Wave.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Перелік дротових мереж ще більший, так як сюди входять усі можливі промислові мережі та протоколи.</a:t>
            </a:r>
          </a:p>
          <a:p>
            <a:pPr marL="0" indent="457200" algn="just">
              <a:lnSpc>
                <a:spcPct val="100000"/>
              </a:lnSpc>
              <a:spcBef>
                <a:spcPts val="0"/>
              </a:spcBef>
              <a:buNone/>
            </a:pPr>
            <a:endParaRPr lang="ru-RU"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0593" y="3755572"/>
            <a:ext cx="4692316" cy="2971800"/>
          </a:xfrm>
          <a:prstGeom prst="rect">
            <a:avLst/>
          </a:prstGeom>
        </p:spPr>
      </p:pic>
    </p:spTree>
    <p:extLst>
      <p:ext uri="{BB962C8B-B14F-4D97-AF65-F5344CB8AC3E}">
        <p14:creationId xmlns:p14="http://schemas.microsoft.com/office/powerpoint/2010/main" val="1771903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632" y="328026"/>
            <a:ext cx="11597489" cy="1412341"/>
          </a:xfrm>
        </p:spPr>
        <p:txBody>
          <a:bodyPr>
            <a:normAutofit lnSpcReduction="10000"/>
          </a:bodyPr>
          <a:lstStyle/>
          <a:p>
            <a:pPr marL="0" indent="457200" algn="just">
              <a:lnSpc>
                <a:spcPct val="100000"/>
              </a:lnSpc>
              <a:spcBef>
                <a:spcPts val="0"/>
              </a:spcBef>
              <a:buNone/>
            </a:pPr>
            <a:r>
              <a:rPr lang="ru-RU" sz="1800" dirty="0">
                <a:latin typeface="Times New Roman" panose="02020603050405020304" pitchFamily="18" charset="0"/>
                <a:cs typeface="Times New Roman" panose="02020603050405020304" pitchFamily="18" charset="0"/>
              </a:rPr>
              <a:t>Крім </a:t>
            </a:r>
            <a:r>
              <a:rPr lang="en-US" sz="1800" dirty="0">
                <a:latin typeface="Times New Roman" panose="02020603050405020304" pitchFamily="18" charset="0"/>
                <a:cs typeface="Times New Roman" panose="02020603050405020304" pitchFamily="18" charset="0"/>
              </a:rPr>
              <a:t>PAN </a:t>
            </a:r>
            <a:r>
              <a:rPr lang="ru-RU" sz="1800" dirty="0">
                <a:latin typeface="Times New Roman" panose="02020603050405020304" pitchFamily="18" charset="0"/>
                <a:cs typeface="Times New Roman" panose="02020603050405020304" pitchFamily="18" charset="0"/>
              </a:rPr>
              <a:t>використовуються бездротові локальні мережі та системи зв'язку на основі </a:t>
            </a:r>
            <a:r>
              <a:rPr lang="en-US" sz="1800" dirty="0">
                <a:latin typeface="Times New Roman" panose="02020603050405020304" pitchFamily="18" charset="0"/>
                <a:cs typeface="Times New Roman" panose="02020603050405020304" pitchFamily="18" charset="0"/>
              </a:rPr>
              <a:t>IP-</a:t>
            </a:r>
            <a:r>
              <a:rPr lang="ru-RU" sz="1800" dirty="0">
                <a:latin typeface="Times New Roman" panose="02020603050405020304" pitchFamily="18" charset="0"/>
                <a:cs typeface="Times New Roman" panose="02020603050405020304" pitchFamily="18" charset="0"/>
              </a:rPr>
              <a:t>протоколу, включаючи широкий діапазон </a:t>
            </a:r>
            <a:r>
              <a:rPr lang="en-US" sz="1800" dirty="0">
                <a:latin typeface="Times New Roman" panose="02020603050405020304" pitchFamily="18" charset="0"/>
                <a:cs typeface="Times New Roman" panose="02020603050405020304" pitchFamily="18" charset="0"/>
              </a:rPr>
              <a:t>Wi-Fi-</a:t>
            </a:r>
            <a:r>
              <a:rPr lang="ru-RU" sz="1800" dirty="0">
                <a:latin typeface="Times New Roman" panose="02020603050405020304" pitchFamily="18" charset="0"/>
                <a:cs typeface="Times New Roman" panose="02020603050405020304" pitchFamily="18" charset="0"/>
              </a:rPr>
              <a:t>мереж на основі стандартів </a:t>
            </a:r>
            <a:r>
              <a:rPr lang="en-US" sz="1800" dirty="0">
                <a:latin typeface="Times New Roman" panose="02020603050405020304" pitchFamily="18" charset="0"/>
                <a:cs typeface="Times New Roman" panose="02020603050405020304" pitchFamily="18" charset="0"/>
              </a:rPr>
              <a:t>IEEE 802.11, 6LoWPAN </a:t>
            </a:r>
            <a:r>
              <a:rPr lang="ru-RU" sz="1800" dirty="0">
                <a:latin typeface="Times New Roman" panose="02020603050405020304" pitchFamily="18" charset="0"/>
                <a:cs typeface="Times New Roman" panose="02020603050405020304" pitchFamily="18" charset="0"/>
              </a:rPr>
              <a:t>і технології </a:t>
            </a:r>
            <a:r>
              <a:rPr lang="en-US" sz="1800" dirty="0">
                <a:latin typeface="Times New Roman" panose="02020603050405020304" pitchFamily="18" charset="0"/>
                <a:cs typeface="Times New Roman" panose="02020603050405020304" pitchFamily="18" charset="0"/>
              </a:rPr>
              <a:t>Thread. </a:t>
            </a:r>
            <a:r>
              <a:rPr lang="ru-RU" sz="1800" dirty="0">
                <a:latin typeface="Times New Roman" panose="02020603050405020304" pitchFamily="18" charset="0"/>
                <a:cs typeface="Times New Roman" panose="02020603050405020304" pitchFamily="18" charset="0"/>
              </a:rPr>
              <a:t>Нерідко використовуються телекомунікації на основі стільникових стандартів (3</a:t>
            </a:r>
            <a:r>
              <a:rPr lang="en-US" sz="1800" dirty="0">
                <a:latin typeface="Times New Roman" panose="02020603050405020304" pitchFamily="18" charset="0"/>
                <a:cs typeface="Times New Roman" panose="02020603050405020304" pitchFamily="18" charset="0"/>
              </a:rPr>
              <a:t>G, 4G LTE) </a:t>
            </a:r>
            <a:r>
              <a:rPr lang="ru-RU" sz="1800" dirty="0">
                <a:latin typeface="Times New Roman" panose="02020603050405020304" pitchFamily="18" charset="0"/>
                <a:cs typeface="Times New Roman" panose="02020603050405020304" pitchFamily="18" charset="0"/>
              </a:rPr>
              <a:t>і нові стандарти, що забезпечують роботу Інтернету речей і міжмашинної взаємодії, такими як </a:t>
            </a:r>
            <a:r>
              <a:rPr lang="en-US" sz="1800" dirty="0">
                <a:latin typeface="Times New Roman" panose="02020603050405020304" pitchFamily="18" charset="0"/>
                <a:cs typeface="Times New Roman" panose="02020603050405020304" pitchFamily="18" charset="0"/>
              </a:rPr>
              <a:t>Cat-1 </a:t>
            </a:r>
            <a:r>
              <a:rPr lang="ru-RU" sz="1800" dirty="0">
                <a:latin typeface="Times New Roman" panose="02020603050405020304" pitchFamily="18" charset="0"/>
                <a:cs typeface="Times New Roman" panose="02020603050405020304" pitchFamily="18" charset="0"/>
              </a:rPr>
              <a:t>і </a:t>
            </a:r>
            <a:r>
              <a:rPr lang="en-US" sz="1800" dirty="0">
                <a:latin typeface="Times New Roman" panose="02020603050405020304" pitchFamily="18" charset="0"/>
                <a:cs typeface="Times New Roman" panose="02020603050405020304" pitchFamily="18" charset="0"/>
              </a:rPr>
              <a:t>Cat-NB, </a:t>
            </a:r>
            <a:r>
              <a:rPr lang="ru-RU" sz="1800" dirty="0">
                <a:latin typeface="Times New Roman" panose="02020603050405020304" pitchFamily="18" charset="0"/>
                <a:cs typeface="Times New Roman" panose="02020603050405020304" pitchFamily="18" charset="0"/>
              </a:rPr>
              <a:t>а також пропрієтарні протоколи </a:t>
            </a:r>
            <a:r>
              <a:rPr lang="en-US" sz="1800" b="1" dirty="0" err="1">
                <a:latin typeface="Times New Roman" panose="02020603050405020304" pitchFamily="18" charset="0"/>
                <a:cs typeface="Times New Roman" panose="02020603050405020304" pitchFamily="18" charset="0"/>
              </a:rPr>
              <a:t>LoRaWAN</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і </a:t>
            </a:r>
            <a:r>
              <a:rPr lang="en-US" sz="1800" dirty="0" err="1">
                <a:latin typeface="Times New Roman" panose="02020603050405020304" pitchFamily="18" charset="0"/>
                <a:cs typeface="Times New Roman" panose="02020603050405020304" pitchFamily="18" charset="0"/>
              </a:rPr>
              <a:t>Sigfox</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що використовуються саме для </a:t>
            </a:r>
            <a:r>
              <a:rPr lang="en-US" sz="1800" dirty="0" err="1">
                <a:latin typeface="Times New Roman" panose="02020603050405020304" pitchFamily="18" charset="0"/>
                <a:cs typeface="Times New Roman" panose="02020603050405020304" pitchFamily="18" charset="0"/>
              </a:rPr>
              <a:t>IoT</a:t>
            </a:r>
            <a:r>
              <a:rPr lang="en-US" sz="1800" dirty="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17283" y="2203539"/>
            <a:ext cx="11974717" cy="3567903"/>
          </a:xfrm>
          <a:prstGeom prst="rect">
            <a:avLst/>
          </a:prstGeom>
        </p:spPr>
      </p:pic>
      <p:sp>
        <p:nvSpPr>
          <p:cNvPr id="5" name="Rectangle 4"/>
          <p:cNvSpPr/>
          <p:nvPr/>
        </p:nvSpPr>
        <p:spPr>
          <a:xfrm>
            <a:off x="1420065" y="5915106"/>
            <a:ext cx="2669962" cy="369332"/>
          </a:xfrm>
          <a:prstGeom prst="rect">
            <a:avLst/>
          </a:prstGeom>
        </p:spPr>
        <p:txBody>
          <a:bodyPr wrap="none">
            <a:spAutoFit/>
          </a:bodyPr>
          <a:lstStyle/>
          <a:p>
            <a:pPr indent="457200" algn="just"/>
            <a:r>
              <a:rPr lang="en-US" b="1" dirty="0" err="1" smtClean="0">
                <a:latin typeface="Times New Roman" panose="02020603050405020304" pitchFamily="18" charset="0"/>
                <a:cs typeface="Times New Roman" panose="02020603050405020304" pitchFamily="18" charset="0"/>
              </a:rPr>
              <a:t>LoRaWAN</a:t>
            </a:r>
            <a:r>
              <a:rPr lang="en-US" b="1" dirty="0" smtClean="0">
                <a:latin typeface="Times New Roman" panose="02020603050405020304" pitchFamily="18" charset="0"/>
                <a:cs typeface="Times New Roman" panose="02020603050405020304" pitchFamily="18" charset="0"/>
              </a:rPr>
              <a:t> - </a:t>
            </a:r>
            <a:r>
              <a:rPr lang="ru-RU" b="1" dirty="0" smtClean="0">
                <a:latin typeface="Times New Roman" panose="02020603050405020304" pitchFamily="18" charset="0"/>
                <a:cs typeface="Times New Roman" panose="02020603050405020304" pitchFamily="18" charset="0"/>
              </a:rPr>
              <a:t>модуль</a:t>
            </a:r>
            <a:endParaRPr lang="ru-RU" dirty="0">
              <a:latin typeface="Times New Roman" panose="02020603050405020304" pitchFamily="18" charset="0"/>
              <a:cs typeface="Times New Roman" panose="02020603050405020304" pitchFamily="18" charset="0"/>
            </a:endParaRPr>
          </a:p>
        </p:txBody>
      </p:sp>
      <p:sp>
        <p:nvSpPr>
          <p:cNvPr id="6" name="Rectangle 5"/>
          <p:cNvSpPr/>
          <p:nvPr/>
        </p:nvSpPr>
        <p:spPr>
          <a:xfrm>
            <a:off x="5338707" y="5915106"/>
            <a:ext cx="2523511" cy="369332"/>
          </a:xfrm>
          <a:prstGeom prst="rect">
            <a:avLst/>
          </a:prstGeom>
        </p:spPr>
        <p:txBody>
          <a:bodyPr wrap="none">
            <a:spAutoFit/>
          </a:bodyPr>
          <a:lstStyle/>
          <a:p>
            <a:pPr indent="457200" algn="just"/>
            <a:r>
              <a:rPr lang="en-US" b="1" dirty="0" err="1" smtClean="0">
                <a:latin typeface="Times New Roman" panose="02020603050405020304" pitchFamily="18" charset="0"/>
                <a:cs typeface="Times New Roman" panose="02020603050405020304" pitchFamily="18" charset="0"/>
              </a:rPr>
              <a:t>LoRaWAN</a:t>
            </a:r>
            <a:r>
              <a:rPr lang="en-US" b="1" dirty="0" smtClean="0">
                <a:latin typeface="Times New Roman" panose="02020603050405020304" pitchFamily="18" charset="0"/>
                <a:cs typeface="Times New Roman" panose="02020603050405020304" pitchFamily="18" charset="0"/>
              </a:rPr>
              <a:t> - </a:t>
            </a:r>
            <a:r>
              <a:rPr lang="ru-RU" b="1" dirty="0" smtClean="0">
                <a:latin typeface="Times New Roman" panose="02020603050405020304" pitchFamily="18" charset="0"/>
                <a:cs typeface="Times New Roman" panose="02020603050405020304" pitchFamily="18" charset="0"/>
              </a:rPr>
              <a:t>шлюз</a:t>
            </a:r>
            <a:endParaRPr lang="ru-RU" dirty="0">
              <a:latin typeface="Times New Roman" panose="02020603050405020304" pitchFamily="18" charset="0"/>
              <a:cs typeface="Times New Roman" panose="02020603050405020304" pitchFamily="18" charset="0"/>
            </a:endParaRPr>
          </a:p>
        </p:txBody>
      </p:sp>
      <p:sp>
        <p:nvSpPr>
          <p:cNvPr id="7" name="Rectangle 6"/>
          <p:cNvSpPr/>
          <p:nvPr/>
        </p:nvSpPr>
        <p:spPr>
          <a:xfrm>
            <a:off x="9657117" y="5915106"/>
            <a:ext cx="2197653" cy="369332"/>
          </a:xfrm>
          <a:prstGeom prst="rect">
            <a:avLst/>
          </a:prstGeom>
        </p:spPr>
        <p:txBody>
          <a:bodyPr wrap="none">
            <a:spAutoFit/>
          </a:bodyPr>
          <a:lstStyle/>
          <a:p>
            <a:pPr indent="457200" algn="just"/>
            <a:r>
              <a:rPr lang="en-US" b="1" dirty="0" smtClean="0">
                <a:latin typeface="Times New Roman" panose="02020603050405020304" pitchFamily="18" charset="0"/>
                <a:cs typeface="Times New Roman" panose="02020603050405020304" pitchFamily="18" charset="0"/>
              </a:rPr>
              <a:t>NB-</a:t>
            </a:r>
            <a:r>
              <a:rPr lang="en-US" b="1" dirty="0" err="1" smtClean="0">
                <a:latin typeface="Times New Roman" panose="02020603050405020304" pitchFamily="18" charset="0"/>
                <a:cs typeface="Times New Roman" panose="02020603050405020304" pitchFamily="18" charset="0"/>
              </a:rPr>
              <a:t>IoT</a:t>
            </a:r>
            <a:r>
              <a:rPr lang="en-US" b="1"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модуль</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1144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855" y="72427"/>
            <a:ext cx="11706130" cy="3911744"/>
          </a:xfrm>
        </p:spPr>
        <p:txBody>
          <a:bodyPr>
            <a:normAutofit/>
          </a:bodyPr>
          <a:lstStyle/>
          <a:p>
            <a:pPr marL="0" indent="457200" algn="ctr">
              <a:lnSpc>
                <a:spcPct val="100000"/>
              </a:lnSpc>
              <a:spcBef>
                <a:spcPts val="0"/>
              </a:spcBef>
              <a:buNone/>
            </a:pPr>
            <a:r>
              <a:rPr lang="ru-RU" b="1" dirty="0">
                <a:latin typeface="Times New Roman" panose="02020603050405020304" pitchFamily="18" charset="0"/>
                <a:cs typeface="Times New Roman" panose="02020603050405020304" pitchFamily="18" charset="0"/>
              </a:rPr>
              <a:t>Маршрутизація</a:t>
            </a:r>
          </a:p>
          <a:p>
            <a:pPr marL="0" indent="457200" algn="just">
              <a:lnSpc>
                <a:spcPct val="100000"/>
              </a:lnSpc>
              <a:spcBef>
                <a:spcPts val="0"/>
              </a:spcBef>
              <a:buNone/>
            </a:pPr>
            <a:r>
              <a:rPr lang="ru-RU" sz="1800" dirty="0">
                <a:latin typeface="Times New Roman" panose="02020603050405020304" pitchFamily="18" charset="0"/>
                <a:cs typeface="Times New Roman" panose="02020603050405020304" pitchFamily="18" charset="0"/>
              </a:rPr>
              <a:t>Для передачі даних від датчиків в Інтернет-простір необхідні дві технології: маршрутизатор-шлюз і опорні інтернет-протоколи, що забезпечують ефективність обміну даними.  Маршрутизатор особливо важливий в таких аспектах, як безпека, управління і напрям даних. Граничні маршрутизатори (</a:t>
            </a:r>
            <a:r>
              <a:rPr lang="en-US" sz="1800" dirty="0">
                <a:latin typeface="Times New Roman" panose="02020603050405020304" pitchFamily="18" charset="0"/>
                <a:cs typeface="Times New Roman" panose="02020603050405020304" pitchFamily="18" charset="0"/>
              </a:rPr>
              <a:t>Edge routers) </a:t>
            </a:r>
            <a:r>
              <a:rPr lang="ru-RU" sz="1800" dirty="0">
                <a:latin typeface="Times New Roman" panose="02020603050405020304" pitchFamily="18" charset="0"/>
                <a:cs typeface="Times New Roman" panose="02020603050405020304" pitchFamily="18" charset="0"/>
              </a:rPr>
              <a:t>керують і стежать за станом відповідних </a:t>
            </a:r>
            <a:r>
              <a:rPr lang="en-US" sz="1800" dirty="0">
                <a:latin typeface="Times New Roman" panose="02020603050405020304" pitchFamily="18" charset="0"/>
                <a:cs typeface="Times New Roman" panose="02020603050405020304" pitchFamily="18" charset="0"/>
              </a:rPr>
              <a:t>mesh-</a:t>
            </a:r>
            <a:r>
              <a:rPr lang="ru-RU" sz="1800" dirty="0">
                <a:latin typeface="Times New Roman" panose="02020603050405020304" pitchFamily="18" charset="0"/>
                <a:cs typeface="Times New Roman" panose="02020603050405020304" pitchFamily="18" charset="0"/>
              </a:rPr>
              <a:t>мереж, а також вирівнюють і підтримують якість даних. Також велике значення належить конфіденційності та безпеки даних. Маршрутизатор відіграє важливу роль в створенні віртуальних приватних мереж, віртуальних локальних мереж і програмно-визначених глобальних мереж. Вони в буквальному сенсі можуть містити тисячі вузлів, що обслуговуються єдиним граничним маршрутизатором, і в якійсь мірі маршрутизатор служить розширенням для </a:t>
            </a:r>
            <a:r>
              <a:rPr lang="ru-RU" sz="1800" dirty="0" smtClean="0">
                <a:latin typeface="Times New Roman" panose="02020603050405020304" pitchFamily="18" charset="0"/>
                <a:cs typeface="Times New Roman" panose="02020603050405020304" pitchFamily="18" charset="0"/>
              </a:rPr>
              <a:t>хмари</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ru-RU" sz="1800" dirty="0">
                <a:latin typeface="Times New Roman" panose="02020603050405020304" pitchFamily="18" charset="0"/>
                <a:cs typeface="Times New Roman" panose="02020603050405020304" pitchFamily="18" charset="0"/>
              </a:rPr>
              <a:t>На цьому рівні використовується ряд протоколів, необхідних для обміну даними між вузлами, маршрутизаторами і хмарними сервісами в межах </a:t>
            </a:r>
            <a:r>
              <a:rPr lang="en-US" sz="1800" dirty="0" err="1">
                <a:latin typeface="Times New Roman" panose="02020603050405020304" pitchFamily="18" charset="0"/>
                <a:cs typeface="Times New Roman" panose="02020603050405020304" pitchFamily="18" charset="0"/>
              </a:rPr>
              <a:t>IoT</a:t>
            </a:r>
            <a:r>
              <a:rPr lang="en-US"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системи</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Для передачі </a:t>
            </a:r>
            <a:r>
              <a:rPr lang="en-US" sz="1800" dirty="0" err="1">
                <a:latin typeface="Times New Roman" panose="02020603050405020304" pitchFamily="18" charset="0"/>
                <a:cs typeface="Times New Roman" panose="02020603050405020304" pitchFamily="18" charset="0"/>
              </a:rPr>
              <a:t>IoT</a:t>
            </a:r>
            <a:r>
              <a:rPr lang="en-US"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даних потрібні ефективні, енергозберігаючі протоколи з малою затримкою, здатні легко і безпечно відправляти дані в хмару і з </a:t>
            </a:r>
            <a:r>
              <a:rPr lang="ru-RU" sz="1800" dirty="0" smtClean="0">
                <a:latin typeface="Times New Roman" panose="02020603050405020304" pitchFamily="18" charset="0"/>
                <a:cs typeface="Times New Roman" panose="02020603050405020304" pitchFamily="18" charset="0"/>
              </a:rPr>
              <a:t>нього</a:t>
            </a:r>
            <a:endParaRPr lang="ru-RU" sz="32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689" y="3755055"/>
            <a:ext cx="4842068" cy="305848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769" y="3727085"/>
            <a:ext cx="4623543" cy="3140004"/>
          </a:xfrm>
          <a:prstGeom prst="rect">
            <a:avLst/>
          </a:prstGeom>
        </p:spPr>
      </p:pic>
    </p:spTree>
    <p:extLst>
      <p:ext uri="{BB962C8B-B14F-4D97-AF65-F5344CB8AC3E}">
        <p14:creationId xmlns:p14="http://schemas.microsoft.com/office/powerpoint/2010/main" val="4240711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395" y="0"/>
            <a:ext cx="11706131" cy="4369991"/>
          </a:xfrm>
        </p:spPr>
        <p:txBody>
          <a:bodyPr>
            <a:normAutofit/>
          </a:bodyPr>
          <a:lstStyle/>
          <a:p>
            <a:pPr marL="0" indent="457200" algn="just">
              <a:lnSpc>
                <a:spcPct val="100000"/>
              </a:lnSpc>
              <a:spcBef>
                <a:spcPts val="0"/>
              </a:spcBef>
              <a:buNone/>
            </a:pPr>
            <a:r>
              <a:rPr lang="ru-RU" b="1" dirty="0" err="1" smtClean="0">
                <a:latin typeface="Times New Roman" panose="02020603050405020304" pitchFamily="18" charset="0"/>
                <a:cs typeface="Times New Roman" panose="02020603050405020304" pitchFamily="18" charset="0"/>
              </a:rPr>
              <a:t>Туманні</a:t>
            </a:r>
            <a:r>
              <a:rPr lang="ru-RU" b="1" dirty="0" smtClean="0">
                <a:latin typeface="Times New Roman" panose="02020603050405020304" pitchFamily="18" charset="0"/>
                <a:cs typeface="Times New Roman" panose="02020603050405020304" pitchFamily="18" charset="0"/>
              </a:rPr>
              <a:t> і </a:t>
            </a:r>
            <a:r>
              <a:rPr lang="ru-RU" b="1" dirty="0" err="1" smtClean="0">
                <a:latin typeface="Times New Roman" panose="02020603050405020304" pitchFamily="18" charset="0"/>
                <a:cs typeface="Times New Roman" panose="02020603050405020304" pitchFamily="18" charset="0"/>
              </a:rPr>
              <a:t>граничні</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обчислення</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аналітика</a:t>
            </a:r>
            <a:r>
              <a:rPr lang="ru-RU" b="1" dirty="0" smtClean="0">
                <a:latin typeface="Times New Roman" panose="02020603050405020304" pitchFamily="18" charset="0"/>
                <a:cs typeface="Times New Roman" panose="02020603050405020304" pitchFamily="18" charset="0"/>
              </a:rPr>
              <a:t> і </a:t>
            </a:r>
            <a:r>
              <a:rPr lang="ru-RU" b="1" dirty="0" err="1" smtClean="0">
                <a:latin typeface="Times New Roman" panose="02020603050405020304" pitchFamily="18" charset="0"/>
                <a:cs typeface="Times New Roman" panose="02020603050405020304" pitchFamily="18" charset="0"/>
              </a:rPr>
              <a:t>машинне</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навчання</a:t>
            </a:r>
            <a:endParaRPr lang="ru-RU"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ru-RU" sz="1600" dirty="0" smtClean="0">
                <a:latin typeface="Times New Roman" panose="02020603050405020304" pitchFamily="18" charset="0"/>
                <a:cs typeface="Times New Roman" panose="02020603050405020304" pitchFamily="18" charset="0"/>
              </a:rPr>
              <a:t>На </a:t>
            </a:r>
            <a:r>
              <a:rPr lang="ru-RU" sz="1600" dirty="0" err="1" smtClean="0">
                <a:latin typeface="Times New Roman" panose="02020603050405020304" pitchFamily="18" charset="0"/>
                <a:cs typeface="Times New Roman" panose="02020603050405020304" pitchFamily="18" charset="0"/>
              </a:rPr>
              <a:t>цьому</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етапі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необхідно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вирішити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що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робити</a:t>
            </a:r>
            <a:r>
              <a:rPr lang="ru-RU" sz="1600" dirty="0" smtClean="0">
                <a:latin typeface="Times New Roman" panose="02020603050405020304" pitchFamily="18" charset="0"/>
                <a:cs typeface="Times New Roman" panose="02020603050405020304" pitchFamily="18" charset="0"/>
              </a:rPr>
              <a:t> з потоком </a:t>
            </a:r>
            <a:r>
              <a:rPr lang="ru-RU" sz="1600" dirty="0" err="1" smtClean="0">
                <a:latin typeface="Times New Roman" panose="02020603050405020304" pitchFamily="18" charset="0"/>
                <a:cs typeface="Times New Roman" panose="02020603050405020304" pitchFamily="18" charset="0"/>
              </a:rPr>
              <a:t>даних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що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надходять</a:t>
            </a:r>
            <a:r>
              <a:rPr lang="ru-RU" sz="1600" dirty="0" smtClean="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хмарний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сервіс</a:t>
            </a:r>
            <a:r>
              <a:rPr lang="ru-RU" sz="1600" dirty="0" smtClean="0">
                <a:latin typeface="Times New Roman" panose="02020603050405020304" pitchFamily="18" charset="0"/>
                <a:cs typeface="Times New Roman" panose="02020603050405020304" pitchFamily="18" charset="0"/>
              </a:rPr>
              <a:t> з граничного </a:t>
            </a:r>
            <a:r>
              <a:rPr lang="ru-RU" sz="1600" dirty="0" err="1" smtClean="0">
                <a:latin typeface="Times New Roman" panose="02020603050405020304" pitchFamily="18" charset="0"/>
                <a:cs typeface="Times New Roman" panose="02020603050405020304" pitchFamily="18" charset="0"/>
              </a:rPr>
              <a:t>вузла</a:t>
            </a:r>
            <a:r>
              <a:rPr lang="ru-RU"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Edge Device). </a:t>
            </a:r>
            <a:r>
              <a:rPr lang="ru-RU" sz="1600" dirty="0" err="1" smtClean="0">
                <a:latin typeface="Times New Roman" panose="02020603050405020304" pitchFamily="18" charset="0"/>
                <a:cs typeface="Times New Roman" panose="02020603050405020304" pitchFamily="18" charset="0"/>
              </a:rPr>
              <a:t>Щоб</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навчитися</a:t>
            </a:r>
            <a:r>
              <a:rPr lang="ru-RU" sz="1600" dirty="0" smtClean="0">
                <a:latin typeface="Times New Roman" panose="02020603050405020304" pitchFamily="18" charset="0"/>
                <a:cs typeface="Times New Roman" panose="02020603050405020304" pitchFamily="18" charset="0"/>
              </a:rPr>
              <a:t> правильно </a:t>
            </a:r>
            <a:r>
              <a:rPr lang="ru-RU" sz="1600" dirty="0" err="1" smtClean="0">
                <a:latin typeface="Times New Roman" panose="02020603050405020304" pitchFamily="18" charset="0"/>
                <a:cs typeface="Times New Roman" panose="02020603050405020304" pitchFamily="18" charset="0"/>
              </a:rPr>
              <a:t>оцінювати</a:t>
            </a:r>
            <a:r>
              <a:rPr lang="ru-RU" sz="1600" dirty="0" smtClean="0">
                <a:latin typeface="Times New Roman" panose="02020603050405020304" pitchFamily="18" charset="0"/>
                <a:cs typeface="Times New Roman" panose="02020603050405020304" pitchFamily="18" charset="0"/>
              </a:rPr>
              <a:t>, як система буде </a:t>
            </a:r>
            <a:r>
              <a:rPr lang="ru-RU" sz="1600" dirty="0" err="1" smtClean="0">
                <a:latin typeface="Times New Roman" panose="02020603050405020304" pitchFamily="18" charset="0"/>
                <a:cs typeface="Times New Roman" panose="02020603050405020304" pitchFamily="18" charset="0"/>
              </a:rPr>
              <a:t>розвиватися</a:t>
            </a:r>
            <a:r>
              <a:rPr lang="ru-RU" sz="1600" dirty="0" smtClean="0">
                <a:latin typeface="Times New Roman" panose="02020603050405020304" pitchFamily="18" charset="0"/>
                <a:cs typeface="Times New Roman" panose="02020603050405020304" pitchFamily="18" charset="0"/>
              </a:rPr>
              <a:t> і </a:t>
            </a:r>
            <a:r>
              <a:rPr lang="ru-RU" sz="1600" dirty="0" err="1" smtClean="0">
                <a:latin typeface="Times New Roman" panose="02020603050405020304" pitchFamily="18" charset="0"/>
                <a:cs typeface="Times New Roman" panose="02020603050405020304" pitchFamily="18" charset="0"/>
              </a:rPr>
              <a:t>рости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необхідно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розібратися</a:t>
            </a:r>
            <a:r>
              <a:rPr lang="ru-RU" sz="1600" dirty="0" smtClean="0">
                <a:latin typeface="Times New Roman" panose="02020603050405020304" pitchFamily="18" charset="0"/>
                <a:cs typeface="Times New Roman" panose="02020603050405020304" pitchFamily="18" charset="0"/>
              </a:rPr>
              <a:t> у </a:t>
            </a:r>
            <a:r>
              <a:rPr lang="ru-RU" sz="1600" dirty="0" err="1" smtClean="0">
                <a:latin typeface="Times New Roman" panose="02020603050405020304" pitchFamily="18" charset="0"/>
                <a:cs typeface="Times New Roman" panose="02020603050405020304" pitchFamily="18" charset="0"/>
              </a:rPr>
              <a:t>всіх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тонкощах</a:t>
            </a:r>
            <a:r>
              <a:rPr lang="ru-RU" sz="1600" dirty="0" smtClean="0">
                <a:latin typeface="Times New Roman" panose="02020603050405020304" pitchFamily="18" charset="0"/>
                <a:cs typeface="Times New Roman" panose="02020603050405020304" pitchFamily="18" charset="0"/>
              </a:rPr>
              <a:t> і </a:t>
            </a:r>
            <a:r>
              <a:rPr lang="ru-RU" sz="1600" dirty="0" err="1" smtClean="0">
                <a:latin typeface="Times New Roman" panose="02020603050405020304" pitchFamily="18" charset="0"/>
                <a:cs typeface="Times New Roman" panose="02020603050405020304" pitchFamily="18" charset="0"/>
              </a:rPr>
              <a:t>складнощах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архітектури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хмарних</a:t>
            </a:r>
            <a:r>
              <a:rPr lang="ru-RU" sz="1600" dirty="0" smtClean="0">
                <a:latin typeface="Times New Roman" panose="02020603050405020304" pitchFamily="18" charset="0"/>
                <a:cs typeface="Times New Roman" panose="02020603050405020304" pitchFamily="18" charset="0"/>
              </a:rPr>
              <a:t> систем, </a:t>
            </a:r>
            <a:r>
              <a:rPr lang="ru-RU" sz="1600" dirty="0" err="1" smtClean="0">
                <a:latin typeface="Times New Roman" panose="02020603050405020304" pitchFamily="18" charset="0"/>
                <a:cs typeface="Times New Roman" panose="02020603050405020304" pitchFamily="18" charset="0"/>
              </a:rPr>
              <a:t>який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вплив</a:t>
            </a:r>
            <a:r>
              <a:rPr lang="ru-RU" sz="1600" dirty="0" smtClean="0">
                <a:latin typeface="Times New Roman" panose="02020603050405020304" pitchFamily="18" charset="0"/>
                <a:cs typeface="Times New Roman" panose="02020603050405020304" pitchFamily="18" charset="0"/>
              </a:rPr>
              <a:t> на </a:t>
            </a:r>
            <a:r>
              <a:rPr lang="en-US" sz="1600" dirty="0" err="1" smtClean="0">
                <a:latin typeface="Times New Roman" panose="02020603050405020304" pitchFamily="18" charset="0"/>
                <a:cs typeface="Times New Roman" panose="02020603050405020304" pitchFamily="18" charset="0"/>
              </a:rPr>
              <a:t>IoT</a:t>
            </a:r>
            <a:r>
              <a:rPr lang="en-US" sz="1600" dirty="0" smtClean="0">
                <a:latin typeface="Times New Roman" panose="02020603050405020304" pitchFamily="18" charset="0"/>
                <a:cs typeface="Times New Roman" panose="02020603050405020304" pitchFamily="18" charset="0"/>
              </a:rPr>
              <a:t>-</a:t>
            </a:r>
            <a:r>
              <a:rPr lang="ru-RU" sz="1600" dirty="0" smtClean="0">
                <a:latin typeface="Times New Roman" panose="02020603050405020304" pitchFamily="18" charset="0"/>
                <a:cs typeface="Times New Roman" panose="02020603050405020304" pitchFamily="18" charset="0"/>
              </a:rPr>
              <a:t>систему </a:t>
            </a:r>
            <a:r>
              <a:rPr lang="ru-RU" sz="1600" dirty="0" err="1" smtClean="0">
                <a:latin typeface="Times New Roman" panose="02020603050405020304" pitchFamily="18" charset="0"/>
                <a:cs typeface="Times New Roman" panose="02020603050405020304" pitchFamily="18" charset="0"/>
              </a:rPr>
              <a:t>робить</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затримка</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Крім</a:t>
            </a:r>
            <a:r>
              <a:rPr lang="ru-RU" sz="1600" dirty="0" smtClean="0">
                <a:latin typeface="Times New Roman" panose="02020603050405020304" pitchFamily="18" charset="0"/>
                <a:cs typeface="Times New Roman" panose="02020603050405020304" pitchFamily="18" charset="0"/>
              </a:rPr>
              <a:t> того, не все треба </a:t>
            </a:r>
            <a:r>
              <a:rPr lang="ru-RU" sz="1600" dirty="0" err="1" smtClean="0">
                <a:latin typeface="Times New Roman" panose="02020603050405020304" pitchFamily="18" charset="0"/>
                <a:cs typeface="Times New Roman" panose="02020603050405020304" pitchFamily="18" charset="0"/>
              </a:rPr>
              <a:t>відправляти</a:t>
            </a:r>
            <a:r>
              <a:rPr lang="ru-RU" sz="1600" dirty="0" smtClean="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хмару</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Пересилання</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всіх</a:t>
            </a:r>
            <a:r>
              <a:rPr lang="ru-RU"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IoT</a:t>
            </a:r>
            <a:r>
              <a:rPr lang="en-US" sz="1600" dirty="0" smtClean="0">
                <a:latin typeface="Times New Roman" panose="02020603050405020304" pitchFamily="18" charset="0"/>
                <a:cs typeface="Times New Roman" panose="02020603050405020304" pitchFamily="18" charset="0"/>
              </a:rPr>
              <a:t>-</a:t>
            </a:r>
            <a:r>
              <a:rPr lang="ru-RU" sz="1600" dirty="0" err="1" smtClean="0">
                <a:latin typeface="Times New Roman" panose="02020603050405020304" pitchFamily="18" charset="0"/>
                <a:cs typeface="Times New Roman" panose="02020603050405020304" pitchFamily="18" charset="0"/>
              </a:rPr>
              <a:t>даних</a:t>
            </a:r>
            <a:r>
              <a:rPr lang="ru-RU" sz="1600" dirty="0" smtClean="0">
                <a:latin typeface="Times New Roman" panose="02020603050405020304" pitchFamily="18" charset="0"/>
                <a:cs typeface="Times New Roman" panose="02020603050405020304" pitchFamily="18" charset="0"/>
              </a:rPr>
              <a:t> обходиться </a:t>
            </a:r>
            <a:r>
              <a:rPr lang="ru-RU" sz="1600" dirty="0" err="1" smtClean="0">
                <a:latin typeface="Times New Roman" panose="02020603050405020304" pitchFamily="18" charset="0"/>
                <a:cs typeface="Times New Roman" panose="02020603050405020304" pitchFamily="18" charset="0"/>
              </a:rPr>
              <a:t>значно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дорожче</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ніж</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їх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обробка</a:t>
            </a:r>
            <a:r>
              <a:rPr lang="ru-RU" sz="1600" dirty="0" smtClean="0">
                <a:latin typeface="Times New Roman" panose="02020603050405020304" pitchFamily="18" charset="0"/>
                <a:cs typeface="Times New Roman" panose="02020603050405020304" pitchFamily="18" charset="0"/>
              </a:rPr>
              <a:t> на </a:t>
            </a:r>
            <a:r>
              <a:rPr lang="ru-RU" sz="1600" dirty="0" err="1" smtClean="0">
                <a:latin typeface="Times New Roman" panose="02020603050405020304" pitchFamily="18" charset="0"/>
                <a:cs typeface="Times New Roman" panose="02020603050405020304" pitchFamily="18" charset="0"/>
              </a:rPr>
              <a:t>кордоні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мережі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граничні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обчислення</a:t>
            </a:r>
            <a:r>
              <a:rPr lang="ru-RU"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Edge Computing) </a:t>
            </a:r>
            <a:r>
              <a:rPr lang="ru-RU" sz="1600" dirty="0" err="1" smtClean="0">
                <a:latin typeface="Times New Roman" panose="02020603050405020304" pitchFamily="18" charset="0"/>
                <a:cs typeface="Times New Roman" panose="02020603050405020304" pitchFamily="18" charset="0"/>
              </a:rPr>
              <a:t>або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включення</a:t>
            </a:r>
            <a:r>
              <a:rPr lang="ru-RU" sz="1600" dirty="0" smtClean="0">
                <a:latin typeface="Times New Roman" panose="02020603050405020304" pitchFamily="18" charset="0"/>
                <a:cs typeface="Times New Roman" panose="02020603050405020304" pitchFamily="18" charset="0"/>
              </a:rPr>
              <a:t> граничного маршрутизатора в зону, яку </a:t>
            </a:r>
            <a:r>
              <a:rPr lang="ru-RU" sz="1600" dirty="0" err="1" smtClean="0">
                <a:latin typeface="Times New Roman" panose="02020603050405020304" pitchFamily="18" charset="0"/>
                <a:cs typeface="Times New Roman" panose="02020603050405020304" pitchFamily="18" charset="0"/>
              </a:rPr>
              <a:t>обслуговує</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хмарний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сервіс</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туманні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обчислення</a:t>
            </a:r>
            <a:r>
              <a:rPr lang="ru-RU"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Fog computing). </a:t>
            </a:r>
            <a:r>
              <a:rPr lang="ru-RU" sz="1600" dirty="0" err="1" smtClean="0">
                <a:latin typeface="Times New Roman" panose="02020603050405020304" pitchFamily="18" charset="0"/>
                <a:cs typeface="Times New Roman" panose="02020603050405020304" pitchFamily="18" charset="0"/>
              </a:rPr>
              <a:t>Туманні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обчислення</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також</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стандартизуються</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зокрема</a:t>
            </a:r>
            <a:r>
              <a:rPr lang="ru-RU" sz="1600" dirty="0" smtClean="0">
                <a:latin typeface="Times New Roman" panose="02020603050405020304" pitchFamily="18" charset="0"/>
                <a:cs typeface="Times New Roman" panose="02020603050405020304" pitchFamily="18" charset="0"/>
              </a:rPr>
              <a:t>  є стандарт </a:t>
            </a:r>
            <a:r>
              <a:rPr lang="ru-RU" sz="1600" dirty="0" err="1" smtClean="0">
                <a:latin typeface="Times New Roman" panose="02020603050405020304" pitchFamily="18" charset="0"/>
                <a:cs typeface="Times New Roman" panose="02020603050405020304" pitchFamily="18" charset="0"/>
              </a:rPr>
              <a:t>туманних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обчислень</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наприклад</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архітектура</a:t>
            </a:r>
            <a:r>
              <a:rPr lang="ru-RU"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OpenFog</a:t>
            </a:r>
            <a:r>
              <a:rPr lang="en-US" sz="1600" dirty="0" smtClean="0">
                <a:latin typeface="Times New Roman" panose="02020603050405020304" pitchFamily="18" charset="0"/>
                <a:cs typeface="Times New Roman" panose="02020603050405020304" pitchFamily="18" charset="0"/>
              </a:rPr>
              <a:t>.</a:t>
            </a:r>
          </a:p>
          <a:p>
            <a:pPr marL="0" indent="457200" algn="just">
              <a:lnSpc>
                <a:spcPct val="100000"/>
              </a:lnSpc>
              <a:spcBef>
                <a:spcPts val="0"/>
              </a:spcBef>
              <a:buNone/>
            </a:pPr>
            <a:r>
              <a:rPr lang="ru-RU" sz="1600" dirty="0" err="1" smtClean="0">
                <a:latin typeface="Times New Roman" panose="02020603050405020304" pitchFamily="18" charset="0"/>
                <a:cs typeface="Times New Roman" panose="02020603050405020304" pitchFamily="18" charset="0"/>
              </a:rPr>
              <a:t>Дані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які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були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отримані</a:t>
            </a:r>
            <a:r>
              <a:rPr lang="ru-RU" sz="1600" dirty="0" smtClean="0">
                <a:latin typeface="Times New Roman" panose="02020603050405020304" pitchFamily="18" charset="0"/>
                <a:cs typeface="Times New Roman" panose="02020603050405020304" pitchFamily="18" charset="0"/>
              </a:rPr>
              <a:t> шляхом </a:t>
            </a:r>
            <a:r>
              <a:rPr lang="ru-RU" sz="1600" dirty="0" err="1" smtClean="0">
                <a:latin typeface="Times New Roman" panose="02020603050405020304" pitchFamily="18" charset="0"/>
                <a:cs typeface="Times New Roman" panose="02020603050405020304" pitchFamily="18" charset="0"/>
              </a:rPr>
              <a:t>перетворення</a:t>
            </a:r>
            <a:r>
              <a:rPr lang="ru-RU" sz="1600" dirty="0" smtClean="0">
                <a:latin typeface="Times New Roman" panose="02020603050405020304" pitchFamily="18" charset="0"/>
                <a:cs typeface="Times New Roman" panose="02020603050405020304" pitchFamily="18" charset="0"/>
              </a:rPr>
              <a:t> аналогового </a:t>
            </a:r>
            <a:r>
              <a:rPr lang="ru-RU" sz="1600" dirty="0" err="1" smtClean="0">
                <a:latin typeface="Times New Roman" panose="02020603050405020304" pitchFamily="18" charset="0"/>
                <a:cs typeface="Times New Roman" panose="02020603050405020304" pitchFamily="18" charset="0"/>
              </a:rPr>
              <a:t>фізичного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впливу</a:t>
            </a:r>
            <a:r>
              <a:rPr lang="ru-RU" sz="1600" dirty="0" smtClean="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цифровий</a:t>
            </a:r>
            <a:r>
              <a:rPr lang="ru-RU" sz="1600" dirty="0" smtClean="0">
                <a:latin typeface="Times New Roman" panose="02020603050405020304" pitchFamily="18" charset="0"/>
                <a:cs typeface="Times New Roman" panose="02020603050405020304" pitchFamily="18" charset="0"/>
              </a:rPr>
              <a:t> сигнал, </a:t>
            </a:r>
            <a:r>
              <a:rPr lang="ru-RU" sz="1600" dirty="0" err="1" smtClean="0">
                <a:latin typeface="Times New Roman" panose="02020603050405020304" pitchFamily="18" charset="0"/>
                <a:cs typeface="Times New Roman" panose="02020603050405020304" pitchFamily="18" charset="0"/>
              </a:rPr>
              <a:t>можуть</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мати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велику</a:t>
            </a:r>
            <a:r>
              <a:rPr lang="ru-RU" sz="1600" dirty="0" smtClean="0">
                <a:latin typeface="Times New Roman" panose="02020603050405020304" pitchFamily="18" charset="0"/>
                <a:cs typeface="Times New Roman" panose="02020603050405020304" pitchFamily="18" charset="0"/>
              </a:rPr>
              <a:t> вагу. </a:t>
            </a:r>
            <a:r>
              <a:rPr lang="ru-RU" sz="1600" dirty="0" err="1" smtClean="0">
                <a:latin typeface="Times New Roman" panose="02020603050405020304" pitchFamily="18" charset="0"/>
                <a:cs typeface="Times New Roman" panose="02020603050405020304" pitchFamily="18" charset="0"/>
              </a:rPr>
              <a:t>Саме</a:t>
            </a:r>
            <a:r>
              <a:rPr lang="ru-RU" sz="1600" dirty="0" smtClean="0">
                <a:latin typeface="Times New Roman" panose="02020603050405020304" pitchFamily="18" charset="0"/>
                <a:cs typeface="Times New Roman" panose="02020603050405020304" pitchFamily="18" charset="0"/>
              </a:rPr>
              <a:t> тут в </a:t>
            </a:r>
            <a:r>
              <a:rPr lang="ru-RU" sz="1600" dirty="0" err="1" smtClean="0">
                <a:latin typeface="Times New Roman" panose="02020603050405020304" pitchFamily="18" charset="0"/>
                <a:cs typeface="Times New Roman" panose="02020603050405020304" pitchFamily="18" charset="0"/>
              </a:rPr>
              <a:t>гру</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вступають</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засоби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аналітики</a:t>
            </a:r>
            <a:r>
              <a:rPr lang="ru-RU" sz="1600" dirty="0" smtClean="0">
                <a:latin typeface="Times New Roman" panose="02020603050405020304" pitchFamily="18" charset="0"/>
                <a:cs typeface="Times New Roman" panose="02020603050405020304" pitchFamily="18" charset="0"/>
              </a:rPr>
              <a:t> і </a:t>
            </a:r>
            <a:r>
              <a:rPr lang="ru-RU" sz="1600" dirty="0" err="1" smtClean="0">
                <a:latin typeface="Times New Roman" panose="02020603050405020304" pitchFamily="18" charset="0"/>
                <a:cs typeface="Times New Roman" panose="02020603050405020304" pitchFamily="18" charset="0"/>
              </a:rPr>
              <a:t>процесори</a:t>
            </a:r>
            <a:r>
              <a:rPr lang="ru-RU" sz="1600" dirty="0" smtClean="0">
                <a:latin typeface="Times New Roman" panose="02020603050405020304" pitchFamily="18" charset="0"/>
                <a:cs typeface="Times New Roman" panose="02020603050405020304" pitchFamily="18" charset="0"/>
              </a:rPr>
              <a:t> правил </a:t>
            </a:r>
            <a:r>
              <a:rPr lang="en-US" sz="1600" dirty="0" err="1" smtClean="0">
                <a:latin typeface="Times New Roman" panose="02020603050405020304" pitchFamily="18" charset="0"/>
                <a:cs typeface="Times New Roman" panose="02020603050405020304" pitchFamily="18" charset="0"/>
              </a:rPr>
              <a:t>IoT</a:t>
            </a:r>
            <a:r>
              <a:rPr lang="en-US" sz="1600" dirty="0" smtClean="0">
                <a:latin typeface="Times New Roman" panose="02020603050405020304" pitchFamily="18" charset="0"/>
                <a:cs typeface="Times New Roman" panose="02020603050405020304" pitchFamily="18" charset="0"/>
              </a:rPr>
              <a:t>-</a:t>
            </a:r>
            <a:r>
              <a:rPr lang="ru-RU" sz="1600" dirty="0" err="1" smtClean="0">
                <a:latin typeface="Times New Roman" panose="02020603050405020304" pitchFamily="18" charset="0"/>
                <a:cs typeface="Times New Roman" panose="02020603050405020304" pitchFamily="18" charset="0"/>
              </a:rPr>
              <a:t>системи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Ступінь</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складності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введення</a:t>
            </a:r>
            <a:r>
              <a:rPr lang="ru-RU" sz="1600" dirty="0" smtClean="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дію</a:t>
            </a:r>
            <a:r>
              <a:rPr lang="ru-RU"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IoT</a:t>
            </a:r>
            <a:r>
              <a:rPr lang="en-US" sz="1600" dirty="0" smtClean="0">
                <a:latin typeface="Times New Roman" panose="02020603050405020304" pitchFamily="18" charset="0"/>
                <a:cs typeface="Times New Roman" panose="02020603050405020304" pitchFamily="18" charset="0"/>
              </a:rPr>
              <a:t>-</a:t>
            </a:r>
            <a:r>
              <a:rPr lang="ru-RU" sz="1600" dirty="0" err="1" smtClean="0">
                <a:latin typeface="Times New Roman" panose="02020603050405020304" pitchFamily="18" charset="0"/>
                <a:cs typeface="Times New Roman" panose="02020603050405020304" pitchFamily="18" charset="0"/>
              </a:rPr>
              <a:t>системи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залежить</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від</a:t>
            </a:r>
            <a:r>
              <a:rPr lang="ru-RU" sz="1600" dirty="0" smtClean="0">
                <a:latin typeface="Times New Roman" panose="02020603050405020304" pitchFamily="18" charset="0"/>
                <a:cs typeface="Times New Roman" panose="02020603050405020304" pitchFamily="18" charset="0"/>
              </a:rPr>
              <a:t> того, яке </a:t>
            </a:r>
            <a:r>
              <a:rPr lang="ru-RU" sz="1600" dirty="0" err="1" smtClean="0">
                <a:latin typeface="Times New Roman" panose="02020603050405020304" pitchFamily="18" charset="0"/>
                <a:cs typeface="Times New Roman" panose="02020603050405020304" pitchFamily="18" charset="0"/>
              </a:rPr>
              <a:t>рішення</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проектується</a:t>
            </a:r>
            <a:r>
              <a:rPr lang="ru-RU" sz="1600" dirty="0" smtClean="0">
                <a:latin typeface="Times New Roman" panose="02020603050405020304" pitchFamily="18" charset="0"/>
                <a:cs typeface="Times New Roman" panose="02020603050405020304" pitchFamily="18" charset="0"/>
              </a:rPr>
              <a:t>. У </a:t>
            </a:r>
            <a:r>
              <a:rPr lang="ru-RU" sz="1600" dirty="0" err="1" smtClean="0">
                <a:latin typeface="Times New Roman" panose="02020603050405020304" pitchFamily="18" charset="0"/>
                <a:cs typeface="Times New Roman" panose="02020603050405020304" pitchFamily="18" charset="0"/>
              </a:rPr>
              <a:t>деяких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ситуаціях</a:t>
            </a:r>
            <a:r>
              <a:rPr lang="ru-RU" sz="1600" dirty="0" smtClean="0">
                <a:latin typeface="Times New Roman" panose="02020603050405020304" pitchFamily="18" charset="0"/>
                <a:cs typeface="Times New Roman" panose="02020603050405020304" pitchFamily="18" charset="0"/>
              </a:rPr>
              <a:t> все </a:t>
            </a:r>
            <a:r>
              <a:rPr lang="ru-RU" sz="1600" dirty="0" err="1" smtClean="0">
                <a:latin typeface="Times New Roman" panose="02020603050405020304" pitchFamily="18" charset="0"/>
                <a:cs typeface="Times New Roman" panose="02020603050405020304" pitchFamily="18" charset="0"/>
              </a:rPr>
              <a:t>досить</a:t>
            </a:r>
            <a:r>
              <a:rPr lang="ru-RU" sz="1600" dirty="0" smtClean="0">
                <a:latin typeface="Times New Roman" panose="02020603050405020304" pitchFamily="18" charset="0"/>
                <a:cs typeface="Times New Roman" panose="02020603050405020304" pitchFamily="18" charset="0"/>
              </a:rPr>
              <a:t> просто: </a:t>
            </a:r>
            <a:r>
              <a:rPr lang="ru-RU" sz="1600" dirty="0" err="1" smtClean="0">
                <a:latin typeface="Times New Roman" panose="02020603050405020304" pitchFamily="18" charset="0"/>
                <a:cs typeface="Times New Roman" panose="02020603050405020304" pitchFamily="18" charset="0"/>
              </a:rPr>
              <a:t>наприклад</a:t>
            </a:r>
            <a:r>
              <a:rPr lang="ru-RU" sz="1600" dirty="0" smtClean="0">
                <a:latin typeface="Times New Roman" panose="02020603050405020304" pitchFamily="18" charset="0"/>
                <a:cs typeface="Times New Roman" panose="02020603050405020304" pitchFamily="18" charset="0"/>
              </a:rPr>
              <a:t>, коли на </a:t>
            </a:r>
            <a:r>
              <a:rPr lang="ru-RU" sz="1600" dirty="0" err="1" smtClean="0">
                <a:latin typeface="Times New Roman" panose="02020603050405020304" pitchFamily="18" charset="0"/>
                <a:cs typeface="Times New Roman" panose="02020603050405020304" pitchFamily="18" charset="0"/>
              </a:rPr>
              <a:t>граничний</a:t>
            </a:r>
            <a:r>
              <a:rPr lang="ru-RU" sz="1600" dirty="0" smtClean="0">
                <a:latin typeface="Times New Roman" panose="02020603050405020304" pitchFamily="18" charset="0"/>
                <a:cs typeface="Times New Roman" panose="02020603050405020304" pitchFamily="18" charset="0"/>
              </a:rPr>
              <a:t> маршрутизатор, </a:t>
            </a:r>
            <a:r>
              <a:rPr lang="ru-RU" sz="1600" dirty="0" err="1" smtClean="0">
                <a:latin typeface="Times New Roman" panose="02020603050405020304" pitchFamily="18" charset="0"/>
                <a:cs typeface="Times New Roman" panose="02020603050405020304" pitchFamily="18" charset="0"/>
              </a:rPr>
              <a:t>який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контролює</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кілька</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датчиків</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потрібно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встановити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простий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процесор</a:t>
            </a:r>
            <a:r>
              <a:rPr lang="ru-RU" sz="1600" dirty="0" smtClean="0">
                <a:latin typeface="Times New Roman" panose="02020603050405020304" pitchFamily="18" charset="0"/>
                <a:cs typeface="Times New Roman" panose="02020603050405020304" pitchFamily="18" charset="0"/>
              </a:rPr>
              <a:t> правил, </a:t>
            </a:r>
            <a:r>
              <a:rPr lang="ru-RU" sz="1600" dirty="0" err="1" smtClean="0">
                <a:latin typeface="Times New Roman" panose="02020603050405020304" pitchFamily="18" charset="0"/>
                <a:cs typeface="Times New Roman" panose="02020603050405020304" pitchFamily="18" charset="0"/>
              </a:rPr>
              <a:t>що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відслідковує</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аномальні</a:t>
            </a:r>
            <a:r>
              <a:rPr lang="ru-RU" sz="1600" dirty="0" smtClean="0">
                <a:latin typeface="Times New Roman" panose="02020603050405020304" pitchFamily="18" charset="0"/>
                <a:cs typeface="Times New Roman" panose="02020603050405020304" pitchFamily="18" charset="0"/>
              </a:rPr>
              <a:t> скачки </a:t>
            </a:r>
            <a:r>
              <a:rPr lang="ru-RU" sz="1600" dirty="0" err="1" smtClean="0">
                <a:latin typeface="Times New Roman" panose="02020603050405020304" pitchFamily="18" charset="0"/>
                <a:cs typeface="Times New Roman" panose="02020603050405020304" pitchFamily="18" charset="0"/>
              </a:rPr>
              <a:t>температури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Інша</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ситуація</a:t>
            </a:r>
            <a:r>
              <a:rPr lang="ru-RU" sz="1600" dirty="0" smtClean="0">
                <a:latin typeface="Times New Roman" panose="02020603050405020304" pitchFamily="18" charset="0"/>
                <a:cs typeface="Times New Roman" panose="02020603050405020304" pitchFamily="18" charset="0"/>
              </a:rPr>
              <a:t> - </a:t>
            </a:r>
            <a:r>
              <a:rPr lang="ru-RU" sz="1600" dirty="0" err="1" smtClean="0">
                <a:latin typeface="Times New Roman" panose="02020603050405020304" pitchFamily="18" charset="0"/>
                <a:cs typeface="Times New Roman" panose="02020603050405020304" pitchFamily="18" charset="0"/>
              </a:rPr>
              <a:t>величезна</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кількість</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структурованих</a:t>
            </a:r>
            <a:r>
              <a:rPr lang="ru-RU" sz="1600" dirty="0" smtClean="0">
                <a:latin typeface="Times New Roman" panose="02020603050405020304" pitchFamily="18" charset="0"/>
                <a:cs typeface="Times New Roman" panose="02020603050405020304" pitchFamily="18" charset="0"/>
              </a:rPr>
              <a:t> і </a:t>
            </a:r>
            <a:r>
              <a:rPr lang="ru-RU" sz="1600" dirty="0" err="1" smtClean="0">
                <a:latin typeface="Times New Roman" panose="02020603050405020304" pitchFamily="18" charset="0"/>
                <a:cs typeface="Times New Roman" panose="02020603050405020304" pitchFamily="18" charset="0"/>
              </a:rPr>
              <a:t>неструктурованих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даних</a:t>
            </a:r>
            <a:r>
              <a:rPr lang="ru-RU" sz="1600" dirty="0" smtClean="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режимі</a:t>
            </a:r>
            <a:r>
              <a:rPr lang="ru-RU" sz="1600" dirty="0" smtClean="0">
                <a:latin typeface="Times New Roman" panose="02020603050405020304" pitchFamily="18" charset="0"/>
                <a:cs typeface="Times New Roman" panose="02020603050405020304" pitchFamily="18" charset="0"/>
              </a:rPr>
              <a:t> реального часу </a:t>
            </a:r>
            <a:r>
              <a:rPr lang="ru-RU" sz="1600" dirty="0" err="1" smtClean="0">
                <a:latin typeface="Times New Roman" panose="02020603050405020304" pitchFamily="18" charset="0"/>
                <a:cs typeface="Times New Roman" panose="02020603050405020304" pitchFamily="18" charset="0"/>
              </a:rPr>
              <a:t>передається</a:t>
            </a:r>
            <a:r>
              <a:rPr lang="ru-RU" sz="1600" dirty="0" smtClean="0">
                <a:latin typeface="Times New Roman" panose="02020603050405020304" pitchFamily="18" charset="0"/>
                <a:cs typeface="Times New Roman" panose="02020603050405020304" pitchFamily="18" charset="0"/>
              </a:rPr>
              <a:t> в </a:t>
            </a:r>
            <a:r>
              <a:rPr lang="ru-RU" sz="1600" dirty="0" err="1" smtClean="0">
                <a:latin typeface="Times New Roman" panose="02020603050405020304" pitchFamily="18" charset="0"/>
                <a:cs typeface="Times New Roman" panose="02020603050405020304" pitchFamily="18" charset="0"/>
              </a:rPr>
              <a:t>хмарне</a:t>
            </a:r>
            <a:r>
              <a:rPr lang="ru-RU" sz="1600" dirty="0" smtClean="0">
                <a:latin typeface="Times New Roman" panose="02020603050405020304" pitchFamily="18" charset="0"/>
                <a:cs typeface="Times New Roman" panose="02020603050405020304" pitchFamily="18" charset="0"/>
              </a:rPr>
              <a:t> озеро </a:t>
            </a:r>
            <a:r>
              <a:rPr lang="ru-RU" sz="1600" dirty="0" err="1" smtClean="0">
                <a:latin typeface="Times New Roman" panose="02020603050405020304" pitchFamily="18" charset="0"/>
                <a:cs typeface="Times New Roman" panose="02020603050405020304" pitchFamily="18" charset="0"/>
              </a:rPr>
              <a:t>даних</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що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вимагає</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високої</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швидкості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обробки</a:t>
            </a:r>
            <a:r>
              <a:rPr lang="ru-RU" sz="1600" dirty="0" smtClean="0">
                <a:latin typeface="Times New Roman" panose="02020603050405020304" pitchFamily="18" charset="0"/>
                <a:cs typeface="Times New Roman" panose="02020603050405020304" pitchFamily="18" charset="0"/>
              </a:rPr>
              <a:t> (для </a:t>
            </a:r>
            <a:r>
              <a:rPr lang="ru-RU" sz="1600" dirty="0" err="1" smtClean="0">
                <a:latin typeface="Times New Roman" panose="02020603050405020304" pitchFamily="18" charset="0"/>
                <a:cs typeface="Times New Roman" panose="02020603050405020304" pitchFamily="18" charset="0"/>
              </a:rPr>
              <a:t>прогнозної</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аналітики</a:t>
            </a:r>
            <a:r>
              <a:rPr lang="ru-RU" sz="1600" dirty="0" smtClean="0">
                <a:latin typeface="Times New Roman" panose="02020603050405020304" pitchFamily="18" charset="0"/>
                <a:cs typeface="Times New Roman" panose="02020603050405020304" pitchFamily="18" charset="0"/>
              </a:rPr>
              <a:t>) і </a:t>
            </a:r>
            <a:r>
              <a:rPr lang="ru-RU" sz="1600" dirty="0" err="1" smtClean="0">
                <a:latin typeface="Times New Roman" panose="02020603050405020304" pitchFamily="18" charset="0"/>
                <a:cs typeface="Times New Roman" panose="02020603050405020304" pitchFamily="18" charset="0"/>
              </a:rPr>
              <a:t>довгострокового</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прогнозування</a:t>
            </a:r>
            <a:r>
              <a:rPr lang="ru-RU" sz="1600" dirty="0" smtClean="0">
                <a:latin typeface="Times New Roman" panose="02020603050405020304" pitchFamily="18" charset="0"/>
                <a:cs typeface="Times New Roman" panose="02020603050405020304" pitchFamily="18" charset="0"/>
              </a:rPr>
              <a:t> на </a:t>
            </a:r>
            <a:r>
              <a:rPr lang="ru-RU" sz="1600" dirty="0" err="1" smtClean="0">
                <a:latin typeface="Times New Roman" panose="02020603050405020304" pitchFamily="18" charset="0"/>
                <a:cs typeface="Times New Roman" panose="02020603050405020304" pitchFamily="18" charset="0"/>
              </a:rPr>
              <a:t>базі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високотехнологічних</a:t>
            </a:r>
            <a:r>
              <a:rPr lang="ru-RU" sz="1600" dirty="0" smtClean="0">
                <a:latin typeface="Times New Roman" panose="02020603050405020304" pitchFamily="18" charset="0"/>
                <a:cs typeface="Times New Roman" panose="02020603050405020304" pitchFamily="18" charset="0"/>
              </a:rPr>
              <a:t> моделей машинного </a:t>
            </a:r>
            <a:r>
              <a:rPr lang="ru-RU" sz="1600" dirty="0" err="1" smtClean="0">
                <a:latin typeface="Times New Roman" panose="02020603050405020304" pitchFamily="18" charset="0"/>
                <a:cs typeface="Times New Roman" panose="02020603050405020304" pitchFamily="18" charset="0"/>
              </a:rPr>
              <a:t>навчання</a:t>
            </a:r>
            <a:r>
              <a:rPr lang="ru-RU" sz="1600" dirty="0" smtClean="0">
                <a:latin typeface="Times New Roman" panose="02020603050405020304" pitchFamily="18" charset="0"/>
                <a:cs typeface="Times New Roman" panose="02020603050405020304" pitchFamily="18" charset="0"/>
              </a:rPr>
              <a:t>, таких як </a:t>
            </a:r>
            <a:r>
              <a:rPr lang="ru-RU" sz="1600" dirty="0" err="1" smtClean="0">
                <a:latin typeface="Times New Roman" panose="02020603050405020304" pitchFamily="18" charset="0"/>
                <a:cs typeface="Times New Roman" panose="02020603050405020304" pitchFamily="18" charset="0"/>
              </a:rPr>
              <a:t>рекурентна</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нейронна</a:t>
            </a:r>
            <a:r>
              <a:rPr lang="ru-RU" sz="1600" dirty="0" smtClean="0">
                <a:latin typeface="Times New Roman" panose="02020603050405020304" pitchFamily="18" charset="0"/>
                <a:cs typeface="Times New Roman" panose="02020603050405020304" pitchFamily="18" charset="0"/>
              </a:rPr>
              <a:t> мережа в </a:t>
            </a:r>
            <a:r>
              <a:rPr lang="ru-RU" sz="1600" dirty="0" err="1" smtClean="0">
                <a:latin typeface="Times New Roman" panose="02020603050405020304" pitchFamily="18" charset="0"/>
                <a:cs typeface="Times New Roman" panose="02020603050405020304" pitchFamily="18" charset="0"/>
              </a:rPr>
              <a:t>пакеті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аналізу</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сигналів</a:t>
            </a:r>
            <a:r>
              <a:rPr lang="ru-RU" sz="1600" dirty="0" smtClean="0">
                <a:latin typeface="Times New Roman" panose="02020603050405020304" pitchFamily="18" charset="0"/>
                <a:cs typeface="Times New Roman" panose="02020603050405020304" pitchFamily="18" charset="0"/>
              </a:rPr>
              <a:t> з </a:t>
            </a:r>
            <a:r>
              <a:rPr lang="ru-RU" sz="1600" dirty="0" err="1" smtClean="0">
                <a:latin typeface="Times New Roman" panose="02020603050405020304" pitchFamily="18" charset="0"/>
                <a:cs typeface="Times New Roman" panose="02020603050405020304" pitchFamily="18" charset="0"/>
              </a:rPr>
              <a:t>кореляцією</a:t>
            </a:r>
            <a:r>
              <a:rPr lang="ru-RU" sz="1600" dirty="0" smtClean="0">
                <a:latin typeface="Times New Roman" panose="02020603050405020304" pitchFamily="18" charset="0"/>
                <a:cs typeface="Times New Roman" panose="02020603050405020304" pitchFamily="18" charset="0"/>
              </a:rPr>
              <a:t> по часу. Тут є </a:t>
            </a:r>
            <a:r>
              <a:rPr lang="ru-RU" sz="1600" dirty="0" err="1" smtClean="0">
                <a:latin typeface="Times New Roman" panose="02020603050405020304" pitchFamily="18" charset="0"/>
                <a:cs typeface="Times New Roman" panose="02020603050405020304" pitchFamily="18" charset="0"/>
              </a:rPr>
              <a:t>певні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проблеми</a:t>
            </a:r>
            <a:r>
              <a:rPr lang="ru-RU" sz="1600" dirty="0" smtClean="0">
                <a:latin typeface="Times New Roman" panose="02020603050405020304" pitchFamily="18" charset="0"/>
                <a:cs typeface="Times New Roman" panose="02020603050405020304" pitchFamily="18" charset="0"/>
              </a:rPr>
              <a:t> і </a:t>
            </a:r>
            <a:r>
              <a:rPr lang="ru-RU" sz="1600" dirty="0" err="1" smtClean="0">
                <a:latin typeface="Times New Roman" panose="02020603050405020304" pitchFamily="18" charset="0"/>
                <a:cs typeface="Times New Roman" panose="02020603050405020304" pitchFamily="18" charset="0"/>
              </a:rPr>
              <a:t>складнощі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аналітики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які</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вирішуються</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різними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підходами</a:t>
            </a:r>
            <a:r>
              <a:rPr lang="ru-RU" sz="1600" dirty="0" smtClean="0">
                <a:latin typeface="Times New Roman" panose="02020603050405020304" pitchFamily="18" charset="0"/>
                <a:cs typeface="Times New Roman" panose="02020603050405020304" pitchFamily="18" charset="0"/>
              </a:rPr>
              <a:t> та методами, </a:t>
            </a:r>
            <a:r>
              <a:rPr lang="ru-RU" sz="1600" dirty="0" err="1" smtClean="0">
                <a:latin typeface="Times New Roman" panose="02020603050405020304" pitchFamily="18" charset="0"/>
                <a:cs typeface="Times New Roman" panose="02020603050405020304" pitchFamily="18" charset="0"/>
              </a:rPr>
              <a:t>наприклад</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складними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обробниками</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подій</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байесовськими</a:t>
            </a:r>
            <a:r>
              <a:rPr lang="ru-RU" sz="1600" dirty="0" smtClean="0">
                <a:latin typeface="Times New Roman" panose="02020603050405020304" pitchFamily="18" charset="0"/>
                <a:cs typeface="Times New Roman" panose="02020603050405020304" pitchFamily="18" charset="0"/>
              </a:rPr>
              <a:t> мережами і </a:t>
            </a:r>
            <a:r>
              <a:rPr lang="ru-RU" sz="1600" dirty="0" err="1" smtClean="0">
                <a:latin typeface="Times New Roman" panose="02020603050405020304" pitchFamily="18" charset="0"/>
                <a:cs typeface="Times New Roman" panose="02020603050405020304" pitchFamily="18" charset="0"/>
              </a:rPr>
              <a:t>формування</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нейронних</a:t>
            </a:r>
            <a:r>
              <a:rPr lang="ru-RU" sz="1600" dirty="0" smtClean="0">
                <a:latin typeface="Times New Roman" panose="02020603050405020304" pitchFamily="18" charset="0"/>
                <a:cs typeface="Times New Roman" panose="02020603050405020304" pitchFamily="18" charset="0"/>
              </a:rPr>
              <a:t> мереж.</a:t>
            </a:r>
          </a:p>
          <a:p>
            <a:pPr marL="0" indent="457200" algn="just">
              <a:lnSpc>
                <a:spcPct val="100000"/>
              </a:lnSpc>
              <a:spcBef>
                <a:spcPts val="0"/>
              </a:spcBef>
              <a:buNone/>
            </a:pPr>
            <a:endParaRPr lang="ru-RU"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94" y="4523900"/>
            <a:ext cx="4959413" cy="200012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4620" y="3929684"/>
            <a:ext cx="4487501" cy="2814015"/>
          </a:xfrm>
          <a:prstGeom prst="rect">
            <a:avLst/>
          </a:prstGeom>
        </p:spPr>
      </p:pic>
    </p:spTree>
    <p:extLst>
      <p:ext uri="{BB962C8B-B14F-4D97-AF65-F5344CB8AC3E}">
        <p14:creationId xmlns:p14="http://schemas.microsoft.com/office/powerpoint/2010/main" val="784557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tretch>
            <a:fillRect/>
          </a:stretch>
        </p:blipFill>
        <p:spPr>
          <a:xfrm>
            <a:off x="958323" y="0"/>
            <a:ext cx="10248574" cy="6873015"/>
          </a:xfrm>
          <a:prstGeom prst="rect">
            <a:avLst/>
          </a:prstGeom>
        </p:spPr>
      </p:pic>
    </p:spTree>
    <p:extLst>
      <p:ext uri="{BB962C8B-B14F-4D97-AF65-F5344CB8AC3E}">
        <p14:creationId xmlns:p14="http://schemas.microsoft.com/office/powerpoint/2010/main" val="8694707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925" y="267885"/>
            <a:ext cx="11512289" cy="3136622"/>
          </a:xfrm>
        </p:spPr>
        <p:txBody>
          <a:bodyPr/>
          <a:lstStyle/>
          <a:p>
            <a:pPr marL="0" indent="457200" algn="ctr">
              <a:lnSpc>
                <a:spcPct val="100000"/>
              </a:lnSpc>
              <a:spcBef>
                <a:spcPts val="0"/>
              </a:spcBef>
              <a:buNone/>
            </a:pPr>
            <a:r>
              <a:rPr lang="ru-RU" sz="2000" b="1" dirty="0">
                <a:latin typeface="Times New Roman" panose="02020603050405020304" pitchFamily="18" charset="0"/>
                <a:cs typeface="Times New Roman" panose="02020603050405020304" pitchFamily="18" charset="0"/>
              </a:rPr>
              <a:t>Загроза і безпека в Інтернеті речей</a:t>
            </a:r>
          </a:p>
          <a:p>
            <a:pPr marL="0" indent="457200" algn="just">
              <a:lnSpc>
                <a:spcPct val="100000"/>
              </a:lnSpc>
              <a:spcBef>
                <a:spcPts val="0"/>
              </a:spcBef>
              <a:buNone/>
            </a:pPr>
            <a:r>
              <a:rPr lang="ru-RU" sz="2000" dirty="0">
                <a:latin typeface="Times New Roman" panose="02020603050405020304" pitchFamily="18" charset="0"/>
                <a:cs typeface="Times New Roman" panose="02020603050405020304" pitchFamily="18" charset="0"/>
              </a:rPr>
              <a:t>Багато IoT-систем не будуть обмежені безпечним простором будинку або офісу. Вони будуть розташовуватися в громадських місцях, в дуже віддалених областях, в рухомих транспортних засобах або навіть всередині людини. Інтернет речей - це величезна єдина мішень для будь-яких видів хакерських атак. Вже було виявлено нескінченна кількість направлених на IoT-пристрої навчальних атак, добре організованих зломів і навіть уразливостей в системі безпеки національного масштабу. Розробник ІоТ рішень повинен знати особливості таких вразливостей і способи їх усунення, стандартні заходи, спрямовані на захист Інтернету речей або будь-якого компонента мережі.</a:t>
            </a:r>
          </a:p>
          <a:p>
            <a:pPr marL="0" indent="0">
              <a:buNone/>
            </a:pPr>
            <a:endParaRPr lang="ru-RU"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4885" y="3010957"/>
            <a:ext cx="6189954" cy="3703219"/>
          </a:xfrm>
          <a:prstGeom prst="rect">
            <a:avLst/>
          </a:prstGeom>
        </p:spPr>
      </p:pic>
    </p:spTree>
    <p:extLst>
      <p:ext uri="{BB962C8B-B14F-4D97-AF65-F5344CB8AC3E}">
        <p14:creationId xmlns:p14="http://schemas.microsoft.com/office/powerpoint/2010/main" val="363694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576" y="200533"/>
            <a:ext cx="6815328" cy="1152779"/>
          </a:xfrm>
        </p:spPr>
        <p:txBody>
          <a:bodyPr>
            <a:normAutofit fontScale="90000"/>
          </a:bodyPr>
          <a:lstStyle/>
          <a:p>
            <a:pPr algn="ctr"/>
            <a:r>
              <a:rPr lang="uk-UA" dirty="0" smtClean="0">
                <a:latin typeface="Times New Roman" panose="02020603050405020304" pitchFamily="18" charset="0"/>
                <a:cs typeface="Times New Roman" panose="02020603050405020304" pitchFamily="18" charset="0"/>
              </a:rPr>
              <a:t>Чому ІоТ – це важливо?</a:t>
            </a:r>
            <a:endParaRPr lang="ru-R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6304" y="1481328"/>
            <a:ext cx="11686032" cy="5312663"/>
          </a:xfrm>
        </p:spPr>
        <p:txBody>
          <a:bodyPr>
            <a:normAutofit fontScale="62500" lnSpcReduction="20000"/>
          </a:bodyPr>
          <a:lstStyle/>
          <a:p>
            <a:pPr marL="0" indent="457200" algn="just">
              <a:lnSpc>
                <a:spcPct val="120000"/>
              </a:lnSpc>
              <a:spcBef>
                <a:spcPts val="0"/>
              </a:spcBef>
            </a:pPr>
            <a:r>
              <a:rPr lang="ru-RU" dirty="0" smtClean="0">
                <a:latin typeface="Times New Roman" panose="02020603050405020304" pitchFamily="18" charset="0"/>
                <a:cs typeface="Times New Roman" panose="02020603050405020304" pitchFamily="18" charset="0"/>
              </a:rPr>
              <a:t>До к</a:t>
            </a:r>
            <a:r>
              <a:rPr lang="uk-UA" dirty="0" err="1" smtClean="0">
                <a:latin typeface="Times New Roman" panose="02020603050405020304" pitchFamily="18" charset="0"/>
                <a:cs typeface="Times New Roman" panose="02020603050405020304" pitchFamily="18" charset="0"/>
              </a:rPr>
              <a:t>інця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2025 </a:t>
            </a:r>
            <a:r>
              <a:rPr lang="ru-RU" dirty="0" smtClean="0">
                <a:latin typeface="Times New Roman" panose="02020603050405020304" pitchFamily="18" charset="0"/>
                <a:cs typeface="Times New Roman" panose="02020603050405020304" pitchFamily="18" charset="0"/>
              </a:rPr>
              <a:t>року </a:t>
            </a:r>
            <a:r>
              <a:rPr lang="ru-RU" dirty="0" err="1" smtClean="0">
                <a:latin typeface="Times New Roman" panose="02020603050405020304" pitchFamily="18" charset="0"/>
                <a:cs typeface="Times New Roman" panose="02020603050405020304" pitchFamily="18" charset="0"/>
              </a:rPr>
              <a:t>очікується</a:t>
            </a:r>
            <a:r>
              <a:rPr lang="ru-RU"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64 </a:t>
            </a:r>
            <a:r>
              <a:rPr lang="ru-RU" dirty="0">
                <a:latin typeface="Times New Roman" panose="02020603050405020304" pitchFamily="18" charset="0"/>
                <a:cs typeface="Times New Roman" panose="02020603050405020304" pitchFamily="18" charset="0"/>
              </a:rPr>
              <a:t>млрд </a:t>
            </a:r>
            <a:r>
              <a:rPr lang="ru-RU" dirty="0" err="1" smtClean="0">
                <a:latin typeface="Times New Roman" panose="02020603050405020304" pitchFamily="18" charset="0"/>
                <a:cs typeface="Times New Roman" panose="02020603050405020304" pitchFamily="18" charset="0"/>
              </a:rPr>
              <a:t>IoT-пристроїв</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a:latin typeface="Times New Roman" panose="02020603050405020304" pitchFamily="18" charset="0"/>
                <a:cs typeface="Times New Roman" panose="02020603050405020304" pitchFamily="18" charset="0"/>
              </a:rPr>
              <a:t>До кінця 2020 року приблизно 5,8 </a:t>
            </a:r>
            <a:r>
              <a:rPr lang="uk-UA" dirty="0" err="1">
                <a:latin typeface="Times New Roman" panose="02020603050405020304" pitchFamily="18" charset="0"/>
                <a:cs typeface="Times New Roman" panose="02020603050405020304" pitchFamily="18" charset="0"/>
              </a:rPr>
              <a:t>млрд</a:t>
            </a:r>
            <a:r>
              <a:rPr lang="uk-UA" dirty="0">
                <a:latin typeface="Times New Roman" panose="02020603050405020304" pitchFamily="18" charset="0"/>
                <a:cs typeface="Times New Roman" panose="02020603050405020304" pitchFamily="18" charset="0"/>
              </a:rPr>
              <a:t> автомобільних і корпоративних </a:t>
            </a:r>
            <a:r>
              <a:rPr lang="uk-UA" dirty="0" err="1">
                <a:latin typeface="Times New Roman" panose="02020603050405020304" pitchFamily="18" charset="0"/>
                <a:cs typeface="Times New Roman" panose="02020603050405020304" pitchFamily="18" charset="0"/>
              </a:rPr>
              <a:t>гаджетів</a:t>
            </a:r>
            <a:r>
              <a:rPr lang="uk-UA" dirty="0">
                <a:latin typeface="Times New Roman" panose="02020603050405020304" pitchFamily="18" charset="0"/>
                <a:cs typeface="Times New Roman" panose="02020603050405020304" pitchFamily="18" charset="0"/>
              </a:rPr>
              <a:t> будуть підключені до систем Інтернету речей. </a:t>
            </a:r>
            <a:endParaRPr lang="uk-UA"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До </a:t>
            </a:r>
            <a:r>
              <a:rPr lang="uk-UA" dirty="0">
                <a:latin typeface="Times New Roman" panose="02020603050405020304" pitchFamily="18" charset="0"/>
                <a:cs typeface="Times New Roman" panose="02020603050405020304" pitchFamily="18" charset="0"/>
              </a:rPr>
              <a:t>2022 року 100% населення планети буде мати </a:t>
            </a:r>
            <a:r>
              <a:rPr lang="uk-UA" dirty="0" smtClean="0">
                <a:latin typeface="Times New Roman" panose="02020603050405020304" pitchFamily="18" charset="0"/>
                <a:cs typeface="Times New Roman" panose="02020603050405020304" pitchFamily="18" charset="0"/>
              </a:rPr>
              <a:t>«килимове» </a:t>
            </a:r>
            <a:r>
              <a:rPr lang="uk-UA" dirty="0">
                <a:latin typeface="Times New Roman" panose="02020603050405020304" pitchFamily="18" charset="0"/>
                <a:cs typeface="Times New Roman" panose="02020603050405020304" pitchFamily="18" charset="0"/>
              </a:rPr>
              <a:t>покриття </a:t>
            </a:r>
            <a:r>
              <a:rPr lang="uk-UA" b="1" dirty="0">
                <a:latin typeface="Times New Roman" panose="02020603050405020304" pitchFamily="18" charset="0"/>
                <a:cs typeface="Times New Roman" panose="02020603050405020304" pitchFamily="18" charset="0"/>
              </a:rPr>
              <a:t>LPWAN</a:t>
            </a:r>
            <a:r>
              <a:rPr lang="uk-UA" dirty="0">
                <a:latin typeface="Times New Roman" panose="02020603050405020304" pitchFamily="18" charset="0"/>
                <a:cs typeface="Times New Roman" panose="02020603050405020304" pitchFamily="18" charset="0"/>
              </a:rPr>
              <a:t> (це мережа з низьким енергоспоживанням і пропускною спроможністю для датчиків і сенсорів</a:t>
            </a:r>
            <a:r>
              <a:rPr lang="uk-UA" dirty="0" smtClean="0">
                <a:latin typeface="Times New Roman" panose="02020603050405020304" pitchFamily="18" charset="0"/>
                <a:cs typeface="Times New Roman" panose="02020603050405020304" pitchFamily="18" charset="0"/>
              </a:rPr>
              <a:t>).</a:t>
            </a: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До </a:t>
            </a:r>
            <a:r>
              <a:rPr lang="uk-UA" dirty="0">
                <a:latin typeface="Times New Roman" panose="02020603050405020304" pitchFamily="18" charset="0"/>
                <a:cs typeface="Times New Roman" panose="02020603050405020304" pitchFamily="18" charset="0"/>
              </a:rPr>
              <a:t>2025 року ринок Інтернету речей становитиме від 4 до 11 трильйонів доларів</a:t>
            </a:r>
            <a:r>
              <a:rPr lang="uk-UA" dirty="0" smtClean="0">
                <a:latin typeface="Times New Roman" panose="02020603050405020304" pitchFamily="18" charset="0"/>
                <a:cs typeface="Times New Roman" panose="02020603050405020304" pitchFamily="18" charset="0"/>
              </a:rPr>
              <a:t>.</a:t>
            </a: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Найголовніший </a:t>
            </a:r>
            <a:r>
              <a:rPr lang="uk-UA" dirty="0">
                <a:latin typeface="Times New Roman" panose="02020603050405020304" pitchFamily="18" charset="0"/>
                <a:cs typeface="Times New Roman" panose="02020603050405020304" pitchFamily="18" charset="0"/>
              </a:rPr>
              <a:t>драйвер впровадження IoT-рішень для 54% підприємств є економія коштів в майбутньому. </a:t>
            </a:r>
            <a:endParaRPr lang="uk-UA"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У </a:t>
            </a:r>
            <a:r>
              <a:rPr lang="uk-UA" dirty="0">
                <a:latin typeface="Times New Roman" panose="02020603050405020304" pitchFamily="18" charset="0"/>
                <a:cs typeface="Times New Roman" panose="02020603050405020304" pitchFamily="18" charset="0"/>
              </a:rPr>
              <a:t>23% випадків за мету ставиться збільшення конкурентоспроможності. </a:t>
            </a:r>
            <a:endParaRPr lang="uk-UA"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Ринок </a:t>
            </a:r>
            <a:r>
              <a:rPr lang="uk-UA" dirty="0" err="1" smtClean="0">
                <a:latin typeface="Times New Roman" panose="02020603050405020304" pitchFamily="18" charset="0"/>
                <a:cs typeface="Times New Roman" panose="02020603050405020304" pitchFamily="18" charset="0"/>
              </a:rPr>
              <a:t>носимих</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пристроїв зросте до 1,1 </a:t>
            </a:r>
            <a:r>
              <a:rPr lang="uk-UA" dirty="0" err="1">
                <a:latin typeface="Times New Roman" panose="02020603050405020304" pitchFamily="18" charset="0"/>
                <a:cs typeface="Times New Roman" panose="02020603050405020304" pitchFamily="18" charset="0"/>
              </a:rPr>
              <a:t>млрд</a:t>
            </a:r>
            <a:r>
              <a:rPr lang="uk-UA" dirty="0">
                <a:latin typeface="Times New Roman" panose="02020603050405020304" pitchFamily="18" charset="0"/>
                <a:cs typeface="Times New Roman" panose="02020603050405020304" pitchFamily="18" charset="0"/>
              </a:rPr>
              <a:t> доларів до 2022 року. </a:t>
            </a:r>
            <a:endParaRPr lang="uk-UA"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Для </a:t>
            </a:r>
            <a:r>
              <a:rPr lang="uk-UA" dirty="0">
                <a:latin typeface="Times New Roman" panose="02020603050405020304" pitchFamily="18" charset="0"/>
                <a:cs typeface="Times New Roman" panose="02020603050405020304" pitchFamily="18" charset="0"/>
              </a:rPr>
              <a:t>97% компаній обробка даних, отриманих від систем Інтернету речей, є певною проблемою. </a:t>
            </a:r>
            <a:endParaRPr lang="uk-UA"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Ринок </a:t>
            </a:r>
            <a:r>
              <a:rPr lang="uk-UA" dirty="0">
                <a:latin typeface="Times New Roman" panose="02020603050405020304" pitchFamily="18" charset="0"/>
                <a:cs typeface="Times New Roman" panose="02020603050405020304" pitchFamily="18" charset="0"/>
              </a:rPr>
              <a:t>банківських послуг і фінансових організацій, що використовує рішення </a:t>
            </a:r>
            <a:r>
              <a:rPr lang="uk-UA" dirty="0" err="1">
                <a:latin typeface="Times New Roman" panose="02020603050405020304" pitchFamily="18" charset="0"/>
                <a:cs typeface="Times New Roman" panose="02020603050405020304" pitchFamily="18" charset="0"/>
              </a:rPr>
              <a:t>IoT</a:t>
            </a:r>
            <a:r>
              <a:rPr lang="uk-UA" dirty="0">
                <a:latin typeface="Times New Roman" panose="02020603050405020304" pitchFamily="18" charset="0"/>
                <a:cs typeface="Times New Roman" panose="02020603050405020304" pitchFamily="18" charset="0"/>
              </a:rPr>
              <a:t>, виростить до 2,03 </a:t>
            </a:r>
            <a:r>
              <a:rPr lang="uk-UA" dirty="0" err="1">
                <a:latin typeface="Times New Roman" panose="02020603050405020304" pitchFamily="18" charset="0"/>
                <a:cs typeface="Times New Roman" panose="02020603050405020304" pitchFamily="18" charset="0"/>
              </a:rPr>
              <a:t>млрд</a:t>
            </a:r>
            <a:r>
              <a:rPr lang="uk-UA" dirty="0">
                <a:latin typeface="Times New Roman" panose="02020603050405020304" pitchFamily="18" charset="0"/>
                <a:cs typeface="Times New Roman" panose="02020603050405020304" pitchFamily="18" charset="0"/>
              </a:rPr>
              <a:t> доларів до 2023 року. </a:t>
            </a:r>
            <a:endParaRPr lang="uk-UA"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Глобальний </a:t>
            </a:r>
            <a:r>
              <a:rPr lang="uk-UA" dirty="0">
                <a:latin typeface="Times New Roman" panose="02020603050405020304" pitchFamily="18" charset="0"/>
                <a:cs typeface="Times New Roman" panose="02020603050405020304" pitchFamily="18" charset="0"/>
              </a:rPr>
              <a:t>ринок Інтернету речей в 2019 році оцінювався в 1,7 трильйона доларів. З цієї суми тільки 35% займала апаратна частина (обсяг обладнання в грошовому еквіваленті дорівнював 585 </a:t>
            </a:r>
            <a:r>
              <a:rPr lang="uk-UA" dirty="0" err="1">
                <a:latin typeface="Times New Roman" panose="02020603050405020304" pitchFamily="18" charset="0"/>
                <a:cs typeface="Times New Roman" panose="02020603050405020304" pitchFamily="18" charset="0"/>
              </a:rPr>
              <a:t>млрд</a:t>
            </a:r>
            <a:r>
              <a:rPr lang="uk-UA" dirty="0">
                <a:latin typeface="Times New Roman" panose="02020603050405020304" pitchFamily="18" charset="0"/>
                <a:cs typeface="Times New Roman" panose="02020603050405020304" pitchFamily="18" charset="0"/>
              </a:rPr>
              <a:t> доларів). 27% припали на обслуговування, 22% - на підключення, а 16% - на програмну складову. </a:t>
            </a:r>
            <a:endParaRPr lang="uk-UA"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pPr>
            <a:r>
              <a:rPr lang="uk-UA" dirty="0" smtClean="0">
                <a:latin typeface="Times New Roman" panose="02020603050405020304" pitchFamily="18" charset="0"/>
                <a:cs typeface="Times New Roman" panose="02020603050405020304" pitchFamily="18" charset="0"/>
              </a:rPr>
              <a:t>Згідно </a:t>
            </a:r>
            <a:r>
              <a:rPr lang="uk-UA" dirty="0">
                <a:latin typeface="Times New Roman" panose="02020603050405020304" pitchFamily="18" charset="0"/>
                <a:cs typeface="Times New Roman" panose="02020603050405020304" pitchFamily="18" charset="0"/>
              </a:rPr>
              <a:t>масштабним дослідженням, було встановлено, що найбільша залежність від Інтернету речей спостерігається в енергетичній промисловості (64%), авіаційної (62%) і комунальному секторі (58%). Окремо варто виділити </a:t>
            </a:r>
            <a:r>
              <a:rPr lang="uk-UA" dirty="0" err="1">
                <a:latin typeface="Times New Roman" panose="02020603050405020304" pitchFamily="18" charset="0"/>
                <a:cs typeface="Times New Roman" panose="02020603050405020304" pitchFamily="18" charset="0"/>
              </a:rPr>
              <a:t>теком-галузь</a:t>
            </a:r>
            <a:r>
              <a:rPr lang="uk-UA" dirty="0">
                <a:latin typeface="Times New Roman" panose="02020603050405020304" pitchFamily="18" charset="0"/>
                <a:cs typeface="Times New Roman" panose="02020603050405020304" pitchFamily="18" charset="0"/>
              </a:rPr>
              <a:t>, яка першою впроваджує складні технічні проекти (36%).</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640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483" y="906448"/>
            <a:ext cx="11625267" cy="4596577"/>
          </a:xfrm>
        </p:spPr>
      </p:pic>
    </p:spTree>
    <p:extLst>
      <p:ext uri="{BB962C8B-B14F-4D97-AF65-F5344CB8AC3E}">
        <p14:creationId xmlns:p14="http://schemas.microsoft.com/office/powerpoint/2010/main" val="2374183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629" y="299257"/>
            <a:ext cx="11770822" cy="6434051"/>
          </a:xfrm>
        </p:spPr>
        <p:txBody>
          <a:bodyPr>
            <a:normAutofit fontScale="92500" lnSpcReduction="10000"/>
          </a:bodyPr>
          <a:lstStyle/>
          <a:p>
            <a:pPr marL="0" indent="457200" algn="just">
              <a:lnSpc>
                <a:spcPct val="110000"/>
              </a:lnSpc>
              <a:spcBef>
                <a:spcPts val="0"/>
              </a:spcBef>
              <a:buNone/>
            </a:pPr>
            <a:r>
              <a:rPr lang="uk-UA" sz="2400" b="1" dirty="0" smtClean="0">
                <a:latin typeface="Times New Roman" panose="02020603050405020304" pitchFamily="18" charset="0"/>
                <a:cs typeface="Times New Roman" panose="02020603050405020304" pitchFamily="18" charset="0"/>
              </a:rPr>
              <a:t>LPWAN </a:t>
            </a:r>
            <a:r>
              <a:rPr lang="uk-UA" sz="2400" dirty="0" smtClean="0">
                <a:latin typeface="Times New Roman" panose="02020603050405020304" pitchFamily="18" charset="0"/>
                <a:cs typeface="Times New Roman" panose="02020603050405020304" pitchFamily="18" charset="0"/>
              </a:rPr>
              <a:t>(</a:t>
            </a:r>
            <a:r>
              <a:rPr lang="en-US" sz="2400" i="1" dirty="0" smtClean="0">
                <a:effectLst/>
                <a:latin typeface="Times New Roman" panose="02020603050405020304" pitchFamily="18" charset="0"/>
                <a:cs typeface="Times New Roman" panose="02020603050405020304" pitchFamily="18" charset="0"/>
              </a:rPr>
              <a:t>Low-power Wide-area Network</a:t>
            </a:r>
            <a:r>
              <a:rPr lang="uk-UA" sz="2400" dirty="0" smtClean="0">
                <a:latin typeface="Times New Roman" panose="02020603050405020304" pitchFamily="18" charset="0"/>
                <a:cs typeface="Times New Roman" panose="02020603050405020304" pitchFamily="18" charset="0"/>
              </a:rPr>
              <a:t>) - це широкий термін, що охоплює кілька реалізацій і протоколів, як з відкритим вихідним кодом, так і закритих (пропрієтарних) розробок. </a:t>
            </a: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У той час як інші технології бездротового зв'язку, такі як Bluetooth і BLE (а в деякій мірі Wi-Fi і ZigBee), неможливо використати для передачі даних на великі відстані, LPWAN, і зокрема її реалізація - LoRaWAN, навпаки, забезпечує обмін невеликими обсягами даних на значній дистанції. </a:t>
            </a: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В основі принципу передачі даних за технологією LPWAN на фізичному рівні лежить властивість радіосистем - </a:t>
            </a:r>
            <a:r>
              <a:rPr lang="uk-UA" sz="2400" b="1" dirty="0" smtClean="0">
                <a:latin typeface="Times New Roman" panose="02020603050405020304" pitchFamily="18" charset="0"/>
                <a:cs typeface="Times New Roman" panose="02020603050405020304" pitchFamily="18" charset="0"/>
              </a:rPr>
              <a:t>збільшення енергетики</a:t>
            </a:r>
            <a:r>
              <a:rPr lang="uk-UA" sz="2400" dirty="0" smtClean="0">
                <a:latin typeface="Times New Roman" panose="02020603050405020304" pitchFamily="18" charset="0"/>
                <a:cs typeface="Times New Roman" panose="02020603050405020304" pitchFamily="18" charset="0"/>
              </a:rPr>
              <a:t>, а значить і </a:t>
            </a:r>
            <a:r>
              <a:rPr lang="uk-UA" sz="2400" b="1" dirty="0" smtClean="0">
                <a:latin typeface="Times New Roman" panose="02020603050405020304" pitchFamily="18" charset="0"/>
                <a:cs typeface="Times New Roman" panose="02020603050405020304" pitchFamily="18" charset="0"/>
              </a:rPr>
              <a:t>дальності зв'язку при зменшенні швидкості передачі</a:t>
            </a:r>
            <a:r>
              <a:rPr lang="uk-UA" sz="2400" dirty="0" smtClean="0">
                <a:latin typeface="Times New Roman" panose="02020603050405020304" pitchFamily="18" charset="0"/>
                <a:cs typeface="Times New Roman" panose="02020603050405020304" pitchFamily="18" charset="0"/>
              </a:rPr>
              <a:t>. Чим нижче бітова швидкість передачі, тим більше енергії вкладається в кожен біт і тим легше виділити його на фоні шумів в приймальні частини системи. Таким чином, низька швидкість передачі даних дозволяє домогтися більшої дальності їх прийому</a:t>
            </a:r>
            <a:endParaRPr lang="ru-RU"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Технологія</a:t>
            </a:r>
            <a:r>
              <a:rPr lang="uk-UA" sz="2400" dirty="0" smtClean="0">
                <a:latin typeface="Times New Roman" panose="02020603050405020304" pitchFamily="18" charset="0"/>
                <a:cs typeface="Times New Roman" panose="02020603050405020304" pitchFamily="18" charset="0"/>
              </a:rPr>
              <a:t>, використовувана в мережі </a:t>
            </a:r>
            <a:r>
              <a:rPr lang="uk-UA" sz="2400" b="1" dirty="0" smtClean="0">
                <a:latin typeface="Times New Roman" panose="02020603050405020304" pitchFamily="18" charset="0"/>
                <a:cs typeface="Times New Roman" panose="02020603050405020304" pitchFamily="18" charset="0"/>
              </a:rPr>
              <a:t>LoRaWAN</a:t>
            </a:r>
            <a:r>
              <a:rPr lang="uk-UA" sz="2400" dirty="0" smtClean="0">
                <a:latin typeface="Times New Roman" panose="02020603050405020304" pitchFamily="18" charset="0"/>
                <a:cs typeface="Times New Roman" panose="02020603050405020304" pitchFamily="18" charset="0"/>
              </a:rPr>
              <a:t>, призначена для підключення недорогих датчиків на батарейках, які працюють на великих відстанях в жорстких умовах, які раніше були занадто складними або дорогими для підключення. </a:t>
            </a: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Завдяки значній проникаючій здатності сигналу, шлюз LoRaWAN, розміщений на будівлі або вежі, може підключатися до датчиків або лічильників, розташованим більш ніж в 16 кілометрах або, наприклад, що знаходяться в підвалах, а в деяких випадках - під землею.</a:t>
            </a:r>
          </a:p>
        </p:txBody>
      </p:sp>
    </p:spTree>
    <p:extLst>
      <p:ext uri="{BB962C8B-B14F-4D97-AF65-F5344CB8AC3E}">
        <p14:creationId xmlns:p14="http://schemas.microsoft.com/office/powerpoint/2010/main" val="1834964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8997" y="296084"/>
            <a:ext cx="9630427" cy="6272370"/>
          </a:xfrm>
        </p:spPr>
      </p:pic>
    </p:spTree>
    <p:extLst>
      <p:ext uri="{BB962C8B-B14F-4D97-AF65-F5344CB8AC3E}">
        <p14:creationId xmlns:p14="http://schemas.microsoft.com/office/powerpoint/2010/main" val="2355063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378" y="133004"/>
            <a:ext cx="11990278" cy="6642700"/>
          </a:xfrm>
        </p:spPr>
        <p:txBody>
          <a:bodyPr>
            <a:normAutofit fontScale="92500" lnSpcReduction="10000"/>
          </a:bodyPr>
          <a:lstStyle/>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Технологія модуляції </a:t>
            </a:r>
            <a:r>
              <a:rPr lang="uk-UA" sz="2400" b="1" dirty="0" smtClean="0">
                <a:latin typeface="Times New Roman" panose="02020603050405020304" pitchFamily="18" charset="0"/>
                <a:cs typeface="Times New Roman" panose="02020603050405020304" pitchFamily="18" charset="0"/>
              </a:rPr>
              <a:t>LoRa</a:t>
            </a:r>
            <a:r>
              <a:rPr lang="uk-UA" sz="2400" dirty="0" smtClean="0">
                <a:latin typeface="Times New Roman" panose="02020603050405020304" pitchFamily="18" charset="0"/>
                <a:cs typeface="Times New Roman" panose="02020603050405020304" pitchFamily="18" charset="0"/>
              </a:rPr>
              <a:t> (Long Range) являє собою метод модуляції, який забезпечує значно більшу дальність зв'язку (зону покриття), ніж інші конкуруючі з ним способи. Метод грунтується на технології модуляції з розширеним спектром і варіації </a:t>
            </a:r>
            <a:r>
              <a:rPr lang="uk-UA" sz="2400" u="sng" dirty="0" smtClean="0">
                <a:latin typeface="Times New Roman" panose="02020603050405020304" pitchFamily="18" charset="0"/>
                <a:cs typeface="Times New Roman" panose="02020603050405020304" pitchFamily="18" charset="0"/>
              </a:rPr>
              <a:t>лінійної частотної модуляції </a:t>
            </a:r>
            <a:r>
              <a:rPr lang="uk-UA" sz="2400" dirty="0" smtClean="0">
                <a:latin typeface="Times New Roman" panose="02020603050405020304" pitchFamily="18" charset="0"/>
                <a:cs typeface="Times New Roman" panose="02020603050405020304" pitchFamily="18" charset="0"/>
              </a:rPr>
              <a:t>(Chirp Spread Spectrum, CSS) з інтегрованою </a:t>
            </a:r>
            <a:r>
              <a:rPr lang="uk-UA" sz="2400" u="sng" dirty="0" smtClean="0">
                <a:latin typeface="Times New Roman" panose="02020603050405020304" pitchFamily="18" charset="0"/>
                <a:cs typeface="Times New Roman" panose="02020603050405020304" pitchFamily="18" charset="0"/>
              </a:rPr>
              <a:t>прямою корекцією помилок </a:t>
            </a:r>
            <a:r>
              <a:rPr lang="uk-UA" sz="2400" dirty="0" smtClean="0">
                <a:latin typeface="Times New Roman" panose="02020603050405020304" pitchFamily="18" charset="0"/>
                <a:cs typeface="Times New Roman" panose="02020603050405020304" pitchFamily="18" charset="0"/>
              </a:rPr>
              <a:t>(Forward Error Correction, FEC).</a:t>
            </a:r>
            <a:endParaRPr lang="en-US"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en-US"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en-US"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en-US" sz="2400" dirty="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en-US"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uk-UA" sz="2400" dirty="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en-US"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en-US"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Технологія LoRa значно підвищує чутливість приймача і, аналогічно іншим методам модуляції з розширеним спектром, використовує всю ширину смуги пропускання каналу для передачі сигналу, що робить її стійким до канальним шумів і нечутливим до зсувів, викликаних неточностями в налаштуванні частот при використанні недорогих опорних кварцових резонаторів. </a:t>
            </a:r>
          </a:p>
        </p:txBody>
      </p:sp>
      <p:pic>
        <p:nvPicPr>
          <p:cNvPr id="1026" name="Picture 2" descr="C:\Users\HP\Desktop\inde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004" y="1902650"/>
            <a:ext cx="4238196" cy="290887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P\Desktop\LoRa-modulation-simulation-with-different-SF-Fig-2-illustrates-the-time-that-takes-t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6520" y="1577223"/>
            <a:ext cx="4626864" cy="355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025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196171" cy="6858001"/>
          </a:xfrm>
        </p:spPr>
      </p:pic>
    </p:spTree>
    <p:extLst>
      <p:ext uri="{BB962C8B-B14F-4D97-AF65-F5344CB8AC3E}">
        <p14:creationId xmlns:p14="http://schemas.microsoft.com/office/powerpoint/2010/main" val="4252839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306" y="129828"/>
            <a:ext cx="11846190" cy="6572723"/>
          </a:xfrm>
        </p:spPr>
        <p:txBody>
          <a:bodyPr>
            <a:normAutofit/>
          </a:bodyPr>
          <a:lstStyle/>
          <a:p>
            <a:pPr marL="0" indent="457200" algn="just">
              <a:lnSpc>
                <a:spcPct val="100000"/>
              </a:lnSpc>
              <a:spcBef>
                <a:spcPts val="0"/>
              </a:spcBef>
              <a:buNone/>
            </a:pPr>
            <a:r>
              <a:rPr lang="uk-UA" dirty="0" smtClean="0">
                <a:latin typeface="Times New Roman" panose="02020603050405020304" pitchFamily="18" charset="0"/>
                <a:cs typeface="Times New Roman" panose="02020603050405020304" pitchFamily="18" charset="0"/>
              </a:rPr>
              <a:t>Технологія LoRa дозволяє здійснювати демодуляцію сигналів з рівнями на </a:t>
            </a:r>
            <a:r>
              <a:rPr lang="uk-UA" u="sng" dirty="0" smtClean="0">
                <a:latin typeface="Times New Roman" panose="02020603050405020304" pitchFamily="18" charset="0"/>
                <a:cs typeface="Times New Roman" panose="02020603050405020304" pitchFamily="18" charset="0"/>
              </a:rPr>
              <a:t>19,5 дБ нижче рівня шумів</a:t>
            </a:r>
            <a:r>
              <a:rPr lang="uk-UA" dirty="0" smtClean="0">
                <a:latin typeface="Times New Roman" panose="02020603050405020304" pitchFamily="18" charset="0"/>
                <a:cs typeface="Times New Roman" panose="02020603050405020304" pitchFamily="18" charset="0"/>
              </a:rPr>
              <a:t>, притому що для правильної демодуляції більшості систем з частотної маніпуляцією (Frequency Shift Keying, FSK) потрібна потужність сигналу як мінімум на 8-10 дБ вище рівня шуму. </a:t>
            </a:r>
          </a:p>
          <a:p>
            <a:pPr marL="0" indent="457200" algn="just">
              <a:lnSpc>
                <a:spcPct val="100000"/>
              </a:lnSpc>
              <a:spcBef>
                <a:spcPts val="0"/>
              </a:spcBef>
              <a:buNone/>
            </a:pPr>
            <a:endParaRPr lang="en-US"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en-US"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en-US"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uk-UA"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en-US"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en-US"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en-US"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dirty="0" smtClean="0">
                <a:latin typeface="Times New Roman" panose="02020603050405020304" pitchFamily="18" charset="0"/>
                <a:cs typeface="Times New Roman" panose="02020603050405020304" pitchFamily="18" charset="0"/>
              </a:rPr>
              <a:t>Модуляція LoRa визначає той фізичний рівень 1 (Physical Layer, PHY, іноді його називають шар), який може бути використаний з різними протоколами і в різних варіантах мережевий архітектури, таких як сітка (Mesh), зірка (Star), точка-точка ( point-to-point) і т. п.</a:t>
            </a:r>
            <a:endParaRPr lang="ru-RU"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ru-RU" dirty="0">
              <a:latin typeface="Times New Roman" panose="02020603050405020304" pitchFamily="18" charset="0"/>
              <a:cs typeface="Times New Roman" panose="02020603050405020304" pitchFamily="18" charset="0"/>
            </a:endParaRPr>
          </a:p>
        </p:txBody>
      </p:sp>
      <p:pic>
        <p:nvPicPr>
          <p:cNvPr id="2051" name="Picture 3" descr="C:\Users\HP\Desktop\LoRa-Frequency-and-signal-strength-scal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8962" y="2065564"/>
            <a:ext cx="3826278" cy="268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963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oRa and LoRaWAN: Technical overview | DEVELOPER PORTA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2044" y="130628"/>
            <a:ext cx="11475720" cy="6617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0309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556" y="312709"/>
            <a:ext cx="11847022" cy="6420600"/>
          </a:xfrm>
        </p:spPr>
        <p:txBody>
          <a:bodyPr>
            <a:normAutofit fontScale="85000" lnSpcReduction="20000"/>
          </a:bodyPr>
          <a:lstStyle/>
          <a:p>
            <a:pPr marL="0" indent="0" algn="just">
              <a:buNone/>
            </a:pPr>
            <a:r>
              <a:rPr lang="uk-UA" dirty="0" smtClean="0">
                <a:latin typeface="Times New Roman" panose="02020603050405020304" pitchFamily="18" charset="0"/>
                <a:cs typeface="Times New Roman" panose="02020603050405020304" pitchFamily="18" charset="0"/>
              </a:rPr>
              <a:t>Для передачі даних по радіоканалу, застосовується неліцензований спектр частот, дозволених до вільного використання: </a:t>
            </a:r>
          </a:p>
          <a:p>
            <a:pPr marL="0" indent="3590925" algn="just">
              <a:buNone/>
            </a:pPr>
            <a:r>
              <a:rPr lang="uk-UA" b="1" dirty="0" smtClean="0">
                <a:latin typeface="Times New Roman" panose="02020603050405020304" pitchFamily="18" charset="0"/>
                <a:cs typeface="Times New Roman" panose="02020603050405020304" pitchFamily="18" charset="0"/>
              </a:rPr>
              <a:t>169 МГц</a:t>
            </a:r>
          </a:p>
          <a:p>
            <a:pPr marL="0" indent="3590925" algn="just">
              <a:buNone/>
            </a:pPr>
            <a:r>
              <a:rPr lang="uk-UA" b="1" dirty="0" smtClean="0">
                <a:latin typeface="Times New Roman" panose="02020603050405020304" pitchFamily="18" charset="0"/>
                <a:cs typeface="Times New Roman" panose="02020603050405020304" pitchFamily="18" charset="0"/>
              </a:rPr>
              <a:t>433 МГц, </a:t>
            </a:r>
          </a:p>
          <a:p>
            <a:pPr marL="0" indent="3590925" algn="just">
              <a:buNone/>
            </a:pPr>
            <a:r>
              <a:rPr lang="uk-UA" b="1" dirty="0" smtClean="0">
                <a:latin typeface="Times New Roman" panose="02020603050405020304" pitchFamily="18" charset="0"/>
                <a:cs typeface="Times New Roman" panose="02020603050405020304" pitchFamily="18" charset="0"/>
              </a:rPr>
              <a:t>868/915 МГц, </a:t>
            </a:r>
          </a:p>
          <a:p>
            <a:pPr marL="0" indent="3590925" algn="just">
              <a:buNone/>
            </a:pPr>
            <a:r>
              <a:rPr lang="uk-UA" b="1" dirty="0" smtClean="0">
                <a:latin typeface="Times New Roman" panose="02020603050405020304" pitchFamily="18" charset="0"/>
                <a:cs typeface="Times New Roman" panose="02020603050405020304" pitchFamily="18" charset="0"/>
              </a:rPr>
              <a:t>2,4 ГГц,</a:t>
            </a:r>
          </a:p>
          <a:p>
            <a:pPr marL="0" indent="0" algn="just">
              <a:buNone/>
            </a:pPr>
            <a:r>
              <a:rPr lang="uk-UA" dirty="0" smtClean="0">
                <a:latin typeface="Times New Roman" panose="02020603050405020304" pitchFamily="18" charset="0"/>
                <a:cs typeface="Times New Roman" panose="02020603050405020304" pitchFamily="18" charset="0"/>
              </a:rPr>
              <a:t>Ширина каналу – 125 кГц.</a:t>
            </a:r>
          </a:p>
          <a:p>
            <a:pPr marL="0" indent="0" algn="just">
              <a:buNone/>
            </a:pPr>
            <a:endParaRPr lang="uk-UA" dirty="0" smtClean="0">
              <a:latin typeface="Times New Roman" panose="02020603050405020304" pitchFamily="18" charset="0"/>
              <a:cs typeface="Times New Roman" panose="02020603050405020304" pitchFamily="18" charset="0"/>
            </a:endParaRPr>
          </a:p>
          <a:p>
            <a:pPr marL="0" indent="0" algn="just">
              <a:buNone/>
            </a:pPr>
            <a:r>
              <a:rPr lang="uk-UA" dirty="0" smtClean="0">
                <a:latin typeface="Times New Roman" panose="02020603050405020304" pitchFamily="18" charset="0"/>
                <a:cs typeface="Times New Roman" panose="02020603050405020304" pitchFamily="18" charset="0"/>
              </a:rPr>
              <a:t>Залежно від умов зв’язку обирається оптимальний набір параметрів зв'язку. </a:t>
            </a:r>
          </a:p>
          <a:p>
            <a:pPr marL="0" indent="0" algn="just">
              <a:buNone/>
            </a:pPr>
            <a:r>
              <a:rPr lang="uk-UA" dirty="0" smtClean="0">
                <a:latin typeface="Times New Roman" panose="02020603050405020304" pitchFamily="18" charset="0"/>
                <a:cs typeface="Times New Roman" panose="02020603050405020304" pitchFamily="18" charset="0"/>
              </a:rPr>
              <a:t>За це відповідає </a:t>
            </a:r>
            <a:r>
              <a:rPr lang="uk-UA" b="1" dirty="0" smtClean="0">
                <a:latin typeface="Times New Roman" panose="02020603050405020304" pitchFamily="18" charset="0"/>
                <a:cs typeface="Times New Roman" panose="02020603050405020304" pitchFamily="18" charset="0"/>
              </a:rPr>
              <a:t>SF (spreading factor)</a:t>
            </a:r>
            <a:r>
              <a:rPr lang="uk-UA" dirty="0" smtClean="0">
                <a:latin typeface="Times New Roman" panose="02020603050405020304" pitchFamily="18" charset="0"/>
                <a:cs typeface="Times New Roman" panose="02020603050405020304" pitchFamily="18" charset="0"/>
              </a:rPr>
              <a:t> - коефіцієнт, до якого прив'язуються параметри передачі і прийому. </a:t>
            </a:r>
          </a:p>
          <a:p>
            <a:pPr marL="0" indent="0" algn="just">
              <a:buNone/>
            </a:pPr>
            <a:r>
              <a:rPr lang="uk-UA" dirty="0" smtClean="0">
                <a:latin typeface="Times New Roman" panose="02020603050405020304" pitchFamily="18" charset="0"/>
                <a:cs typeface="Times New Roman" panose="02020603050405020304" pitchFamily="18" charset="0"/>
              </a:rPr>
              <a:t>SF - це ціле число, в стандарті він передбачений від </a:t>
            </a:r>
            <a:r>
              <a:rPr lang="uk-UA" b="1" dirty="0" smtClean="0">
                <a:latin typeface="Times New Roman" panose="02020603050405020304" pitchFamily="18" charset="0"/>
                <a:cs typeface="Times New Roman" panose="02020603050405020304" pitchFamily="18" charset="0"/>
              </a:rPr>
              <a:t>12</a:t>
            </a:r>
            <a:r>
              <a:rPr lang="uk-UA" dirty="0" smtClean="0">
                <a:latin typeface="Times New Roman" panose="02020603050405020304" pitchFamily="18" charset="0"/>
                <a:cs typeface="Times New Roman" panose="02020603050405020304" pitchFamily="18" charset="0"/>
              </a:rPr>
              <a:t> до </a:t>
            </a:r>
            <a:r>
              <a:rPr lang="uk-UA" b="1" dirty="0" smtClean="0">
                <a:latin typeface="Times New Roman" panose="02020603050405020304" pitchFamily="18" charset="0"/>
                <a:cs typeface="Times New Roman" panose="02020603050405020304" pitchFamily="18" charset="0"/>
              </a:rPr>
              <a:t>7</a:t>
            </a:r>
            <a:r>
              <a:rPr lang="uk-UA" dirty="0" smtClean="0">
                <a:latin typeface="Times New Roman" panose="02020603050405020304" pitchFamily="18" charset="0"/>
                <a:cs typeface="Times New Roman" panose="02020603050405020304" pitchFamily="18" charset="0"/>
              </a:rPr>
              <a:t>. </a:t>
            </a:r>
          </a:p>
          <a:p>
            <a:pPr marL="0" indent="0" algn="just">
              <a:buNone/>
            </a:pPr>
            <a:endParaRPr lang="uk-UA" dirty="0" smtClean="0">
              <a:latin typeface="Times New Roman" panose="02020603050405020304" pitchFamily="18" charset="0"/>
              <a:cs typeface="Times New Roman" panose="02020603050405020304" pitchFamily="18" charset="0"/>
            </a:endParaRPr>
          </a:p>
          <a:p>
            <a:pPr marL="0" indent="0" algn="just">
              <a:buNone/>
            </a:pPr>
            <a:r>
              <a:rPr lang="uk-UA" dirty="0" smtClean="0">
                <a:latin typeface="Times New Roman" panose="02020603050405020304" pitchFamily="18" charset="0"/>
                <a:cs typeface="Times New Roman" panose="02020603050405020304" pitchFamily="18" charset="0"/>
              </a:rPr>
              <a:t>Чим вище SF, тим краще </a:t>
            </a:r>
            <a:r>
              <a:rPr lang="uk-UA" b="1" dirty="0" smtClean="0">
                <a:latin typeface="Times New Roman" panose="02020603050405020304" pitchFamily="18" charset="0"/>
                <a:cs typeface="Times New Roman" panose="02020603050405020304" pitchFamily="18" charset="0"/>
              </a:rPr>
              <a:t>перешкодозахищеність лінії</a:t>
            </a:r>
            <a:r>
              <a:rPr lang="uk-UA" dirty="0" smtClean="0">
                <a:latin typeface="Times New Roman" panose="02020603050405020304" pitchFamily="18" charset="0"/>
                <a:cs typeface="Times New Roman" panose="02020603050405020304" pitchFamily="18" charset="0"/>
              </a:rPr>
              <a:t>, але тим </a:t>
            </a:r>
            <a:r>
              <a:rPr lang="uk-UA" b="1" dirty="0" smtClean="0">
                <a:latin typeface="Times New Roman" panose="02020603050405020304" pitchFamily="18" charset="0"/>
                <a:cs typeface="Times New Roman" panose="02020603050405020304" pitchFamily="18" charset="0"/>
              </a:rPr>
              <a:t>нижче швидкість</a:t>
            </a:r>
            <a:r>
              <a:rPr lang="uk-UA" dirty="0" smtClean="0">
                <a:latin typeface="Times New Roman" panose="02020603050405020304" pitchFamily="18" charset="0"/>
                <a:cs typeface="Times New Roman" panose="02020603050405020304" pitchFamily="18" charset="0"/>
              </a:rPr>
              <a:t> і тим більше часу в ефірі триває передача.</a:t>
            </a:r>
          </a:p>
          <a:p>
            <a:pPr marL="0" indent="0" algn="just">
              <a:buNone/>
            </a:pPr>
            <a:endParaRPr lang="uk-UA" dirty="0" smtClean="0">
              <a:latin typeface="Times New Roman" panose="02020603050405020304" pitchFamily="18" charset="0"/>
              <a:cs typeface="Times New Roman" panose="02020603050405020304" pitchFamily="18" charset="0"/>
            </a:endParaRPr>
          </a:p>
          <a:p>
            <a:pPr marL="0" indent="0" algn="just">
              <a:buNone/>
            </a:pPr>
            <a:r>
              <a:rPr lang="uk-UA" dirty="0" smtClean="0">
                <a:latin typeface="Times New Roman" panose="02020603050405020304" pitchFamily="18" charset="0"/>
                <a:cs typeface="Times New Roman" panose="02020603050405020304" pitchFamily="18" charset="0"/>
              </a:rPr>
              <a:t>Для прикладу, максимальна перешкодозахищеність досягається на SF = 12. При цьому час пакета в ефірі становить 2,466 сек, а швидкість - 292 біт / сек.</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8217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LoRa-Spreading-Factor-SF-Bitrates-and-Time-on-Air-LoRa-is-chosen-as-the-wireless.pp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21" y="418791"/>
            <a:ext cx="12046964" cy="593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699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P\Desktop\LoRa-modulation-simulation-with-different-SF-Fig-2-illustrates-the-time-that-takes-t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5920" y="200268"/>
            <a:ext cx="8176128" cy="6290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696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HP\Desktop\Modulation_Characteristic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760" y="95773"/>
            <a:ext cx="10978496" cy="6572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141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551" y="226337"/>
            <a:ext cx="11606542" cy="6455119"/>
          </a:xfrm>
        </p:spPr>
        <p:txBody>
          <a:bodyPr>
            <a:normAutofit/>
          </a:bodyPr>
          <a:lstStyle/>
          <a:p>
            <a:pPr marL="0" indent="457200" algn="just">
              <a:lnSpc>
                <a:spcPct val="100000"/>
              </a:lnSpc>
              <a:spcBef>
                <a:spcPts val="0"/>
              </a:spcBef>
              <a:buNone/>
            </a:pPr>
            <a:r>
              <a:rPr lang="uk-UA" dirty="0" smtClean="0">
                <a:latin typeface="Times New Roman" panose="02020603050405020304" pitchFamily="18" charset="0"/>
                <a:cs typeface="Times New Roman" panose="02020603050405020304" pitchFamily="18" charset="0"/>
              </a:rPr>
              <a:t>Мережева архітектура LoRaWAN розгортається в топології </a:t>
            </a:r>
            <a:r>
              <a:rPr lang="uk-UA" b="1" dirty="0" smtClean="0">
                <a:latin typeface="Times New Roman" panose="02020603050405020304" pitchFamily="18" charset="0"/>
                <a:cs typeface="Times New Roman" panose="02020603050405020304" pitchFamily="18" charset="0"/>
              </a:rPr>
              <a:t>«зірка - зірка»</a:t>
            </a:r>
            <a:r>
              <a:rPr lang="uk-UA" dirty="0" smtClean="0">
                <a:latin typeface="Times New Roman" panose="02020603050405020304" pitchFamily="18" charset="0"/>
                <a:cs typeface="Times New Roman" panose="02020603050405020304" pitchFamily="18" charset="0"/>
              </a:rPr>
              <a:t>,</a:t>
            </a:r>
            <a:r>
              <a:rPr lang="uk-UA"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в якій </a:t>
            </a:r>
            <a:r>
              <a:rPr lang="uk-UA" b="1" dirty="0" smtClean="0">
                <a:latin typeface="Times New Roman" panose="02020603050405020304" pitchFamily="18" charset="0"/>
                <a:cs typeface="Times New Roman" panose="02020603050405020304" pitchFamily="18" charset="0"/>
              </a:rPr>
              <a:t>шлюзи</a:t>
            </a:r>
            <a:r>
              <a:rPr lang="uk-UA"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ретранслюють</a:t>
            </a:r>
            <a:r>
              <a:rPr lang="uk-UA" dirty="0" smtClean="0">
                <a:latin typeface="Times New Roman" panose="02020603050405020304" pitchFamily="18" charset="0"/>
                <a:cs typeface="Times New Roman" panose="02020603050405020304" pitchFamily="18" charset="0"/>
              </a:rPr>
              <a:t> повідомлення між кінцевими пристроями і центральним сервером. </a:t>
            </a:r>
          </a:p>
          <a:p>
            <a:pPr marL="0" indent="457200" algn="just">
              <a:lnSpc>
                <a:spcPct val="100000"/>
              </a:lnSpc>
              <a:spcBef>
                <a:spcPts val="0"/>
              </a:spcBef>
              <a:buNone/>
            </a:pPr>
            <a:r>
              <a:rPr lang="uk-UA" b="1" dirty="0" smtClean="0">
                <a:latin typeface="Times New Roman" panose="02020603050405020304" pitchFamily="18" charset="0"/>
                <a:cs typeface="Times New Roman" panose="02020603050405020304" pitchFamily="18" charset="0"/>
              </a:rPr>
              <a:t>Шлюзи</a:t>
            </a:r>
            <a:r>
              <a:rPr lang="uk-UA" dirty="0" smtClean="0">
                <a:latin typeface="Times New Roman" panose="02020603050405020304" pitchFamily="18" charset="0"/>
                <a:cs typeface="Times New Roman" panose="02020603050405020304" pitchFamily="18" charset="0"/>
              </a:rPr>
              <a:t> підключаються до мережевого сервера через стандартні IP-з'єднання і працюють як </a:t>
            </a:r>
            <a:r>
              <a:rPr lang="uk-UA" b="1" dirty="0" smtClean="0">
                <a:latin typeface="Times New Roman" panose="02020603050405020304" pitchFamily="18" charset="0"/>
                <a:cs typeface="Times New Roman" panose="02020603050405020304" pitchFamily="18" charset="0"/>
              </a:rPr>
              <a:t>прозорий міст</a:t>
            </a:r>
            <a:r>
              <a:rPr lang="uk-UA" dirty="0" smtClean="0">
                <a:latin typeface="Times New Roman" panose="02020603050405020304" pitchFamily="18" charset="0"/>
                <a:cs typeface="Times New Roman" panose="02020603050405020304" pitchFamily="18" charset="0"/>
              </a:rPr>
              <a:t>, просто перетворюючи RF-пакети в IP-пакети і навпаки. </a:t>
            </a:r>
          </a:p>
          <a:p>
            <a:pPr marL="0" indent="457200" algn="just">
              <a:lnSpc>
                <a:spcPct val="100000"/>
              </a:lnSpc>
              <a:spcBef>
                <a:spcPts val="0"/>
              </a:spcBef>
              <a:buNone/>
            </a:pPr>
            <a:endParaRPr lang="en-US"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dirty="0" smtClean="0">
                <a:latin typeface="Times New Roman" panose="02020603050405020304" pitchFamily="18" charset="0"/>
                <a:cs typeface="Times New Roman" panose="02020603050405020304" pitchFamily="18" charset="0"/>
              </a:rPr>
              <a:t>Бездротовий зв'язок дозволяє здійснювати одноточкове з'єднання між кінцевим пристроєм і одним або декількома шлюзами. </a:t>
            </a:r>
          </a:p>
          <a:p>
            <a:pPr marL="0" indent="457200" algn="just">
              <a:lnSpc>
                <a:spcPct val="100000"/>
              </a:lnSpc>
              <a:spcBef>
                <a:spcPts val="0"/>
              </a:spcBef>
              <a:buNone/>
            </a:pPr>
            <a:r>
              <a:rPr lang="uk-UA" dirty="0" smtClean="0">
                <a:latin typeface="Times New Roman" panose="02020603050405020304" pitchFamily="18" charset="0"/>
                <a:cs typeface="Times New Roman" panose="02020603050405020304" pitchFamily="18" charset="0"/>
              </a:rPr>
              <a:t>Всі режими здатні до двонаправленого зв'язку, а також існує підтримка груп багатоадресної адресації для ефективного використання спектра під час таких завдань, як модернізація прошивки по повітрю (FOTA) або масове поширення </a:t>
            </a:r>
            <a:r>
              <a:rPr lang="uk-UA" dirty="0" err="1" smtClean="0">
                <a:latin typeface="Times New Roman" panose="02020603050405020304" pitchFamily="18" charset="0"/>
                <a:cs typeface="Times New Roman" panose="02020603050405020304" pitchFamily="18" charset="0"/>
              </a:rPr>
              <a:t>повідомленнь</a:t>
            </a:r>
            <a:r>
              <a:rPr lang="uk-UA" dirty="0" smtClean="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7669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9629" y="583998"/>
            <a:ext cx="11794719" cy="4985529"/>
          </a:xfrm>
        </p:spPr>
      </p:pic>
    </p:spTree>
    <p:extLst>
      <p:ext uri="{BB962C8B-B14F-4D97-AF65-F5344CB8AC3E}">
        <p14:creationId xmlns:p14="http://schemas.microsoft.com/office/powerpoint/2010/main" val="38980065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599599"/>
            <a:ext cx="10515600" cy="5520690"/>
          </a:xfrm>
        </p:spPr>
      </p:pic>
      <p:sp>
        <p:nvSpPr>
          <p:cNvPr id="4" name="Rectangle 3"/>
          <p:cNvSpPr/>
          <p:nvPr/>
        </p:nvSpPr>
        <p:spPr>
          <a:xfrm>
            <a:off x="2203672" y="5317577"/>
            <a:ext cx="2735942" cy="369332"/>
          </a:xfrm>
          <a:prstGeom prst="rect">
            <a:avLst/>
          </a:prstGeom>
        </p:spPr>
        <p:txBody>
          <a:bodyPr wrap="none">
            <a:spAutoFit/>
          </a:bodyPr>
          <a:lstStyle/>
          <a:p>
            <a:r>
              <a:rPr lang="uk-UA" dirty="0" smtClean="0"/>
              <a:t>10 років від однієї батареї</a:t>
            </a:r>
            <a:endParaRPr lang="ru-RU" dirty="0"/>
          </a:p>
        </p:txBody>
      </p:sp>
    </p:spTree>
    <p:extLst>
      <p:ext uri="{BB962C8B-B14F-4D97-AF65-F5344CB8AC3E}">
        <p14:creationId xmlns:p14="http://schemas.microsoft.com/office/powerpoint/2010/main" val="1400015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7831" y="190123"/>
            <a:ext cx="11637475" cy="6437014"/>
          </a:xfrm>
        </p:spPr>
        <p:txBody>
          <a:bodyPr>
            <a:normAutofit/>
          </a:bodyPr>
          <a:lstStyle/>
          <a:p>
            <a:pPr marL="0" indent="457200" algn="just">
              <a:lnSpc>
                <a:spcPct val="100000"/>
              </a:lnSpc>
              <a:spcBef>
                <a:spcPts val="0"/>
              </a:spcBef>
              <a:buNone/>
            </a:pPr>
            <a:r>
              <a:rPr lang="uk-UA" dirty="0" smtClean="0">
                <a:latin typeface="Times New Roman" panose="02020603050405020304" pitchFamily="18" charset="0"/>
                <a:cs typeface="Times New Roman" panose="02020603050405020304" pitchFamily="18" charset="0"/>
              </a:rPr>
              <a:t>LoRaWAN має три </a:t>
            </a:r>
            <a:r>
              <a:rPr lang="uk-UA" b="1" dirty="0" smtClean="0">
                <a:latin typeface="Times New Roman" panose="02020603050405020304" pitchFamily="18" charset="0"/>
                <a:cs typeface="Times New Roman" panose="02020603050405020304" pitchFamily="18" charset="0"/>
              </a:rPr>
              <a:t>класи кінцевих пристроїв</a:t>
            </a:r>
            <a:r>
              <a:rPr lang="uk-UA" dirty="0" smtClean="0">
                <a:latin typeface="Times New Roman" panose="02020603050405020304" pitchFamily="18" charset="0"/>
                <a:cs typeface="Times New Roman" panose="02020603050405020304" pitchFamily="18" charset="0"/>
              </a:rPr>
              <a:t>:</a:t>
            </a:r>
          </a:p>
          <a:p>
            <a:pPr marL="0" indent="457200" algn="just">
              <a:lnSpc>
                <a:spcPct val="100000"/>
              </a:lnSpc>
              <a:spcBef>
                <a:spcPts val="0"/>
              </a:spcBef>
              <a:buNone/>
            </a:pPr>
            <a:r>
              <a:rPr lang="uk-UA" sz="2400" b="1" dirty="0" smtClean="0">
                <a:latin typeface="Times New Roman" panose="02020603050405020304" pitchFamily="18" charset="0"/>
                <a:cs typeface="Times New Roman" panose="02020603050405020304" pitchFamily="18" charset="0"/>
              </a:rPr>
              <a:t>Клас A </a:t>
            </a:r>
            <a:r>
              <a:rPr lang="uk-UA" sz="2400" dirty="0" smtClean="0">
                <a:latin typeface="Times New Roman" panose="02020603050405020304" pitchFamily="18" charset="0"/>
                <a:cs typeface="Times New Roman" panose="02020603050405020304" pitchFamily="18" charset="0"/>
              </a:rPr>
              <a:t>- двонаправлені кінцеві пристрої з наднизькою потужністю: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Клас А повинен підтримуватися всіма кінцевими пристроями LoRaWAN за замовчуванням. Передача завжди ініціюється кінцевим пристроєм і повністю асинхронна. Кожна передача по висхідній (</a:t>
            </a:r>
            <a:r>
              <a:rPr lang="en-US" sz="2000" dirty="0" smtClean="0">
                <a:latin typeface="Times New Roman" panose="02020603050405020304" pitchFamily="18" charset="0"/>
                <a:cs typeface="Times New Roman" panose="02020603050405020304" pitchFamily="18" charset="0"/>
              </a:rPr>
              <a:t>uplink)</a:t>
            </a:r>
            <a:r>
              <a:rPr lang="uk-UA" sz="2000" dirty="0" smtClean="0">
                <a:latin typeface="Times New Roman" panose="02020603050405020304" pitchFamily="18" charset="0"/>
                <a:cs typeface="Times New Roman" panose="02020603050405020304" pitchFamily="18" charset="0"/>
              </a:rPr>
              <a:t> лінії зв'язку може бути відправлена ​​в будь-який час і за нею йдуть два коротких вікна низхідній лінії зв'язку</a:t>
            </a:r>
            <a:r>
              <a:rPr lang="en-US" sz="2000" dirty="0" smtClean="0">
                <a:latin typeface="Times New Roman" panose="02020603050405020304" pitchFamily="18" charset="0"/>
                <a:cs typeface="Times New Roman" panose="02020603050405020304" pitchFamily="18" charset="0"/>
              </a:rPr>
              <a:t> (downlink)</a:t>
            </a:r>
            <a:r>
              <a:rPr lang="uk-UA" sz="2000" dirty="0" smtClean="0">
                <a:latin typeface="Times New Roman" panose="02020603050405020304" pitchFamily="18" charset="0"/>
                <a:cs typeface="Times New Roman" panose="02020603050405020304" pitchFamily="18" charset="0"/>
              </a:rPr>
              <a:t>, що дає можливість для двонаправленого зв'язку або команд управління мережею, якщо це необхідно. Це протокол типу ALOHA.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Кінцевий пристрій може </a:t>
            </a:r>
            <a:r>
              <a:rPr lang="uk-UA" sz="2000" u="sng" dirty="0" smtClean="0">
                <a:latin typeface="Times New Roman" panose="02020603050405020304" pitchFamily="18" charset="0"/>
                <a:cs typeface="Times New Roman" panose="02020603050405020304" pitchFamily="18" charset="0"/>
              </a:rPr>
              <a:t>увійти в режим низького енергоспоживання</a:t>
            </a:r>
            <a:r>
              <a:rPr lang="uk-UA" sz="2000" dirty="0" smtClean="0">
                <a:latin typeface="Times New Roman" panose="02020603050405020304" pitchFamily="18" charset="0"/>
                <a:cs typeface="Times New Roman" panose="02020603050405020304" pitchFamily="18" charset="0"/>
              </a:rPr>
              <a:t> в залежності від його </a:t>
            </a:r>
            <a:r>
              <a:rPr lang="uk-UA" sz="2000" u="sng" dirty="0" smtClean="0">
                <a:latin typeface="Times New Roman" panose="02020603050405020304" pitchFamily="18" charset="0"/>
                <a:cs typeface="Times New Roman" panose="02020603050405020304" pitchFamily="18" charset="0"/>
              </a:rPr>
              <a:t>індивідуальних налаштувань</a:t>
            </a:r>
            <a:r>
              <a:rPr lang="uk-UA" sz="2000" dirty="0" smtClean="0">
                <a:latin typeface="Times New Roman" panose="02020603050405020304" pitchFamily="18" charset="0"/>
                <a:cs typeface="Times New Roman" panose="02020603050405020304" pitchFamily="18" charset="0"/>
              </a:rPr>
              <a:t>. Це робить клас A найбільш </a:t>
            </a:r>
            <a:r>
              <a:rPr lang="uk-UA" sz="2000" u="sng" dirty="0" smtClean="0">
                <a:latin typeface="Times New Roman" panose="02020603050405020304" pitchFamily="18" charset="0"/>
                <a:cs typeface="Times New Roman" panose="02020603050405020304" pitchFamily="18" charset="0"/>
              </a:rPr>
              <a:t>енергоефективним</a:t>
            </a:r>
            <a:r>
              <a:rPr lang="uk-UA" sz="2000" dirty="0" smtClean="0">
                <a:latin typeface="Times New Roman" panose="02020603050405020304" pitchFamily="18" charset="0"/>
                <a:cs typeface="Times New Roman" panose="02020603050405020304" pitchFamily="18" charset="0"/>
              </a:rPr>
              <a:t> і час життя сенсора складає від 5 років і вище, в той же час дозволяючи здійснювати зв'язок по висхідній лінії зв'язку в будь-який час.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Оскільки зв'язок по низхідній лінії зв'язку завжди повинний слідувати за передачею по висхідній лінії зв'язку за розкладом, визначеним додатком кінцевого пристрою, зв'язок по низхідній лінії зв'язку повинен буферизуватися на мережевому сервері до наступної події висхідній лінії зв'язку.</a:t>
            </a: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3694" y="4763896"/>
            <a:ext cx="6445185" cy="2094103"/>
          </a:xfrm>
          <a:prstGeom prst="rect">
            <a:avLst/>
          </a:prstGeom>
        </p:spPr>
      </p:pic>
    </p:spTree>
    <p:extLst>
      <p:ext uri="{BB962C8B-B14F-4D97-AF65-F5344CB8AC3E}">
        <p14:creationId xmlns:p14="http://schemas.microsoft.com/office/powerpoint/2010/main" val="2718428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73" y="126584"/>
            <a:ext cx="11565048" cy="6364586"/>
          </a:xfrm>
        </p:spPr>
        <p:txBody>
          <a:bodyPr>
            <a:normAutofit/>
          </a:bodyPr>
          <a:lstStyle/>
          <a:p>
            <a:pPr marL="0" indent="457200" algn="just">
              <a:lnSpc>
                <a:spcPct val="100000"/>
              </a:lnSpc>
              <a:spcBef>
                <a:spcPts val="0"/>
              </a:spcBef>
              <a:buNone/>
            </a:pPr>
            <a:r>
              <a:rPr lang="uk-UA" sz="2400" b="1" dirty="0" smtClean="0">
                <a:latin typeface="Times New Roman" panose="02020603050405020304" pitchFamily="18" charset="0"/>
                <a:cs typeface="Times New Roman" panose="02020603050405020304" pitchFamily="18" charset="0"/>
              </a:rPr>
              <a:t>Клас B (</a:t>
            </a:r>
            <a:r>
              <a:rPr lang="en-US" sz="2400" b="1" dirty="0" smtClean="0">
                <a:latin typeface="Times New Roman" panose="02020603050405020304" pitchFamily="18" charset="0"/>
                <a:cs typeface="Times New Roman" panose="02020603050405020304" pitchFamily="18" charset="0"/>
              </a:rPr>
              <a:t>Beacon</a:t>
            </a:r>
            <a:r>
              <a:rPr lang="ru-RU" sz="2400" b="1"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двонаправлені кінцеві пристрої з певним часом очікування низхідного потоку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Окрім початкових вікон прийому класу А, пристрої класу B </a:t>
            </a:r>
            <a:r>
              <a:rPr lang="uk-UA" sz="2000" u="sng" dirty="0" smtClean="0">
                <a:latin typeface="Times New Roman" panose="02020603050405020304" pitchFamily="18" charset="0"/>
                <a:cs typeface="Times New Roman" panose="02020603050405020304" pitchFamily="18" charset="0"/>
              </a:rPr>
              <a:t>синхронізуються з мережею </a:t>
            </a:r>
            <a:r>
              <a:rPr lang="uk-UA" sz="2000" dirty="0" smtClean="0">
                <a:latin typeface="Times New Roman" panose="02020603050405020304" pitchFamily="18" charset="0"/>
                <a:cs typeface="Times New Roman" panose="02020603050405020304" pitchFamily="18" charset="0"/>
              </a:rPr>
              <a:t>з використанням </a:t>
            </a:r>
            <a:r>
              <a:rPr lang="uk-UA" sz="2000" u="sng" dirty="0" smtClean="0">
                <a:latin typeface="Times New Roman" panose="02020603050405020304" pitchFamily="18" charset="0"/>
                <a:cs typeface="Times New Roman" panose="02020603050405020304" pitchFamily="18" charset="0"/>
              </a:rPr>
              <a:t>періодичних маяків</a:t>
            </a:r>
            <a:r>
              <a:rPr lang="uk-UA" sz="2000" dirty="0" smtClean="0">
                <a:latin typeface="Times New Roman" panose="02020603050405020304" pitchFamily="18" charset="0"/>
                <a:cs typeface="Times New Roman" panose="02020603050405020304" pitchFamily="18" charset="0"/>
              </a:rPr>
              <a:t> і відкривають </a:t>
            </a:r>
            <a:r>
              <a:rPr lang="uk-UA" sz="2000" u="sng" dirty="0" smtClean="0">
                <a:latin typeface="Times New Roman" panose="02020603050405020304" pitchFamily="18" charset="0"/>
                <a:cs typeface="Times New Roman" panose="02020603050405020304" pitchFamily="18" charset="0"/>
              </a:rPr>
              <a:t>«слоти для перевірки» низхідного потоку за розкладом</a:t>
            </a:r>
            <a:r>
              <a:rPr lang="uk-UA" sz="2000" dirty="0" smtClean="0">
                <a:latin typeface="Times New Roman" panose="02020603050405020304" pitchFamily="18" charset="0"/>
                <a:cs typeface="Times New Roman" panose="02020603050405020304" pitchFamily="18" charset="0"/>
              </a:rPr>
              <a:t>.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Це забезпечує мережі можливість здійснювати ниххідний зв'язок з певною затримкою, але за рахунок деякого додаткового енергоспоживання в кінцевому пристрої. Затримка програмується до 128 секунд для різних додатків, а додаткове енергоспоживання досить низьке, щоб залишатися придатним для використання у пристроях на батарейках.</a:t>
            </a:r>
          </a:p>
          <a:p>
            <a:pPr marL="0" indent="457200" algn="just">
              <a:lnSpc>
                <a:spcPct val="100000"/>
              </a:lnSpc>
              <a:spcBef>
                <a:spcPts val="0"/>
              </a:spcBef>
              <a:buNone/>
            </a:pPr>
            <a:r>
              <a:rPr lang="uk-UA" sz="2400" b="1" dirty="0" smtClean="0">
                <a:latin typeface="Times New Roman" panose="02020603050405020304" pitchFamily="18" charset="0"/>
                <a:cs typeface="Times New Roman" panose="02020603050405020304" pitchFamily="18" charset="0"/>
              </a:rPr>
              <a:t>Клас C (</a:t>
            </a:r>
            <a:r>
              <a:rPr lang="en-US" sz="2400" b="1" dirty="0" smtClean="0">
                <a:latin typeface="Times New Roman" panose="02020603050405020304" pitchFamily="18" charset="0"/>
                <a:cs typeface="Times New Roman" panose="02020603050405020304" pitchFamily="18" charset="0"/>
              </a:rPr>
              <a:t>Continuous</a:t>
            </a:r>
            <a:r>
              <a:rPr lang="ru-RU" sz="2400" b="1"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двонаправлені кінцеві пристрої з низькою затримкою: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Клас C додатково </a:t>
            </a:r>
            <a:r>
              <a:rPr lang="uk-UA" sz="2000" u="sng" dirty="0" smtClean="0">
                <a:latin typeface="Times New Roman" panose="02020603050405020304" pitchFamily="18" charset="0"/>
                <a:cs typeface="Times New Roman" panose="02020603050405020304" pitchFamily="18" charset="0"/>
              </a:rPr>
              <a:t>зменшує затримку </a:t>
            </a:r>
            <a:r>
              <a:rPr lang="uk-UA" sz="2000" dirty="0" smtClean="0">
                <a:latin typeface="Times New Roman" panose="02020603050405020304" pitchFamily="18" charset="0"/>
                <a:cs typeface="Times New Roman" panose="02020603050405020304" pitchFamily="18" charset="0"/>
              </a:rPr>
              <a:t>на низхідній лінії зв'язку, </a:t>
            </a:r>
            <a:r>
              <a:rPr lang="uk-UA" sz="2000" u="sng" dirty="0" smtClean="0">
                <a:latin typeface="Times New Roman" panose="02020603050405020304" pitchFamily="18" charset="0"/>
                <a:cs typeface="Times New Roman" panose="02020603050405020304" pitchFamily="18" charset="0"/>
              </a:rPr>
              <a:t>не вимикаючи прийом на кінцевому пристрої, коли пристрій не передає інформацію</a:t>
            </a:r>
            <a:r>
              <a:rPr lang="uk-UA" sz="2000" dirty="0" smtClean="0">
                <a:latin typeface="Times New Roman" panose="02020603050405020304" pitchFamily="18" charset="0"/>
                <a:cs typeface="Times New Roman" panose="02020603050405020304" pitchFamily="18" charset="0"/>
              </a:rPr>
              <a:t> (напівдуплекс).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Виходячи з цього, мережевий сервер може ініціювати передачу по низхідній лінії зв'язку в будь-який час, якщо приймач кінцевого пристрою відкритий, тому затримка відсутня. Платою за це є споживання потужності приймачем (до ~ 50 мВт), і тому клас C підходить для приладів, де є постійне живлення від мережі.</a:t>
            </a:r>
            <a:endParaRPr lang="ru-RU"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1964" y="5016886"/>
            <a:ext cx="4905993" cy="1841113"/>
          </a:xfrm>
          <a:prstGeom prst="rect">
            <a:avLst/>
          </a:prstGeom>
        </p:spPr>
      </p:pic>
    </p:spTree>
    <p:extLst>
      <p:ext uri="{BB962C8B-B14F-4D97-AF65-F5344CB8AC3E}">
        <p14:creationId xmlns:p14="http://schemas.microsoft.com/office/powerpoint/2010/main" val="2162860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57762" y="297144"/>
            <a:ext cx="6105580" cy="5414848"/>
          </a:xfrm>
        </p:spPr>
      </p:pic>
      <p:sp>
        <p:nvSpPr>
          <p:cNvPr id="4" name="Rectangle 3"/>
          <p:cNvSpPr/>
          <p:nvPr/>
        </p:nvSpPr>
        <p:spPr>
          <a:xfrm>
            <a:off x="187648" y="5875277"/>
            <a:ext cx="11756701" cy="707886"/>
          </a:xfrm>
          <a:prstGeom prst="rect">
            <a:avLst/>
          </a:prstGeom>
        </p:spPr>
        <p:txBody>
          <a:bodyPr wrap="square">
            <a:spAutoFit/>
          </a:bodyPr>
          <a:lstStyle/>
          <a:p>
            <a:pPr indent="457200" algn="just"/>
            <a:r>
              <a:rPr lang="uk-UA" sz="2000" dirty="0" smtClean="0">
                <a:latin typeface="Times New Roman" panose="02020603050405020304" pitchFamily="18" charset="0"/>
                <a:cs typeface="Times New Roman" panose="02020603050405020304" pitchFamily="18" charset="0"/>
              </a:rPr>
              <a:t>Для пристроїв з живленням від батарейок можливе тимчасове перемикання між класами A і C, що корисно для періодичних завдань, таких як оновлення прошивки через безротову мережу.</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4967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083" y="374507"/>
            <a:ext cx="11570329" cy="6104535"/>
          </a:xfrm>
        </p:spPr>
        <p:txBody>
          <a:bodyPr>
            <a:normAutofit/>
          </a:bodyPr>
          <a:lstStyle/>
          <a:p>
            <a:pPr marL="0" indent="457200" algn="ctr">
              <a:lnSpc>
                <a:spcPct val="100000"/>
              </a:lnSpc>
              <a:spcBef>
                <a:spcPts val="0"/>
              </a:spcBef>
              <a:buNone/>
            </a:pPr>
            <a:r>
              <a:rPr lang="uk-UA" b="1" dirty="0" smtClean="0">
                <a:latin typeface="Times New Roman" panose="02020603050405020304" pitchFamily="18" charset="0"/>
                <a:cs typeface="Times New Roman" panose="02020603050405020304" pitchFamily="18" charset="0"/>
              </a:rPr>
              <a:t>Швидкість передачі даних </a:t>
            </a:r>
          </a:p>
          <a:p>
            <a:pPr marL="0" indent="457200" algn="just">
              <a:lnSpc>
                <a:spcPct val="100000"/>
              </a:lnSpc>
              <a:spcBef>
                <a:spcPts val="0"/>
              </a:spcBef>
              <a:buNone/>
            </a:pPr>
            <a:endParaRPr lang="uk-UA"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Окрім переваг стрибкоподібної перебудови частоти (ППРЧ</a:t>
            </a:r>
            <a:r>
              <a:rPr lang="en-US" sz="2000" dirty="0" smtClean="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всі пакети зв'язку між кінцевими пристроями і шлюзами також включають в себе параметр «Швидкість передачі даних» (Data Rate). </a:t>
            </a:r>
          </a:p>
          <a:p>
            <a:pPr marL="0" indent="457200" algn="just">
              <a:lnSpc>
                <a:spcPct val="100000"/>
              </a:lnSpc>
              <a:spcBef>
                <a:spcPts val="0"/>
              </a:spcBef>
              <a:buNone/>
            </a:pP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Вибір DR дозволяє встановити динамічний компроміс між діапазоном зв'язку і тривалістю повідомлення. Крім того, завдяки технології розширеня спектру, зв'язок з різними DR не заважає один одному і створює набір віртуальних «кодових» каналів, що збільшують пропускну здатність шлюзу. </a:t>
            </a:r>
          </a:p>
          <a:p>
            <a:pPr marL="0" indent="457200" algn="just">
              <a:lnSpc>
                <a:spcPct val="100000"/>
              </a:lnSpc>
              <a:spcBef>
                <a:spcPts val="0"/>
              </a:spcBef>
              <a:buNone/>
            </a:pPr>
            <a:endParaRPr lang="uk-UA" sz="2000"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Щоб максимально збільшити час автономної роботи кінцевих пристроїв і загальну пропускну здатність мережі, мережевий сервер LoRaWAN керує налаштуванням DR і вихідною потужністю RF для кожного кінцевого пристрою індивідуально за допомогою схеми адаптивної швидкості передачі даних (ADR). </a:t>
            </a:r>
          </a:p>
          <a:p>
            <a:pPr marL="0" indent="457200" algn="just">
              <a:lnSpc>
                <a:spcPct val="100000"/>
              </a:lnSpc>
              <a:spcBef>
                <a:spcPts val="0"/>
              </a:spcBef>
              <a:buNone/>
            </a:pPr>
            <a:endParaRPr lang="uk-UA" sz="2000"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b="1" dirty="0" smtClean="0">
                <a:latin typeface="Times New Roman" panose="02020603050405020304" pitchFamily="18" charset="0"/>
                <a:cs typeface="Times New Roman" panose="02020603050405020304" pitchFamily="18" charset="0"/>
              </a:rPr>
              <a:t>Швидкість передачі </a:t>
            </a:r>
            <a:r>
              <a:rPr lang="uk-UA" sz="2000" dirty="0" smtClean="0">
                <a:latin typeface="Times New Roman" panose="02020603050405020304" pitchFamily="18" charset="0"/>
                <a:cs typeface="Times New Roman" panose="02020603050405020304" pitchFamily="18" charset="0"/>
              </a:rPr>
              <a:t>даних в режимі LoRaWAN коливається від </a:t>
            </a:r>
            <a:r>
              <a:rPr lang="uk-UA" sz="2000" b="1" dirty="0" smtClean="0">
                <a:latin typeface="Times New Roman" panose="02020603050405020304" pitchFamily="18" charset="0"/>
                <a:cs typeface="Times New Roman" panose="02020603050405020304" pitchFamily="18" charset="0"/>
              </a:rPr>
              <a:t>0,3 Кбіт/с </a:t>
            </a:r>
            <a:r>
              <a:rPr lang="uk-UA" sz="2000" dirty="0" smtClean="0">
                <a:latin typeface="Times New Roman" panose="02020603050405020304" pitchFamily="18" charset="0"/>
                <a:cs typeface="Times New Roman" panose="02020603050405020304" pitchFamily="18" charset="0"/>
              </a:rPr>
              <a:t>до </a:t>
            </a:r>
            <a:r>
              <a:rPr lang="uk-UA" sz="2000" b="1" dirty="0" smtClean="0">
                <a:latin typeface="Times New Roman" panose="02020603050405020304" pitchFamily="18" charset="0"/>
                <a:cs typeface="Times New Roman" panose="02020603050405020304" pitchFamily="18" charset="0"/>
              </a:rPr>
              <a:t>50 Кбіт/с </a:t>
            </a:r>
            <a:r>
              <a:rPr lang="uk-UA" sz="2000" dirty="0" smtClean="0">
                <a:latin typeface="Times New Roman" panose="02020603050405020304" pitchFamily="18" charset="0"/>
                <a:cs typeface="Times New Roman" panose="02020603050405020304" pitchFamily="18" charset="0"/>
              </a:rPr>
              <a:t>(в режимі FSK).</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25929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378" y="236441"/>
            <a:ext cx="11715183" cy="6382693"/>
          </a:xfrm>
        </p:spPr>
        <p:txBody>
          <a:bodyPr>
            <a:normAutofit/>
          </a:bodyPr>
          <a:lstStyle/>
          <a:p>
            <a:pPr marL="0" indent="457200" algn="ctr">
              <a:lnSpc>
                <a:spcPct val="100000"/>
              </a:lnSpc>
              <a:spcBef>
                <a:spcPts val="0"/>
              </a:spcBef>
              <a:buNone/>
            </a:pPr>
            <a:r>
              <a:rPr lang="uk-UA" dirty="0" smtClean="0">
                <a:latin typeface="Times New Roman" panose="02020603050405020304" pitchFamily="18" charset="0"/>
                <a:cs typeface="Times New Roman" panose="02020603050405020304" pitchFamily="18" charset="0"/>
              </a:rPr>
              <a:t>Специфікація LoRaWAN визначає </a:t>
            </a:r>
            <a:r>
              <a:rPr lang="uk-UA" b="1" dirty="0" smtClean="0">
                <a:latin typeface="Times New Roman" panose="02020603050405020304" pitchFamily="18" charset="0"/>
                <a:cs typeface="Times New Roman" panose="02020603050405020304" pitchFamily="18" charset="0"/>
              </a:rPr>
              <a:t>два рівня криптографії</a:t>
            </a:r>
            <a:r>
              <a:rPr lang="uk-UA" dirty="0" smtClean="0">
                <a:latin typeface="Times New Roman" panose="02020603050405020304" pitchFamily="18" charset="0"/>
                <a:cs typeface="Times New Roman" panose="02020603050405020304" pitchFamily="18" charset="0"/>
              </a:rPr>
              <a:t>: </a:t>
            </a:r>
          </a:p>
          <a:p>
            <a:pPr marL="0" indent="457200" algn="just">
              <a:lnSpc>
                <a:spcPct val="100000"/>
              </a:lnSpc>
              <a:spcBef>
                <a:spcPts val="0"/>
              </a:spcBef>
            </a:pPr>
            <a:r>
              <a:rPr lang="uk-UA" sz="2400" dirty="0" smtClean="0">
                <a:latin typeface="Times New Roman" panose="02020603050405020304" pitchFamily="18" charset="0"/>
                <a:cs typeface="Times New Roman" panose="02020603050405020304" pitchFamily="18" charset="0"/>
              </a:rPr>
              <a:t>Унікальний 128-розрядний ключ мережевого сеансу, який використовується між кінцевим пристроєм та сервером (</a:t>
            </a:r>
            <a:r>
              <a:rPr lang="uk-UA" sz="2400" b="1" dirty="0" smtClean="0">
                <a:latin typeface="Times New Roman" panose="02020603050405020304" pitchFamily="18" charset="0"/>
                <a:cs typeface="Times New Roman" panose="02020603050405020304" pitchFamily="18" charset="0"/>
              </a:rPr>
              <a:t>NwkSKey</a:t>
            </a:r>
            <a:r>
              <a:rPr lang="uk-UA" sz="2400" dirty="0" smtClean="0">
                <a:latin typeface="Times New Roman" panose="02020603050405020304" pitchFamily="18" charset="0"/>
                <a:cs typeface="Times New Roman" panose="02020603050405020304" pitchFamily="18" charset="0"/>
              </a:rPr>
              <a:t>) </a:t>
            </a:r>
          </a:p>
          <a:p>
            <a:pPr marL="0" indent="457200" algn="just">
              <a:lnSpc>
                <a:spcPct val="100000"/>
              </a:lnSpc>
              <a:spcBef>
                <a:spcPts val="0"/>
              </a:spcBef>
            </a:pPr>
            <a:r>
              <a:rPr lang="uk-UA" sz="2400" dirty="0" smtClean="0">
                <a:latin typeface="Times New Roman" panose="02020603050405020304" pitchFamily="18" charset="0"/>
                <a:cs typeface="Times New Roman" panose="02020603050405020304" pitchFamily="18" charset="0"/>
              </a:rPr>
              <a:t>Унікальний 128-бітний ключ сеансу додатка (</a:t>
            </a:r>
            <a:r>
              <a:rPr lang="uk-UA" sz="2400" b="1" dirty="0" smtClean="0">
                <a:latin typeface="Times New Roman" panose="02020603050405020304" pitchFamily="18" charset="0"/>
                <a:cs typeface="Times New Roman" panose="02020603050405020304" pitchFamily="18" charset="0"/>
              </a:rPr>
              <a:t>AppSKe</a:t>
            </a:r>
            <a:r>
              <a:rPr lang="uk-UA" sz="2400" dirty="0" smtClean="0">
                <a:latin typeface="Times New Roman" panose="02020603050405020304" pitchFamily="18" charset="0"/>
                <a:cs typeface="Times New Roman" panose="02020603050405020304" pitchFamily="18" charset="0"/>
              </a:rPr>
              <a:t>y), яким користуються на рівні додатку. </a:t>
            </a:r>
          </a:p>
          <a:p>
            <a:pPr marL="0" indent="457200" algn="just">
              <a:lnSpc>
                <a:spcPct val="100000"/>
              </a:lnSpc>
              <a:spcBef>
                <a:spcPts val="0"/>
              </a:spcBef>
              <a:buNone/>
            </a:pPr>
            <a:endParaRPr lang="uk-UA"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Алгоритми AES використовуються для забезпечення аутентифікації і цілісності пакетів на мережевому сервері і для наскрізного шифрування на сервері додатків. </a:t>
            </a: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Використовуючи ці два рівня, стає можливим реалізувати бездротові мережі без того, щоб оператор мережі мав можливість видимості даних корисного навантаження користувачів. </a:t>
            </a: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Ключі можуть бути активовані за допомогою персоналізації (ABP) на виробничій лінії або при введенні в експлуатацію, або ж можуть бути активовані по бездротовому з6єднанні безпосередньо на місці підключення (OTAA). OTAA дозволяє при необхідності повторно підключати пристрої.</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7257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479" y="513549"/>
            <a:ext cx="11994865" cy="5772207"/>
          </a:xfrm>
        </p:spPr>
      </p:pic>
    </p:spTree>
    <p:extLst>
      <p:ext uri="{BB962C8B-B14F-4D97-AF65-F5344CB8AC3E}">
        <p14:creationId xmlns:p14="http://schemas.microsoft.com/office/powerpoint/2010/main" val="2805086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HP\Desktop\figure-1-sa120uk-lora-secur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1447" y="183851"/>
            <a:ext cx="9728779" cy="624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440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271" y="220436"/>
            <a:ext cx="11740244" cy="6368143"/>
          </a:xfrm>
        </p:spPr>
        <p:txBody>
          <a:bodyPr>
            <a:normAutofit/>
          </a:bodyPr>
          <a:lstStyle/>
          <a:p>
            <a:pPr marL="0" indent="457200" algn="just">
              <a:lnSpc>
                <a:spcPct val="110000"/>
              </a:lnSpc>
              <a:spcBef>
                <a:spcPts val="0"/>
              </a:spcBef>
              <a:buNone/>
            </a:pPr>
            <a:r>
              <a:rPr lang="uk-UA" sz="2400" b="1" dirty="0" smtClean="0">
                <a:latin typeface="Times New Roman" panose="02020603050405020304" pitchFamily="18" charset="0"/>
                <a:cs typeface="Times New Roman" panose="02020603050405020304" pitchFamily="18" charset="0"/>
              </a:rPr>
              <a:t>Переваги LPWAN </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Велика дальність передачі сигналу у порівнянні з іншими бездротовими технологіями використовуваними для телеметрії GPRS або ZigBee, досягає 10-15 км. </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Низький рівень споживання енергії у кінцевих пристроїв, завдяки мінімальним витратам енергії на передачу невеликого пакета даних. </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Висока проникаюча здатність радіосигналу в міській забудові при використанні частот суб-гігагерцовому діапазоні. </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Висока масштабованість мережі на великих територіях. </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Відсутність необхідності отримання частотного дозволу та плати за радіочастотний спектр, внаслідок використання неліцензованих частот (ISM band) </a:t>
            </a:r>
          </a:p>
          <a:p>
            <a:pPr marL="0" indent="457200" algn="just">
              <a:lnSpc>
                <a:spcPct val="110000"/>
              </a:lnSpc>
              <a:spcBef>
                <a:spcPts val="0"/>
              </a:spcBef>
              <a:buNone/>
            </a:pPr>
            <a:r>
              <a:rPr lang="uk-UA" sz="2400" b="1" dirty="0" smtClean="0">
                <a:latin typeface="Times New Roman" panose="02020603050405020304" pitchFamily="18" charset="0"/>
                <a:cs typeface="Times New Roman" panose="02020603050405020304" pitchFamily="18" charset="0"/>
              </a:rPr>
              <a:t>Недоліки LPWAN </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Відносно низька пропускна здатність, внаслідок використання низької частоти радіоканалу. Варіюється в залежності від використовуваної технології передачі даних на фізичному рівні, становить від кількох сотень біт/с до декількох десятків кбіт/с.</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Затримка передачі даних від датчика до кінцевого додатки, пов'язана з часом передачі радіосигналу, може досягати від декількох секунд до декількох десятків секунд. </a:t>
            </a:r>
          </a:p>
          <a:p>
            <a:pPr marL="0" indent="457200" algn="just">
              <a:lnSpc>
                <a:spcPct val="110000"/>
              </a:lnSpc>
              <a:spcBef>
                <a:spcPts val="0"/>
              </a:spcBef>
            </a:pPr>
            <a:r>
              <a:rPr lang="uk-UA" sz="2000" dirty="0" smtClean="0">
                <a:latin typeface="Times New Roman" panose="02020603050405020304" pitchFamily="18" charset="0"/>
                <a:cs typeface="Times New Roman" panose="02020603050405020304" pitchFamily="18" charset="0"/>
              </a:rPr>
              <a:t>Відсутність єдиного стандарту, який визначає фізичний рівень і рівень управління доступом до середовища для бездротових LPWAN-мереж.</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9142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3618" y="932994"/>
            <a:ext cx="8314660" cy="4850218"/>
          </a:xfrm>
          <a:prstGeom prst="rect">
            <a:avLst/>
          </a:prstGeom>
        </p:spPr>
      </p:pic>
    </p:spTree>
    <p:extLst>
      <p:ext uri="{BB962C8B-B14F-4D97-AF65-F5344CB8AC3E}">
        <p14:creationId xmlns:p14="http://schemas.microsoft.com/office/powerpoint/2010/main" val="939527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548" y="159489"/>
            <a:ext cx="11836289" cy="2659015"/>
          </a:xfrm>
        </p:spPr>
        <p:txBody>
          <a:bodyPr>
            <a:normAutofit fontScale="70000" lnSpcReduction="20000"/>
          </a:bodyPr>
          <a:lstStyle/>
          <a:p>
            <a:pPr marL="0" indent="457200" algn="just">
              <a:lnSpc>
                <a:spcPct val="120000"/>
              </a:lnSpc>
              <a:spcBef>
                <a:spcPts val="0"/>
              </a:spcBef>
              <a:buNone/>
            </a:pPr>
            <a:r>
              <a:rPr lang="uk-UA" dirty="0">
                <a:latin typeface="Times New Roman" panose="02020603050405020304" pitchFamily="18" charset="0"/>
                <a:cs typeface="Times New Roman" panose="02020603050405020304" pitchFamily="18" charset="0"/>
              </a:rPr>
              <a:t>NB-IoT є одним з трьох стандартів IoT, розроблених 3GPP для стільникових мереж зв'язку: </a:t>
            </a:r>
            <a:endParaRPr lang="en-US"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buNone/>
            </a:pPr>
            <a:r>
              <a:rPr lang="uk-UA" dirty="0" smtClean="0">
                <a:latin typeface="Times New Roman" panose="02020603050405020304" pitchFamily="18" charset="0"/>
                <a:cs typeface="Times New Roman" panose="02020603050405020304" pitchFamily="18" charset="0"/>
              </a:rPr>
              <a:t>eMTC </a:t>
            </a:r>
            <a:r>
              <a:rPr lang="uk-UA" dirty="0">
                <a:latin typeface="Times New Roman" panose="02020603050405020304" pitchFamily="18" charset="0"/>
                <a:cs typeface="Times New Roman" panose="02020603050405020304" pitchFamily="18" charset="0"/>
              </a:rPr>
              <a:t>(enhanced Machine-Type Communication</a:t>
            </a:r>
            <a:r>
              <a:rPr lang="uk-UA"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uk-UA" b="1" dirty="0" smtClean="0">
                <a:latin typeface="Times New Roman" panose="02020603050405020304" pitchFamily="18" charset="0"/>
                <a:cs typeface="Times New Roman" panose="02020603050405020304" pitchFamily="18" charset="0"/>
              </a:rPr>
              <a:t>NB-IoT</a:t>
            </a:r>
            <a:r>
              <a:rPr lang="en-US"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Narrowband Internet of </a:t>
            </a:r>
            <a:r>
              <a:rPr lang="en-US" b="1" dirty="0" smtClean="0">
                <a:latin typeface="Times New Roman" panose="02020603050405020304" pitchFamily="18" charset="0"/>
                <a:cs typeface="Times New Roman" panose="02020603050405020304" pitchFamily="18" charset="0"/>
              </a:rPr>
              <a:t>Things)</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і </a:t>
            </a:r>
            <a:r>
              <a:rPr lang="uk-UA" dirty="0" smtClean="0">
                <a:latin typeface="Times New Roman" panose="02020603050405020304" pitchFamily="18" charset="0"/>
                <a:cs typeface="Times New Roman" panose="02020603050405020304" pitchFamily="18" charset="0"/>
              </a:rPr>
              <a:t>EC-GSM-IoT</a:t>
            </a:r>
            <a:r>
              <a:rPr lang="uk-UA"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buNone/>
            </a:pPr>
            <a:endParaRPr lang="en-US" dirty="0">
              <a:latin typeface="Times New Roman" panose="02020603050405020304" pitchFamily="18" charset="0"/>
              <a:cs typeface="Times New Roman" panose="02020603050405020304" pitchFamily="18" charset="0"/>
            </a:endParaRPr>
          </a:p>
          <a:p>
            <a:pPr marL="0" indent="457200" algn="just">
              <a:lnSpc>
                <a:spcPct val="120000"/>
              </a:lnSpc>
              <a:spcBef>
                <a:spcPts val="0"/>
              </a:spcBef>
              <a:buNone/>
            </a:pPr>
            <a:r>
              <a:rPr lang="uk-UA" dirty="0" smtClean="0">
                <a:latin typeface="Times New Roman" panose="02020603050405020304" pitchFamily="18" charset="0"/>
                <a:cs typeface="Times New Roman" panose="02020603050405020304" pitchFamily="18" charset="0"/>
              </a:rPr>
              <a:t>eMTC </a:t>
            </a:r>
            <a:r>
              <a:rPr lang="uk-UA" dirty="0">
                <a:latin typeface="Times New Roman" panose="02020603050405020304" pitchFamily="18" charset="0"/>
                <a:cs typeface="Times New Roman" panose="02020603050405020304" pitchFamily="18" charset="0"/>
              </a:rPr>
              <a:t>володіє найбільшою пропускною спроможністю і розгортається на обладнанні LTE. </a:t>
            </a:r>
            <a:endParaRPr lang="en-US"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buNone/>
            </a:pPr>
            <a:r>
              <a:rPr lang="uk-UA" dirty="0" smtClean="0">
                <a:latin typeface="Times New Roman" panose="02020603050405020304" pitchFamily="18" charset="0"/>
                <a:cs typeface="Times New Roman" panose="02020603050405020304" pitchFamily="18" charset="0"/>
              </a:rPr>
              <a:t>NB-IoT мереж</a:t>
            </a:r>
            <a:r>
              <a:rPr lang="uk-UA" dirty="0">
                <a:latin typeface="Times New Roman" panose="02020603050405020304" pitchFamily="18" charset="0"/>
                <a:cs typeface="Times New Roman" panose="02020603050405020304" pitchFamily="18" charset="0"/>
              </a:rPr>
              <a:t>а</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може бути розгорнута як на обладнанні стільникових мереж LTE, так і окремо, в тому числі поверх GSM. </a:t>
            </a:r>
            <a:endParaRPr lang="en-US" dirty="0" smtClean="0">
              <a:latin typeface="Times New Roman" panose="02020603050405020304" pitchFamily="18" charset="0"/>
              <a:cs typeface="Times New Roman" panose="02020603050405020304" pitchFamily="18" charset="0"/>
            </a:endParaRPr>
          </a:p>
          <a:p>
            <a:pPr marL="0" indent="457200" algn="just">
              <a:lnSpc>
                <a:spcPct val="120000"/>
              </a:lnSpc>
              <a:spcBef>
                <a:spcPts val="0"/>
              </a:spcBef>
              <a:buNone/>
            </a:pPr>
            <a:r>
              <a:rPr lang="uk-UA" dirty="0" smtClean="0">
                <a:latin typeface="Times New Roman" panose="02020603050405020304" pitchFamily="18" charset="0"/>
                <a:cs typeface="Times New Roman" panose="02020603050405020304" pitchFamily="18" charset="0"/>
              </a:rPr>
              <a:t>EC-GSM-IoT </a:t>
            </a:r>
            <a:r>
              <a:rPr lang="uk-UA" dirty="0">
                <a:latin typeface="Times New Roman" panose="02020603050405020304" pitchFamily="18" charset="0"/>
                <a:cs typeface="Times New Roman" panose="02020603050405020304" pitchFamily="18" charset="0"/>
              </a:rPr>
              <a:t>надає найменшу пропускну здатність і розгортається поверх мереж стандарту GSM.</a:t>
            </a:r>
            <a:endParaRPr lang="ru-RU"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851186" y="2721159"/>
            <a:ext cx="8848725" cy="4010025"/>
          </a:xfrm>
          <a:prstGeom prst="rect">
            <a:avLst/>
          </a:prstGeom>
        </p:spPr>
      </p:pic>
      <p:pic>
        <p:nvPicPr>
          <p:cNvPr id="6" name="Picture 5"/>
          <p:cNvPicPr>
            <a:picLocks noChangeAspect="1"/>
          </p:cNvPicPr>
          <p:nvPr/>
        </p:nvPicPr>
        <p:blipFill>
          <a:blip r:embed="rId3"/>
          <a:stretch>
            <a:fillRect/>
          </a:stretch>
        </p:blipFill>
        <p:spPr>
          <a:xfrm>
            <a:off x="898561" y="3549834"/>
            <a:ext cx="1952625" cy="3181350"/>
          </a:xfrm>
          <a:prstGeom prst="rect">
            <a:avLst/>
          </a:prstGeom>
        </p:spPr>
      </p:pic>
    </p:spTree>
    <p:extLst>
      <p:ext uri="{BB962C8B-B14F-4D97-AF65-F5344CB8AC3E}">
        <p14:creationId xmlns:p14="http://schemas.microsoft.com/office/powerpoint/2010/main" val="4283719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855" y="74428"/>
            <a:ext cx="11876567" cy="6102535"/>
          </a:xfrm>
        </p:spPr>
        <p:txBody>
          <a:bodyPr>
            <a:normAutofit/>
          </a:bodyPr>
          <a:lstStyle/>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LTE сигналу використовується принцип поділу каналів OFDM з рознесенням піднесуть на 15кГц. </a:t>
            </a:r>
            <a:endParaRPr lang="en-US"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В </a:t>
            </a:r>
            <a:r>
              <a:rPr lang="uk-UA" sz="2400" dirty="0">
                <a:latin typeface="Times New Roman" panose="02020603050405020304" pitchFamily="18" charset="0"/>
                <a:cs typeface="Times New Roman" panose="02020603050405020304" pitchFamily="18" charset="0"/>
              </a:rPr>
              <a:t>DL (Downlink, напрямок від БС) використовується OFDMA, а в UL (Uplink, напрямок на БС) використовується SC-FDMA. </a:t>
            </a:r>
            <a:endParaRPr lang="en-US"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Вся </a:t>
            </a:r>
            <a:r>
              <a:rPr lang="uk-UA" sz="2400" dirty="0">
                <a:latin typeface="Times New Roman" panose="02020603050405020304" pitchFamily="18" charset="0"/>
                <a:cs typeface="Times New Roman" panose="02020603050405020304" pitchFamily="18" charset="0"/>
              </a:rPr>
              <a:t>несуча в LTE розділена на ресурсні блоки (Resource block, RB), кожен з яких складається з 12 </a:t>
            </a:r>
            <a:r>
              <a:rPr lang="uk-UA" sz="2400" dirty="0" smtClean="0">
                <a:latin typeface="Times New Roman" panose="02020603050405020304" pitchFamily="18" charset="0"/>
                <a:cs typeface="Times New Roman" panose="02020603050405020304" pitchFamily="18" charset="0"/>
              </a:rPr>
              <a:t>піднесучих </a:t>
            </a:r>
            <a:r>
              <a:rPr lang="uk-UA" sz="2400" dirty="0">
                <a:latin typeface="Times New Roman" panose="02020603050405020304" pitchFamily="18" charset="0"/>
                <a:cs typeface="Times New Roman" panose="02020603050405020304" pitchFamily="18" charset="0"/>
              </a:rPr>
              <a:t>і загальною шириною </a:t>
            </a:r>
            <a:r>
              <a:rPr lang="uk-UA" sz="2400" dirty="0" smtClean="0">
                <a:latin typeface="Times New Roman" panose="02020603050405020304" pitchFamily="18" charset="0"/>
                <a:cs typeface="Times New Roman" panose="02020603050405020304" pitchFamily="18" charset="0"/>
              </a:rPr>
              <a:t>смуги </a:t>
            </a:r>
            <a:r>
              <a:rPr lang="uk-UA" sz="2400" dirty="0">
                <a:latin typeface="Times New Roman" panose="02020603050405020304" pitchFamily="18" charset="0"/>
                <a:cs typeface="Times New Roman" panose="02020603050405020304" pitchFamily="18" charset="0"/>
              </a:rPr>
              <a:t>в 12х15кГц = </a:t>
            </a:r>
            <a:r>
              <a:rPr lang="uk-UA" sz="2400" dirty="0" smtClean="0">
                <a:latin typeface="Times New Roman" panose="02020603050405020304" pitchFamily="18" charset="0"/>
                <a:cs typeface="Times New Roman" panose="02020603050405020304" pitchFamily="18" charset="0"/>
              </a:rPr>
              <a:t>180кГц. </a:t>
            </a:r>
            <a:r>
              <a:rPr lang="uk-UA" sz="2400" dirty="0">
                <a:latin typeface="Times New Roman" panose="02020603050405020304" pitchFamily="18" charset="0"/>
                <a:cs typeface="Times New Roman" panose="02020603050405020304" pitchFamily="18" charset="0"/>
              </a:rPr>
              <a:t>Кожен ресурсний блок розділений на 12х7 = 84 ресурсних елемента (Resource element, RE).</a:t>
            </a:r>
            <a:endParaRPr lang="ru-RU" sz="24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7138" y="3125695"/>
            <a:ext cx="5778737" cy="3590148"/>
          </a:xfrm>
          <a:prstGeom prst="rect">
            <a:avLst/>
          </a:prstGeom>
        </p:spPr>
      </p:pic>
      <p:sp>
        <p:nvSpPr>
          <p:cNvPr id="5" name="Rectangle 4"/>
          <p:cNvSpPr/>
          <p:nvPr/>
        </p:nvSpPr>
        <p:spPr>
          <a:xfrm>
            <a:off x="241005" y="3743237"/>
            <a:ext cx="5532474" cy="2308324"/>
          </a:xfrm>
          <a:prstGeom prst="rect">
            <a:avLst/>
          </a:prstGeom>
        </p:spPr>
        <p:txBody>
          <a:bodyPr wrap="square">
            <a:spAutoFit/>
          </a:bodyPr>
          <a:lstStyle/>
          <a:p>
            <a:pPr indent="457200" algn="just"/>
            <a:r>
              <a:rPr lang="uk-UA" sz="2400" dirty="0">
                <a:latin typeface="Times New Roman" panose="02020603050405020304" pitchFamily="18" charset="0"/>
                <a:cs typeface="Times New Roman" panose="02020603050405020304" pitchFamily="18" charset="0"/>
              </a:rPr>
              <a:t>Для досягнення </a:t>
            </a:r>
            <a:r>
              <a:rPr lang="uk-UA" sz="2400" dirty="0" smtClean="0">
                <a:latin typeface="Times New Roman" panose="02020603050405020304" pitchFamily="18" charset="0"/>
                <a:cs typeface="Times New Roman" panose="02020603050405020304" pitchFamily="18" charset="0"/>
              </a:rPr>
              <a:t>високої </a:t>
            </a:r>
            <a:r>
              <a:rPr lang="uk-UA" sz="2400" dirty="0">
                <a:latin typeface="Times New Roman" panose="02020603050405020304" pitchFamily="18" charset="0"/>
                <a:cs typeface="Times New Roman" panose="02020603050405020304" pitchFamily="18" charset="0"/>
              </a:rPr>
              <a:t>пропускної здатності </a:t>
            </a:r>
            <a:r>
              <a:rPr lang="uk-UA" sz="2400" dirty="0" smtClean="0">
                <a:latin typeface="Times New Roman" panose="02020603050405020304" pitchFamily="18" charset="0"/>
                <a:cs typeface="Times New Roman" panose="02020603050405020304" pitchFamily="18" charset="0"/>
              </a:rPr>
              <a:t>стільника </a:t>
            </a:r>
            <a:r>
              <a:rPr lang="uk-UA" sz="2400" dirty="0">
                <a:latin typeface="Times New Roman" panose="02020603050405020304" pitchFamily="18" charset="0"/>
                <a:cs typeface="Times New Roman" panose="02020603050405020304" pitchFamily="18" charset="0"/>
              </a:rPr>
              <a:t>застосовуються високі </a:t>
            </a:r>
            <a:r>
              <a:rPr lang="uk-UA" sz="2400" dirty="0" smtClean="0">
                <a:latin typeface="Times New Roman" panose="02020603050405020304" pitchFamily="18" charset="0"/>
                <a:cs typeface="Times New Roman" panose="02020603050405020304" pitchFamily="18" charset="0"/>
              </a:rPr>
              <a:t>рівні </a:t>
            </a:r>
            <a:r>
              <a:rPr lang="uk-UA" sz="2400" dirty="0">
                <a:latin typeface="Times New Roman" panose="02020603050405020304" pitchFamily="18" charset="0"/>
                <a:cs typeface="Times New Roman" panose="02020603050405020304" pitchFamily="18" charset="0"/>
              </a:rPr>
              <a:t>модуляції QAM256 для DL і QAM64 в UL. </a:t>
            </a:r>
            <a:endParaRPr lang="uk-UA" sz="2400" dirty="0" smtClean="0">
              <a:latin typeface="Times New Roman" panose="02020603050405020304" pitchFamily="18" charset="0"/>
              <a:cs typeface="Times New Roman" panose="02020603050405020304" pitchFamily="18" charset="0"/>
            </a:endParaRPr>
          </a:p>
          <a:p>
            <a:pPr indent="457200" algn="just"/>
            <a:r>
              <a:rPr lang="uk-UA" sz="2400" dirty="0" smtClean="0">
                <a:latin typeface="Times New Roman" panose="02020603050405020304" pitchFamily="18" charset="0"/>
                <a:cs typeface="Times New Roman" panose="02020603050405020304" pitchFamily="18" charset="0"/>
              </a:rPr>
              <a:t>З </a:t>
            </a:r>
            <a:r>
              <a:rPr lang="uk-UA" sz="2400" dirty="0">
                <a:latin typeface="Times New Roman" panose="02020603050405020304" pitchFamily="18" charset="0"/>
                <a:cs typeface="Times New Roman" panose="02020603050405020304" pitchFamily="18" charset="0"/>
              </a:rPr>
              <a:t>цією ж метою </a:t>
            </a:r>
            <a:r>
              <a:rPr lang="uk-UA" sz="2400" dirty="0" smtClean="0">
                <a:latin typeface="Times New Roman" panose="02020603050405020304" pitchFamily="18" charset="0"/>
                <a:cs typeface="Times New Roman" panose="02020603050405020304" pitchFamily="18" charset="0"/>
              </a:rPr>
              <a:t>застосовуються </a:t>
            </a:r>
            <a:r>
              <a:rPr lang="uk-UA" sz="2400" dirty="0">
                <a:latin typeface="Times New Roman" panose="02020603050405020304" pitchFamily="18" charset="0"/>
                <a:cs typeface="Times New Roman" panose="02020603050405020304" pitchFamily="18" charset="0"/>
              </a:rPr>
              <a:t>технології MIMO2x2 і MIMO4x4.</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35424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HP\Desktop\08_51_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6930" y="0"/>
            <a:ext cx="91238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370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753" y="318977"/>
            <a:ext cx="11919098" cy="6443330"/>
          </a:xfrm>
        </p:spPr>
        <p:txBody>
          <a:bodyPr>
            <a:normAutofit/>
          </a:bodyPr>
          <a:lstStyle/>
          <a:p>
            <a:pPr marL="0" indent="457200" algn="ctr">
              <a:lnSpc>
                <a:spcPct val="110000"/>
              </a:lnSpc>
              <a:spcBef>
                <a:spcPts val="0"/>
              </a:spcBef>
              <a:buNone/>
            </a:pPr>
            <a:r>
              <a:rPr lang="uk-UA" dirty="0">
                <a:latin typeface="Times New Roman" panose="02020603050405020304" pitchFamily="18" charset="0"/>
                <a:cs typeface="Times New Roman" panose="02020603050405020304" pitchFamily="18" charset="0"/>
              </a:rPr>
              <a:t>Особливості радіосигналу NB-IoT: </a:t>
            </a:r>
            <a:endParaRPr lang="uk-UA"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endParaRPr lang="uk-UA"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r>
              <a:rPr lang="uk-UA" sz="2400" dirty="0" smtClean="0">
                <a:latin typeface="Times New Roman" panose="02020603050405020304" pitchFamily="18" charset="0"/>
                <a:cs typeface="Times New Roman" panose="02020603050405020304" pitchFamily="18" charset="0"/>
              </a:rPr>
              <a:t>спільна </a:t>
            </a:r>
            <a:r>
              <a:rPr lang="uk-UA" sz="2400" dirty="0">
                <a:latin typeface="Times New Roman" panose="02020603050405020304" pitchFamily="18" charset="0"/>
                <a:cs typeface="Times New Roman" panose="02020603050405020304" pitchFamily="18" charset="0"/>
              </a:rPr>
              <a:t>смуга для NB-IoT обмежена в один RB шириною в 180кГц;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r>
              <a:rPr lang="uk-UA" sz="2400" dirty="0">
                <a:latin typeface="Times New Roman" panose="02020603050405020304" pitchFamily="18" charset="0"/>
                <a:cs typeface="Times New Roman" panose="02020603050405020304" pitchFamily="18" charset="0"/>
              </a:rPr>
              <a:t>р</a:t>
            </a:r>
            <a:r>
              <a:rPr lang="uk-UA" sz="2400" dirty="0" smtClean="0">
                <a:latin typeface="Times New Roman" panose="02020603050405020304" pitchFamily="18" charset="0"/>
                <a:cs typeface="Times New Roman" panose="02020603050405020304" pitchFamily="18" charset="0"/>
              </a:rPr>
              <a:t>адіотракт пристрою користувача </a:t>
            </a:r>
            <a:r>
              <a:rPr lang="uk-UA" sz="2400" dirty="0">
                <a:latin typeface="Times New Roman" panose="02020603050405020304" pitchFamily="18" charset="0"/>
                <a:cs typeface="Times New Roman" panose="02020603050405020304" pitchFamily="18" charset="0"/>
              </a:rPr>
              <a:t>має всього одну антену, приймач і передавач;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r>
              <a:rPr lang="uk-UA" sz="2400" dirty="0" smtClean="0">
                <a:latin typeface="Times New Roman" panose="02020603050405020304" pitchFamily="18" charset="0"/>
                <a:cs typeface="Times New Roman" panose="02020603050405020304" pitchFamily="18" charset="0"/>
              </a:rPr>
              <a:t>передача </a:t>
            </a:r>
            <a:r>
              <a:rPr lang="uk-UA" sz="2400" dirty="0">
                <a:latin typeface="Times New Roman" panose="02020603050405020304" pitchFamily="18" charset="0"/>
                <a:cs typeface="Times New Roman" panose="02020603050405020304" pitchFamily="18" charset="0"/>
              </a:rPr>
              <a:t>і прийом рознесені за часом, тобто </a:t>
            </a:r>
            <a:r>
              <a:rPr lang="uk-UA" sz="2400" dirty="0" smtClean="0">
                <a:latin typeface="Times New Roman" panose="02020603050405020304" pitchFamily="18" charset="0"/>
                <a:cs typeface="Times New Roman" panose="02020603050405020304" pitchFamily="18" charset="0"/>
              </a:rPr>
              <a:t>режим є напівдуплексним; </a:t>
            </a:r>
          </a:p>
          <a:p>
            <a:pPr marL="0" indent="457200" algn="just">
              <a:lnSpc>
                <a:spcPct val="110000"/>
              </a:lnSpc>
              <a:spcBef>
                <a:spcPts val="0"/>
              </a:spcBef>
            </a:pPr>
            <a:r>
              <a:rPr lang="uk-UA" sz="2400" dirty="0" smtClean="0">
                <a:latin typeface="Times New Roman" panose="02020603050405020304" pitchFamily="18" charset="0"/>
                <a:cs typeface="Times New Roman" panose="02020603050405020304" pitchFamily="18" charset="0"/>
              </a:rPr>
              <a:t>можливість </a:t>
            </a:r>
            <a:r>
              <a:rPr lang="uk-UA" sz="2400" dirty="0">
                <a:latin typeface="Times New Roman" panose="02020603050405020304" pitchFamily="18" charset="0"/>
                <a:cs typeface="Times New Roman" panose="02020603050405020304" pitchFamily="18" charset="0"/>
              </a:rPr>
              <a:t>передавати в напрямку UL на одній </a:t>
            </a:r>
            <a:r>
              <a:rPr lang="uk-UA" sz="2400" dirty="0" smtClean="0">
                <a:latin typeface="Times New Roman" panose="02020603050405020304" pitchFamily="18" charset="0"/>
                <a:cs typeface="Times New Roman" panose="02020603050405020304" pitchFamily="18" charset="0"/>
              </a:rPr>
              <a:t>піднесучій; </a:t>
            </a:r>
          </a:p>
          <a:p>
            <a:pPr marL="0" indent="457200" algn="just">
              <a:lnSpc>
                <a:spcPct val="110000"/>
              </a:lnSpc>
              <a:spcBef>
                <a:spcPts val="0"/>
              </a:spcBef>
            </a:pPr>
            <a:r>
              <a:rPr lang="uk-UA" sz="2400" dirty="0" smtClean="0">
                <a:latin typeface="Times New Roman" panose="02020603050405020304" pitchFamily="18" charset="0"/>
                <a:cs typeface="Times New Roman" panose="02020603050405020304" pitchFamily="18" charset="0"/>
              </a:rPr>
              <a:t>типи модуляції, що використовуються, </a:t>
            </a:r>
            <a:r>
              <a:rPr lang="uk-UA" sz="2400" dirty="0">
                <a:latin typeface="Times New Roman" panose="02020603050405020304" pitchFamily="18" charset="0"/>
                <a:cs typeface="Times New Roman" panose="02020603050405020304" pitchFamily="18" charset="0"/>
              </a:rPr>
              <a:t>обмежені BPSK і QPSK;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r>
              <a:rPr lang="uk-UA" sz="2400" dirty="0" smtClean="0">
                <a:latin typeface="Times New Roman" panose="02020603050405020304" pitchFamily="18" charset="0"/>
                <a:cs typeface="Times New Roman" panose="02020603050405020304" pitchFamily="18" charset="0"/>
              </a:rPr>
              <a:t>переповтори </a:t>
            </a:r>
            <a:r>
              <a:rPr lang="uk-UA" sz="2400" dirty="0">
                <a:latin typeface="Times New Roman" panose="02020603050405020304" pitchFamily="18" charset="0"/>
                <a:cs typeface="Times New Roman" panose="02020603050405020304" pitchFamily="18" charset="0"/>
              </a:rPr>
              <a:t>переданого сигналу (coverage enhancement</a:t>
            </a:r>
            <a:r>
              <a:rPr lang="uk-UA" sz="2400" dirty="0" smtClean="0">
                <a:latin typeface="Times New Roman" panose="02020603050405020304" pitchFamily="18" charset="0"/>
                <a:cs typeface="Times New Roman" panose="02020603050405020304" pitchFamily="18" charset="0"/>
              </a:rPr>
              <a:t>).</a:t>
            </a:r>
          </a:p>
          <a:p>
            <a:pPr marL="0" indent="457200" algn="just">
              <a:lnSpc>
                <a:spcPct val="110000"/>
              </a:lnSpc>
              <a:spcBef>
                <a:spcPts val="0"/>
              </a:spcBef>
              <a:buNone/>
            </a:pPr>
            <a:endParaRPr lang="uk-UA" sz="2400" dirty="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sz="2400" dirty="0">
                <a:latin typeface="Times New Roman" panose="02020603050405020304" pitchFamily="18" charset="0"/>
                <a:cs typeface="Times New Roman" panose="02020603050405020304" pitchFamily="18" charset="0"/>
              </a:rPr>
              <a:t>Для NB-IoT можуть використовуватися практично всі ті ж діапазони частот, що і для </a:t>
            </a:r>
            <a:r>
              <a:rPr lang="uk-UA" sz="2400" dirty="0" smtClean="0">
                <a:latin typeface="Times New Roman" panose="02020603050405020304" pitchFamily="18" charset="0"/>
                <a:cs typeface="Times New Roman" panose="02020603050405020304" pitchFamily="18" charset="0"/>
              </a:rPr>
              <a:t>2G/3G/4G </a:t>
            </a:r>
            <a:r>
              <a:rPr lang="uk-UA" sz="2400" dirty="0">
                <a:latin typeface="Times New Roman" panose="02020603050405020304" pitchFamily="18" charset="0"/>
                <a:cs typeface="Times New Roman" panose="02020603050405020304" pitchFamily="18" charset="0"/>
              </a:rPr>
              <a:t>в «низьких» </a:t>
            </a:r>
            <a:r>
              <a:rPr lang="uk-UA" sz="2400" dirty="0" smtClean="0">
                <a:latin typeface="Times New Roman" panose="02020603050405020304" pitchFamily="18" charset="0"/>
                <a:cs typeface="Times New Roman" panose="02020603050405020304" pitchFamily="18" charset="0"/>
              </a:rPr>
              <a:t>смугах:</a:t>
            </a:r>
          </a:p>
          <a:p>
            <a:pPr marL="0" indent="457200" algn="just">
              <a:lnSpc>
                <a:spcPct val="110000"/>
              </a:lnSpc>
              <a:spcBef>
                <a:spcPts val="0"/>
              </a:spcBef>
              <a:buNone/>
            </a:pPr>
            <a:endParaRPr lang="uk-UA" sz="2400" dirty="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B20 </a:t>
            </a:r>
            <a:r>
              <a:rPr lang="uk-UA" sz="2400" dirty="0">
                <a:latin typeface="Times New Roman" panose="02020603050405020304" pitchFamily="18" charset="0"/>
                <a:cs typeface="Times New Roman" panose="02020603050405020304" pitchFamily="18" charset="0"/>
              </a:rPr>
              <a:t>(</a:t>
            </a:r>
            <a:r>
              <a:rPr lang="uk-UA" sz="2400" b="1" dirty="0">
                <a:latin typeface="Times New Roman" panose="02020603050405020304" pitchFamily="18" charset="0"/>
                <a:cs typeface="Times New Roman" panose="02020603050405020304" pitchFamily="18" charset="0"/>
              </a:rPr>
              <a:t>800МГц</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B8 </a:t>
            </a:r>
            <a:r>
              <a:rPr lang="uk-UA" sz="2400" dirty="0">
                <a:latin typeface="Times New Roman" panose="02020603050405020304" pitchFamily="18" charset="0"/>
                <a:cs typeface="Times New Roman" panose="02020603050405020304" pitchFamily="18" charset="0"/>
              </a:rPr>
              <a:t>(</a:t>
            </a:r>
            <a:r>
              <a:rPr lang="uk-UA" sz="2400" b="1" dirty="0">
                <a:latin typeface="Times New Roman" panose="02020603050405020304" pitchFamily="18" charset="0"/>
                <a:cs typeface="Times New Roman" panose="02020603050405020304" pitchFamily="18" charset="0"/>
              </a:rPr>
              <a:t>900МГц</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sz="2400" dirty="0" smtClean="0">
                <a:latin typeface="Times New Roman" panose="02020603050405020304" pitchFamily="18" charset="0"/>
                <a:cs typeface="Times New Roman" panose="02020603050405020304" pitchFamily="18" charset="0"/>
              </a:rPr>
              <a:t>B3 </a:t>
            </a:r>
            <a:r>
              <a:rPr lang="uk-UA" sz="2400" dirty="0">
                <a:latin typeface="Times New Roman" panose="02020603050405020304" pitchFamily="18" charset="0"/>
                <a:cs typeface="Times New Roman" panose="02020603050405020304" pitchFamily="18" charset="0"/>
              </a:rPr>
              <a:t>(</a:t>
            </a:r>
            <a:r>
              <a:rPr lang="uk-UA" sz="2400" b="1" dirty="0">
                <a:latin typeface="Times New Roman" panose="02020603050405020304" pitchFamily="18" charset="0"/>
                <a:cs typeface="Times New Roman" panose="02020603050405020304" pitchFamily="18" charset="0"/>
              </a:rPr>
              <a:t>1800МГц</a:t>
            </a:r>
            <a:r>
              <a:rPr lang="uk-UA"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96033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244" y="543208"/>
            <a:ext cx="11661289" cy="5922138"/>
          </a:xfrm>
        </p:spPr>
        <p:txBody>
          <a:bodyPr>
            <a:normAutofit fontScale="92500"/>
          </a:bodyPr>
          <a:lstStyle/>
          <a:p>
            <a:pPr marL="0" indent="457200" algn="just">
              <a:lnSpc>
                <a:spcPct val="110000"/>
              </a:lnSpc>
              <a:spcBef>
                <a:spcPts val="0"/>
              </a:spcBef>
              <a:buNone/>
            </a:pPr>
            <a:r>
              <a:rPr lang="uk-UA" dirty="0">
                <a:latin typeface="Times New Roman" panose="02020603050405020304" pitchFamily="18" charset="0"/>
                <a:cs typeface="Times New Roman" panose="02020603050405020304" pitchFamily="18" charset="0"/>
              </a:rPr>
              <a:t>Для запуску Nb-IoT </a:t>
            </a:r>
            <a:r>
              <a:rPr lang="uk-UA" dirty="0" err="1">
                <a:latin typeface="Times New Roman" panose="02020603050405020304" pitchFamily="18" charset="0"/>
                <a:cs typeface="Times New Roman" panose="02020603050405020304" pitchFamily="18" charset="0"/>
              </a:rPr>
              <a:t>задіюється</a:t>
            </a:r>
            <a:r>
              <a:rPr lang="uk-UA" dirty="0">
                <a:latin typeface="Times New Roman" panose="02020603050405020304" pitchFamily="18" charset="0"/>
                <a:cs typeface="Times New Roman" panose="02020603050405020304" pitchFamily="18" charset="0"/>
              </a:rPr>
              <a:t> тільки один ресурсний блок 180 кГц. Для дальності сигналу його підсилюють на 6 дБ. Це і пояснює, чому </a:t>
            </a:r>
            <a:r>
              <a:rPr lang="uk-UA" dirty="0" smtClean="0">
                <a:latin typeface="Times New Roman" panose="02020603050405020304" pitchFamily="18" charset="0"/>
                <a:cs typeface="Times New Roman" panose="02020603050405020304" pitchFamily="18" charset="0"/>
              </a:rPr>
              <a:t>мереж</a:t>
            </a:r>
            <a:r>
              <a:rPr lang="uk-UA" dirty="0">
                <a:latin typeface="Times New Roman" panose="02020603050405020304" pitchFamily="18" charset="0"/>
                <a:cs typeface="Times New Roman" panose="02020603050405020304" pitchFamily="18" charset="0"/>
              </a:rPr>
              <a:t>а</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Інтернету речей має більш широке охоплення території, ніж LTE, хоча частота використовується однакова. </a:t>
            </a:r>
            <a:endParaRPr lang="uk-UA"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buNone/>
            </a:pPr>
            <a:r>
              <a:rPr lang="uk-UA" dirty="0" smtClean="0">
                <a:latin typeface="Times New Roman" panose="02020603050405020304" pitchFamily="18" charset="0"/>
                <a:cs typeface="Times New Roman" panose="02020603050405020304" pitchFamily="18" charset="0"/>
              </a:rPr>
              <a:t>Запуск </a:t>
            </a:r>
            <a:r>
              <a:rPr lang="uk-UA" dirty="0">
                <a:latin typeface="Times New Roman" panose="02020603050405020304" pitchFamily="18" charset="0"/>
                <a:cs typeface="Times New Roman" panose="02020603050405020304" pitchFamily="18" charset="0"/>
              </a:rPr>
              <a:t>мережі може здійснюватися трьома способами: </a:t>
            </a:r>
            <a:endParaRPr lang="uk-UA"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r>
              <a:rPr lang="uk-UA" dirty="0" smtClean="0">
                <a:latin typeface="Times New Roman" panose="02020603050405020304" pitchFamily="18" charset="0"/>
                <a:cs typeface="Times New Roman" panose="02020603050405020304" pitchFamily="18" charset="0"/>
              </a:rPr>
              <a:t>на </a:t>
            </a:r>
            <a:r>
              <a:rPr lang="uk-UA" dirty="0">
                <a:latin typeface="Times New Roman" panose="02020603050405020304" pitchFamily="18" charset="0"/>
                <a:cs typeface="Times New Roman" panose="02020603050405020304" pitchFamily="18" charset="0"/>
              </a:rPr>
              <a:t>виділеному каналі 200 кГц, який також включає і захисний спектр 300-600 кГц, щоб уникнути перешкод. Такий спосіб не актуальний для України, так як частотного ресурсу недостатньо, плюс, потрібно більше витрат; </a:t>
            </a:r>
            <a:endParaRPr lang="uk-UA"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r>
              <a:rPr lang="uk-UA" dirty="0" smtClean="0">
                <a:latin typeface="Times New Roman" panose="02020603050405020304" pitchFamily="18" charset="0"/>
                <a:cs typeface="Times New Roman" panose="02020603050405020304" pitchFamily="18" charset="0"/>
              </a:rPr>
              <a:t>на </a:t>
            </a:r>
            <a:r>
              <a:rPr lang="uk-UA" dirty="0">
                <a:latin typeface="Times New Roman" panose="02020603050405020304" pitchFamily="18" charset="0"/>
                <a:cs typeface="Times New Roman" panose="02020603050405020304" pitchFamily="18" charset="0"/>
              </a:rPr>
              <a:t>захисній смузі частот: кожна смуга, на якій оператори розгортають зв'язок, має захисний інтервал по 500 кГц з кожного боку. Цей варіант підходить, якщо потрібно заощадити частотний ресурс і знизити взаємний вплив на LTE-мережу; </a:t>
            </a:r>
            <a:endParaRPr lang="uk-UA" dirty="0" smtClean="0">
              <a:latin typeface="Times New Roman" panose="02020603050405020304" pitchFamily="18" charset="0"/>
              <a:cs typeface="Times New Roman" panose="02020603050405020304" pitchFamily="18" charset="0"/>
            </a:endParaRPr>
          </a:p>
          <a:p>
            <a:pPr marL="0" indent="457200" algn="just">
              <a:lnSpc>
                <a:spcPct val="110000"/>
              </a:lnSpc>
              <a:spcBef>
                <a:spcPts val="0"/>
              </a:spcBef>
            </a:pPr>
            <a:r>
              <a:rPr lang="uk-UA" dirty="0" smtClean="0">
                <a:latin typeface="Times New Roman" panose="02020603050405020304" pitchFamily="18" charset="0"/>
                <a:cs typeface="Times New Roman" panose="02020603050405020304" pitchFamily="18" charset="0"/>
              </a:rPr>
              <a:t>всередині </a:t>
            </a:r>
            <a:r>
              <a:rPr lang="uk-UA" dirty="0">
                <a:latin typeface="Times New Roman" panose="02020603050405020304" pitchFamily="18" charset="0"/>
                <a:cs typeface="Times New Roman" panose="02020603050405020304" pitchFamily="18" charset="0"/>
              </a:rPr>
              <a:t>смуги (актуально для України).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27414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6297" y="3516359"/>
            <a:ext cx="10185991" cy="3097091"/>
          </a:xfrm>
        </p:spPr>
      </p:pic>
      <p:sp>
        <p:nvSpPr>
          <p:cNvPr id="5" name="Rectangle 4"/>
          <p:cNvSpPr/>
          <p:nvPr/>
        </p:nvSpPr>
        <p:spPr>
          <a:xfrm>
            <a:off x="180753" y="202019"/>
            <a:ext cx="11717080" cy="2554545"/>
          </a:xfrm>
          <a:prstGeom prst="rect">
            <a:avLst/>
          </a:prstGeom>
        </p:spPr>
        <p:txBody>
          <a:bodyPr wrap="square">
            <a:spAutoFit/>
          </a:bodyPr>
          <a:lstStyle/>
          <a:p>
            <a:pPr indent="457200" algn="just"/>
            <a:r>
              <a:rPr lang="uk-UA" sz="2000" dirty="0" smtClean="0">
                <a:latin typeface="Times New Roman" panose="02020603050405020304" pitchFamily="18" charset="0"/>
                <a:cs typeface="Times New Roman" panose="02020603050405020304" pitchFamily="18" charset="0"/>
              </a:rPr>
              <a:t>Відповідно, існують </a:t>
            </a:r>
            <a:r>
              <a:rPr lang="uk-UA" sz="2000" dirty="0">
                <a:latin typeface="Times New Roman" panose="02020603050405020304" pitchFamily="18" charset="0"/>
                <a:cs typeface="Times New Roman" panose="02020603050405020304" pitchFamily="18" charset="0"/>
              </a:rPr>
              <a:t>три способи виділення частотного ресурсу для NB-IoT: </a:t>
            </a:r>
            <a:endParaRPr lang="uk-UA" sz="2000" dirty="0" smtClean="0">
              <a:latin typeface="Times New Roman" panose="02020603050405020304" pitchFamily="18" charset="0"/>
              <a:cs typeface="Times New Roman" panose="02020603050405020304" pitchFamily="18" charset="0"/>
            </a:endParaRPr>
          </a:p>
          <a:p>
            <a:pPr indent="457200" algn="just"/>
            <a:endParaRPr lang="uk-UA" sz="2000" dirty="0" smtClean="0">
              <a:latin typeface="Times New Roman" panose="02020603050405020304" pitchFamily="18" charset="0"/>
              <a:cs typeface="Times New Roman" panose="02020603050405020304" pitchFamily="18" charset="0"/>
            </a:endParaRPr>
          </a:p>
          <a:p>
            <a:pPr indent="457200" algn="just">
              <a:buAutoNum type="arabicPeriod"/>
            </a:pPr>
            <a:r>
              <a:rPr lang="uk-UA" sz="2000" b="1" dirty="0" smtClean="0">
                <a:latin typeface="Times New Roman" panose="02020603050405020304" pitchFamily="18" charset="0"/>
                <a:cs typeface="Times New Roman" panose="02020603050405020304" pitchFamily="18" charset="0"/>
              </a:rPr>
              <a:t>Stand-alone</a:t>
            </a:r>
            <a:r>
              <a:rPr lang="uk-UA" sz="2000" b="1" dirty="0">
                <a:latin typeface="Times New Roman" panose="02020603050405020304" pitchFamily="18" charset="0"/>
                <a:cs typeface="Times New Roman" panose="02020603050405020304" pitchFamily="18" charset="0"/>
              </a:rPr>
              <a:t>. </a:t>
            </a:r>
            <a:endParaRPr lang="uk-UA" sz="2000" b="1" dirty="0" smtClean="0">
              <a:latin typeface="Times New Roman" panose="02020603050405020304" pitchFamily="18" charset="0"/>
              <a:cs typeface="Times New Roman" panose="02020603050405020304" pitchFamily="18" charset="0"/>
            </a:endParaRPr>
          </a:p>
          <a:p>
            <a:pPr indent="457200" algn="just">
              <a:buAutoNum type="arabicPeriod"/>
            </a:pPr>
            <a:endParaRPr lang="uk-UA" sz="2000" dirty="0" smtClean="0">
              <a:latin typeface="Times New Roman" panose="02020603050405020304" pitchFamily="18" charset="0"/>
              <a:cs typeface="Times New Roman" panose="02020603050405020304" pitchFamily="18" charset="0"/>
            </a:endParaRPr>
          </a:p>
          <a:p>
            <a:pPr indent="457200" algn="just"/>
            <a:r>
              <a:rPr lang="uk-UA" sz="2000" dirty="0" smtClean="0">
                <a:latin typeface="Times New Roman" panose="02020603050405020304" pitchFamily="18" charset="0"/>
                <a:cs typeface="Times New Roman" panose="02020603050405020304" pitchFamily="18" charset="0"/>
              </a:rPr>
              <a:t>Виділений </a:t>
            </a:r>
            <a:r>
              <a:rPr lang="uk-UA" sz="2000" dirty="0">
                <a:latin typeface="Times New Roman" panose="02020603050405020304" pitchFamily="18" charset="0"/>
                <a:cs typeface="Times New Roman" panose="02020603050405020304" pitchFamily="18" charset="0"/>
              </a:rPr>
              <a:t>частотний канал шириною в 200кГц. Цей варіант найбільш ефективний для роботи NB-IoT, але і найбільш витратний. </a:t>
            </a:r>
            <a:r>
              <a:rPr lang="uk-UA" sz="2000" dirty="0" smtClean="0">
                <a:latin typeface="Times New Roman" panose="02020603050405020304" pitchFamily="18" charset="0"/>
                <a:cs typeface="Times New Roman" panose="02020603050405020304" pitchFamily="18" charset="0"/>
              </a:rPr>
              <a:t>В </a:t>
            </a:r>
            <a:r>
              <a:rPr lang="uk-UA" sz="2000" dirty="0">
                <a:latin typeface="Times New Roman" panose="02020603050405020304" pitchFamily="18" charset="0"/>
                <a:cs typeface="Times New Roman" panose="02020603050405020304" pitchFamily="18" charset="0"/>
              </a:rPr>
              <a:t>цьому випадку може знадобитися від 300 до 600 кГц </a:t>
            </a:r>
            <a:r>
              <a:rPr lang="uk-UA" sz="2000" dirty="0" smtClean="0">
                <a:latin typeface="Times New Roman" panose="02020603050405020304" pitchFamily="18" charset="0"/>
                <a:cs typeface="Times New Roman" panose="02020603050405020304" pitchFamily="18" charset="0"/>
              </a:rPr>
              <a:t>спектру </a:t>
            </a:r>
            <a:r>
              <a:rPr lang="uk-UA" sz="2000" dirty="0">
                <a:latin typeface="Times New Roman" panose="02020603050405020304" pitchFamily="18" charset="0"/>
                <a:cs typeface="Times New Roman" panose="02020603050405020304" pitchFamily="18" charset="0"/>
              </a:rPr>
              <a:t>разом із захисними інтервалами. </a:t>
            </a:r>
            <a:endParaRPr lang="uk-UA" sz="2000" dirty="0" smtClean="0">
              <a:latin typeface="Times New Roman" panose="02020603050405020304" pitchFamily="18" charset="0"/>
              <a:cs typeface="Times New Roman" panose="02020603050405020304" pitchFamily="18" charset="0"/>
            </a:endParaRPr>
          </a:p>
          <a:p>
            <a:pPr indent="457200" algn="just"/>
            <a:r>
              <a:rPr lang="uk-UA" sz="2000" dirty="0" smtClean="0">
                <a:latin typeface="Times New Roman" panose="02020603050405020304" pitchFamily="18" charset="0"/>
                <a:cs typeface="Times New Roman" panose="02020603050405020304" pitchFamily="18" charset="0"/>
              </a:rPr>
              <a:t>В </a:t>
            </a:r>
            <a:r>
              <a:rPr lang="uk-UA" sz="2000" dirty="0">
                <a:latin typeface="Times New Roman" panose="02020603050405020304" pitchFamily="18" charset="0"/>
                <a:cs typeface="Times New Roman" panose="02020603050405020304" pitchFamily="18" charset="0"/>
              </a:rPr>
              <a:t>цьому випадку взаємні інтерференції з іншими технологіями мінімальні</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7745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712" y="340242"/>
            <a:ext cx="11621386" cy="1913101"/>
          </a:xfrm>
        </p:spPr>
        <p:txBody>
          <a:bodyPr>
            <a:normAutofit/>
          </a:bodyPr>
          <a:lstStyle/>
          <a:p>
            <a:pPr marL="0" indent="457200" algn="just">
              <a:lnSpc>
                <a:spcPct val="100000"/>
              </a:lnSpc>
              <a:spcBef>
                <a:spcPts val="0"/>
              </a:spcBef>
              <a:buNone/>
            </a:pPr>
            <a:r>
              <a:rPr lang="uk-UA" sz="2000" b="1" dirty="0">
                <a:latin typeface="Times New Roman" panose="02020603050405020304" pitchFamily="18" charset="0"/>
                <a:cs typeface="Times New Roman" panose="02020603050405020304" pitchFamily="18" charset="0"/>
              </a:rPr>
              <a:t>2. In-band </a:t>
            </a:r>
            <a:endParaRPr lang="uk-UA" sz="2000"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Для </a:t>
            </a:r>
            <a:r>
              <a:rPr lang="uk-UA" sz="2000" dirty="0">
                <a:latin typeface="Times New Roman" panose="02020603050405020304" pitchFamily="18" charset="0"/>
                <a:cs typeface="Times New Roman" panose="02020603050405020304" pitchFamily="18" charset="0"/>
              </a:rPr>
              <a:t>NB-IoT виділяються ресурси всередині існуючої LTE несучої, але NB-IoT несуча має підвищену потужність на 6дБ в порівнянні з ресурсними блоками LTE.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Цей </a:t>
            </a:r>
            <a:r>
              <a:rPr lang="uk-UA" sz="2000" dirty="0">
                <a:latin typeface="Times New Roman" panose="02020603050405020304" pitchFamily="18" charset="0"/>
                <a:cs typeface="Times New Roman" panose="02020603050405020304" pitchFamily="18" charset="0"/>
              </a:rPr>
              <a:t>варіант добре підходить для економії частотного ресурсу, але при цьому </a:t>
            </a:r>
            <a:r>
              <a:rPr lang="uk-UA" sz="2000" dirty="0" smtClean="0">
                <a:latin typeface="Times New Roman" panose="02020603050405020304" pitchFamily="18" charset="0"/>
                <a:cs typeface="Times New Roman" panose="02020603050405020304" pitchFamily="18" charset="0"/>
              </a:rPr>
              <a:t>існує </a:t>
            </a:r>
            <a:r>
              <a:rPr lang="uk-UA" sz="2000" dirty="0">
                <a:latin typeface="Times New Roman" panose="02020603050405020304" pitchFamily="18" charset="0"/>
                <a:cs typeface="Times New Roman" panose="02020603050405020304" pitchFamily="18" charset="0"/>
              </a:rPr>
              <a:t>проблема взаємного впливу з </a:t>
            </a:r>
            <a:r>
              <a:rPr lang="uk-UA" sz="2000" dirty="0" smtClean="0">
                <a:latin typeface="Times New Roman" panose="02020603050405020304" pitchFamily="18" charset="0"/>
                <a:cs typeface="Times New Roman" panose="02020603050405020304" pitchFamily="18" charset="0"/>
              </a:rPr>
              <a:t>LTE-мережею</a:t>
            </a:r>
            <a:r>
              <a:rPr lang="uk-UA" sz="2000" dirty="0">
                <a:latin typeface="Times New Roman" panose="02020603050405020304" pitchFamily="18" charset="0"/>
                <a:cs typeface="Times New Roman" panose="02020603050405020304" pitchFamily="18" charset="0"/>
              </a:rPr>
              <a:t>.</a:t>
            </a:r>
            <a:endParaRPr lang="uk-UA" sz="2000" dirty="0" smtClean="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6885" y="3041287"/>
            <a:ext cx="5192565" cy="3135676"/>
          </a:xfrm>
          <a:prstGeom prst="rect">
            <a:avLst/>
          </a:prstGeom>
        </p:spPr>
      </p:pic>
    </p:spTree>
    <p:extLst>
      <p:ext uri="{BB962C8B-B14F-4D97-AF65-F5344CB8AC3E}">
        <p14:creationId xmlns:p14="http://schemas.microsoft.com/office/powerpoint/2010/main" val="261618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711" y="340243"/>
            <a:ext cx="11717079" cy="2794844"/>
          </a:xfrm>
        </p:spPr>
        <p:txBody>
          <a:bodyPr>
            <a:normAutofit/>
          </a:bodyPr>
          <a:lstStyle/>
          <a:p>
            <a:pPr marL="0" indent="457200" algn="just">
              <a:lnSpc>
                <a:spcPct val="100000"/>
              </a:lnSpc>
              <a:spcBef>
                <a:spcPts val="0"/>
              </a:spcBef>
              <a:buNone/>
            </a:pPr>
            <a:r>
              <a:rPr lang="uk-UA" sz="2000" b="1" dirty="0">
                <a:latin typeface="Times New Roman" panose="02020603050405020304" pitchFamily="18" charset="0"/>
                <a:cs typeface="Times New Roman" panose="02020603050405020304" pitchFamily="18" charset="0"/>
              </a:rPr>
              <a:t>3. Guard-Band </a:t>
            </a:r>
            <a:endParaRPr lang="uk-UA" sz="2000"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NB-IoT </a:t>
            </a:r>
            <a:r>
              <a:rPr lang="uk-UA" sz="2000" dirty="0">
                <a:latin typeface="Times New Roman" panose="02020603050405020304" pitchFamily="18" charset="0"/>
                <a:cs typeface="Times New Roman" panose="02020603050405020304" pitchFamily="18" charset="0"/>
              </a:rPr>
              <a:t>запускається в так званому захисному інтервалі.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Наприклад</a:t>
            </a:r>
            <a:r>
              <a:rPr lang="uk-UA" sz="2000" dirty="0">
                <a:latin typeface="Times New Roman" panose="02020603050405020304" pitchFamily="18" charset="0"/>
                <a:cs typeface="Times New Roman" panose="02020603050405020304" pitchFamily="18" charset="0"/>
              </a:rPr>
              <a:t>, в смузі LTE10МГц, по 500 кГц вільного спектру, що використовується в якості захисного інтервалу. Так само як і в режимі in-band для більшої дальності NB-IoT-несуча має підвищену потужність на 6-9дБ в порівнянні з ресурсними блоками </a:t>
            </a:r>
            <a:r>
              <a:rPr lang="uk-UA" sz="2000" dirty="0" smtClean="0">
                <a:latin typeface="Times New Roman" panose="02020603050405020304" pitchFamily="18" charset="0"/>
                <a:cs typeface="Times New Roman" panose="02020603050405020304" pitchFamily="18" charset="0"/>
              </a:rPr>
              <a:t>LTE. </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Цей </a:t>
            </a:r>
            <a:r>
              <a:rPr lang="uk-UA" sz="2000" dirty="0">
                <a:latin typeface="Times New Roman" panose="02020603050405020304" pitchFamily="18" charset="0"/>
                <a:cs typeface="Times New Roman" panose="02020603050405020304" pitchFamily="18" charset="0"/>
              </a:rPr>
              <a:t>варіант використання дозволяє одночасно заощадити частотний ресурс і зменшити взаємний вплив з LTE мережею, хоча в цьому випадку погіршуються параметри позасмугових випромінювань для LTE.</a:t>
            </a: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6860" y="3486021"/>
            <a:ext cx="5364863" cy="2988025"/>
          </a:xfrm>
          <a:prstGeom prst="rect">
            <a:avLst/>
          </a:prstGeom>
        </p:spPr>
      </p:pic>
    </p:spTree>
    <p:extLst>
      <p:ext uri="{BB962C8B-B14F-4D97-AF65-F5344CB8AC3E}">
        <p14:creationId xmlns:p14="http://schemas.microsoft.com/office/powerpoint/2010/main" val="2031491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693" y="180755"/>
            <a:ext cx="11855301" cy="2390996"/>
          </a:xfrm>
        </p:spPr>
        <p:txBody>
          <a:bodyPr>
            <a:normAutofit/>
          </a:bodyPr>
          <a:lstStyle/>
          <a:p>
            <a:pPr marL="0" indent="457200" algn="just">
              <a:lnSpc>
                <a:spcPct val="100000"/>
              </a:lnSpc>
              <a:spcBef>
                <a:spcPts val="0"/>
              </a:spcBef>
              <a:buNone/>
            </a:pPr>
            <a:r>
              <a:rPr lang="uk-UA" sz="2000" dirty="0">
                <a:latin typeface="Times New Roman" panose="02020603050405020304" pitchFamily="18" charset="0"/>
                <a:cs typeface="Times New Roman" panose="02020603050405020304" pitchFamily="18" charset="0"/>
              </a:rPr>
              <a:t>Можливість передавати в напрямку UL на одній </a:t>
            </a:r>
            <a:r>
              <a:rPr lang="uk-UA" sz="2000" dirty="0" smtClean="0">
                <a:latin typeface="Times New Roman" panose="02020603050405020304" pitchFamily="18" charset="0"/>
                <a:cs typeface="Times New Roman" panose="02020603050405020304" pitchFamily="18" charset="0"/>
              </a:rPr>
              <a:t>піднесучій:</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Якщо в LTE абоненту виділяються блоки ресурсних груп, що складаються з одного або декількох RB, то в NB-IoT мінімальної одиницею є RE - ними нарізаються порції радіоресурсу абоненту. Тому з'явилася можливість пристрою передавати сигнал в UL на одній </a:t>
            </a:r>
            <a:r>
              <a:rPr lang="uk-UA" sz="2000" dirty="0" smtClean="0">
                <a:latin typeface="Times New Roman" panose="02020603050405020304" pitchFamily="18" charset="0"/>
                <a:cs typeface="Times New Roman" panose="02020603050405020304" pitchFamily="18" charset="0"/>
              </a:rPr>
              <a:t>піднесучій </a:t>
            </a:r>
            <a:r>
              <a:rPr lang="uk-UA" sz="2000" dirty="0">
                <a:latin typeface="Times New Roman" panose="02020603050405020304" pitchFamily="18" charset="0"/>
                <a:cs typeface="Times New Roman" panose="02020603050405020304" pitchFamily="18" charset="0"/>
              </a:rPr>
              <a:t>в 15кГц.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При </a:t>
            </a:r>
            <a:r>
              <a:rPr lang="uk-UA" sz="2000" dirty="0">
                <a:latin typeface="Times New Roman" panose="02020603050405020304" pitchFamily="18" charset="0"/>
                <a:cs typeface="Times New Roman" panose="02020603050405020304" pitchFamily="18" charset="0"/>
              </a:rPr>
              <a:t>цьому зараз для NB-IoT вже стандартизовано поділ RB на 48 </a:t>
            </a:r>
            <a:r>
              <a:rPr lang="uk-UA" sz="2000" dirty="0" smtClean="0">
                <a:latin typeface="Times New Roman" panose="02020603050405020304" pitchFamily="18" charset="0"/>
                <a:cs typeface="Times New Roman" panose="02020603050405020304" pitchFamily="18" charset="0"/>
              </a:rPr>
              <a:t>піднесучі </a:t>
            </a:r>
            <a:r>
              <a:rPr lang="uk-UA" sz="2000" dirty="0">
                <a:latin typeface="Times New Roman" panose="02020603050405020304" pitchFamily="18" charset="0"/>
                <a:cs typeface="Times New Roman" panose="02020603050405020304" pitchFamily="18" charset="0"/>
              </a:rPr>
              <a:t>по 3.75кГц в напрямку UL. </a:t>
            </a:r>
            <a:r>
              <a:rPr lang="uk-UA" sz="2000" dirty="0" smtClean="0">
                <a:latin typeface="Times New Roman" panose="02020603050405020304" pitchFamily="18" charset="0"/>
                <a:cs typeface="Times New Roman" panose="02020603050405020304" pitchFamily="18" charset="0"/>
              </a:rPr>
              <a:t>Тривалість </a:t>
            </a:r>
            <a:r>
              <a:rPr lang="uk-UA" sz="2000" dirty="0">
                <a:latin typeface="Times New Roman" panose="02020603050405020304" pitchFamily="18" charset="0"/>
                <a:cs typeface="Times New Roman" panose="02020603050405020304" pitchFamily="18" charset="0"/>
              </a:rPr>
              <a:t>ресурсних елементів при цьому збільшується в чотири рази, а відповідно і таймслота до 2 мс, тому інформаційна ємність їх не </a:t>
            </a:r>
            <a:r>
              <a:rPr lang="uk-UA" sz="2000" dirty="0" smtClean="0">
                <a:latin typeface="Times New Roman" panose="02020603050405020304" pitchFamily="18" charset="0"/>
                <a:cs typeface="Times New Roman" panose="02020603050405020304" pitchFamily="18" charset="0"/>
              </a:rPr>
              <a:t>змінюється.</a:t>
            </a:r>
          </a:p>
          <a:p>
            <a:pPr marL="0" indent="457200" algn="just">
              <a:lnSpc>
                <a:spcPct val="100000"/>
              </a:lnSpc>
              <a:spcBef>
                <a:spcPts val="0"/>
              </a:spcBef>
              <a:buNone/>
            </a:pP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816" y="3147237"/>
            <a:ext cx="7427383" cy="2562447"/>
          </a:xfrm>
          <a:prstGeom prst="rect">
            <a:avLst/>
          </a:prstGeom>
        </p:spPr>
      </p:pic>
    </p:spTree>
    <p:extLst>
      <p:ext uri="{BB962C8B-B14F-4D97-AF65-F5344CB8AC3E}">
        <p14:creationId xmlns:p14="http://schemas.microsoft.com/office/powerpoint/2010/main" val="11101399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712" y="340242"/>
            <a:ext cx="11557590" cy="5836721"/>
          </a:xfrm>
        </p:spPr>
        <p:txBody>
          <a:bodyPr>
            <a:normAutofit/>
          </a:bodyPr>
          <a:lstStyle/>
          <a:p>
            <a:pPr marL="0" indent="457200" algn="just">
              <a:lnSpc>
                <a:spcPct val="100000"/>
              </a:lnSpc>
              <a:spcBef>
                <a:spcPts val="0"/>
              </a:spcBef>
              <a:buNone/>
            </a:pPr>
            <a:r>
              <a:rPr lang="uk-UA" sz="2000" dirty="0">
                <a:latin typeface="Times New Roman" panose="02020603050405020304" pitchFamily="18" charset="0"/>
                <a:cs typeface="Times New Roman" panose="02020603050405020304" pitchFamily="18" charset="0"/>
              </a:rPr>
              <a:t>Передача сигналу в вузькій смузі на одній </a:t>
            </a:r>
            <a:r>
              <a:rPr lang="uk-UA" sz="2000" dirty="0" smtClean="0">
                <a:latin typeface="Times New Roman" panose="02020603050405020304" pitchFamily="18" charset="0"/>
                <a:cs typeface="Times New Roman" panose="02020603050405020304" pitchFamily="18" charset="0"/>
              </a:rPr>
              <a:t>піднесучій </a:t>
            </a:r>
            <a:r>
              <a:rPr lang="uk-UA" sz="2000" dirty="0">
                <a:latin typeface="Times New Roman" panose="02020603050405020304" pitchFamily="18" charset="0"/>
                <a:cs typeface="Times New Roman" panose="02020603050405020304" pitchFamily="18" charset="0"/>
              </a:rPr>
              <a:t>15кГц, а тим більше в 3.75кГц, дозволяє значно збільшити спектральну щільність сигналу, а відповідно відношення </a:t>
            </a:r>
            <a:r>
              <a:rPr lang="uk-UA" sz="2000" dirty="0" smtClean="0">
                <a:latin typeface="Times New Roman" panose="02020603050405020304" pitchFamily="18" charset="0"/>
                <a:cs typeface="Times New Roman" panose="02020603050405020304" pitchFamily="18" charset="0"/>
              </a:rPr>
              <a:t>сигнал/шум</a:t>
            </a:r>
            <a:r>
              <a:rPr lang="uk-UA" sz="2000" dirty="0">
                <a:latin typeface="Times New Roman" panose="02020603050405020304" pitchFamily="18" charset="0"/>
                <a:cs typeface="Times New Roman" panose="02020603050405020304" pitchFamily="18" charset="0"/>
              </a:rPr>
              <a:t>, що дуже важливо для абонентських пристроїв, що мають набагато менш потужні передавачі, ніж у базової станції. Тим більше, що в NB-IoT, так само, як і в LTE, потужність абонентських пристроїв обмежена в 23дБм (200мВт).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У </a:t>
            </a:r>
            <a:r>
              <a:rPr lang="uk-UA" sz="2000" dirty="0">
                <a:latin typeface="Times New Roman" panose="02020603050405020304" pitchFamily="18" charset="0"/>
                <a:cs typeface="Times New Roman" panose="02020603050405020304" pitchFamily="18" charset="0"/>
              </a:rPr>
              <a:t>той же час, якщо </a:t>
            </a:r>
            <a:r>
              <a:rPr lang="uk-UA" sz="2000" dirty="0" smtClean="0">
                <a:latin typeface="Times New Roman" panose="02020603050405020304" pitchFamily="18" charset="0"/>
                <a:cs typeface="Times New Roman" panose="02020603050405020304" pitchFamily="18" charset="0"/>
              </a:rPr>
              <a:t>радіоумови </a:t>
            </a:r>
            <a:r>
              <a:rPr lang="uk-UA" sz="2000" dirty="0">
                <a:latin typeface="Times New Roman" panose="02020603050405020304" pitchFamily="18" charset="0"/>
                <a:cs typeface="Times New Roman" panose="02020603050405020304" pitchFamily="18" charset="0"/>
              </a:rPr>
              <a:t>дозволяють, для зменшення часу активного режиму передачі, а відповідно економії батареї, можлива передача на декількох </a:t>
            </a:r>
            <a:r>
              <a:rPr lang="uk-UA" sz="2000" dirty="0" smtClean="0">
                <a:latin typeface="Times New Roman" panose="02020603050405020304" pitchFamily="18" charset="0"/>
                <a:cs typeface="Times New Roman" panose="02020603050405020304" pitchFamily="18" charset="0"/>
              </a:rPr>
              <a:t>піднесучих </a:t>
            </a:r>
            <a:r>
              <a:rPr lang="uk-UA" sz="2000" dirty="0">
                <a:latin typeface="Times New Roman" panose="02020603050405020304" pitchFamily="18" charset="0"/>
                <a:cs typeface="Times New Roman" panose="02020603050405020304" pitchFamily="18" charset="0"/>
              </a:rPr>
              <a:t>одночасно. Передача на одній </a:t>
            </a:r>
            <a:r>
              <a:rPr lang="uk-UA" sz="2000" dirty="0" smtClean="0">
                <a:latin typeface="Times New Roman" panose="02020603050405020304" pitchFamily="18" charset="0"/>
                <a:cs typeface="Times New Roman" panose="02020603050405020304" pitchFamily="18" charset="0"/>
              </a:rPr>
              <a:t>піднесучій </a:t>
            </a:r>
            <a:r>
              <a:rPr lang="uk-UA" sz="2000" dirty="0">
                <a:latin typeface="Times New Roman" panose="02020603050405020304" pitchFamily="18" charset="0"/>
                <a:cs typeface="Times New Roman" panose="02020603050405020304" pitchFamily="18" charset="0"/>
              </a:rPr>
              <a:t>має назву режиму передачі </a:t>
            </a:r>
            <a:r>
              <a:rPr lang="uk-UA" sz="2000" u="sng" dirty="0">
                <a:latin typeface="Times New Roman" panose="02020603050405020304" pitchFamily="18" charset="0"/>
                <a:cs typeface="Times New Roman" panose="02020603050405020304" pitchFamily="18" charset="0"/>
              </a:rPr>
              <a:t>single-tone</a:t>
            </a:r>
            <a:r>
              <a:rPr lang="uk-UA" sz="2000" dirty="0">
                <a:latin typeface="Times New Roman" panose="02020603050405020304" pitchFamily="18" charset="0"/>
                <a:cs typeface="Times New Roman" panose="02020603050405020304" pitchFamily="18" charset="0"/>
              </a:rPr>
              <a:t>, а на кількох - </a:t>
            </a:r>
            <a:r>
              <a:rPr lang="uk-UA" sz="2000" u="sng" dirty="0">
                <a:latin typeface="Times New Roman" panose="02020603050405020304" pitchFamily="18" charset="0"/>
                <a:cs typeface="Times New Roman" panose="02020603050405020304" pitchFamily="18" charset="0"/>
              </a:rPr>
              <a:t>multi-tone</a:t>
            </a:r>
            <a:r>
              <a:rPr lang="uk-UA" sz="2000" dirty="0">
                <a:latin typeface="Times New Roman" panose="02020603050405020304" pitchFamily="18" charset="0"/>
                <a:cs typeface="Times New Roman" panose="02020603050405020304" pitchFamily="18" charset="0"/>
              </a:rPr>
              <a:t> (це 3, 6 або 12 </a:t>
            </a:r>
            <a:r>
              <a:rPr lang="uk-UA" sz="2000" dirty="0" smtClean="0">
                <a:latin typeface="Times New Roman" panose="02020603050405020304" pitchFamily="18" charset="0"/>
                <a:cs typeface="Times New Roman" panose="02020603050405020304" pitchFamily="18" charset="0"/>
              </a:rPr>
              <a:t>піднесучих </a:t>
            </a:r>
            <a:r>
              <a:rPr lang="uk-UA" sz="2000" dirty="0">
                <a:latin typeface="Times New Roman" panose="02020603050405020304" pitchFamily="18" charset="0"/>
                <a:cs typeface="Times New Roman" panose="02020603050405020304" pitchFamily="18" charset="0"/>
              </a:rPr>
              <a:t>по 15 кГц).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Формування </a:t>
            </a:r>
            <a:r>
              <a:rPr lang="uk-UA" sz="2000" dirty="0">
                <a:latin typeface="Times New Roman" panose="02020603050405020304" pitchFamily="18" charset="0"/>
                <a:cs typeface="Times New Roman" panose="02020603050405020304" pitchFamily="18" charset="0"/>
              </a:rPr>
              <a:t>з ресурсних елементів </a:t>
            </a:r>
            <a:r>
              <a:rPr lang="uk-UA" sz="2000" dirty="0" smtClean="0">
                <a:latin typeface="Times New Roman" panose="02020603050405020304" pitchFamily="18" charset="0"/>
                <a:cs typeface="Times New Roman" panose="02020603050405020304" pitchFamily="18" charset="0"/>
              </a:rPr>
              <a:t>різних </a:t>
            </a:r>
            <a:r>
              <a:rPr lang="uk-UA" sz="2000" dirty="0">
                <a:latin typeface="Times New Roman" panose="02020603050405020304" pitchFamily="18" charset="0"/>
                <a:cs typeface="Times New Roman" panose="02020603050405020304" pitchFamily="18" charset="0"/>
              </a:rPr>
              <a:t>варіацій ресурсного юніта (Resource unit, RU). RU - це більша цеглинка, з якої утворюються транспортні блоки (</a:t>
            </a:r>
            <a:r>
              <a:rPr lang="uk-UA" sz="2000" dirty="0" err="1">
                <a:latin typeface="Times New Roman" panose="02020603050405020304" pitchFamily="18" charset="0"/>
                <a:cs typeface="Times New Roman" panose="02020603050405020304" pitchFamily="18" charset="0"/>
              </a:rPr>
              <a:t>Transport</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block</a:t>
            </a:r>
            <a:r>
              <a:rPr lang="uk-UA" sz="2000" dirty="0">
                <a:latin typeface="Times New Roman" panose="02020603050405020304" pitchFamily="18" charset="0"/>
                <a:cs typeface="Times New Roman" panose="02020603050405020304" pitchFamily="18" charset="0"/>
              </a:rPr>
              <a:t>, TB), що призначаються користувачеві. В одному TB може бути від одного до десяти </a:t>
            </a:r>
            <a:r>
              <a:rPr lang="uk-UA" sz="2000" dirty="0" smtClean="0">
                <a:latin typeface="Times New Roman" panose="02020603050405020304" pitchFamily="18" charset="0"/>
                <a:cs typeface="Times New Roman" panose="02020603050405020304" pitchFamily="18" charset="0"/>
              </a:rPr>
              <a:t>RU.</a:t>
            </a: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094" y="4206426"/>
            <a:ext cx="11172825" cy="2447925"/>
          </a:xfrm>
          <a:prstGeom prst="rect">
            <a:avLst/>
          </a:prstGeom>
        </p:spPr>
      </p:pic>
    </p:spTree>
    <p:extLst>
      <p:ext uri="{BB962C8B-B14F-4D97-AF65-F5344CB8AC3E}">
        <p14:creationId xmlns:p14="http://schemas.microsoft.com/office/powerpoint/2010/main" val="42872956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711" y="340242"/>
            <a:ext cx="11556437" cy="6413098"/>
          </a:xfrm>
        </p:spPr>
        <p:txBody>
          <a:bodyPr>
            <a:normAutofit/>
          </a:bodyPr>
          <a:lstStyle/>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При цьому </a:t>
            </a:r>
            <a:r>
              <a:rPr lang="uk-UA" sz="2400" dirty="0">
                <a:latin typeface="Times New Roman" panose="02020603050405020304" pitchFamily="18" charset="0"/>
                <a:cs typeface="Times New Roman" panose="02020603050405020304" pitchFamily="18" charset="0"/>
              </a:rPr>
              <a:t>в залежності від якості сигналу кожен TB може містити різну кількість корисної інформації в залежності від застосовуваної </a:t>
            </a:r>
            <a:r>
              <a:rPr lang="uk-UA" sz="2400" dirty="0" smtClean="0">
                <a:latin typeface="Times New Roman" panose="02020603050405020304" pitchFamily="18" charset="0"/>
                <a:cs typeface="Times New Roman" panose="02020603050405020304" pitchFamily="18" charset="0"/>
              </a:rPr>
              <a:t>модуляційно-кодуючої </a:t>
            </a:r>
            <a:r>
              <a:rPr lang="uk-UA" sz="2400" dirty="0">
                <a:latin typeface="Times New Roman" panose="02020603050405020304" pitchFamily="18" charset="0"/>
                <a:cs typeface="Times New Roman" panose="02020603050405020304" pitchFamily="18" charset="0"/>
              </a:rPr>
              <a:t>схеми (Modulation coding scheme, MCS).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Розмір </a:t>
            </a:r>
            <a:r>
              <a:rPr lang="uk-UA" sz="2400" dirty="0">
                <a:latin typeface="Times New Roman" panose="02020603050405020304" pitchFamily="18" charset="0"/>
                <a:cs typeface="Times New Roman" panose="02020603050405020304" pitchFamily="18" charset="0"/>
              </a:rPr>
              <a:t>TB в NB-IoT, звичайно ж, набагато менше, ніж в LTE і становить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b="1" dirty="0" smtClean="0">
                <a:latin typeface="Times New Roman" panose="02020603050405020304" pitchFamily="18" charset="0"/>
                <a:cs typeface="Times New Roman" panose="02020603050405020304" pitchFamily="18" charset="0"/>
              </a:rPr>
              <a:t>680 біт</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 DL і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b="1" dirty="0" smtClean="0">
                <a:latin typeface="Times New Roman" panose="02020603050405020304" pitchFamily="18" charset="0"/>
                <a:cs typeface="Times New Roman" panose="02020603050405020304" pitchFamily="18" charset="0"/>
              </a:rPr>
              <a:t>1000 біт</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 UL (Rel.13 3GPP).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В </a:t>
            </a:r>
            <a:r>
              <a:rPr lang="uk-UA" sz="2400" dirty="0">
                <a:latin typeface="Times New Roman" panose="02020603050405020304" pitchFamily="18" charset="0"/>
                <a:cs typeface="Times New Roman" panose="02020603050405020304" pitchFamily="18" charset="0"/>
              </a:rPr>
              <a:t>цьому стандарті всього один процес HARQ (Hybrid Automatic Repeat Request), тому наступний TB може бути переданий тільки після підтвердження прийому попереднього TB.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У </a:t>
            </a:r>
            <a:r>
              <a:rPr lang="uk-UA" sz="2400" dirty="0">
                <a:latin typeface="Times New Roman" panose="02020603050405020304" pitchFamily="18" charset="0"/>
                <a:cs typeface="Times New Roman" panose="02020603050405020304" pitchFamily="18" charset="0"/>
              </a:rPr>
              <a:t>релізі 14 3GPP розміри транспортних блоків </a:t>
            </a:r>
            <a:r>
              <a:rPr lang="uk-UA" sz="2400" dirty="0" smtClean="0">
                <a:latin typeface="Times New Roman" panose="02020603050405020304" pitchFamily="18" charset="0"/>
                <a:cs typeface="Times New Roman" panose="02020603050405020304" pitchFamily="18" charset="0"/>
              </a:rPr>
              <a:t>збільшено </a:t>
            </a:r>
            <a:r>
              <a:rPr lang="uk-UA" sz="2400" dirty="0">
                <a:latin typeface="Times New Roman" panose="02020603050405020304" pitchFamily="18" charset="0"/>
                <a:cs typeface="Times New Roman" panose="02020603050405020304" pitchFamily="18" charset="0"/>
              </a:rPr>
              <a:t>до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b="1" dirty="0" smtClean="0">
                <a:latin typeface="Times New Roman" panose="02020603050405020304" pitchFamily="18" charset="0"/>
                <a:cs typeface="Times New Roman" panose="02020603050405020304" pitchFamily="18" charset="0"/>
              </a:rPr>
              <a:t>2536 </a:t>
            </a:r>
            <a:r>
              <a:rPr lang="uk-UA" sz="2400" b="1" dirty="0">
                <a:latin typeface="Times New Roman" panose="02020603050405020304" pitchFamily="18" charset="0"/>
                <a:cs typeface="Times New Roman" panose="02020603050405020304" pitchFamily="18" charset="0"/>
              </a:rPr>
              <a:t>біт </a:t>
            </a:r>
            <a:r>
              <a:rPr lang="uk-UA" sz="2400" dirty="0">
                <a:latin typeface="Times New Roman" panose="02020603050405020304" pitchFamily="18" charset="0"/>
                <a:cs typeface="Times New Roman" panose="02020603050405020304" pitchFamily="18" charset="0"/>
              </a:rPr>
              <a:t>і Dual-HARQ, </a:t>
            </a:r>
            <a:endParaRPr lang="uk-UA" sz="24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400" dirty="0" smtClean="0">
                <a:latin typeface="Times New Roman" panose="02020603050405020304" pitchFamily="18" charset="0"/>
                <a:cs typeface="Times New Roman" panose="02020603050405020304" pitchFamily="18" charset="0"/>
              </a:rPr>
              <a:t>що </a:t>
            </a:r>
            <a:r>
              <a:rPr lang="uk-UA" sz="2400" dirty="0">
                <a:latin typeface="Times New Roman" panose="02020603050405020304" pitchFamily="18" charset="0"/>
                <a:cs typeface="Times New Roman" panose="02020603050405020304" pitchFamily="18" charset="0"/>
              </a:rPr>
              <a:t>дозволяє передавати два транспортних </a:t>
            </a:r>
            <a:r>
              <a:rPr lang="uk-UA" sz="2400" dirty="0" smtClean="0">
                <a:latin typeface="Times New Roman" panose="02020603050405020304" pitchFamily="18" charset="0"/>
                <a:cs typeface="Times New Roman" panose="02020603050405020304" pitchFamily="18" charset="0"/>
              </a:rPr>
              <a:t>блоки </a:t>
            </a:r>
            <a:r>
              <a:rPr lang="uk-UA" sz="2400" dirty="0">
                <a:latin typeface="Times New Roman" panose="02020603050405020304" pitchFamily="18" charset="0"/>
                <a:cs typeface="Times New Roman" panose="02020603050405020304" pitchFamily="18" charset="0"/>
              </a:rPr>
              <a:t>поспіль.</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40360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711" y="340242"/>
            <a:ext cx="11685181" cy="5836721"/>
          </a:xfrm>
        </p:spPr>
        <p:txBody>
          <a:bodyPr>
            <a:normAutofit/>
          </a:bodyPr>
          <a:lstStyle/>
          <a:p>
            <a:pPr marL="0" indent="457200" algn="just">
              <a:lnSpc>
                <a:spcPct val="100000"/>
              </a:lnSpc>
              <a:spcBef>
                <a:spcPts val="0"/>
              </a:spcBef>
              <a:buNone/>
            </a:pPr>
            <a:r>
              <a:rPr lang="uk-UA" sz="2000" b="1" dirty="0">
                <a:latin typeface="Times New Roman" panose="02020603050405020304" pitchFamily="18" charset="0"/>
                <a:cs typeface="Times New Roman" panose="02020603050405020304" pitchFamily="18" charset="0"/>
              </a:rPr>
              <a:t>Coverage enhancement: </a:t>
            </a:r>
            <a:endParaRPr lang="uk-UA" sz="2000"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Функціонал </a:t>
            </a:r>
            <a:r>
              <a:rPr lang="uk-UA" sz="2000" dirty="0">
                <a:latin typeface="Times New Roman" panose="02020603050405020304" pitchFamily="18" charset="0"/>
                <a:cs typeface="Times New Roman" panose="02020603050405020304" pitchFamily="18" charset="0"/>
              </a:rPr>
              <a:t>coverage </a:t>
            </a:r>
            <a:r>
              <a:rPr lang="uk-UA" sz="2000" dirty="0" smtClean="0">
                <a:latin typeface="Times New Roman" panose="02020603050405020304" pitchFamily="18" charset="0"/>
                <a:cs typeface="Times New Roman" panose="02020603050405020304" pitchFamily="18" charset="0"/>
              </a:rPr>
              <a:t>enhancement досягається </a:t>
            </a:r>
            <a:r>
              <a:rPr lang="uk-UA" sz="2000" dirty="0">
                <a:latin typeface="Times New Roman" panose="02020603050405020304" pitchFamily="18" charset="0"/>
                <a:cs typeface="Times New Roman" panose="02020603050405020304" pitchFamily="18" charset="0"/>
              </a:rPr>
              <a:t>послідовними переповторамі переданого сигналу</a:t>
            </a:r>
            <a:r>
              <a:rPr lang="uk-UA" sz="2000" dirty="0" smtClean="0">
                <a:latin typeface="Times New Roman" panose="02020603050405020304" pitchFamily="18" charset="0"/>
                <a:cs typeface="Times New Roman" panose="02020603050405020304" pitchFamily="18" charset="0"/>
              </a:rPr>
              <a:t>.</a:t>
            </a: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Цей </a:t>
            </a:r>
            <a:r>
              <a:rPr lang="uk-UA" sz="2000" dirty="0">
                <a:latin typeface="Times New Roman" panose="02020603050405020304" pitchFamily="18" charset="0"/>
                <a:cs typeface="Times New Roman" panose="02020603050405020304" pitchFamily="18" charset="0"/>
              </a:rPr>
              <a:t>механізм не слід плутати з повторною пакета при неуспішному прийомі, в разі coverage enhancement рішення про успішність прийнятого сигналу відбувається після прийому всіх повторених </a:t>
            </a:r>
            <a:r>
              <a:rPr lang="uk-UA" sz="2000" dirty="0" smtClean="0">
                <a:latin typeface="Times New Roman" panose="02020603050405020304" pitchFamily="18" charset="0"/>
                <a:cs typeface="Times New Roman" panose="02020603050405020304" pitchFamily="18" charset="0"/>
              </a:rPr>
              <a:t>повідомлень. </a:t>
            </a:r>
            <a:r>
              <a:rPr lang="uk-UA" sz="2000" dirty="0">
                <a:latin typeface="Times New Roman" panose="02020603050405020304" pitchFamily="18" charset="0"/>
                <a:cs typeface="Times New Roman" panose="02020603050405020304" pitchFamily="18" charset="0"/>
              </a:rPr>
              <a:t>Повторяться можуть всі фізичні канали NPDCCH, NPDSCH, NPRACH і NPUSCH (тут N приставка Narrowband).</a:t>
            </a: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993" y="2873558"/>
            <a:ext cx="6959600" cy="2451100"/>
          </a:xfrm>
          <a:prstGeom prst="rect">
            <a:avLst/>
          </a:prstGeom>
        </p:spPr>
      </p:pic>
      <p:sp>
        <p:nvSpPr>
          <p:cNvPr id="4" name="Прямоугольник 3"/>
          <p:cNvSpPr/>
          <p:nvPr/>
        </p:nvSpPr>
        <p:spPr>
          <a:xfrm>
            <a:off x="7425368" y="2329911"/>
            <a:ext cx="4628806" cy="3046988"/>
          </a:xfrm>
          <a:prstGeom prst="rect">
            <a:avLst/>
          </a:prstGeom>
        </p:spPr>
        <p:txBody>
          <a:bodyPr wrap="square">
            <a:spAutoFit/>
          </a:bodyPr>
          <a:lstStyle/>
          <a:p>
            <a:pPr indent="457200" algn="just"/>
            <a:r>
              <a:rPr lang="uk-UA" sz="1600" b="1" dirty="0" err="1">
                <a:latin typeface="Times New Roman" panose="02020603050405020304" pitchFamily="18" charset="0"/>
                <a:cs typeface="Times New Roman" panose="02020603050405020304" pitchFamily="18" charset="0"/>
              </a:rPr>
              <a:t>Physical</a:t>
            </a:r>
            <a:r>
              <a:rPr lang="uk-UA" sz="1600" b="1" dirty="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Downlink</a:t>
            </a:r>
            <a:r>
              <a:rPr lang="uk-UA" sz="1600" b="1" dirty="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Shared</a:t>
            </a:r>
            <a:r>
              <a:rPr lang="uk-UA" sz="1600" b="1" dirty="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Channel</a:t>
            </a:r>
            <a:r>
              <a:rPr lang="uk-UA" sz="1600" b="1" dirty="0">
                <a:latin typeface="Times New Roman" panose="02020603050405020304" pitchFamily="18" charset="0"/>
                <a:cs typeface="Times New Roman" panose="02020603050405020304" pitchFamily="18" charset="0"/>
              </a:rPr>
              <a:t> (PDSCH)</a:t>
            </a:r>
            <a:r>
              <a:rPr lang="uk-UA" sz="1600" dirty="0">
                <a:latin typeface="Times New Roman" panose="02020603050405020304" pitchFamily="18" charset="0"/>
                <a:cs typeface="Times New Roman" panose="02020603050405020304" pitchFamily="18" charset="0"/>
              </a:rPr>
              <a:t> - фізичний канал для передачі інформації </a:t>
            </a:r>
            <a:r>
              <a:rPr lang="uk-UA" sz="1600" dirty="0" smtClean="0">
                <a:latin typeface="Times New Roman" panose="02020603050405020304" pitchFamily="18" charset="0"/>
                <a:cs typeface="Times New Roman" panose="02020603050405020304" pitchFamily="18" charset="0"/>
              </a:rPr>
              <a:t>«вниз</a:t>
            </a:r>
            <a:r>
              <a:rPr lang="uk-UA"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з поділом користувачів. </a:t>
            </a:r>
            <a:endParaRPr lang="uk-UA" sz="1600" dirty="0" smtClean="0">
              <a:latin typeface="Times New Roman" panose="02020603050405020304" pitchFamily="18" charset="0"/>
              <a:cs typeface="Times New Roman" panose="02020603050405020304" pitchFamily="18" charset="0"/>
            </a:endParaRPr>
          </a:p>
          <a:p>
            <a:pPr indent="457200" algn="just"/>
            <a:r>
              <a:rPr lang="uk-UA" sz="1600" b="1" dirty="0" err="1" smtClean="0">
                <a:latin typeface="Times New Roman" panose="02020603050405020304" pitchFamily="18" charset="0"/>
                <a:cs typeface="Times New Roman" panose="02020603050405020304" pitchFamily="18" charset="0"/>
              </a:rPr>
              <a:t>Physical</a:t>
            </a:r>
            <a:r>
              <a:rPr lang="uk-UA" sz="1600" b="1" dirty="0" smtClean="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Downlink</a:t>
            </a:r>
            <a:r>
              <a:rPr lang="uk-UA" sz="1600" b="1" dirty="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Control</a:t>
            </a:r>
            <a:r>
              <a:rPr lang="uk-UA" sz="1600" b="1" dirty="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Channel</a:t>
            </a:r>
            <a:r>
              <a:rPr lang="uk-UA" sz="1600" b="1" dirty="0">
                <a:latin typeface="Times New Roman" panose="02020603050405020304" pitchFamily="18" charset="0"/>
                <a:cs typeface="Times New Roman" panose="02020603050405020304" pitchFamily="18" charset="0"/>
              </a:rPr>
              <a:t> (PDCCH</a:t>
            </a:r>
            <a:r>
              <a:rPr lang="uk-UA" sz="1600" dirty="0">
                <a:latin typeface="Times New Roman" panose="02020603050405020304" pitchFamily="18" charset="0"/>
                <a:cs typeface="Times New Roman" panose="02020603050405020304" pitchFamily="18" charset="0"/>
              </a:rPr>
              <a:t>) - фізичний канал управління </a:t>
            </a:r>
            <a:r>
              <a:rPr lang="uk-UA"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вниз». </a:t>
            </a:r>
            <a:endParaRPr lang="uk-UA" sz="1600" dirty="0" smtClean="0">
              <a:latin typeface="Times New Roman" panose="02020603050405020304" pitchFamily="18" charset="0"/>
              <a:cs typeface="Times New Roman" panose="02020603050405020304" pitchFamily="18" charset="0"/>
            </a:endParaRPr>
          </a:p>
          <a:p>
            <a:pPr indent="457200" algn="just"/>
            <a:r>
              <a:rPr lang="uk-UA" sz="1600" b="1" dirty="0" err="1" smtClean="0">
                <a:latin typeface="Times New Roman" panose="02020603050405020304" pitchFamily="18" charset="0"/>
                <a:cs typeface="Times New Roman" panose="02020603050405020304" pitchFamily="18" charset="0"/>
              </a:rPr>
              <a:t>Physical</a:t>
            </a:r>
            <a:r>
              <a:rPr lang="uk-UA" sz="1600" b="1" dirty="0" smtClean="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Random</a:t>
            </a:r>
            <a:r>
              <a:rPr lang="uk-UA" sz="1600" b="1" dirty="0">
                <a:latin typeface="Times New Roman" panose="02020603050405020304" pitchFamily="18" charset="0"/>
                <a:cs typeface="Times New Roman" panose="02020603050405020304" pitchFamily="18" charset="0"/>
              </a:rPr>
              <a:t> Access </a:t>
            </a:r>
            <a:r>
              <a:rPr lang="uk-UA" sz="1600" b="1" dirty="0" err="1">
                <a:latin typeface="Times New Roman" panose="02020603050405020304" pitchFamily="18" charset="0"/>
                <a:cs typeface="Times New Roman" panose="02020603050405020304" pitchFamily="18" charset="0"/>
              </a:rPr>
              <a:t>Channel</a:t>
            </a:r>
            <a:r>
              <a:rPr lang="uk-UA" sz="1600" b="1" dirty="0">
                <a:latin typeface="Times New Roman" panose="02020603050405020304" pitchFamily="18" charset="0"/>
                <a:cs typeface="Times New Roman" panose="02020603050405020304" pitchFamily="18" charset="0"/>
              </a:rPr>
              <a:t> (PRACH) </a:t>
            </a:r>
            <a:r>
              <a:rPr lang="uk-UA" sz="1600" dirty="0">
                <a:latin typeface="Times New Roman" panose="02020603050405020304" pitchFamily="18" charset="0"/>
                <a:cs typeface="Times New Roman" panose="02020603050405020304" pitchFamily="18" charset="0"/>
              </a:rPr>
              <a:t>- фізичний канал передачі запитів випадкового доступу. </a:t>
            </a:r>
            <a:endParaRPr lang="uk-UA" sz="1600" dirty="0" smtClean="0">
              <a:latin typeface="Times New Roman" panose="02020603050405020304" pitchFamily="18" charset="0"/>
              <a:cs typeface="Times New Roman" panose="02020603050405020304" pitchFamily="18" charset="0"/>
            </a:endParaRPr>
          </a:p>
          <a:p>
            <a:pPr indent="457200" algn="just"/>
            <a:r>
              <a:rPr lang="uk-UA" sz="1600" b="1" dirty="0" err="1" smtClean="0">
                <a:latin typeface="Times New Roman" panose="02020603050405020304" pitchFamily="18" charset="0"/>
                <a:cs typeface="Times New Roman" panose="02020603050405020304" pitchFamily="18" charset="0"/>
              </a:rPr>
              <a:t>Physical</a:t>
            </a:r>
            <a:r>
              <a:rPr lang="uk-UA" sz="1600" b="1" dirty="0" smtClean="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Uplink</a:t>
            </a:r>
            <a:r>
              <a:rPr lang="uk-UA" sz="1600" b="1" dirty="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Shared</a:t>
            </a:r>
            <a:r>
              <a:rPr lang="uk-UA" sz="1600" b="1" dirty="0">
                <a:latin typeface="Times New Roman" panose="02020603050405020304" pitchFamily="18" charset="0"/>
                <a:cs typeface="Times New Roman" panose="02020603050405020304" pitchFamily="18" charset="0"/>
              </a:rPr>
              <a:t> </a:t>
            </a:r>
            <a:r>
              <a:rPr lang="uk-UA" sz="1600" b="1" dirty="0" err="1">
                <a:latin typeface="Times New Roman" panose="02020603050405020304" pitchFamily="18" charset="0"/>
                <a:cs typeface="Times New Roman" panose="02020603050405020304" pitchFamily="18" charset="0"/>
              </a:rPr>
              <a:t>Channel</a:t>
            </a:r>
            <a:r>
              <a:rPr lang="uk-UA" sz="1600" b="1" dirty="0">
                <a:latin typeface="Times New Roman" panose="02020603050405020304" pitchFamily="18" charset="0"/>
                <a:cs typeface="Times New Roman" panose="02020603050405020304" pitchFamily="18" charset="0"/>
              </a:rPr>
              <a:t> (PUSCH</a:t>
            </a:r>
            <a:r>
              <a:rPr lang="uk-UA" sz="1600" dirty="0">
                <a:latin typeface="Times New Roman" panose="02020603050405020304" pitchFamily="18" charset="0"/>
                <a:cs typeface="Times New Roman" panose="02020603050405020304" pitchFamily="18" charset="0"/>
              </a:rPr>
              <a:t>) - фізичний канал передачі користувальницького </a:t>
            </a:r>
            <a:r>
              <a:rPr lang="uk-UA" sz="1600" dirty="0" err="1">
                <a:latin typeface="Times New Roman" panose="02020603050405020304" pitchFamily="18" charset="0"/>
                <a:cs typeface="Times New Roman" panose="02020603050405020304" pitchFamily="18" charset="0"/>
              </a:rPr>
              <a:t>трафіку</a:t>
            </a:r>
            <a:r>
              <a:rPr lang="uk-UA" sz="1600" dirty="0">
                <a:latin typeface="Times New Roman" panose="02020603050405020304" pitchFamily="18" charset="0"/>
                <a:cs typeface="Times New Roman" panose="02020603050405020304" pitchFamily="18" charset="0"/>
              </a:rPr>
              <a:t> і сигналізації </a:t>
            </a:r>
            <a:r>
              <a:rPr lang="uk-UA" sz="1600" dirty="0" err="1">
                <a:latin typeface="Times New Roman" panose="02020603050405020304" pitchFamily="18" charset="0"/>
                <a:cs typeface="Times New Roman" panose="02020603050405020304" pitchFamily="18" charset="0"/>
              </a:rPr>
              <a:t>Uplink</a:t>
            </a:r>
            <a:r>
              <a:rPr lang="uk-UA" sz="1600" dirty="0">
                <a:latin typeface="Times New Roman" panose="02020603050405020304" pitchFamily="18" charset="0"/>
                <a:cs typeface="Times New Roman" panose="02020603050405020304" pitchFamily="18" charset="0"/>
              </a:rPr>
              <a:t> </a:t>
            </a:r>
            <a:r>
              <a:rPr lang="uk-UA" sz="1600" dirty="0" err="1">
                <a:latin typeface="Times New Roman" panose="02020603050405020304" pitchFamily="18" charset="0"/>
                <a:cs typeface="Times New Roman" panose="02020603050405020304" pitchFamily="18" charset="0"/>
              </a:rPr>
              <a:t>Control</a:t>
            </a:r>
            <a:r>
              <a:rPr lang="uk-UA" sz="1600" dirty="0">
                <a:latin typeface="Times New Roman" panose="02020603050405020304" pitchFamily="18" charset="0"/>
                <a:cs typeface="Times New Roman" panose="02020603050405020304" pitchFamily="18" charset="0"/>
              </a:rPr>
              <a:t> </a:t>
            </a:r>
            <a:r>
              <a:rPr lang="uk-UA" sz="1600" dirty="0" err="1">
                <a:latin typeface="Times New Roman" panose="02020603050405020304" pitchFamily="18" charset="0"/>
                <a:cs typeface="Times New Roman" panose="02020603050405020304" pitchFamily="18" charset="0"/>
              </a:rPr>
              <a:t>Information</a:t>
            </a:r>
            <a:r>
              <a:rPr lang="uk-UA" sz="1600" dirty="0">
                <a:latin typeface="Times New Roman" panose="02020603050405020304" pitchFamily="18" charset="0"/>
                <a:cs typeface="Times New Roman" panose="02020603050405020304" pitchFamily="18" charset="0"/>
              </a:rPr>
              <a:t> (UCI).</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88068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548" y="223285"/>
            <a:ext cx="11600121" cy="6049372"/>
          </a:xfrm>
        </p:spPr>
        <p:txBody>
          <a:bodyPr/>
          <a:lstStyle/>
          <a:p>
            <a:pPr marL="0" indent="457200" algn="ctr">
              <a:lnSpc>
                <a:spcPct val="100000"/>
              </a:lnSpc>
              <a:spcBef>
                <a:spcPts val="0"/>
              </a:spcBef>
              <a:buNone/>
            </a:pPr>
            <a:r>
              <a:rPr lang="uk-UA" sz="2000" b="1" dirty="0">
                <a:latin typeface="Times New Roman" panose="02020603050405020304" pitchFamily="18" charset="0"/>
                <a:cs typeface="Times New Roman" panose="02020603050405020304" pitchFamily="18" charset="0"/>
              </a:rPr>
              <a:t>Швидкості передачі в NB-IoT </a:t>
            </a:r>
            <a:endParaRPr lang="en-US" sz="2000"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a:latin typeface="Times New Roman" panose="02020603050405020304" pitchFamily="18" charset="0"/>
                <a:cs typeface="Times New Roman" panose="02020603050405020304" pitchFamily="18" charset="0"/>
              </a:rPr>
              <a:t>П</a:t>
            </a:r>
            <a:r>
              <a:rPr lang="uk-UA" sz="2000" dirty="0" smtClean="0">
                <a:latin typeface="Times New Roman" panose="02020603050405020304" pitchFamily="18" charset="0"/>
                <a:cs typeface="Times New Roman" panose="02020603050405020304" pitchFamily="18" charset="0"/>
              </a:rPr>
              <a:t>ринцип IoT </a:t>
            </a:r>
            <a:r>
              <a:rPr lang="uk-UA" sz="2000" dirty="0">
                <a:latin typeface="Times New Roman" panose="02020603050405020304" pitchFamily="18" charset="0"/>
                <a:cs typeface="Times New Roman" panose="02020603050405020304" pitchFamily="18" charset="0"/>
              </a:rPr>
              <a:t>не передбачає значного обміну інформацією з пристроями, а відповідно, значення ці досить умовні.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По-перше</a:t>
            </a:r>
            <a:r>
              <a:rPr lang="uk-UA" sz="2000" dirty="0">
                <a:latin typeface="Times New Roman" panose="02020603050405020304" pitchFamily="18" charset="0"/>
                <a:cs typeface="Times New Roman" panose="02020603050405020304" pitchFamily="18" charset="0"/>
              </a:rPr>
              <a:t>, вони досягаються тільки при хорошій якості сигналу.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По-друге</a:t>
            </a:r>
            <a:r>
              <a:rPr lang="uk-UA" sz="2000" dirty="0">
                <a:latin typeface="Times New Roman" panose="02020603050405020304" pitchFamily="18" charset="0"/>
                <a:cs typeface="Times New Roman" panose="02020603050405020304" pitchFamily="18" charset="0"/>
              </a:rPr>
              <a:t>, сигнальний обмін, що включає призначення кагалу DCI і підтвердження прийому ACK, не адаптований, як в LTE, для отримання максимальних швидкостей.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endParaRPr lang="uk-UA" sz="2000" dirty="0" smtClean="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2362" y="2571750"/>
            <a:ext cx="5448300" cy="2628900"/>
          </a:xfrm>
          <a:prstGeom prst="rect">
            <a:avLst/>
          </a:prstGeom>
        </p:spPr>
      </p:pic>
      <p:sp>
        <p:nvSpPr>
          <p:cNvPr id="4" name="Rectangle 3"/>
          <p:cNvSpPr/>
          <p:nvPr/>
        </p:nvSpPr>
        <p:spPr>
          <a:xfrm>
            <a:off x="4540214" y="5903325"/>
            <a:ext cx="2730812" cy="369332"/>
          </a:xfrm>
          <a:prstGeom prst="rect">
            <a:avLst/>
          </a:prstGeom>
        </p:spPr>
        <p:txBody>
          <a:bodyPr wrap="none">
            <a:spAutoFit/>
          </a:bodyPr>
          <a:lstStyle/>
          <a:p>
            <a:r>
              <a:rPr lang="uk-UA" dirty="0">
                <a:latin typeface="Times New Roman" panose="02020603050405020304" pitchFamily="18" charset="0"/>
                <a:cs typeface="Times New Roman" panose="02020603050405020304" pitchFamily="18" charset="0"/>
              </a:rPr>
              <a:t>Швидкість передачі в DL.</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2687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712" y="340242"/>
            <a:ext cx="11056088" cy="5836721"/>
          </a:xfrm>
        </p:spPr>
        <p:txBody>
          <a:bodyPr>
            <a:normAutofit/>
          </a:bodyPr>
          <a:lstStyle/>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В NB-IoT</a:t>
            </a:r>
            <a:r>
              <a:rPr lang="uk-UA" sz="2000" dirty="0">
                <a:latin typeface="Times New Roman" panose="02020603050405020304" pitchFamily="18" charset="0"/>
                <a:cs typeface="Times New Roman" panose="02020603050405020304" pitchFamily="18" charset="0"/>
              </a:rPr>
              <a:t>, на відміну від LTE, </a:t>
            </a:r>
            <a:r>
              <a:rPr lang="uk-UA" sz="2000" dirty="0" smtClean="0">
                <a:latin typeface="Times New Roman" panose="02020603050405020304" pitchFamily="18" charset="0"/>
                <a:cs typeface="Times New Roman" panose="02020603050405020304" pitchFamily="18" charset="0"/>
              </a:rPr>
              <a:t>призначений </a:t>
            </a:r>
            <a:r>
              <a:rPr lang="uk-UA" sz="2000" dirty="0">
                <a:latin typeface="Times New Roman" panose="02020603050405020304" pitchFamily="18" charset="0"/>
                <a:cs typeface="Times New Roman" panose="02020603050405020304" pitchFamily="18" charset="0"/>
              </a:rPr>
              <a:t>для користувача пристрій не може зайняти весь доступний радіо-ресурс. І решту радіо-ресурсу БС може використовувати для зв'язку з іншими пристроями. Аналогічна ситуація в UL </a:t>
            </a:r>
            <a:r>
              <a:rPr lang="uk-UA" sz="2000" dirty="0" smtClean="0">
                <a:latin typeface="Times New Roman" panose="02020603050405020304" pitchFamily="18" charset="0"/>
                <a:cs typeface="Times New Roman" panose="02020603050405020304" pitchFamily="18" charset="0"/>
              </a:rPr>
              <a:t>.</a:t>
            </a:r>
          </a:p>
          <a:p>
            <a:pPr marL="0" indent="457200" algn="just">
              <a:lnSpc>
                <a:spcPct val="100000"/>
              </a:lnSpc>
              <a:spcBef>
                <a:spcPts val="0"/>
              </a:spcBef>
              <a:buNone/>
            </a:pP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467" y="1615928"/>
            <a:ext cx="5705475" cy="4476750"/>
          </a:xfrm>
          <a:prstGeom prst="rect">
            <a:avLst/>
          </a:prstGeom>
        </p:spPr>
      </p:pic>
      <p:sp>
        <p:nvSpPr>
          <p:cNvPr id="4" name="Rectangle 3"/>
          <p:cNvSpPr/>
          <p:nvPr/>
        </p:nvSpPr>
        <p:spPr>
          <a:xfrm>
            <a:off x="4707931" y="6295878"/>
            <a:ext cx="2730812" cy="369332"/>
          </a:xfrm>
          <a:prstGeom prst="rect">
            <a:avLst/>
          </a:prstGeom>
        </p:spPr>
        <p:txBody>
          <a:bodyPr wrap="none">
            <a:spAutoFit/>
          </a:bodyPr>
          <a:lstStyle/>
          <a:p>
            <a:r>
              <a:rPr lang="uk-UA" dirty="0">
                <a:latin typeface="Times New Roman" panose="02020603050405020304" pitchFamily="18" charset="0"/>
                <a:cs typeface="Times New Roman" panose="02020603050405020304" pitchFamily="18" charset="0"/>
              </a:rPr>
              <a:t>Швидкість передачі в UL.</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53095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711" y="340243"/>
            <a:ext cx="11450695" cy="5374758"/>
          </a:xfrm>
        </p:spPr>
        <p:txBody>
          <a:bodyPr>
            <a:normAutofit/>
          </a:bodyPr>
          <a:lstStyle/>
          <a:p>
            <a:pPr marL="0" indent="457200" algn="just">
              <a:lnSpc>
                <a:spcPct val="100000"/>
              </a:lnSpc>
              <a:spcBef>
                <a:spcPts val="0"/>
              </a:spcBef>
              <a:buNone/>
            </a:pPr>
            <a:r>
              <a:rPr lang="uk-UA" sz="2000" dirty="0">
                <a:latin typeface="Times New Roman" panose="02020603050405020304" pitchFamily="18" charset="0"/>
                <a:cs typeface="Times New Roman" panose="02020603050405020304" pitchFamily="18" charset="0"/>
              </a:rPr>
              <a:t>Механізми оптимізації </a:t>
            </a:r>
            <a:r>
              <a:rPr lang="en-US" sz="2000" dirty="0">
                <a:latin typeface="Times New Roman" panose="02020603050405020304" pitchFamily="18" charset="0"/>
                <a:cs typeface="Times New Roman" panose="02020603050405020304" pitchFamily="18" charset="0"/>
              </a:rPr>
              <a:t>Control Plane (CP) и User Plane (UP)</a:t>
            </a:r>
            <a:r>
              <a:rPr lang="uk-UA" sz="2000" dirty="0" smtClean="0">
                <a:latin typeface="Times New Roman" panose="02020603050405020304" pitchFamily="18" charset="0"/>
                <a:cs typeface="Times New Roman" panose="02020603050405020304" pitchFamily="18" charset="0"/>
              </a:rPr>
              <a:t>для </a:t>
            </a:r>
            <a:r>
              <a:rPr lang="uk-UA" sz="2000" dirty="0">
                <a:latin typeface="Times New Roman" panose="02020603050405020304" pitchFamily="18" charset="0"/>
                <a:cs typeface="Times New Roman" panose="02020603050405020304" pitchFamily="18" charset="0"/>
              </a:rPr>
              <a:t>NB-IoT реалізовуються на вузлах MME, SGW і PGW, які умовно об'єднуються в єдиний елемент під назвою C-SGN (Cellular IoT Serving Gateway Node). </a:t>
            </a:r>
            <a:r>
              <a:rPr lang="uk-UA" sz="2000" dirty="0" smtClean="0">
                <a:latin typeface="Times New Roman" panose="02020603050405020304" pitchFamily="18" charset="0"/>
                <a:cs typeface="Times New Roman" panose="02020603050405020304" pitchFamily="18" charset="0"/>
              </a:rPr>
              <a:t>Стандарт </a:t>
            </a:r>
            <a:r>
              <a:rPr lang="uk-UA" sz="2000" dirty="0">
                <a:latin typeface="Times New Roman" panose="02020603050405020304" pitchFamily="18" charset="0"/>
                <a:cs typeface="Times New Roman" panose="02020603050405020304" pitchFamily="18" charset="0"/>
              </a:rPr>
              <a:t>передбачає появу нового елемента мережі - SCEF (Service Capability Exposure Function). Інтерфейс між MME і SCEF називається T6a і реалізований на базі протоколу DIAMETER. Незважаючи на те, що DIAMETER це сигнальний протокол, в NB-IoT він адаптований для передачі малих обсягів non-IP даних</a:t>
            </a:r>
            <a:r>
              <a:rPr lang="uk-UA" sz="2000" dirty="0" smtClean="0">
                <a:latin typeface="Times New Roman" panose="02020603050405020304" pitchFamily="18" charset="0"/>
                <a:cs typeface="Times New Roman" panose="02020603050405020304" pitchFamily="18" charset="0"/>
              </a:rPr>
              <a:t>.</a:t>
            </a:r>
          </a:p>
          <a:p>
            <a:pPr marL="0" indent="457200" algn="just">
              <a:lnSpc>
                <a:spcPct val="100000"/>
              </a:lnSpc>
              <a:spcBef>
                <a:spcPts val="0"/>
              </a:spcBef>
              <a:buNone/>
            </a:pPr>
            <a:endParaRPr lang="ru-RU" sz="20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557" y="2230220"/>
            <a:ext cx="9499727" cy="4424138"/>
          </a:xfrm>
          <a:prstGeom prst="rect">
            <a:avLst/>
          </a:prstGeom>
        </p:spPr>
      </p:pic>
    </p:spTree>
    <p:extLst>
      <p:ext uri="{BB962C8B-B14F-4D97-AF65-F5344CB8AC3E}">
        <p14:creationId xmlns:p14="http://schemas.microsoft.com/office/powerpoint/2010/main" val="4075145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764" y="159218"/>
            <a:ext cx="11519808" cy="4694464"/>
          </a:xfrm>
        </p:spPr>
        <p:txBody>
          <a:bodyPr>
            <a:normAutofit fontScale="92500" lnSpcReduction="10000"/>
          </a:bodyPr>
          <a:lstStyle/>
          <a:p>
            <a:pPr marL="0" indent="457200" algn="ctr">
              <a:lnSpc>
                <a:spcPct val="100000"/>
              </a:lnSpc>
              <a:spcBef>
                <a:spcPts val="0"/>
              </a:spcBef>
              <a:buNone/>
            </a:pPr>
            <a:r>
              <a:rPr lang="uk-UA" sz="2000" b="1" dirty="0">
                <a:latin typeface="Times New Roman" panose="02020603050405020304" pitchFamily="18" charset="0"/>
                <a:cs typeface="Times New Roman" panose="02020603050405020304" pitchFamily="18" charset="0"/>
              </a:rPr>
              <a:t>PSM (Power saving mode): </a:t>
            </a:r>
            <a:endParaRPr lang="uk-UA" sz="2000"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Режим </a:t>
            </a:r>
            <a:r>
              <a:rPr lang="uk-UA" sz="2000" dirty="0">
                <a:latin typeface="Times New Roman" panose="02020603050405020304" pitchFamily="18" charset="0"/>
                <a:cs typeface="Times New Roman" panose="02020603050405020304" pitchFamily="18" charset="0"/>
              </a:rPr>
              <a:t>енергозбереження PSM дозволяє пристрою надовго вимикати радіо модуль, залишаючись при цьому зареєстрованим в мережі, і не встановлювати заново PDN кожен раз при необхідності передати дані. Щоб мережа знала, що пристрій, як і раніше є, воно періодично ініціює процедуру актуалізації - Tracking Area Update (TAU). Частота цієї процедури задається мережею за допомогою таймера T3412, значення якого передається пристрою під час процедури Attach або чергового TAU. У класичному LTE </a:t>
            </a:r>
            <a:r>
              <a:rPr lang="uk-UA" sz="2000" dirty="0" smtClean="0">
                <a:latin typeface="Times New Roman" panose="02020603050405020304" pitchFamily="18" charset="0"/>
                <a:cs typeface="Times New Roman" panose="02020603050405020304" pitchFamily="18" charset="0"/>
              </a:rPr>
              <a:t>дефолтне </a:t>
            </a:r>
            <a:r>
              <a:rPr lang="uk-UA" sz="2000" dirty="0">
                <a:latin typeface="Times New Roman" panose="02020603050405020304" pitchFamily="18" charset="0"/>
                <a:cs typeface="Times New Roman" panose="02020603050405020304" pitchFamily="18" charset="0"/>
              </a:rPr>
              <a:t>значення цього таймера </a:t>
            </a:r>
            <a:r>
              <a:rPr lang="uk-UA" sz="2000" b="1" dirty="0">
                <a:latin typeface="Times New Roman" panose="02020603050405020304" pitchFamily="18" charset="0"/>
                <a:cs typeface="Times New Roman" panose="02020603050405020304" pitchFamily="18" charset="0"/>
              </a:rPr>
              <a:t>54 </a:t>
            </a:r>
            <a:r>
              <a:rPr lang="uk-UA" sz="2000" b="1" dirty="0" smtClean="0">
                <a:latin typeface="Times New Roman" panose="02020603050405020304" pitchFamily="18" charset="0"/>
                <a:cs typeface="Times New Roman" panose="02020603050405020304" pitchFamily="18" charset="0"/>
              </a:rPr>
              <a:t>хв</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а максимальне - </a:t>
            </a:r>
            <a:r>
              <a:rPr lang="uk-UA" sz="2000" b="1" dirty="0">
                <a:latin typeface="Times New Roman" panose="02020603050405020304" pitchFamily="18" charset="0"/>
                <a:cs typeface="Times New Roman" panose="02020603050405020304" pitchFamily="18" charset="0"/>
              </a:rPr>
              <a:t>186 </a:t>
            </a:r>
            <a:r>
              <a:rPr lang="uk-UA" sz="2000" b="1" dirty="0" smtClean="0">
                <a:latin typeface="Times New Roman" panose="02020603050405020304" pitchFamily="18" charset="0"/>
                <a:cs typeface="Times New Roman" panose="02020603050405020304" pitchFamily="18" charset="0"/>
              </a:rPr>
              <a:t>хв</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Однак, для забезпечення високої </a:t>
            </a:r>
            <a:r>
              <a:rPr lang="uk-UA" sz="2000" dirty="0" smtClean="0">
                <a:latin typeface="Times New Roman" panose="02020603050405020304" pitchFamily="18" charset="0"/>
                <a:cs typeface="Times New Roman" panose="02020603050405020304" pitchFamily="18" charset="0"/>
              </a:rPr>
              <a:t>енергоефективності</a:t>
            </a:r>
            <a:r>
              <a:rPr lang="uk-UA" sz="2000" dirty="0">
                <a:latin typeface="Times New Roman" panose="02020603050405020304" pitchFamily="18" charset="0"/>
                <a:cs typeface="Times New Roman" panose="02020603050405020304" pitchFamily="18" charset="0"/>
              </a:rPr>
              <a:t>, необхідність виходу в радіоефір кожні 186 хвилин - це занадто дороге задоволення. </a:t>
            </a:r>
            <a:endParaRPr lang="uk-UA" sz="2000"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Для </a:t>
            </a:r>
            <a:r>
              <a:rPr lang="uk-UA" sz="2000" dirty="0">
                <a:latin typeface="Times New Roman" panose="02020603050405020304" pitchFamily="18" charset="0"/>
                <a:cs typeface="Times New Roman" panose="02020603050405020304" pitchFamily="18" charset="0"/>
              </a:rPr>
              <a:t>вирішення цієї проблеми і був розроблений механізм PSM. Пристрій активує режим PSM передаючи в повідомленнях «Attach Request» або «Tracking Area Request» значення двох таймерів T3324 і T3412-Extended. Перший визначає час, який пристрій буде доступний після переходу в «Idle Mode». Другий - це час, через яке повинен бути проведений TAU, тільки тепер його значення може досягати 35712000 секунд або 413 днів. Залежно від налаштувань, MME може прийняти значення таймерів, отримані від пристрою, або змінити їх, передавши нові значення в повідомленнях «Attach Accept» або «Tracking Area Update Accept». Тепер пристрій може не включати радіо модуль 413 днів і залишатися при цьому зареєстрованим в мережі. В результаті отримуємо колосальну економію ресурсів мережі та енергоефективність пристроїв!</a:t>
            </a:r>
            <a:endParaRPr lang="ru-RU"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9863" y="4449589"/>
            <a:ext cx="5673609" cy="2294111"/>
          </a:xfrm>
          <a:prstGeom prst="rect">
            <a:avLst/>
          </a:prstGeom>
        </p:spPr>
      </p:pic>
    </p:spTree>
    <p:extLst>
      <p:ext uri="{BB962C8B-B14F-4D97-AF65-F5344CB8AC3E}">
        <p14:creationId xmlns:p14="http://schemas.microsoft.com/office/powerpoint/2010/main" val="35854184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856" y="103151"/>
            <a:ext cx="11844670" cy="4351338"/>
          </a:xfrm>
        </p:spPr>
        <p:txBody>
          <a:bodyPr>
            <a:normAutofit/>
          </a:bodyPr>
          <a:lstStyle/>
          <a:p>
            <a:pPr marL="0" indent="457200" algn="ctr">
              <a:lnSpc>
                <a:spcPct val="100000"/>
              </a:lnSpc>
              <a:spcBef>
                <a:spcPts val="0"/>
              </a:spcBef>
              <a:buNone/>
            </a:pPr>
            <a:r>
              <a:rPr lang="uk-UA" sz="2000" b="1" dirty="0">
                <a:latin typeface="Times New Roman" panose="02020603050405020304" pitchFamily="18" charset="0"/>
                <a:cs typeface="Times New Roman" panose="02020603050405020304" pitchFamily="18" charset="0"/>
              </a:rPr>
              <a:t>eDRX (extended discontinuous reception): </a:t>
            </a:r>
            <a:endParaRPr lang="uk-UA" sz="2000" b="1" dirty="0" smtClean="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uk-UA" sz="2000" dirty="0" smtClean="0">
                <a:latin typeface="Times New Roman" panose="02020603050405020304" pitchFamily="18" charset="0"/>
                <a:cs typeface="Times New Roman" panose="02020603050405020304" pitchFamily="18" charset="0"/>
              </a:rPr>
              <a:t>eDRX</a:t>
            </a:r>
            <a:r>
              <a:rPr lang="uk-UA" sz="2000" dirty="0">
                <a:latin typeface="Times New Roman" panose="02020603050405020304" pitchFamily="18" charset="0"/>
                <a:cs typeface="Times New Roman" panose="02020603050405020304" pitchFamily="18" charset="0"/>
              </a:rPr>
              <a:t>, розширений режим переривчастого прийому. Щоб передати дані на пристрій, який знаходиться в «Idle mode», мережа виконує процедуру оповіщення - «Paging». При отриманні пейджінга пристрій ініціює встановлення SRB для подальшої комунікації з мережею. Але щоб не пропустити адресоване йому повідомлення Paging, пристрій повинен постійно моніторити радіоефір, що також досить енергозатратно. eDRX - це режим, при якому пристрій приймає повідомлення від мережі не постійно, а періодично. Під час процедур Attach або TAU пристрій погоджує з мережею тимчасові проміжки, в які воно буде «слухати» ефір. Відповідно, в ці ж проміжки буде проводитися процедура Paging. У режимі eDRX робота пристрою розбивається на цикли (eDRX cycle). На початку кожного циклу йде так зване «вікно пейджінга» (Paging Time Window, далі PTW) - це час, який пристрій слухає радіоканал. Після закінчення PTW пристрій відключає радіо модуль до кінця циклу.</a:t>
            </a:r>
            <a:endParaRPr lang="ru-RU"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840" y="3545042"/>
            <a:ext cx="9179442" cy="3189354"/>
          </a:xfrm>
          <a:prstGeom prst="rect">
            <a:avLst/>
          </a:prstGeom>
        </p:spPr>
      </p:pic>
    </p:spTree>
    <p:extLst>
      <p:ext uri="{BB962C8B-B14F-4D97-AF65-F5344CB8AC3E}">
        <p14:creationId xmlns:p14="http://schemas.microsoft.com/office/powerpoint/2010/main" val="4043479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6504" y="2899005"/>
            <a:ext cx="10515600" cy="1325563"/>
          </a:xfrm>
        </p:spPr>
        <p:txBody>
          <a:bodyPr/>
          <a:lstStyle/>
          <a:p>
            <a:pPr algn="ctr"/>
            <a:r>
              <a:rPr lang="uk-UA" dirty="0" smtClean="0">
                <a:latin typeface="Times New Roman" panose="02020603050405020304" pitchFamily="18" charset="0"/>
                <a:cs typeface="Times New Roman" panose="02020603050405020304" pitchFamily="18" charset="0"/>
              </a:rPr>
              <a:t>Дякую за увагу!</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4725038"/>
      </p:ext>
    </p:extLst>
  </p:cSld>
  <p:clrMapOvr>
    <a:masterClrMapping/>
  </p:clrMapOvr>
</p:sld>
</file>

<file path=ppt/theme/theme1.xml><?xml version="1.0" encoding="utf-8"?>
<a:theme xmlns:a="http://schemas.openxmlformats.org/drawingml/2006/main" name="Глубина">
  <a:themeElements>
    <a:clrScheme name="Глубина">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Глубина">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убин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Глубина</Template>
  <TotalTime>667</TotalTime>
  <Words>5447</Words>
  <Application>Microsoft Office PowerPoint</Application>
  <PresentationFormat>Широкоэкранный</PresentationFormat>
  <Paragraphs>272</Paragraphs>
  <Slides>70</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70</vt:i4>
      </vt:variant>
    </vt:vector>
  </HeadingPairs>
  <TitlesOfParts>
    <vt:vector size="75" baseType="lpstr">
      <vt:lpstr>Arial</vt:lpstr>
      <vt:lpstr>Calibri</vt:lpstr>
      <vt:lpstr>Corbel</vt:lpstr>
      <vt:lpstr>Times New Roman</vt:lpstr>
      <vt:lpstr>Глубина</vt:lpstr>
      <vt:lpstr>Лекція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Чому ІоТ – це важливо?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15</dc:title>
  <dc:creator>Пользователь Windows</dc:creator>
  <cp:lastModifiedBy>Ольга</cp:lastModifiedBy>
  <cp:revision>68</cp:revision>
  <dcterms:created xsi:type="dcterms:W3CDTF">2020-12-12T11:55:10Z</dcterms:created>
  <dcterms:modified xsi:type="dcterms:W3CDTF">2025-08-16T20:46:26Z</dcterms:modified>
</cp:coreProperties>
</file>