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257" r:id="rId2"/>
    <p:sldId id="263" r:id="rId3"/>
    <p:sldId id="276" r:id="rId4"/>
    <p:sldId id="283" r:id="rId5"/>
    <p:sldId id="287" r:id="rId6"/>
    <p:sldId id="286" r:id="rId7"/>
    <p:sldId id="296" r:id="rId8"/>
    <p:sldId id="297" r:id="rId9"/>
    <p:sldId id="298" r:id="rId10"/>
    <p:sldId id="299" r:id="rId11"/>
    <p:sldId id="300" r:id="rId12"/>
    <p:sldId id="303" r:id="rId13"/>
    <p:sldId id="302" r:id="rId14"/>
    <p:sldId id="301" r:id="rId15"/>
    <p:sldId id="285" r:id="rId16"/>
    <p:sldId id="295" r:id="rId17"/>
    <p:sldId id="294" r:id="rId18"/>
    <p:sldId id="293" r:id="rId19"/>
    <p:sldId id="307" r:id="rId20"/>
    <p:sldId id="306" r:id="rId21"/>
    <p:sldId id="291" r:id="rId22"/>
    <p:sldId id="292" r:id="rId23"/>
    <p:sldId id="290" r:id="rId24"/>
    <p:sldId id="289" r:id="rId25"/>
    <p:sldId id="308" r:id="rId26"/>
    <p:sldId id="309" r:id="rId27"/>
    <p:sldId id="310" r:id="rId28"/>
    <p:sldId id="311" r:id="rId29"/>
    <p:sldId id="282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2619" autoAdjust="0"/>
  </p:normalViewPr>
  <p:slideViewPr>
    <p:cSldViewPr snapToGrid="0">
      <p:cViewPr varScale="1">
        <p:scale>
          <a:sx n="81" d="100"/>
          <a:sy n="81" d="100"/>
        </p:scale>
        <p:origin x="96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9198A-683B-450C-A7AC-313ABF1FAD87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38421-6183-449E-8BCF-974B9D8013D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1732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8421-6183-449E-8BCF-974B9D8013DD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10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9917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55902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3428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4105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376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695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521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1981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8367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фотографі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6847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0040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3193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001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8645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з малю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9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690414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9240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47F80809-8795-4E7B-93FD-BE6422B3B6EB}" type="datetimeFigureOut">
              <a:rPr lang="uk-UA" smtClean="0"/>
              <a:t>07.05.2025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C9F789A-9D0B-4E29-B113-7C1791EE8361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296331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0780" y="443621"/>
            <a:ext cx="11108602" cy="4227968"/>
          </a:xfrm>
        </p:spPr>
        <p:txBody>
          <a:bodyPr>
            <a:normAutofit fontScale="90000"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 в спеціальність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 6</a:t>
            </a:r>
            <a:b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66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2107" y="1077352"/>
            <a:ext cx="4618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КАНАЛЬНИЙ РІВЕНЬ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43" y="147782"/>
            <a:ext cx="7147592" cy="64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070" y="527128"/>
            <a:ext cx="1002218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 КАНАЛЬНОГО РІВНЯ:</a:t>
            </a:r>
          </a:p>
          <a:p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Виділення меж кадру</a:t>
            </a:r>
          </a:p>
          <a:p>
            <a:pPr marL="457200" indent="-457200"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достовірності прийнятих даних</a:t>
            </a:r>
          </a:p>
          <a:p>
            <a:pPr marL="457200" indent="-457200"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доступу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Апаратна адресація (МАС-адреси)</a:t>
            </a:r>
          </a:p>
          <a:p>
            <a:pPr marL="457200" indent="-457200"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Адресація протоколу верхнього рівня</a:t>
            </a:r>
            <a:endParaRPr lang="uk-UA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21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Картинки по запросу data link layer encaps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75" y="2794226"/>
            <a:ext cx="10908849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55668" y="528447"/>
            <a:ext cx="9547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КАДРУ КАНАЛЬНОГО РІВНЯ</a:t>
            </a:r>
          </a:p>
        </p:txBody>
      </p:sp>
    </p:spTree>
    <p:extLst>
      <p:ext uri="{BB962C8B-B14F-4D97-AF65-F5344CB8AC3E}">
        <p14:creationId xmlns:p14="http://schemas.microsoft.com/office/powerpoint/2010/main" val="376703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769" y="1246319"/>
            <a:ext cx="11444461" cy="6027317"/>
          </a:xfrm>
        </p:spPr>
        <p:txBody>
          <a:bodyPr>
            <a:norm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Вказання кількості біт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Вставлення байтів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byte stuffing)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вставлення бітів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stuffing)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(протокол РРР – 01111110 на початок і кінець кадру)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Засоби фізичного рівня (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 – технологія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 Ethernet)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символів збиткового коду (4В/5В), що не використовуються: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початок кадру – пара символів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(11000)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К(10001)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кінець кадру – символ Т (01101)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4906" y="157272"/>
            <a:ext cx="5772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виділення кадрів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631" y="1091939"/>
            <a:ext cx="6646830" cy="164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4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1852" y="184981"/>
            <a:ext cx="9551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 і виправлення помилок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1851" y="946981"/>
            <a:ext cx="1163854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Пошук помилок</a:t>
            </a: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контрольна сума</a:t>
            </a:r>
          </a:p>
          <a:p>
            <a:pPr marL="457200" indent="-457200">
              <a:buFontTx/>
              <a:buChar char="-"/>
            </a:pP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Виправлення помилок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-коди, що виправляють помилки (з надлишковою інформацією)</a:t>
            </a:r>
          </a:p>
          <a:p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Повторна відправка даних: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повторна відправка кадру, що прийшов з помилкою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повторна відправка кадру, що не прийшов взагалі</a:t>
            </a:r>
          </a:p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3518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370" y="-22238"/>
            <a:ext cx="9212771" cy="68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64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180" y="0"/>
            <a:ext cx="10131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05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74" y="0"/>
            <a:ext cx="9808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62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862" y="0"/>
            <a:ext cx="99322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48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970" y="0"/>
            <a:ext cx="9998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85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256" y="0"/>
            <a:ext cx="9203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934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538" y="0"/>
            <a:ext cx="99029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78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807" y="0"/>
            <a:ext cx="9150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92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1852" y="184981"/>
            <a:ext cx="115092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якому ж рівні краще шукати і виправляти помилки?</a:t>
            </a:r>
          </a:p>
        </p:txBody>
      </p:sp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1" y="868218"/>
            <a:ext cx="6491651" cy="5578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22836" y="2780146"/>
            <a:ext cx="42487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 зв’язку з рідкісними помилками – верхні рівні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9818" y="4290291"/>
            <a:ext cx="3866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 зв’язку з частими помилками – нижні рівні</a:t>
            </a:r>
          </a:p>
        </p:txBody>
      </p:sp>
    </p:spTree>
    <p:extLst>
      <p:ext uri="{BB962C8B-B14F-4D97-AF65-F5344CB8AC3E}">
        <p14:creationId xmlns:p14="http://schemas.microsoft.com/office/powerpoint/2010/main" val="385082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309" y="979054"/>
            <a:ext cx="4368800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Канальний рівень (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Link layer)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1382" y="337126"/>
            <a:ext cx="713970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Підрівень управління логічним каналом</a:t>
            </a:r>
          </a:p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Logical Link layer, LLC)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1382" y="1157492"/>
            <a:ext cx="7139708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Підрівень управління доступом до середовища</a:t>
            </a:r>
          </a:p>
          <a:p>
            <a:r>
              <a:rPr lang="uk-UA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Media Access Control, MAC)</a:t>
            </a:r>
            <a:endParaRPr lang="uk-UA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498109" y="337126"/>
            <a:ext cx="323273" cy="641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 flipV="1">
            <a:off x="4498109" y="1379164"/>
            <a:ext cx="323273" cy="486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/>
          <p:cNvSpPr>
            <a:spLocks noGrp="1"/>
          </p:cNvSpPr>
          <p:nvPr>
            <p:ph idx="1"/>
          </p:nvPr>
        </p:nvSpPr>
        <p:spPr>
          <a:xfrm>
            <a:off x="217457" y="2419336"/>
            <a:ext cx="11577379" cy="42677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Підрівень управління логічним каналом (</a:t>
            </a:r>
            <a:r>
              <a:rPr lang="en-US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LLC)</a:t>
            </a:r>
            <a:r>
              <a:rPr lang="uk-UA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передачею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перевірку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з'єднанню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Підрівень управління доступом до середовища (МАС):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Адресація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є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обов’язковим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58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93261" y="1245589"/>
            <a:ext cx="1000547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Множинний доступ до каналу</a:t>
            </a: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Дані пошкоджуються, якщо декілька комп’ютерів передають їх одночасно.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Колізія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доступом: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використання каналу тільки одним відправником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управління доступом:</a:t>
            </a:r>
          </a:p>
          <a:p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Рандомізований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Wi-Fi)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з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комп’ютерів обирається один з вірогідність 1/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210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8436" y="332509"/>
            <a:ext cx="4044720" cy="1089892"/>
          </a:xfrm>
        </p:spPr>
        <p:txBody>
          <a:bodyPr/>
          <a:lstStyle/>
          <a:p>
            <a:r>
              <a:rPr lang="en-US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endParaRPr lang="uk-UA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78" y="2677161"/>
            <a:ext cx="9982200" cy="2606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7928" y="5283201"/>
            <a:ext cx="113976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+ 25 Gigabit Ethernet, 100 Gigabit Ethernet, Terabit Ethernet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78" y="1422401"/>
            <a:ext cx="1139767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Класичний – застарів</a:t>
            </a:r>
          </a:p>
          <a:p>
            <a:pPr marL="457200" indent="-457200">
              <a:buFontTx/>
              <a:buChar char="-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Комутований – використовується всюди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280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384" y="0"/>
            <a:ext cx="9345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697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7742"/>
            <a:ext cx="6019800" cy="35337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782" y="3638744"/>
            <a:ext cx="5948218" cy="35055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32219"/>
            <a:ext cx="6534150" cy="47529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114" y="-175491"/>
            <a:ext cx="7481886" cy="500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51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кадру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Ethernet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Картинки по запросу data link layer encaps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27" y="2604655"/>
            <a:ext cx="11615123" cy="193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264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005" y="308758"/>
            <a:ext cx="5040313" cy="1272907"/>
          </a:xfrm>
        </p:spPr>
        <p:txBody>
          <a:bodyPr>
            <a:normAutofit fontScale="90000"/>
          </a:bodyPr>
          <a:lstStyle/>
          <a:p>
            <a:r>
              <a:rPr lang="uk-UA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en-US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MAC-</a:t>
            </a:r>
            <a:r>
              <a:rPr lang="uk-UA" sz="3600" b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br>
              <a:rPr lang="uk-UA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18" y="984815"/>
            <a:ext cx="6643688" cy="56584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1612" y="1629505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01:23:45:67:89:AB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451" y="2785341"/>
            <a:ext cx="286702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09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08218" y="0"/>
            <a:ext cx="5807392" cy="748145"/>
          </a:xfrm>
        </p:spPr>
        <p:txBody>
          <a:bodyPr>
            <a:normAutofit/>
          </a:bodyPr>
          <a:lstStyle/>
          <a:p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комутац</a:t>
            </a:r>
            <a:r>
              <a:rPr lang="uk-UA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ії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86" y="1179368"/>
            <a:ext cx="4991100" cy="1562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6496" y="644091"/>
            <a:ext cx="6045504" cy="26561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59" y="3392802"/>
            <a:ext cx="6319240" cy="324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45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9119" y="83128"/>
            <a:ext cx="10353761" cy="748145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VLAN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406" y="1244270"/>
            <a:ext cx="11647055" cy="478443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Virtual local area network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розділення єдиної фізичної мережі на декілька ізольованих  одна від одної логічних мереж (Ізоляція мереж)</a:t>
            </a:r>
          </a:p>
          <a:p>
            <a:pPr marL="0" indent="0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Безпека (дуже великий плюс!)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Розподіл навантаження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Обмеження широкосмугового</a:t>
            </a:r>
          </a:p>
          <a:p>
            <a:pPr marL="0" indent="0">
              <a:buNone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трафіку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725" y="2647950"/>
            <a:ext cx="6772275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35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836" y="1579418"/>
            <a:ext cx="721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92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04626"/>
            <a:ext cx="5572125" cy="20669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048500" cy="3619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115" y="3205019"/>
            <a:ext cx="6384885" cy="345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555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6" y="1028121"/>
            <a:ext cx="11756278" cy="441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706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4193" y="-119188"/>
            <a:ext cx="2058901" cy="96058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STP</a:t>
            </a:r>
            <a:endParaRPr lang="uk-UA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65" y="898670"/>
            <a:ext cx="5237679" cy="28951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8054" y="1373477"/>
            <a:ext cx="4374874" cy="31874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429" y="412895"/>
            <a:ext cx="1638300" cy="4857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5" y="4008580"/>
            <a:ext cx="5237679" cy="27384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054" y="5098534"/>
            <a:ext cx="4705350" cy="5143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8054" y="6049241"/>
            <a:ext cx="2228850" cy="4762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25526" y="6049241"/>
            <a:ext cx="714375" cy="34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103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5249" y="2484582"/>
            <a:ext cx="10353761" cy="1326321"/>
          </a:xfrm>
        </p:spPr>
        <p:txBody>
          <a:bodyPr/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1204139861"/>
      </p:ext>
    </p:extLst>
  </p:cSld>
  <p:clrMapOvr>
    <a:masterClrMapping/>
  </p:clrMapOvr>
</p:sld>
</file>

<file path=ppt/theme/theme1.xml><?xml version="1.0" encoding="utf-8"?>
<a:theme xmlns:a="http://schemas.openxmlformats.org/drawingml/2006/main" name="Глибина">
  <a:themeElements>
    <a:clrScheme name="Гли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ибина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и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Глибина</Template>
  <TotalTime>1078</TotalTime>
  <Words>376</Words>
  <Application>Microsoft Office PowerPoint</Application>
  <PresentationFormat>Широкий екран</PresentationFormat>
  <Paragraphs>91</Paragraphs>
  <Slides>29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Corbel</vt:lpstr>
      <vt:lpstr>Times New Roman</vt:lpstr>
      <vt:lpstr>Wingdings</vt:lpstr>
      <vt:lpstr>Глибина</vt:lpstr>
      <vt:lpstr>Введення в спеціальність  Лекція 6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Ethernet</vt:lpstr>
      <vt:lpstr>Презентація PowerPoint</vt:lpstr>
      <vt:lpstr>Презентація PowerPoint</vt:lpstr>
      <vt:lpstr>Формат кадру Ethernet</vt:lpstr>
      <vt:lpstr>Структура MAC-адреси </vt:lpstr>
      <vt:lpstr>Таблиця комутації</vt:lpstr>
      <vt:lpstr>VLAN</vt:lpstr>
      <vt:lpstr>Презентація PowerPoint</vt:lpstr>
      <vt:lpstr>Презентація PowerPoint</vt:lpstr>
      <vt:lpstr>Презентація PowerPoint</vt:lpstr>
      <vt:lpstr>STP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  амбітний?   Творчий?  розумієшся на   сучасних технологіях?</dc:title>
  <dc:creator>homer</dc:creator>
  <cp:lastModifiedBy>Вадим</cp:lastModifiedBy>
  <cp:revision>66</cp:revision>
  <dcterms:created xsi:type="dcterms:W3CDTF">2017-11-21T17:19:25Z</dcterms:created>
  <dcterms:modified xsi:type="dcterms:W3CDTF">2025-05-07T18:02:17Z</dcterms:modified>
</cp:coreProperties>
</file>