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58" r:id="rId5"/>
    <p:sldId id="268" r:id="rId6"/>
    <p:sldId id="257" r:id="rId7"/>
    <p:sldId id="259" r:id="rId8"/>
    <p:sldId id="269" r:id="rId9"/>
    <p:sldId id="264" r:id="rId10"/>
    <p:sldId id="260" r:id="rId11"/>
    <p:sldId id="261" r:id="rId12"/>
    <p:sldId id="270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8C252-87E8-C3F6-8877-51E97FAD6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B7BCD4F-AF4F-3178-0EFE-04336D603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7470D1-2769-7B79-EFFE-FF6DEA9C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F72C604-8F6B-CBC7-1A05-B794E67C4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BB5587A-FB05-B66A-9D3E-C15EEF3B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848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0666C-DAB2-45D4-A3A0-BA137D65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68661CD-2877-B8D7-B98C-656BB984F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B5B3314-3B6E-FF8D-31DD-96EEC536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DCB76CE-2AB0-D62C-B35B-EDAAEA8E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AF6853-5E05-C95F-CA75-9FBB4CD2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3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F4D52731-960F-C798-00C2-410002960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F108F17-79DD-D3CC-ACC6-0D7A0C9F4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2BB0C4B-4B40-136E-CAB3-947134B9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99CEF6F-4C07-391A-7A42-4730F332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6AA0A9F-6C54-0CF2-0199-8373B2516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28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92DD9-DA9B-C9AE-A83F-A7830D4C1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822CEA-B557-6C9C-9402-A64030D21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20745FC-B868-578F-7385-A12C3B06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2C2E1B-050A-A80E-DDF4-01AB5189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21CE809-277D-5826-7C76-C6A416B0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969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60587-593B-ADA1-41B2-9EAFB99C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B7D061D-F873-6CF8-CAF1-5932DED2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9C4B5A-B8FB-F98B-AA2A-CB391DA6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C2BE723-A324-B088-F8C8-D27A151E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9704D38-2CF8-7A4D-DF76-90D851C7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110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2020E-E7F5-ED2B-0BDC-F4180D6B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EE956E9-A44E-C772-040E-99C8E01B1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2C22A35-B72D-E343-F671-24D95F491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B568F7B-73C1-35D5-169E-4C101E23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7A64A7C-E8FA-B07C-EDDB-612DA796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D59134D-6186-385F-A279-286F3C51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150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5FACB5-A9AE-657C-4D6A-027EC7AF8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C16224F-7CAC-0B36-12EA-49FAA03B4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FD035A2-D473-8B0D-3BE0-47D89819F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4B187C1-E748-D497-FD7F-9A9CC615F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A0C10B7-3C85-71E6-E789-0A9D325DF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FCFDD5-B3EC-6D9A-5662-2C8FFDA2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4684904-157A-82A0-2045-41079E45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4188EB4A-9FF1-AB7E-38F8-0E48BA89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23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6E93AF-B2B0-BB7A-7066-FEEF38B9F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A35B761-394D-1502-0B5B-DE66816C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458338ED-2262-7062-8C3B-A86999616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8F5961BC-B705-0CCB-A836-B17846E34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469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08351E8-E9CD-443F-1F6D-6AC3B1DD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9B81ECB-3141-C505-9A95-1CD42B57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A6A26EB-AD37-72B9-3B12-D14256D7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155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7456E-2CF4-AE93-494D-72C49AF7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40F0B0-A774-4D66-96F7-37CF6F83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73BAB40-0BAC-4FC1-79C9-48F7493DA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6514CFF-D030-323C-A06B-F665C6E3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E584743-4EB1-E994-4EEB-E69ED5D8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BD28EA0-BFF0-DBB5-C66A-5739EBD91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940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014B0-4294-2D0A-CB3C-A1C855A8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71087BC-5136-D41D-4320-4CE776B12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5D7665D-A503-BA98-C7FC-D07CA1F8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529003A-A04D-47CD-244A-BDB3EFFF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5256356-ED5B-CB79-43FF-47B45A05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B4E7046-6292-4639-8834-6B93E0A2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806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61B70BD-CA17-0C54-D292-1860C988C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F9CBA23-8680-0402-17A7-1F5AF3991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80732CA-6B93-C826-143C-2F0B89109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8E67D-291C-4E8D-9C9D-763FBAA97E16}" type="datetimeFigureOut">
              <a:rPr lang="uk-UA" smtClean="0"/>
              <a:t>23.10.2024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E7C8D16-E675-7EE9-3D55-474BB75F9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CB8F28-97C5-33AD-A405-98D4BA1EF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D687-5E59-432D-BB0C-B40FD1EADA9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300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9B70D73-7408-BE85-DA35-F0EB95E0F371}"/>
              </a:ext>
            </a:extLst>
          </p:cNvPr>
          <p:cNvSpPr txBox="1">
            <a:spLocks/>
          </p:cNvSpPr>
          <p:nvPr/>
        </p:nvSpPr>
        <p:spPr>
          <a:xfrm>
            <a:off x="180975" y="0"/>
            <a:ext cx="1183005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ІНФРАСТРУКТУРА ПРОДАЖУ ТА МАРКЕТИНГУ НА ТОВАРНОМУ РИНКУ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C57421-4458-B992-E585-A1FD3C736AF4}"/>
              </a:ext>
            </a:extLst>
          </p:cNvPr>
          <p:cNvSpPr txBox="1"/>
          <p:nvPr/>
        </p:nvSpPr>
        <p:spPr>
          <a:xfrm>
            <a:off x="694372" y="1539925"/>
            <a:ext cx="110670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Маркетинг та продаж на товарному ринку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Характеристика суб'єктів продажу товарного ринку</a:t>
            </a:r>
          </a:p>
        </p:txBody>
      </p:sp>
    </p:spTree>
    <p:extLst>
      <p:ext uri="{BB962C8B-B14F-4D97-AF65-F5344CB8AC3E}">
        <p14:creationId xmlns:p14="http://schemas.microsoft.com/office/powerpoint/2010/main" val="2712564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DB1D57-E7F0-4D59-CFFA-9A01C5EF6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365126"/>
            <a:ext cx="11604171" cy="821418"/>
          </a:xfrm>
        </p:spPr>
        <p:txBody>
          <a:bodyPr>
            <a:no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Павільйон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залу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63C0E-DCBC-C751-DAF2-4AD9F7944885}"/>
              </a:ext>
            </a:extLst>
          </p:cNvPr>
          <p:cNvSpPr txBox="1"/>
          <p:nvPr/>
        </p:nvSpPr>
        <p:spPr>
          <a:xfrm>
            <a:off x="195943" y="1186544"/>
            <a:ext cx="118001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Крамниця; магазин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торговельний об’єкт у роздрібній торгівлі, призначений для організування продажу товарів кінцевим споживачам і надавання їм торговельних послуг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2BB19-FDF0-24C4-75FF-DFDA314BFA50}"/>
              </a:ext>
            </a:extLst>
          </p:cNvPr>
          <p:cNvSpPr txBox="1"/>
          <p:nvPr/>
        </p:nvSpPr>
        <p:spPr>
          <a:xfrm>
            <a:off x="195942" y="1832875"/>
            <a:ext cx="116803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Крамниця-клуб; магазин-клуб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різновид крамниці, який пропонує постійним покупцям, що сплатили річний членський внесок, товари високої якості, але обмеженого асортименту, зі значною знижкою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090F86-1E4A-463D-D056-7E74D90051F3}"/>
              </a:ext>
            </a:extLst>
          </p:cNvPr>
          <p:cNvSpPr txBox="1"/>
          <p:nvPr/>
        </p:nvSpPr>
        <p:spPr>
          <a:xfrm>
            <a:off x="255814" y="2848538"/>
            <a:ext cx="1168037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Універсам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крамниця самообслуговування торговельною площею від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2499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асортиментом продовольчих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непродовльчих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товарів понад 5 тисяч асортиментних позицій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Гіпермаркет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площею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непродовольчих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Мінімаркет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площею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Універмаг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площею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непродовольчих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 центр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група торговельних об’єктів, зосереджених в одному місці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керованих як єдине ціле, які за своїми типами, розмірами та розташування функційно відповідають потребам торговельної зони, яку вони обслуговують</a:t>
            </a:r>
          </a:p>
        </p:txBody>
      </p:sp>
    </p:spTree>
    <p:extLst>
      <p:ext uri="{BB962C8B-B14F-4D97-AF65-F5344CB8AC3E}">
        <p14:creationId xmlns:p14="http://schemas.microsoft.com/office/powerpoint/2010/main" val="402067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453C80E-D0AE-7939-49AD-3D176E406D2C}"/>
              </a:ext>
            </a:extLst>
          </p:cNvPr>
          <p:cNvSpPr txBox="1"/>
          <p:nvPr/>
        </p:nvSpPr>
        <p:spPr>
          <a:xfrm>
            <a:off x="206829" y="107407"/>
            <a:ext cx="117348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Палатка; намет -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складанно-розбірної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запасом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Кіоск; ятка  - 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орговельний об’єкт для організування роздрібного продажу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товарів, який має постійне просторове місце, займає окрему закриту споруду некапітального типу на одне робоче місце без торговельної зали для покупців та додаткової площі для розміщування запасу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товарівю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лоток; рундук  -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 об'єкт для організування роздрібного продажу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товарів обмеженого асортименту в використанням для їхнього викладання відкритого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пристосовання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-розбірної конструкції,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легкопереміщуваної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місця на місце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Спеціалізована крамниця; спеціалізований магазин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крамниця, що продає певну групу товарів глибокої асортиментної диференціації.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Скомбінована крамниця; скомбінований магазин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крамниця, що продає кілька груп товарів, пов’язаних єдністю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спожиткової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забезпечує комплексне задоволення потреб окремих груп споживачів або певної потреби.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Крамниця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-склад; магазин-склад 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склад, 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оптового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Ярмарок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оптового продажу,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4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49F32001-3B3A-1880-2296-39A102D599FE}"/>
              </a:ext>
            </a:extLst>
          </p:cNvPr>
          <p:cNvSpPr txBox="1">
            <a:spLocks/>
          </p:cNvSpPr>
          <p:nvPr/>
        </p:nvSpPr>
        <p:spPr>
          <a:xfrm>
            <a:off x="243840" y="396875"/>
            <a:ext cx="1178052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інфраструктури оптової торгівлі: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Оптове торговельне підприємство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майновий комплекс, який є господарською статутною ланкою в оптовій торгівлі з правами юридичної особи, яка закуповує і продає за договорами поставки (контрактації тощо) товари партіями тим, хто купує їх для подальшого перепродажу або виробничого споживання та надає їм пов’язані з цим торговельні послуги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Комівояжер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роз’їздний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товарному ринку,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товарному ринку,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Дилер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юридична або фізична особа, яка діє на товарному ринку від свого імені та за свій рахунок, закуповує товари у виробників оптом і продає їх у роздріб або малими партіями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Філіали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представництва виробника в регіоні. Такий спосіб дистрибуції вимагає великих затрат на створення філіалу. Перевагами є додаткова стаття прибутків або здешевлення продукції для кінцевого споживача. Говорячи про прибутки, маємо на увазі ті доходи, які отримують при реалізації продукції дистриб’ютори, дилери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Дистриб’ютор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фірм-виробників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en-US" sz="1600" dirty="0"/>
            </a:b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      -   </a:t>
            </a:r>
            <a:br>
              <a:rPr lang="en-US" sz="1600" dirty="0"/>
            </a:br>
            <a:r>
              <a:rPr lang="en-US" sz="1600" dirty="0"/>
              <a:t>        "  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 </a:t>
            </a:r>
            <a:br>
              <a:rPr lang="en-US" sz="1600" dirty="0"/>
            </a:br>
            <a:r>
              <a:rPr lang="en-US" sz="1600" dirty="0"/>
              <a:t>, </a:t>
            </a:r>
            <a:br>
              <a:rPr lang="en-US" sz="1600" dirty="0"/>
            </a:br>
            <a:r>
              <a:rPr lang="en-US" sz="1600" dirty="0"/>
              <a:t>,  </a:t>
            </a:r>
            <a:br>
              <a:rPr lang="en-US" sz="1600" dirty="0"/>
            </a:br>
            <a:r>
              <a:rPr lang="en-US" sz="1600" dirty="0"/>
              <a:t>   </a:t>
            </a:r>
            <a:br>
              <a:rPr lang="en-US" sz="1600" dirty="0"/>
            </a:br>
            <a:r>
              <a:rPr lang="en-US" sz="1600" dirty="0"/>
              <a:t>  </a:t>
            </a:r>
            <a:br>
              <a:rPr lang="en-US" sz="1600" dirty="0"/>
            </a:br>
            <a:r>
              <a:rPr lang="en-US" sz="1600" dirty="0"/>
              <a:t>   " . *</a:t>
            </a:r>
            <a:br>
              <a:rPr lang="en-US" sz="1600" dirty="0"/>
            </a:br>
            <a:r>
              <a:rPr lang="en-US" sz="1600" dirty="0"/>
              <a:t> %</a:t>
            </a:r>
            <a:br>
              <a:rPr lang="en-US" sz="1600" dirty="0"/>
            </a:br>
            <a:r>
              <a:rPr lang="en-US" sz="1600" dirty="0"/>
              <a:t>      </a:t>
            </a:r>
            <a:br>
              <a:rPr lang="en-US" sz="1600" dirty="0"/>
            </a:b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, '</a:t>
            </a:r>
            <a:br>
              <a:rPr lang="en-US" sz="1600" dirty="0"/>
            </a:br>
            <a:r>
              <a:rPr lang="en-US" sz="1600" dirty="0"/>
              <a:t> 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 -   </a:t>
            </a:r>
            <a:br>
              <a:rPr lang="en-US" sz="1600" dirty="0"/>
            </a:br>
            <a:r>
              <a:rPr lang="en-US" sz="1600" dirty="0"/>
              <a:t> 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. *</a:t>
            </a:r>
            <a:br>
              <a:rPr lang="en-US" sz="1600" dirty="0"/>
            </a:br>
            <a:r>
              <a:rPr lang="en-US" sz="1600" dirty="0"/>
              <a:t>- </a:t>
            </a:r>
            <a:br>
              <a:rPr lang="en-US" sz="1600" dirty="0"/>
            </a:br>
            <a:r>
              <a:rPr lang="en-US" sz="1600" dirty="0"/>
              <a:t>        ,     #     "   . D , ,    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2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EADF4E-E551-D8F2-23F0-5A6C5E2B3B52}"/>
              </a:ext>
            </a:extLst>
          </p:cNvPr>
          <p:cNvSpPr txBox="1"/>
          <p:nvPr/>
        </p:nvSpPr>
        <p:spPr>
          <a:xfrm>
            <a:off x="198120" y="566678"/>
            <a:ext cx="1179576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uk-UA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Інфраструктура продажу та сфери маркетингу має важливе значення для продажу готового продукту. Підприємство традиційно намагається самостійно формувати систему та мережу продажу, проте альтернативою є використання </a:t>
            </a:r>
            <a:r>
              <a:rPr lang="uk-UA" sz="2000" dirty="0" err="1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поесередників</a:t>
            </a:r>
            <a:r>
              <a:rPr lang="uk-UA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Отже продаж готового продукту  здійснюється: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uk-UA" sz="2000" b="1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Прямим способом;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посередників.</a:t>
            </a:r>
            <a:endParaRPr lang="uk-UA" sz="2000" b="1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Основні причини, що зумовлюють використання посередників:</a:t>
            </a:r>
          </a:p>
          <a:p>
            <a:pPr algn="l" rtl="0"/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організація процесу розподілу потребує наявності фінансових ресурсів;</a:t>
            </a:r>
          </a:p>
          <a:p>
            <a:pPr algn="l" rtl="0"/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створення оптимальної системи розподілу передбачає, що суб'єкт ринку, який організовує та здійснює збут, володіє відповідними знаннями та досвідом щодо кон'юнктури ринку, методів розподілу, торгівлі;</a:t>
            </a:r>
          </a:p>
          <a:p>
            <a:pPr algn="l" rtl="0"/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завдяки контактам, досвіду та спеціалізації більш кваліфіковані посередники з меншими витратами забезпечують широку доступність товару та доведення його до цільових ринків.</a:t>
            </a:r>
          </a:p>
          <a:p>
            <a:pPr algn="just" rtl="0"/>
            <a:r>
              <a:rPr lang="uk-UA" sz="20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К</a:t>
            </a:r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 розподілу також стимулюють попит, використовуючи різні методи просування. Таким чином, їх слід розглядати як керовану мережу, що підвищує споживчу цінність товарів і послуг. Для цього поліпшують зовнішній вигляд товару, полегшують процедуру його придбання, економлять час покупця, а також використовують найзручніший спосіб продажу товару покупцям.</a:t>
            </a:r>
          </a:p>
          <a:p>
            <a:pPr algn="just" rtl="0"/>
            <a:r>
              <a:rPr lang="uk-UA" sz="2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Доки виробники працюватимуть у мінливому середовищі з високим рівнем конкуренції, роль сфери розподілу невпинно зростатиме. Сучасні суб'єкти ринку дедалі ширше використовують нові канали розподілу — ті, які найповніше відповідають специфічним вимогам і характеристикам конкретних сегментів ринку. Саме канали розподілу, які ефективно функціонують, дають змогу досягати реальних конкурентних переваг, створюють бар'єри входженню на ринок конкурентів, посилюють відповідну конкурентну позицію.</a:t>
            </a:r>
          </a:p>
        </p:txBody>
      </p:sp>
    </p:spTree>
    <p:extLst>
      <p:ext uri="{BB962C8B-B14F-4D97-AF65-F5344CB8AC3E}">
        <p14:creationId xmlns:p14="http://schemas.microsoft.com/office/powerpoint/2010/main" val="385024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789152-EA6F-232C-5C22-06C10122B521}"/>
              </a:ext>
            </a:extLst>
          </p:cNvPr>
          <p:cNvSpPr txBox="1"/>
          <p:nvPr/>
        </p:nvSpPr>
        <p:spPr>
          <a:xfrm>
            <a:off x="163284" y="1567543"/>
            <a:ext cx="11865432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Роздрібна ціна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ціна продажу одиниці товару, який надходить у торговий обіг у порядку роздрібної купівлі-продажу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Оптова ціна 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ціна продажу партії товару, який надходить у торговий обіг у порядку оптової купівлі-продажу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Торговельна надбавка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різниця між ціною продажу і ціною закупівлі товару, яка забезпечує продавцю покриття витрат обігу з продажу даного товару та одержання прибутку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Торговельна знижка - знижка ціни товару, яку надає продавець покупцеві за умовами договору залежно від поточної кон’юнктури ринку.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грошового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5" name="Підзаголовок 2">
            <a:extLst>
              <a:ext uri="{FF2B5EF4-FFF2-40B4-BE49-F238E27FC236}">
                <a16:creationId xmlns:a16="http://schemas.microsoft.com/office/drawing/2014/main" id="{7A986862-E621-9253-E79D-A97C28EF3EA5}"/>
              </a:ext>
            </a:extLst>
          </p:cNvPr>
          <p:cNvSpPr txBox="1">
            <a:spLocks/>
          </p:cNvSpPr>
          <p:nvPr/>
        </p:nvSpPr>
        <p:spPr>
          <a:xfrm>
            <a:off x="163284" y="260124"/>
            <a:ext cx="11419115" cy="13074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Оптовий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переробляння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0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1388FB7-268B-AD86-33AB-E64871FC3BB9}"/>
              </a:ext>
            </a:extLst>
          </p:cNvPr>
          <p:cNvSpPr txBox="1"/>
          <p:nvPr/>
        </p:nvSpPr>
        <p:spPr>
          <a:xfrm>
            <a:off x="97971" y="0"/>
            <a:ext cx="118545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функціональним призначенням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складі суб'єктів інфраструктури оптового ринку виділяються дві групи елементів: </a:t>
            </a:r>
          </a:p>
          <a:p>
            <a:pPr marL="342900" indent="-342900" algn="just">
              <a:buAutoNum type="arabicPeriod"/>
            </a:pP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 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основної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 інфраструктури – формують ціну кінцевого продукту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eriod"/>
            </a:pP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елементи 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допоміжної або обслуговуючої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 гуртового ринку</a:t>
            </a:r>
          </a:p>
          <a:p>
            <a:pPr marL="342900" indent="-342900" algn="just">
              <a:buAutoNum type="arabicPeriod"/>
            </a:pPr>
            <a:endParaRPr lang="uk-UA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основної інфраструктури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інституціонального ринку включають низку підприємств, установ і комер­ційних заходів, що найбільш притаманні процесу оптової купівлі-продажу товарів: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 бірж і аукціонів, підприємства оптових ринків і складів гарантійного зберігання і такі комерційні заходи як оптові ярмарки, ви­ставки продажі не мають на меті створення, отримання і розподіл комер­ційного прибутку, вони не є повноцінними учасниками комерційної дія­льності, а тільки обслуговують оптовий процес</a:t>
            </a:r>
            <a: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A0864F-7263-B60B-7455-0D731EAED0F1}"/>
              </a:ext>
            </a:extLst>
          </p:cNvPr>
          <p:cNvSpPr txBox="1"/>
          <p:nvPr/>
        </p:nvSpPr>
        <p:spPr>
          <a:xfrm>
            <a:off x="97971" y="2750633"/>
            <a:ext cx="1175657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допоміжної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інфраструктури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оптового ринку - це ті її суб'єкти, що беруть участь у забезпеченні функціонування товарного ринку в цілому.</a:t>
            </a:r>
          </a:p>
          <a:p>
            <a:pPr algn="just"/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 і служби допоміжної інфраструктури обслуговують усіх суб'єктів товарного ринку, незалежно від спеціалізації або участі в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підгалу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-зі торгівлі. Вони забезпечують одночасно виробничі, торговельні (гуртові і роздрібні), обслуговуючі та інші підприємства усіх форм власності. </a:t>
            </a:r>
          </a:p>
          <a:p>
            <a:pPr algn="just"/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суб'єктів загальної інфраструктури належать підприємства і їх функціона­льні підрозділи транспорту, зв'язку, ресурсного забезпечення (вода, газ, електроенергія, тепло). Активними елементами загальної інфраструктури оптового ринку є установи фінансово-кредитного обслуговування, страхові і суто ринкові (маркетингові, сервісні, рекламні та інформаційні) структури.</a:t>
            </a:r>
          </a:p>
          <a:p>
            <a:pPr algn="just"/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Допоміжний характер інфраструктури оптового ринку не дає під­став відносити її до другорядних явищ товарного ринку. В міру інтенсифі­кації конкурентної боротьби у сфері обміну матеріальних благ суб'єкти оп­тової інфраструктури набирають щоразу більшої ваги, зростає їх вплив на ефективність здійснення процесу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товаропросування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швидкість товаро-обертання, а, отже, на увесь процес розширеного матеріального вироб­ництва.</a:t>
            </a:r>
          </a:p>
        </p:txBody>
      </p:sp>
    </p:spTree>
    <p:extLst>
      <p:ext uri="{BB962C8B-B14F-4D97-AF65-F5344CB8AC3E}">
        <p14:creationId xmlns:p14="http://schemas.microsoft.com/office/powerpoint/2010/main" val="201944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8CF657A8-B7C3-749D-E503-D1A2F6E6E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" y="248284"/>
            <a:ext cx="11791950" cy="46666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товарного ринку 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повязана з каналами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право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 на шляху руху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Традиційно, канали розподілу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системи, в яких продукція і відповідальність за неї або власність на неї передаються від рівня до рівня (від посередника до посередника) і, врешті-решт, досягає споживача. Канал розподілу – це низка фірм, які беруть участь у купівлі або продажу товарів, в процесі руху його від виробника до споживача.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каналу розподілу – це будь-який посередник, який виконує ту чи іншу роботу щодо наближення товару і права власності на нього до кінцевого споживача.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рівнів визначає довжину каналу.</a:t>
            </a:r>
          </a:p>
          <a:p>
            <a:pPr marL="0" indent="0" algn="just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Ширина каналу розподілу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кількість посередників на кожному рівні каналу розподілу. Окрім цього, можна виділяти види каналів розподілу. Виділяють такі типи каналів розподілу у залежності від наявності посередників: - прямі канали пов’язані із переміщенням товарів і послуг без участі посередницьких організацій; - непрямі канали пов’язані із переміщенням товарів і послуг спершу від виробника до незнайомого учасника-посередника, а потім від нього – до споживача; - змішані канали об’єднують риси перших двох каналів товароруху.</a:t>
            </a:r>
            <a:r>
              <a:rPr lang="uk-UA" sz="1400" dirty="0"/>
              <a:t> 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формами розподілу слід розрізняти: філіали; дистриб’юторів; дилерів; роздрібних торговців; гуртових торговців; змішана форма; інших посередників.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10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F9522E3-C88D-1F10-6F5A-80A504028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43" y="204803"/>
            <a:ext cx="7396715" cy="395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372547-6017-F6B3-9C3E-E4EFD9E98165}"/>
              </a:ext>
            </a:extLst>
          </p:cNvPr>
          <p:cNvSpPr txBox="1"/>
          <p:nvPr/>
        </p:nvSpPr>
        <p:spPr>
          <a:xfrm>
            <a:off x="4146698" y="5507665"/>
            <a:ext cx="5847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B1D866-B49C-5812-E874-368CB361240B}"/>
              </a:ext>
            </a:extLst>
          </p:cNvPr>
          <p:cNvSpPr txBox="1"/>
          <p:nvPr/>
        </p:nvSpPr>
        <p:spPr>
          <a:xfrm>
            <a:off x="152401" y="4156894"/>
            <a:ext cx="115062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uk-UA" sz="1800" b="1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 нульового рівня</a:t>
            </a:r>
            <a:r>
              <a:rPr lang="uk-UA" sz="1800" b="1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 канал прямого маркетингу, складається з виробника, що продає свій товар безпосередньо споживачам (через відділ збуту, філію, мережу фірмових магазинів, посилкову торгівлю тощо).</a:t>
            </a:r>
            <a:endParaRPr lang="uk-UA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uk-UA" sz="1800" b="1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Однорівневий</a:t>
            </a:r>
            <a:r>
              <a:rPr lang="uk-UA" sz="1800" b="1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має одного посередника — роздрібного торгівця. На ринку промислових товарів це можуть бути дилери, брокери, агенти.</a:t>
            </a:r>
            <a:endParaRPr lang="uk-UA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uk-UA" sz="1800" b="0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Дворівневий канал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складається з двох посередників. На споживчому ринку цю функцію виконують оптовий і роздрібний торгівець, на промисловому — промисловий дистриб'ютор і дилери.</a:t>
            </a:r>
            <a:endParaRPr lang="uk-UA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uk-UA" sz="1800" b="1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Трирівневий</a:t>
            </a:r>
            <a:r>
              <a:rPr lang="uk-UA" sz="1800" b="1" i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</a:t>
            </a:r>
            <a:r>
              <a:rPr lang="uk-UA" sz="1800" b="1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оптового, дрібнооптового торгівця, роздрібного торгівця.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F5CA49-6674-7503-D121-51376C76547B}"/>
              </a:ext>
            </a:extLst>
          </p:cNvPr>
          <p:cNvSpPr txBox="1"/>
          <p:nvPr/>
        </p:nvSpPr>
        <p:spPr>
          <a:xfrm>
            <a:off x="2537460" y="3817620"/>
            <a:ext cx="4229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040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547CCB4-4DE3-381C-7EBA-88265B7D132F}"/>
              </a:ext>
            </a:extLst>
          </p:cNvPr>
          <p:cNvSpPr txBox="1"/>
          <p:nvPr/>
        </p:nvSpPr>
        <p:spPr>
          <a:xfrm>
            <a:off x="217713" y="245239"/>
            <a:ext cx="117783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вважають, що формування більш ніж </a:t>
            </a:r>
            <a:r>
              <a:rPr lang="uk-UA" sz="1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трирівневого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недоцільне, оскільки існує пряма залежність між рівнями каналу розподілу та кінцевою ціною товару.</a:t>
            </a:r>
            <a:endParaRPr lang="uk-UA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Ширина каналу розподілу визначає кількість незалежних учасників на кожному рівні каналу. Кількість незалежних посередників, у свою чергу, </a:t>
            </a:r>
            <a:r>
              <a:rPr lang="uk-UA" sz="1800" b="0" i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ініціюється</a:t>
            </a:r>
            <a:r>
              <a:rPr lang="uk-UA" sz="1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стратегією охоплення цільового ринку, яку використовує виробник під час формування каналу розподілу.</a:t>
            </a:r>
          </a:p>
          <a:p>
            <a:pPr algn="l" rtl="0"/>
            <a:endParaRPr lang="uk-UA" b="0" i="0" dirty="0">
              <a:solidFill>
                <a:srgbClr val="212121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98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FC8B0-BE8E-DA32-AE13-748D2D9E4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" y="365125"/>
            <a:ext cx="1181862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Характеристика суб'єктів продажу товарного ринку</a:t>
            </a:r>
            <a:b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2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1EE27-E772-4D4C-8721-BDD89247D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73935"/>
            <a:ext cx="10515600" cy="1325563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РОЗДРІБНОЇ ТОРГІВЛІ</a:t>
            </a:r>
          </a:p>
        </p:txBody>
      </p:sp>
    </p:spTree>
    <p:extLst>
      <p:ext uri="{BB962C8B-B14F-4D97-AF65-F5344CB8AC3E}">
        <p14:creationId xmlns:p14="http://schemas.microsoft.com/office/powerpoint/2010/main" val="4138097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1838</Words>
  <Application>Microsoft Office PowerPoint</Application>
  <PresentationFormat>Широкий екран</PresentationFormat>
  <Paragraphs>67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  2. Характеристика суб'єктів продажу товарного ринку </vt:lpstr>
      <vt:lpstr>ЕЛЕМЕНТИ РОЗДРІБНОЇ ТОРГІВЛІ</vt:lpstr>
      <vt:lpstr>Павільйон - торговельний об’єкт у роздрібній торгівлі, призначений для організування продажу товарів кінцевим споживачам, розміщений в окремій споруді полегшеної конструкції та має торговельну залу для покупців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moonspell</dc:creator>
  <cp:lastModifiedBy>moonspell</cp:lastModifiedBy>
  <cp:revision>3</cp:revision>
  <dcterms:created xsi:type="dcterms:W3CDTF">2024-10-22T09:15:24Z</dcterms:created>
  <dcterms:modified xsi:type="dcterms:W3CDTF">2024-10-23T05:52:07Z</dcterms:modified>
</cp:coreProperties>
</file>