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2" r:id="rId39"/>
    <p:sldId id="294" r:id="rId40"/>
    <p:sldId id="295" r:id="rId41"/>
    <p:sldId id="296" r:id="rId42"/>
    <p:sldId id="297" r:id="rId43"/>
    <p:sldId id="298" r:id="rId4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F0A97E-E381-4CFA-8650-A2646D2275EC}" type="datetimeFigureOut">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C3BC1B-A66E-4579-80EC-4D33950621B1}" type="slidenum">
              <a:rPr lang="ru-RU" smtClean="0"/>
              <a:pPr/>
              <a:t>‹#›</a:t>
            </a:fld>
            <a:endParaRPr lang="ru-RU"/>
          </a:p>
        </p:txBody>
      </p:sp>
    </p:spTree>
    <p:extLst>
      <p:ext uri="{BB962C8B-B14F-4D97-AF65-F5344CB8AC3E}">
        <p14:creationId xmlns:p14="http://schemas.microsoft.com/office/powerpoint/2010/main" xmlns="" val="264450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F0A97E-E381-4CFA-8650-A2646D2275EC}" type="datetimeFigureOut">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C3BC1B-A66E-4579-80EC-4D33950621B1}" type="slidenum">
              <a:rPr lang="ru-RU" smtClean="0"/>
              <a:pPr/>
              <a:t>‹#›</a:t>
            </a:fld>
            <a:endParaRPr lang="ru-RU"/>
          </a:p>
        </p:txBody>
      </p:sp>
    </p:spTree>
    <p:extLst>
      <p:ext uri="{BB962C8B-B14F-4D97-AF65-F5344CB8AC3E}">
        <p14:creationId xmlns:p14="http://schemas.microsoft.com/office/powerpoint/2010/main" xmlns="" val="278003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899"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199"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F0A97E-E381-4CFA-8650-A2646D2275EC}" type="datetimeFigureOut">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C3BC1B-A66E-4579-80EC-4D33950621B1}" type="slidenum">
              <a:rPr lang="ru-RU" smtClean="0"/>
              <a:pPr/>
              <a:t>‹#›</a:t>
            </a:fld>
            <a:endParaRPr lang="ru-RU"/>
          </a:p>
        </p:txBody>
      </p:sp>
    </p:spTree>
    <p:extLst>
      <p:ext uri="{BB962C8B-B14F-4D97-AF65-F5344CB8AC3E}">
        <p14:creationId xmlns:p14="http://schemas.microsoft.com/office/powerpoint/2010/main" xmlns="" val="138371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F0A97E-E381-4CFA-8650-A2646D2275EC}" type="datetimeFigureOut">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C3BC1B-A66E-4579-80EC-4D33950621B1}" type="slidenum">
              <a:rPr lang="ru-RU" smtClean="0"/>
              <a:pPr/>
              <a:t>‹#›</a:t>
            </a:fld>
            <a:endParaRPr lang="ru-RU"/>
          </a:p>
        </p:txBody>
      </p:sp>
    </p:spTree>
    <p:extLst>
      <p:ext uri="{BB962C8B-B14F-4D97-AF65-F5344CB8AC3E}">
        <p14:creationId xmlns:p14="http://schemas.microsoft.com/office/powerpoint/2010/main" xmlns="" val="153382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2"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F0A97E-E381-4CFA-8650-A2646D2275EC}" type="datetimeFigureOut">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C3BC1B-A66E-4579-80EC-4D33950621B1}" type="slidenum">
              <a:rPr lang="ru-RU" smtClean="0"/>
              <a:pPr/>
              <a:t>‹#›</a:t>
            </a:fld>
            <a:endParaRPr lang="ru-RU"/>
          </a:p>
        </p:txBody>
      </p:sp>
    </p:spTree>
    <p:extLst>
      <p:ext uri="{BB962C8B-B14F-4D97-AF65-F5344CB8AC3E}">
        <p14:creationId xmlns:p14="http://schemas.microsoft.com/office/powerpoint/2010/main" xmlns="" val="264172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1"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1"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F0A97E-E381-4CFA-8650-A2646D2275EC}" type="datetimeFigureOut">
              <a:rPr lang="ru-RU" smtClean="0"/>
              <a:pPr/>
              <a:t>27.01.2020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C3BC1B-A66E-4579-80EC-4D33950621B1}" type="slidenum">
              <a:rPr lang="ru-RU" smtClean="0"/>
              <a:pPr/>
              <a:t>‹#›</a:t>
            </a:fld>
            <a:endParaRPr lang="ru-RU"/>
          </a:p>
        </p:txBody>
      </p:sp>
    </p:spTree>
    <p:extLst>
      <p:ext uri="{BB962C8B-B14F-4D97-AF65-F5344CB8AC3E}">
        <p14:creationId xmlns:p14="http://schemas.microsoft.com/office/powerpoint/2010/main" xmlns="" val="135899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6"/>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2" y="2505076"/>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F0A97E-E381-4CFA-8650-A2646D2275EC}" type="datetimeFigureOut">
              <a:rPr lang="ru-RU" smtClean="0"/>
              <a:pPr/>
              <a:t>27.01.2020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C3BC1B-A66E-4579-80EC-4D33950621B1}" type="slidenum">
              <a:rPr lang="ru-RU" smtClean="0"/>
              <a:pPr/>
              <a:t>‹#›</a:t>
            </a:fld>
            <a:endParaRPr lang="ru-RU"/>
          </a:p>
        </p:txBody>
      </p:sp>
    </p:spTree>
    <p:extLst>
      <p:ext uri="{BB962C8B-B14F-4D97-AF65-F5344CB8AC3E}">
        <p14:creationId xmlns:p14="http://schemas.microsoft.com/office/powerpoint/2010/main" xmlns="" val="893373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F0A97E-E381-4CFA-8650-A2646D2275EC}" type="datetimeFigureOut">
              <a:rPr lang="ru-RU" smtClean="0"/>
              <a:pPr/>
              <a:t>27.01.2020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C3BC1B-A66E-4579-80EC-4D33950621B1}" type="slidenum">
              <a:rPr lang="ru-RU" smtClean="0"/>
              <a:pPr/>
              <a:t>‹#›</a:t>
            </a:fld>
            <a:endParaRPr lang="ru-RU"/>
          </a:p>
        </p:txBody>
      </p:sp>
    </p:spTree>
    <p:extLst>
      <p:ext uri="{BB962C8B-B14F-4D97-AF65-F5344CB8AC3E}">
        <p14:creationId xmlns:p14="http://schemas.microsoft.com/office/powerpoint/2010/main" xmlns="" val="271957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F0A97E-E381-4CFA-8650-A2646D2275EC}" type="datetimeFigureOut">
              <a:rPr lang="ru-RU" smtClean="0"/>
              <a:pPr/>
              <a:t>27.01.2020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C3BC1B-A66E-4579-80EC-4D33950621B1}" type="slidenum">
              <a:rPr lang="ru-RU" smtClean="0"/>
              <a:pPr/>
              <a:t>‹#›</a:t>
            </a:fld>
            <a:endParaRPr lang="ru-RU"/>
          </a:p>
        </p:txBody>
      </p:sp>
    </p:spTree>
    <p:extLst>
      <p:ext uri="{BB962C8B-B14F-4D97-AF65-F5344CB8AC3E}">
        <p14:creationId xmlns:p14="http://schemas.microsoft.com/office/powerpoint/2010/main" xmlns="" val="107139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0" y="457200"/>
            <a:ext cx="3932236"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ru-RU" smtClean="0"/>
              <a:t>Образец текста</a:t>
            </a:r>
          </a:p>
        </p:txBody>
      </p:sp>
      <p:sp>
        <p:nvSpPr>
          <p:cNvPr id="5" name="Дата 4"/>
          <p:cNvSpPr>
            <a:spLocks noGrp="1"/>
          </p:cNvSpPr>
          <p:nvPr>
            <p:ph type="dt" sz="half" idx="10"/>
          </p:nvPr>
        </p:nvSpPr>
        <p:spPr/>
        <p:txBody>
          <a:bodyPr/>
          <a:lstStyle/>
          <a:p>
            <a:fld id="{D6F0A97E-E381-4CFA-8650-A2646D2275EC}" type="datetimeFigureOut">
              <a:rPr lang="ru-RU" smtClean="0"/>
              <a:pPr/>
              <a:t>27.01.2020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C3BC1B-A66E-4579-80EC-4D33950621B1}" type="slidenum">
              <a:rPr lang="ru-RU" smtClean="0"/>
              <a:pPr/>
              <a:t>‹#›</a:t>
            </a:fld>
            <a:endParaRPr lang="ru-RU"/>
          </a:p>
        </p:txBody>
      </p:sp>
    </p:spTree>
    <p:extLst>
      <p:ext uri="{BB962C8B-B14F-4D97-AF65-F5344CB8AC3E}">
        <p14:creationId xmlns:p14="http://schemas.microsoft.com/office/powerpoint/2010/main" xmlns="" val="360994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0" y="457200"/>
            <a:ext cx="3932236"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ru-RU"/>
          </a:p>
        </p:txBody>
      </p:sp>
      <p:sp>
        <p:nvSpPr>
          <p:cNvPr id="4" name="Текст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ru-RU" smtClean="0"/>
              <a:t>Образец текста</a:t>
            </a:r>
          </a:p>
        </p:txBody>
      </p:sp>
      <p:sp>
        <p:nvSpPr>
          <p:cNvPr id="5" name="Дата 4"/>
          <p:cNvSpPr>
            <a:spLocks noGrp="1"/>
          </p:cNvSpPr>
          <p:nvPr>
            <p:ph type="dt" sz="half" idx="10"/>
          </p:nvPr>
        </p:nvSpPr>
        <p:spPr/>
        <p:txBody>
          <a:bodyPr/>
          <a:lstStyle/>
          <a:p>
            <a:fld id="{D6F0A97E-E381-4CFA-8650-A2646D2275EC}" type="datetimeFigureOut">
              <a:rPr lang="ru-RU" smtClean="0"/>
              <a:pPr/>
              <a:t>27.01.2020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C3BC1B-A66E-4579-80EC-4D33950621B1}" type="slidenum">
              <a:rPr lang="ru-RU" smtClean="0"/>
              <a:pPr/>
              <a:t>‹#›</a:t>
            </a:fld>
            <a:endParaRPr lang="ru-RU"/>
          </a:p>
        </p:txBody>
      </p:sp>
    </p:spTree>
    <p:extLst>
      <p:ext uri="{BB962C8B-B14F-4D97-AF65-F5344CB8AC3E}">
        <p14:creationId xmlns:p14="http://schemas.microsoft.com/office/powerpoint/2010/main" xmlns="" val="90849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0A97E-E381-4CFA-8650-A2646D2275EC}" type="datetimeFigureOut">
              <a:rPr lang="ru-RU" smtClean="0"/>
              <a:pPr/>
              <a:t>27.01.2020</a:t>
            </a:fld>
            <a:endParaRPr lang="ru-RU"/>
          </a:p>
        </p:txBody>
      </p:sp>
      <p:sp>
        <p:nvSpPr>
          <p:cNvPr id="5" name="Нижний колонтитул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3BC1B-A66E-4579-80EC-4D33950621B1}" type="slidenum">
              <a:rPr lang="ru-RU" smtClean="0"/>
              <a:pPr/>
              <a:t>‹#›</a:t>
            </a:fld>
            <a:endParaRPr lang="ru-RU"/>
          </a:p>
        </p:txBody>
      </p:sp>
    </p:spTree>
    <p:extLst>
      <p:ext uri="{BB962C8B-B14F-4D97-AF65-F5344CB8AC3E}">
        <p14:creationId xmlns:p14="http://schemas.microsoft.com/office/powerpoint/2010/main" xmlns="" val="2351502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ru-RU"/>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4"/>
            <a:ext cx="9144000" cy="894005"/>
          </a:xfrm>
        </p:spPr>
        <p:txBody>
          <a:bodyPr>
            <a:normAutofit fontScale="90000"/>
          </a:bodyPr>
          <a:lstStyle/>
          <a:p>
            <a:r>
              <a:rPr lang="uk-UA" b="1" dirty="0">
                <a:solidFill>
                  <a:schemeClr val="bg1"/>
                </a:solidFill>
                <a:latin typeface="+mn-lt"/>
              </a:rPr>
              <a:t>Лекція 3</a:t>
            </a:r>
            <a:endParaRPr lang="ru-RU" dirty="0">
              <a:solidFill>
                <a:schemeClr val="bg1"/>
              </a:solidFill>
              <a:latin typeface="+mn-lt"/>
            </a:endParaRPr>
          </a:p>
        </p:txBody>
      </p:sp>
      <p:sp>
        <p:nvSpPr>
          <p:cNvPr id="3" name="Подзаголовок 2"/>
          <p:cNvSpPr>
            <a:spLocks noGrp="1"/>
          </p:cNvSpPr>
          <p:nvPr>
            <p:ph type="subTitle" idx="1"/>
          </p:nvPr>
        </p:nvSpPr>
        <p:spPr>
          <a:xfrm>
            <a:off x="1125415" y="2438400"/>
            <a:ext cx="9542585" cy="2819401"/>
          </a:xfrm>
        </p:spPr>
        <p:txBody>
          <a:bodyPr>
            <a:normAutofit/>
          </a:bodyPr>
          <a:lstStyle/>
          <a:p>
            <a:r>
              <a:rPr lang="uk-UA" sz="4800" b="1" dirty="0">
                <a:solidFill>
                  <a:schemeClr val="bg1"/>
                </a:solidFill>
              </a:rPr>
              <a:t>Теорія розмірних </a:t>
            </a:r>
            <a:r>
              <a:rPr lang="uk-UA" sz="4800" b="1" dirty="0" err="1">
                <a:solidFill>
                  <a:schemeClr val="bg1"/>
                </a:solidFill>
              </a:rPr>
              <a:t>зв’язків</a:t>
            </a:r>
            <a:r>
              <a:rPr lang="uk-UA" sz="4800" b="1" dirty="0">
                <a:solidFill>
                  <a:schemeClr val="bg1"/>
                </a:solidFill>
              </a:rPr>
              <a:t> у виробах машинобудування. Побудова, розрахунок та аналіз розмірних ланцюгів</a:t>
            </a:r>
            <a:endParaRPr lang="ru-RU" sz="4800" dirty="0">
              <a:solidFill>
                <a:schemeClr val="bg1"/>
              </a:solidFill>
            </a:endParaRPr>
          </a:p>
        </p:txBody>
      </p:sp>
    </p:spTree>
    <p:extLst>
      <p:ext uri="{BB962C8B-B14F-4D97-AF65-F5344CB8AC3E}">
        <p14:creationId xmlns:p14="http://schemas.microsoft.com/office/powerpoint/2010/main" xmlns="" val="257991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chemeClr val="bg1"/>
                </a:solidFill>
                <a:latin typeface="+mn-lt"/>
              </a:rPr>
              <a:t>3.1.3. Класифікація розмірних ланцюгів</a:t>
            </a:r>
            <a:endParaRPr lang="ru-RU" dirty="0">
              <a:solidFill>
                <a:schemeClr val="bg1"/>
              </a:solidFill>
              <a:latin typeface="+mn-lt"/>
            </a:endParaRPr>
          </a:p>
        </p:txBody>
      </p:sp>
      <p:sp>
        <p:nvSpPr>
          <p:cNvPr id="3" name="Объект 2"/>
          <p:cNvSpPr>
            <a:spLocks noGrp="1"/>
          </p:cNvSpPr>
          <p:nvPr>
            <p:ph idx="1"/>
          </p:nvPr>
        </p:nvSpPr>
        <p:spPr>
          <a:xfrm>
            <a:off x="445477" y="1524001"/>
            <a:ext cx="10908324" cy="4652964"/>
          </a:xfrm>
        </p:spPr>
        <p:txBody>
          <a:bodyPr>
            <a:noAutofit/>
          </a:bodyPr>
          <a:lstStyle/>
          <a:p>
            <a:pPr marL="0" indent="0">
              <a:lnSpc>
                <a:spcPct val="100000"/>
              </a:lnSpc>
              <a:spcBef>
                <a:spcPts val="601"/>
              </a:spcBef>
              <a:buNone/>
            </a:pPr>
            <a:r>
              <a:rPr lang="uk-UA" sz="2400" dirty="0">
                <a:solidFill>
                  <a:schemeClr val="bg1"/>
                </a:solidFill>
              </a:rPr>
              <a:t> </a:t>
            </a:r>
            <a:endParaRPr lang="ru-RU" sz="2400" dirty="0">
              <a:solidFill>
                <a:schemeClr val="bg1"/>
              </a:solidFill>
            </a:endParaRPr>
          </a:p>
          <a:p>
            <a:pPr marL="0" indent="0">
              <a:lnSpc>
                <a:spcPct val="100000"/>
              </a:lnSpc>
              <a:spcBef>
                <a:spcPts val="601"/>
              </a:spcBef>
              <a:buNone/>
            </a:pPr>
            <a:r>
              <a:rPr lang="uk-UA" sz="2601" dirty="0">
                <a:solidFill>
                  <a:schemeClr val="bg1"/>
                </a:solidFill>
              </a:rPr>
              <a:t>3. </a:t>
            </a:r>
            <a:r>
              <a:rPr lang="uk-UA" sz="2601" b="1" i="1" dirty="0">
                <a:solidFill>
                  <a:schemeClr val="bg1"/>
                </a:solidFill>
              </a:rPr>
              <a:t>За розташуванням ланок</a:t>
            </a:r>
            <a:r>
              <a:rPr lang="uk-UA" sz="2601" i="1" dirty="0">
                <a:solidFill>
                  <a:schemeClr val="bg1"/>
                </a:solidFill>
              </a:rPr>
              <a:t>:</a:t>
            </a:r>
            <a:endParaRPr lang="ru-RU" sz="2601" dirty="0">
              <a:solidFill>
                <a:schemeClr val="bg1"/>
              </a:solidFill>
            </a:endParaRPr>
          </a:p>
          <a:p>
            <a:pPr algn="just">
              <a:lnSpc>
                <a:spcPct val="100000"/>
              </a:lnSpc>
              <a:spcBef>
                <a:spcPts val="601"/>
              </a:spcBef>
              <a:buFont typeface="Wingdings" panose="05000000000000000000" pitchFamily="2" charset="2"/>
              <a:buChar char="ü"/>
            </a:pPr>
            <a:r>
              <a:rPr lang="uk-UA" sz="2601" b="1" dirty="0">
                <a:solidFill>
                  <a:schemeClr val="bg1"/>
                </a:solidFill>
              </a:rPr>
              <a:t>Лінійні</a:t>
            </a:r>
            <a:r>
              <a:rPr lang="uk-UA" sz="2601" dirty="0">
                <a:solidFill>
                  <a:schemeClr val="bg1"/>
                </a:solidFill>
              </a:rPr>
              <a:t> (ланки ланцюга є лінійними розмірами і розташовані на паралельних прямих);</a:t>
            </a:r>
            <a:endParaRPr lang="ru-RU" sz="2601" dirty="0">
              <a:solidFill>
                <a:schemeClr val="bg1"/>
              </a:solidFill>
            </a:endParaRPr>
          </a:p>
          <a:p>
            <a:pPr algn="just">
              <a:lnSpc>
                <a:spcPct val="100000"/>
              </a:lnSpc>
              <a:spcBef>
                <a:spcPts val="601"/>
              </a:spcBef>
              <a:buFont typeface="Wingdings" panose="05000000000000000000" pitchFamily="2" charset="2"/>
              <a:buChar char="ü"/>
            </a:pPr>
            <a:r>
              <a:rPr lang="uk-UA" sz="2601" b="1" dirty="0">
                <a:solidFill>
                  <a:schemeClr val="bg1"/>
                </a:solidFill>
              </a:rPr>
              <a:t>Кутові </a:t>
            </a:r>
            <a:r>
              <a:rPr lang="uk-UA" sz="2601" dirty="0">
                <a:solidFill>
                  <a:schemeClr val="bg1"/>
                </a:solidFill>
              </a:rPr>
              <a:t>(ланки ланцюга є кутовими розмірами, відхилення яких можуть задаватись у лінійних величинах, віднесених до умовної величини, або в градусах);</a:t>
            </a:r>
            <a:endParaRPr lang="ru-RU" sz="2601" dirty="0">
              <a:solidFill>
                <a:schemeClr val="bg1"/>
              </a:solidFill>
            </a:endParaRPr>
          </a:p>
          <a:p>
            <a:pPr algn="just">
              <a:lnSpc>
                <a:spcPct val="100000"/>
              </a:lnSpc>
              <a:spcBef>
                <a:spcPts val="601"/>
              </a:spcBef>
              <a:buFont typeface="Wingdings" panose="05000000000000000000" pitchFamily="2" charset="2"/>
              <a:buChar char="ü"/>
            </a:pPr>
            <a:r>
              <a:rPr lang="uk-UA" sz="2601" b="1" dirty="0">
                <a:solidFill>
                  <a:schemeClr val="bg1"/>
                </a:solidFill>
              </a:rPr>
              <a:t>Плоскі</a:t>
            </a:r>
            <a:r>
              <a:rPr lang="uk-UA" sz="2601" dirty="0">
                <a:solidFill>
                  <a:schemeClr val="bg1"/>
                </a:solidFill>
              </a:rPr>
              <a:t> (ланки ланцюга розташовані довільно в одній або кількох паралельних </a:t>
            </a:r>
            <a:r>
              <a:rPr lang="uk-UA" sz="2601" dirty="0" err="1">
                <a:solidFill>
                  <a:schemeClr val="bg1"/>
                </a:solidFill>
              </a:rPr>
              <a:t>площинах</a:t>
            </a:r>
            <a:r>
              <a:rPr lang="uk-UA" sz="2601" dirty="0">
                <a:solidFill>
                  <a:schemeClr val="bg1"/>
                </a:solidFill>
              </a:rPr>
              <a:t>);</a:t>
            </a:r>
            <a:endParaRPr lang="ru-RU" sz="2601" dirty="0">
              <a:solidFill>
                <a:schemeClr val="bg1"/>
              </a:solidFill>
            </a:endParaRPr>
          </a:p>
          <a:p>
            <a:pPr algn="just">
              <a:lnSpc>
                <a:spcPct val="100000"/>
              </a:lnSpc>
              <a:spcBef>
                <a:spcPts val="601"/>
              </a:spcBef>
              <a:buFont typeface="Wingdings" panose="05000000000000000000" pitchFamily="2" charset="2"/>
              <a:buChar char="ü"/>
            </a:pPr>
            <a:r>
              <a:rPr lang="uk-UA" sz="2601" b="1" dirty="0">
                <a:solidFill>
                  <a:schemeClr val="bg1"/>
                </a:solidFill>
              </a:rPr>
              <a:t>Просторові </a:t>
            </a:r>
            <a:r>
              <a:rPr lang="uk-UA" sz="2601" dirty="0">
                <a:solidFill>
                  <a:schemeClr val="bg1"/>
                </a:solidFill>
              </a:rPr>
              <a:t>(ланки ланцюга розташовані довільно в просторі). </a:t>
            </a:r>
            <a:endParaRPr lang="ru-RU" sz="2601" dirty="0">
              <a:solidFill>
                <a:schemeClr val="bg1"/>
              </a:solidFill>
            </a:endParaRPr>
          </a:p>
          <a:p>
            <a:pPr marL="0" indent="0">
              <a:buNone/>
            </a:pPr>
            <a:endParaRPr lang="ru-RU" sz="2400" dirty="0">
              <a:solidFill>
                <a:schemeClr val="bg1"/>
              </a:solidFill>
            </a:endParaRPr>
          </a:p>
        </p:txBody>
      </p:sp>
    </p:spTree>
    <p:extLst>
      <p:ext uri="{BB962C8B-B14F-4D97-AF65-F5344CB8AC3E}">
        <p14:creationId xmlns:p14="http://schemas.microsoft.com/office/powerpoint/2010/main" xmlns="" val="149143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2030" y="1266093"/>
            <a:ext cx="11371385" cy="5298830"/>
          </a:xfrm>
        </p:spPr>
        <p:txBody>
          <a:bodyPr>
            <a:normAutofit fontScale="92500" lnSpcReduction="20000"/>
          </a:bodyPr>
          <a:lstStyle/>
          <a:p>
            <a:pPr marL="0" indent="0" algn="just">
              <a:buNone/>
            </a:pPr>
            <a:r>
              <a:rPr lang="uk-UA" dirty="0">
                <a:solidFill>
                  <a:schemeClr val="bg1"/>
                </a:solidFill>
              </a:rPr>
              <a:t>4.  </a:t>
            </a:r>
            <a:r>
              <a:rPr lang="uk-UA" b="1" i="1" dirty="0">
                <a:solidFill>
                  <a:schemeClr val="bg1"/>
                </a:solidFill>
              </a:rPr>
              <a:t>За характером ланок:</a:t>
            </a:r>
            <a:endParaRPr lang="ru-RU" b="1" dirty="0">
              <a:solidFill>
                <a:schemeClr val="bg1"/>
              </a:solidFill>
            </a:endParaRPr>
          </a:p>
          <a:p>
            <a:pPr lvl="0" algn="just">
              <a:buFont typeface="Wingdings" panose="05000000000000000000" pitchFamily="2" charset="2"/>
              <a:buChar char="ü"/>
            </a:pPr>
            <a:r>
              <a:rPr lang="uk-UA" b="1" dirty="0">
                <a:solidFill>
                  <a:schemeClr val="bg1"/>
                </a:solidFill>
              </a:rPr>
              <a:t>Скалярні</a:t>
            </a:r>
            <a:r>
              <a:rPr lang="uk-UA" dirty="0">
                <a:solidFill>
                  <a:schemeClr val="bg1"/>
                </a:solidFill>
              </a:rPr>
              <a:t> (усі ланки є скалярними величинами);</a:t>
            </a:r>
            <a:endParaRPr lang="ru-RU" dirty="0">
              <a:solidFill>
                <a:schemeClr val="bg1"/>
              </a:solidFill>
            </a:endParaRPr>
          </a:p>
          <a:p>
            <a:pPr lvl="0" algn="just">
              <a:buFont typeface="Wingdings" panose="05000000000000000000" pitchFamily="2" charset="2"/>
              <a:buChar char="ü"/>
            </a:pPr>
            <a:r>
              <a:rPr lang="uk-UA" b="1" dirty="0">
                <a:solidFill>
                  <a:schemeClr val="bg1"/>
                </a:solidFill>
              </a:rPr>
              <a:t>Векторні</a:t>
            </a:r>
            <a:r>
              <a:rPr lang="uk-UA" dirty="0">
                <a:solidFill>
                  <a:schemeClr val="bg1"/>
                </a:solidFill>
              </a:rPr>
              <a:t> (усі ланки є векторними величинами);</a:t>
            </a:r>
            <a:endParaRPr lang="ru-RU" dirty="0">
              <a:solidFill>
                <a:schemeClr val="bg1"/>
              </a:solidFill>
            </a:endParaRPr>
          </a:p>
          <a:p>
            <a:pPr lvl="0" algn="just">
              <a:buFont typeface="Wingdings" panose="05000000000000000000" pitchFamily="2" charset="2"/>
              <a:buChar char="ü"/>
            </a:pPr>
            <a:r>
              <a:rPr lang="uk-UA" b="1" dirty="0">
                <a:solidFill>
                  <a:schemeClr val="bg1"/>
                </a:solidFill>
              </a:rPr>
              <a:t>Комбіновані</a:t>
            </a:r>
            <a:r>
              <a:rPr lang="uk-UA" dirty="0">
                <a:solidFill>
                  <a:schemeClr val="bg1"/>
                </a:solidFill>
              </a:rPr>
              <a:t> (частина складових ланок розмірного ланцюга – векторні величини, інші – скалярні величини).</a:t>
            </a:r>
            <a:endParaRPr lang="ru-RU" dirty="0">
              <a:solidFill>
                <a:schemeClr val="bg1"/>
              </a:solidFill>
            </a:endParaRPr>
          </a:p>
          <a:p>
            <a:pPr marL="0" indent="0" algn="just">
              <a:buNone/>
            </a:pPr>
            <a:r>
              <a:rPr lang="uk-UA" dirty="0">
                <a:solidFill>
                  <a:schemeClr val="bg1"/>
                </a:solidFill>
              </a:rPr>
              <a:t> </a:t>
            </a:r>
            <a:endParaRPr lang="ru-RU" dirty="0">
              <a:solidFill>
                <a:schemeClr val="bg1"/>
              </a:solidFill>
            </a:endParaRPr>
          </a:p>
          <a:p>
            <a:pPr marL="0" indent="0" algn="just">
              <a:buNone/>
            </a:pPr>
            <a:r>
              <a:rPr lang="uk-UA" dirty="0">
                <a:solidFill>
                  <a:schemeClr val="bg1"/>
                </a:solidFill>
              </a:rPr>
              <a:t>5. </a:t>
            </a:r>
            <a:r>
              <a:rPr lang="uk-UA" b="1" i="1" dirty="0">
                <a:solidFill>
                  <a:schemeClr val="bg1"/>
                </a:solidFill>
              </a:rPr>
              <a:t>За характером взаємних </a:t>
            </a:r>
            <a:r>
              <a:rPr lang="uk-UA" b="1" i="1" dirty="0" err="1">
                <a:solidFill>
                  <a:schemeClr val="bg1"/>
                </a:solidFill>
              </a:rPr>
              <a:t>зв’язків</a:t>
            </a:r>
            <a:r>
              <a:rPr lang="uk-UA" b="1" i="1" dirty="0">
                <a:solidFill>
                  <a:schemeClr val="bg1"/>
                </a:solidFill>
              </a:rPr>
              <a:t>:</a:t>
            </a:r>
            <a:endParaRPr lang="ru-RU" b="1" dirty="0">
              <a:solidFill>
                <a:schemeClr val="bg1"/>
              </a:solidFill>
            </a:endParaRPr>
          </a:p>
          <a:p>
            <a:pPr lvl="0" algn="just">
              <a:buFont typeface="Wingdings" panose="05000000000000000000" pitchFamily="2" charset="2"/>
              <a:buChar char="ü"/>
            </a:pPr>
            <a:r>
              <a:rPr lang="uk-UA" b="1" dirty="0">
                <a:solidFill>
                  <a:schemeClr val="bg1"/>
                </a:solidFill>
              </a:rPr>
              <a:t>Незалежні </a:t>
            </a:r>
            <a:r>
              <a:rPr lang="uk-UA" dirty="0">
                <a:solidFill>
                  <a:schemeClr val="bg1"/>
                </a:solidFill>
              </a:rPr>
              <a:t>(розмірні ланцюги, які не мають спільних ланок);</a:t>
            </a:r>
            <a:endParaRPr lang="ru-RU" dirty="0">
              <a:solidFill>
                <a:schemeClr val="bg1"/>
              </a:solidFill>
            </a:endParaRPr>
          </a:p>
          <a:p>
            <a:pPr lvl="0" algn="just">
              <a:buFont typeface="Wingdings" panose="05000000000000000000" pitchFamily="2" charset="2"/>
              <a:buChar char="ü"/>
            </a:pPr>
            <a:r>
              <a:rPr lang="uk-UA" b="1" dirty="0">
                <a:solidFill>
                  <a:schemeClr val="bg1"/>
                </a:solidFill>
              </a:rPr>
              <a:t>Паралельно зв’язані </a:t>
            </a:r>
            <a:r>
              <a:rPr lang="uk-UA" dirty="0">
                <a:solidFill>
                  <a:schemeClr val="bg1"/>
                </a:solidFill>
              </a:rPr>
              <a:t>(два чи більше розмірних ланцюгів, які мають хоча б одну спільну ланку);</a:t>
            </a:r>
            <a:endParaRPr lang="ru-RU" dirty="0">
              <a:solidFill>
                <a:schemeClr val="bg1"/>
              </a:solidFill>
            </a:endParaRPr>
          </a:p>
          <a:p>
            <a:pPr lvl="0" algn="just">
              <a:buFont typeface="Wingdings" panose="05000000000000000000" pitchFamily="2" charset="2"/>
              <a:buChar char="ü"/>
            </a:pPr>
            <a:r>
              <a:rPr lang="uk-UA" b="1" dirty="0">
                <a:solidFill>
                  <a:schemeClr val="bg1"/>
                </a:solidFill>
              </a:rPr>
              <a:t>Послідовно зв’язані </a:t>
            </a:r>
            <a:r>
              <a:rPr lang="uk-UA" dirty="0">
                <a:solidFill>
                  <a:schemeClr val="bg1"/>
                </a:solidFill>
              </a:rPr>
              <a:t>(розмірні ланцюги, з яких кожен наступний має одну спільну ланку з попереднім ланцюгом);</a:t>
            </a:r>
            <a:endParaRPr lang="ru-RU" dirty="0">
              <a:solidFill>
                <a:schemeClr val="bg1"/>
              </a:solidFill>
            </a:endParaRPr>
          </a:p>
          <a:p>
            <a:pPr lvl="0" algn="just">
              <a:buFont typeface="Wingdings" panose="05000000000000000000" pitchFamily="2" charset="2"/>
              <a:buChar char="ü"/>
            </a:pPr>
            <a:r>
              <a:rPr lang="uk-UA" b="1" dirty="0">
                <a:solidFill>
                  <a:schemeClr val="bg1"/>
                </a:solidFill>
              </a:rPr>
              <a:t>Комбіновано </a:t>
            </a:r>
            <a:r>
              <a:rPr lang="uk-UA" b="1" dirty="0" smtClean="0">
                <a:solidFill>
                  <a:schemeClr val="bg1"/>
                </a:solidFill>
              </a:rPr>
              <a:t>зв’язані</a:t>
            </a:r>
            <a:r>
              <a:rPr lang="uk-UA" dirty="0" smtClean="0">
                <a:solidFill>
                  <a:schemeClr val="bg1"/>
                </a:solidFill>
              </a:rPr>
              <a:t> (розмірні </a:t>
            </a:r>
            <a:r>
              <a:rPr lang="uk-UA" dirty="0">
                <a:solidFill>
                  <a:schemeClr val="bg1"/>
                </a:solidFill>
              </a:rPr>
              <a:t>ланцюги, які мають спільні ланки та спільні </a:t>
            </a:r>
            <a:r>
              <a:rPr lang="uk-UA" dirty="0" smtClean="0">
                <a:solidFill>
                  <a:schemeClr val="bg1"/>
                </a:solidFill>
              </a:rPr>
              <a:t>бази).</a:t>
            </a:r>
            <a:endParaRPr lang="ru-RU" dirty="0">
              <a:solidFill>
                <a:schemeClr val="bg1"/>
              </a:solidFill>
            </a:endParaRPr>
          </a:p>
          <a:p>
            <a:pPr marL="0" indent="0">
              <a:buNone/>
            </a:pPr>
            <a:endParaRPr lang="ru-RU" dirty="0"/>
          </a:p>
        </p:txBody>
      </p:sp>
      <p:sp>
        <p:nvSpPr>
          <p:cNvPr id="4" name="Заголовок 1"/>
          <p:cNvSpPr>
            <a:spLocks noGrp="1"/>
          </p:cNvSpPr>
          <p:nvPr>
            <p:ph type="title"/>
          </p:nvPr>
        </p:nvSpPr>
        <p:spPr>
          <a:xfrm>
            <a:off x="838202" y="365126"/>
            <a:ext cx="10515600" cy="900967"/>
          </a:xfrm>
        </p:spPr>
        <p:txBody>
          <a:bodyPr/>
          <a:lstStyle/>
          <a:p>
            <a:pPr algn="ctr"/>
            <a:r>
              <a:rPr lang="uk-UA" b="1" dirty="0">
                <a:solidFill>
                  <a:schemeClr val="bg1"/>
                </a:solidFill>
                <a:latin typeface="+mn-lt"/>
              </a:rPr>
              <a:t>3.1.3. Класифікація розмірних ланцюгів</a:t>
            </a:r>
            <a:endParaRPr lang="ru-RU" dirty="0">
              <a:solidFill>
                <a:schemeClr val="bg1"/>
              </a:solidFill>
              <a:latin typeface="+mn-lt"/>
            </a:endParaRPr>
          </a:p>
        </p:txBody>
      </p:sp>
    </p:spTree>
    <p:extLst>
      <p:ext uri="{BB962C8B-B14F-4D97-AF65-F5344CB8AC3E}">
        <p14:creationId xmlns:p14="http://schemas.microsoft.com/office/powerpoint/2010/main" xmlns="" val="2952417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924" y="703386"/>
            <a:ext cx="11113477" cy="5791200"/>
          </a:xfrm>
        </p:spPr>
        <p:txBody>
          <a:bodyPr>
            <a:normAutofit/>
          </a:bodyPr>
          <a:lstStyle/>
          <a:p>
            <a:pPr marL="0" indent="252003" algn="just">
              <a:lnSpc>
                <a:spcPct val="100000"/>
              </a:lnSpc>
              <a:spcBef>
                <a:spcPts val="601"/>
              </a:spcBef>
              <a:buNone/>
            </a:pPr>
            <a:r>
              <a:rPr lang="uk-UA" sz="3001" b="1" dirty="0">
                <a:solidFill>
                  <a:schemeClr val="bg1"/>
                </a:solidFill>
              </a:rPr>
              <a:t>Конструкторський розмірний ланцюг </a:t>
            </a:r>
            <a:r>
              <a:rPr lang="uk-UA" sz="3001" dirty="0">
                <a:solidFill>
                  <a:schemeClr val="bg1"/>
                </a:solidFill>
              </a:rPr>
              <a:t>– це ланцюг, який визначає відстань або відносний поворот між поверхнями чи осями поверхонь деталей у виробі.</a:t>
            </a:r>
            <a:endParaRPr lang="ru-RU" sz="3001" dirty="0">
              <a:solidFill>
                <a:schemeClr val="bg1"/>
              </a:solidFill>
            </a:endParaRPr>
          </a:p>
          <a:p>
            <a:pPr marL="0" indent="252003" algn="just">
              <a:lnSpc>
                <a:spcPct val="100000"/>
              </a:lnSpc>
              <a:spcBef>
                <a:spcPts val="601"/>
              </a:spcBef>
              <a:buNone/>
            </a:pPr>
            <a:r>
              <a:rPr lang="uk-UA" sz="3001" b="1" dirty="0">
                <a:solidFill>
                  <a:schemeClr val="bg1"/>
                </a:solidFill>
              </a:rPr>
              <a:t>Технологічний розмірний ланцюг </a:t>
            </a:r>
            <a:r>
              <a:rPr lang="uk-UA" sz="3001" dirty="0">
                <a:solidFill>
                  <a:schemeClr val="bg1"/>
                </a:solidFill>
              </a:rPr>
              <a:t>– це розмірний ланцюг, який забезпечує потрібну відстань або відносний поворот між поверхнями виробу при виконанні операції або ряду операцій складання, обробки, при налагодженні верстата або при розрахунку </a:t>
            </a:r>
            <a:r>
              <a:rPr lang="uk-UA" sz="3001" dirty="0" err="1">
                <a:solidFill>
                  <a:schemeClr val="bg1"/>
                </a:solidFill>
              </a:rPr>
              <a:t>міжопераційних</a:t>
            </a:r>
            <a:r>
              <a:rPr lang="uk-UA" sz="3001" dirty="0">
                <a:solidFill>
                  <a:schemeClr val="bg1"/>
                </a:solidFill>
              </a:rPr>
              <a:t> розмірів.</a:t>
            </a:r>
            <a:endParaRPr lang="ru-RU" sz="3001" dirty="0">
              <a:solidFill>
                <a:schemeClr val="bg1"/>
              </a:solidFill>
            </a:endParaRPr>
          </a:p>
          <a:p>
            <a:pPr marL="0" indent="252003" algn="just">
              <a:lnSpc>
                <a:spcPct val="100000"/>
              </a:lnSpc>
              <a:spcBef>
                <a:spcPts val="601"/>
              </a:spcBef>
              <a:buNone/>
            </a:pPr>
            <a:r>
              <a:rPr lang="uk-UA" sz="3001" b="1" dirty="0">
                <a:solidFill>
                  <a:schemeClr val="bg1"/>
                </a:solidFill>
              </a:rPr>
              <a:t>Вимірювальний розмірний ланцюг </a:t>
            </a:r>
            <a:r>
              <a:rPr lang="uk-UA" sz="3001" dirty="0">
                <a:solidFill>
                  <a:schemeClr val="bg1"/>
                </a:solidFill>
              </a:rPr>
              <a:t>– це розмірний ланцюг, який виникає при визначенні відстані або відносного повороту між поверхнями виробу, що виготовляється або вже виготовлений.</a:t>
            </a:r>
            <a:endParaRPr lang="ru-RU" sz="3001" dirty="0">
              <a:solidFill>
                <a:schemeClr val="bg1"/>
              </a:solidFill>
            </a:endParaRPr>
          </a:p>
        </p:txBody>
      </p:sp>
    </p:spTree>
    <p:extLst>
      <p:ext uri="{BB962C8B-B14F-4D97-AF65-F5344CB8AC3E}">
        <p14:creationId xmlns:p14="http://schemas.microsoft.com/office/powerpoint/2010/main" xmlns="" val="398153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b="1" dirty="0">
                <a:solidFill>
                  <a:schemeClr val="bg1"/>
                </a:solidFill>
              </a:rPr>
              <a:t>3.1.4. Задачі, що розв’язуються за допомогою розмірних ланцюгів </a:t>
            </a:r>
            <a:endParaRPr lang="ru-RU" dirty="0">
              <a:solidFill>
                <a:schemeClr val="bg1"/>
              </a:solidFill>
            </a:endParaRPr>
          </a:p>
        </p:txBody>
      </p:sp>
      <p:sp>
        <p:nvSpPr>
          <p:cNvPr id="3" name="Объект 2"/>
          <p:cNvSpPr>
            <a:spLocks noGrp="1"/>
          </p:cNvSpPr>
          <p:nvPr>
            <p:ph idx="1"/>
          </p:nvPr>
        </p:nvSpPr>
        <p:spPr>
          <a:xfrm>
            <a:off x="518984" y="1690688"/>
            <a:ext cx="11368216" cy="4883107"/>
          </a:xfrm>
        </p:spPr>
        <p:txBody>
          <a:bodyPr>
            <a:normAutofit fontScale="85000" lnSpcReduction="20000"/>
          </a:bodyPr>
          <a:lstStyle/>
          <a:p>
            <a:pPr marL="0" indent="0" algn="just">
              <a:buNone/>
            </a:pPr>
            <a:r>
              <a:rPr lang="uk-UA" dirty="0">
                <a:solidFill>
                  <a:schemeClr val="bg1"/>
                </a:solidFill>
              </a:rPr>
              <a:t>За допомогою теорії розмірних ланцюгів розв’язуються такі конструкторські, технологічні та метрологічні задачі:</a:t>
            </a:r>
            <a:endParaRPr lang="ru-RU" dirty="0">
              <a:solidFill>
                <a:schemeClr val="bg1"/>
              </a:solidFill>
            </a:endParaRPr>
          </a:p>
          <a:p>
            <a:pPr marL="514350" lvl="0" indent="-514350" algn="just">
              <a:buFont typeface="+mj-lt"/>
              <a:buAutoNum type="arabicPeriod"/>
            </a:pPr>
            <a:r>
              <a:rPr lang="uk-UA" dirty="0">
                <a:solidFill>
                  <a:schemeClr val="bg1"/>
                </a:solidFill>
              </a:rPr>
              <a:t>Встановлення  геометричних  і  кінематичних  </a:t>
            </a:r>
            <a:r>
              <a:rPr lang="uk-UA" dirty="0" err="1">
                <a:solidFill>
                  <a:schemeClr val="bg1"/>
                </a:solidFill>
              </a:rPr>
              <a:t>зв’язків</a:t>
            </a:r>
            <a:r>
              <a:rPr lang="uk-UA" dirty="0">
                <a:solidFill>
                  <a:schemeClr val="bg1"/>
                </a:solidFill>
              </a:rPr>
              <a:t> між </a:t>
            </a:r>
            <a:r>
              <a:rPr lang="uk-UA" dirty="0" smtClean="0">
                <a:solidFill>
                  <a:schemeClr val="bg1"/>
                </a:solidFill>
              </a:rPr>
              <a:t>розмірами деталей</a:t>
            </a:r>
            <a:r>
              <a:rPr lang="uk-UA" dirty="0">
                <a:solidFill>
                  <a:schemeClr val="bg1"/>
                </a:solidFill>
              </a:rPr>
              <a:t>, розрахунок номінальних значень, відхилень та допусків розмірів ланцюгів.</a:t>
            </a:r>
            <a:endParaRPr lang="ru-RU" dirty="0">
              <a:solidFill>
                <a:schemeClr val="bg1"/>
              </a:solidFill>
            </a:endParaRPr>
          </a:p>
          <a:p>
            <a:pPr marL="514350" lvl="0" indent="-514350" algn="just">
              <a:buFont typeface="+mj-lt"/>
              <a:buAutoNum type="arabicPeriod"/>
            </a:pPr>
            <a:r>
              <a:rPr lang="uk-UA" dirty="0">
                <a:solidFill>
                  <a:schemeClr val="bg1"/>
                </a:solidFill>
              </a:rPr>
              <a:t>Розрахунок норм точності та розробка технічних умов на машини та </a:t>
            </a:r>
            <a:r>
              <a:rPr lang="uk-UA" dirty="0" smtClean="0">
                <a:solidFill>
                  <a:schemeClr val="bg1"/>
                </a:solidFill>
              </a:rPr>
              <a:t>їх складові </a:t>
            </a:r>
            <a:r>
              <a:rPr lang="uk-UA" dirty="0">
                <a:solidFill>
                  <a:schemeClr val="bg1"/>
                </a:solidFill>
              </a:rPr>
              <a:t>частини.</a:t>
            </a:r>
            <a:endParaRPr lang="ru-RU" dirty="0">
              <a:solidFill>
                <a:schemeClr val="bg1"/>
              </a:solidFill>
            </a:endParaRPr>
          </a:p>
          <a:p>
            <a:pPr marL="514350" lvl="0" indent="-514350" algn="just">
              <a:buFont typeface="+mj-lt"/>
              <a:buAutoNum type="arabicPeriod"/>
            </a:pPr>
            <a:r>
              <a:rPr lang="uk-UA" dirty="0">
                <a:solidFill>
                  <a:schemeClr val="bg1"/>
                </a:solidFill>
              </a:rPr>
              <a:t>Аналіз   правильності  проставляння  розмірів і відхилень на </a:t>
            </a:r>
            <a:r>
              <a:rPr lang="uk-UA" dirty="0" smtClean="0">
                <a:solidFill>
                  <a:schemeClr val="bg1"/>
                </a:solidFill>
              </a:rPr>
              <a:t>робочих кресленнях </a:t>
            </a:r>
            <a:r>
              <a:rPr lang="uk-UA" dirty="0">
                <a:solidFill>
                  <a:schemeClr val="bg1"/>
                </a:solidFill>
              </a:rPr>
              <a:t>деталей.</a:t>
            </a:r>
            <a:endParaRPr lang="ru-RU" dirty="0">
              <a:solidFill>
                <a:schemeClr val="bg1"/>
              </a:solidFill>
            </a:endParaRPr>
          </a:p>
          <a:p>
            <a:pPr marL="514350" lvl="0" indent="-514350" algn="just">
              <a:buFont typeface="+mj-lt"/>
              <a:buAutoNum type="arabicPeriod"/>
            </a:pPr>
            <a:r>
              <a:rPr lang="uk-UA" dirty="0">
                <a:solidFill>
                  <a:schemeClr val="bg1"/>
                </a:solidFill>
              </a:rPr>
              <a:t>Розрахунок    </a:t>
            </a:r>
            <a:r>
              <a:rPr lang="uk-UA" dirty="0" err="1">
                <a:solidFill>
                  <a:schemeClr val="bg1"/>
                </a:solidFill>
              </a:rPr>
              <a:t>міжопераційних</a:t>
            </a:r>
            <a:r>
              <a:rPr lang="uk-UA" dirty="0">
                <a:solidFill>
                  <a:schemeClr val="bg1"/>
                </a:solidFill>
              </a:rPr>
              <a:t>     розмірів,     припусків    і    допусків</a:t>
            </a:r>
            <a:r>
              <a:rPr lang="uk-UA" dirty="0" smtClean="0">
                <a:solidFill>
                  <a:schemeClr val="bg1"/>
                </a:solidFill>
              </a:rPr>
              <a:t>, перерахунок </a:t>
            </a:r>
            <a:r>
              <a:rPr lang="uk-UA" dirty="0">
                <a:solidFill>
                  <a:schemeClr val="bg1"/>
                </a:solidFill>
              </a:rPr>
              <a:t>конструкторських розмірів на технологічні (вибір варіанта базування).</a:t>
            </a:r>
            <a:endParaRPr lang="ru-RU" dirty="0">
              <a:solidFill>
                <a:schemeClr val="bg1"/>
              </a:solidFill>
            </a:endParaRPr>
          </a:p>
          <a:p>
            <a:pPr marL="514350" lvl="0" indent="-514350" algn="just">
              <a:buFont typeface="+mj-lt"/>
              <a:buAutoNum type="arabicPeriod"/>
            </a:pPr>
            <a:r>
              <a:rPr lang="uk-UA" dirty="0">
                <a:solidFill>
                  <a:schemeClr val="bg1"/>
                </a:solidFill>
              </a:rPr>
              <a:t>Обґрунтування послідовності технологічних операцій при виготовленні та складанні виробів.</a:t>
            </a:r>
            <a:endParaRPr lang="ru-RU" dirty="0">
              <a:solidFill>
                <a:schemeClr val="bg1"/>
              </a:solidFill>
            </a:endParaRPr>
          </a:p>
          <a:p>
            <a:pPr marL="514350" lvl="0" indent="-514350" algn="just">
              <a:buFont typeface="+mj-lt"/>
              <a:buAutoNum type="arabicPeriod"/>
            </a:pPr>
            <a:r>
              <a:rPr lang="uk-UA" dirty="0">
                <a:solidFill>
                  <a:schemeClr val="bg1"/>
                </a:solidFill>
              </a:rPr>
              <a:t>Обґрунтування і розрахунок необхідної точності пристроїв.</a:t>
            </a:r>
            <a:endParaRPr lang="ru-RU" dirty="0">
              <a:solidFill>
                <a:schemeClr val="bg1"/>
              </a:solidFill>
            </a:endParaRPr>
          </a:p>
          <a:p>
            <a:pPr marL="514350" lvl="0" indent="-514350" algn="just">
              <a:buFont typeface="+mj-lt"/>
              <a:buAutoNum type="arabicPeriod"/>
            </a:pPr>
            <a:r>
              <a:rPr lang="uk-UA" dirty="0">
                <a:solidFill>
                  <a:schemeClr val="bg1"/>
                </a:solidFill>
              </a:rPr>
              <a:t>Вибір засобів і методів вимірювань, розрахунок точності </a:t>
            </a:r>
            <a:r>
              <a:rPr lang="uk-UA" dirty="0" smtClean="0">
                <a:solidFill>
                  <a:schemeClr val="bg1"/>
                </a:solidFill>
              </a:rPr>
              <a:t>вимірювань</a:t>
            </a:r>
            <a:r>
              <a:rPr lang="uk-UA" dirty="0">
                <a:solidFill>
                  <a:schemeClr val="bg1"/>
                </a:solidFill>
              </a:rPr>
              <a:t>.</a:t>
            </a:r>
            <a:endParaRPr lang="ru-RU" dirty="0">
              <a:solidFill>
                <a:schemeClr val="bg1"/>
              </a:solidFill>
            </a:endParaRPr>
          </a:p>
        </p:txBody>
      </p:sp>
    </p:spTree>
    <p:extLst>
      <p:ext uri="{BB962C8B-B14F-4D97-AF65-F5344CB8AC3E}">
        <p14:creationId xmlns:p14="http://schemas.microsoft.com/office/powerpoint/2010/main" xmlns="" val="1766787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2" y="617838"/>
            <a:ext cx="10515600" cy="5559125"/>
          </a:xfrm>
        </p:spPr>
        <p:txBody>
          <a:bodyPr>
            <a:normAutofit fontScale="85000" lnSpcReduction="10000"/>
          </a:bodyPr>
          <a:lstStyle/>
          <a:p>
            <a:pPr marL="0" indent="288000" algn="just">
              <a:lnSpc>
                <a:spcPct val="110000"/>
              </a:lnSpc>
              <a:spcBef>
                <a:spcPts val="600"/>
              </a:spcBef>
              <a:buNone/>
            </a:pPr>
            <a:r>
              <a:rPr lang="uk-UA" dirty="0">
                <a:solidFill>
                  <a:schemeClr val="bg1"/>
                </a:solidFill>
              </a:rPr>
              <a:t>Усі задачі, що розв’язуються за допомогою розмірних ланцюгів, поділяються на два типи: </a:t>
            </a:r>
            <a:r>
              <a:rPr lang="uk-UA" i="1" dirty="0">
                <a:solidFill>
                  <a:schemeClr val="bg1"/>
                </a:solidFill>
              </a:rPr>
              <a:t>задачі синтезу</a:t>
            </a:r>
            <a:r>
              <a:rPr lang="uk-UA" dirty="0">
                <a:solidFill>
                  <a:schemeClr val="bg1"/>
                </a:solidFill>
              </a:rPr>
              <a:t> (пряма, проектна) та </a:t>
            </a:r>
            <a:r>
              <a:rPr lang="uk-UA" i="1" dirty="0">
                <a:solidFill>
                  <a:schemeClr val="bg1"/>
                </a:solidFill>
              </a:rPr>
              <a:t>задачі аналізу</a:t>
            </a:r>
            <a:r>
              <a:rPr lang="uk-UA" dirty="0">
                <a:solidFill>
                  <a:schemeClr val="bg1"/>
                </a:solidFill>
              </a:rPr>
              <a:t> (обернена, перевірна).</a:t>
            </a:r>
            <a:endParaRPr lang="ru-RU" dirty="0">
              <a:solidFill>
                <a:schemeClr val="bg1"/>
              </a:solidFill>
            </a:endParaRPr>
          </a:p>
          <a:p>
            <a:pPr marL="0" indent="288000" algn="just">
              <a:lnSpc>
                <a:spcPct val="110000"/>
              </a:lnSpc>
              <a:spcBef>
                <a:spcPts val="600"/>
              </a:spcBef>
              <a:buNone/>
            </a:pPr>
            <a:endParaRPr lang="ru-RU" dirty="0">
              <a:solidFill>
                <a:schemeClr val="bg1"/>
              </a:solidFill>
            </a:endParaRPr>
          </a:p>
          <a:p>
            <a:pPr marL="0" indent="288000" algn="just">
              <a:lnSpc>
                <a:spcPct val="110000"/>
              </a:lnSpc>
              <a:spcBef>
                <a:spcPts val="600"/>
              </a:spcBef>
              <a:buNone/>
            </a:pPr>
            <a:r>
              <a:rPr lang="uk-UA" b="1" i="1" dirty="0">
                <a:solidFill>
                  <a:schemeClr val="bg1"/>
                </a:solidFill>
              </a:rPr>
              <a:t>Задача синтезу</a:t>
            </a:r>
            <a:r>
              <a:rPr lang="uk-UA" i="1" dirty="0">
                <a:solidFill>
                  <a:schemeClr val="bg1"/>
                </a:solidFill>
              </a:rPr>
              <a:t>. </a:t>
            </a:r>
            <a:r>
              <a:rPr lang="uk-UA" dirty="0">
                <a:solidFill>
                  <a:schemeClr val="bg1"/>
                </a:solidFill>
              </a:rPr>
              <a:t>За заданим номінальним розміром і допуском (відхилення) замикальної ланки потрібно визначити номінальні розміри, допуски та граничні відхилення всіх складових ланок розмірного ланцюга. Таку задачу відносять до проектного розрахунку розмірного ланцюга.</a:t>
            </a:r>
            <a:endParaRPr lang="ru-RU" dirty="0">
              <a:solidFill>
                <a:schemeClr val="bg1"/>
              </a:solidFill>
            </a:endParaRPr>
          </a:p>
          <a:p>
            <a:pPr marL="0" indent="288000" algn="just">
              <a:lnSpc>
                <a:spcPct val="110000"/>
              </a:lnSpc>
              <a:spcBef>
                <a:spcPts val="600"/>
              </a:spcBef>
              <a:buNone/>
            </a:pPr>
            <a:endParaRPr lang="ru-RU" dirty="0">
              <a:solidFill>
                <a:schemeClr val="bg1"/>
              </a:solidFill>
            </a:endParaRPr>
          </a:p>
          <a:p>
            <a:pPr marL="0" indent="288000" algn="just">
              <a:lnSpc>
                <a:spcPct val="110000"/>
              </a:lnSpc>
              <a:spcBef>
                <a:spcPts val="600"/>
              </a:spcBef>
              <a:buNone/>
            </a:pPr>
            <a:r>
              <a:rPr lang="uk-UA" b="1" i="1" dirty="0">
                <a:solidFill>
                  <a:schemeClr val="bg1"/>
                </a:solidFill>
              </a:rPr>
              <a:t>Задача аналізу.</a:t>
            </a:r>
            <a:r>
              <a:rPr lang="uk-UA" i="1" dirty="0">
                <a:solidFill>
                  <a:schemeClr val="bg1"/>
                </a:solidFill>
              </a:rPr>
              <a:t> </a:t>
            </a:r>
            <a:r>
              <a:rPr lang="uk-UA" dirty="0">
                <a:solidFill>
                  <a:schemeClr val="bg1"/>
                </a:solidFill>
              </a:rPr>
              <a:t>За встановленими номінальними розмірами, допусками та граничними відхиленнями складових ланок визначити (чи перевірити) номінальний розмір, допуск та граничні відхилення замикальної ланки. Таку задачу відносять до перевірного розрахунку ланцюга.</a:t>
            </a:r>
            <a:endParaRPr lang="ru-RU" dirty="0">
              <a:solidFill>
                <a:schemeClr val="bg1"/>
              </a:solidFill>
            </a:endParaRPr>
          </a:p>
        </p:txBody>
      </p:sp>
    </p:spTree>
    <p:extLst>
      <p:ext uri="{BB962C8B-B14F-4D97-AF65-F5344CB8AC3E}">
        <p14:creationId xmlns:p14="http://schemas.microsoft.com/office/powerpoint/2010/main" xmlns="" val="1753673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2343" y="1680519"/>
            <a:ext cx="10515600" cy="4250724"/>
          </a:xfrm>
        </p:spPr>
        <p:txBody>
          <a:bodyPr/>
          <a:lstStyle/>
          <a:p>
            <a:pPr marL="0" indent="0" algn="just">
              <a:buNone/>
            </a:pPr>
            <a:r>
              <a:rPr lang="uk-UA" dirty="0">
                <a:solidFill>
                  <a:schemeClr val="bg1"/>
                </a:solidFill>
              </a:rPr>
              <a:t>Основною задачею є проектна, оскільки вона дозволяє вирішувати головне завдання при конструюванні машини – визначення параметрів складових ланок, що забезпечують якість вихідної ланки машини чи деталі.</a:t>
            </a:r>
            <a:endParaRPr lang="ru-RU" dirty="0">
              <a:solidFill>
                <a:schemeClr val="bg1"/>
              </a:solidFill>
            </a:endParaRPr>
          </a:p>
          <a:p>
            <a:pPr marL="0" indent="0" algn="just">
              <a:buNone/>
            </a:pPr>
            <a:r>
              <a:rPr lang="uk-UA" dirty="0">
                <a:solidFill>
                  <a:schemeClr val="bg1"/>
                </a:solidFill>
              </a:rPr>
              <a:t> </a:t>
            </a:r>
            <a:endParaRPr lang="ru-RU" dirty="0">
              <a:solidFill>
                <a:schemeClr val="bg1"/>
              </a:solidFill>
            </a:endParaRPr>
          </a:p>
          <a:p>
            <a:pPr marL="0" indent="0" algn="just">
              <a:buNone/>
            </a:pPr>
            <a:r>
              <a:rPr lang="uk-UA" dirty="0">
                <a:solidFill>
                  <a:schemeClr val="bg1"/>
                </a:solidFill>
              </a:rPr>
              <a:t>Перевірну задачу розв’язують у процесі аналізу вже спроектованої конструкції. Потреба в її розв’язанні виникає за необхідності перевірки правильності раніше виконаних розрахунків (розв’язку прямої задачі) чи прийнятих без розрахунку розмірів чи допусків.</a:t>
            </a:r>
            <a:endParaRPr lang="ru-RU" dirty="0">
              <a:solidFill>
                <a:schemeClr val="bg1"/>
              </a:solidFill>
            </a:endParaRPr>
          </a:p>
        </p:txBody>
      </p:sp>
    </p:spTree>
    <p:extLst>
      <p:ext uri="{BB962C8B-B14F-4D97-AF65-F5344CB8AC3E}">
        <p14:creationId xmlns:p14="http://schemas.microsoft.com/office/powerpoint/2010/main" xmlns="" val="2809182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2" y="365125"/>
            <a:ext cx="10515600" cy="1859091"/>
          </a:xfrm>
        </p:spPr>
        <p:txBody>
          <a:bodyPr>
            <a:normAutofit fontScale="90000"/>
          </a:bodyPr>
          <a:lstStyle/>
          <a:p>
            <a:pPr algn="ctr"/>
            <a:r>
              <a:rPr lang="uk-UA" b="1" dirty="0">
                <a:solidFill>
                  <a:schemeClr val="bg1"/>
                </a:solidFill>
              </a:rPr>
              <a:t>3.2. Розрахунок розмірних  </a:t>
            </a:r>
            <a:r>
              <a:rPr lang="uk-UA" b="1" dirty="0" smtClean="0">
                <a:solidFill>
                  <a:schemeClr val="bg1"/>
                </a:solidFill>
              </a:rPr>
              <a:t>ланцюгів</a:t>
            </a:r>
            <a:br>
              <a:rPr lang="uk-UA" b="1" dirty="0" smtClean="0">
                <a:solidFill>
                  <a:schemeClr val="bg1"/>
                </a:solidFill>
              </a:rPr>
            </a:br>
            <a:r>
              <a:rPr lang="uk-UA" b="1" dirty="0">
                <a:solidFill>
                  <a:schemeClr val="bg1"/>
                </a:solidFill>
              </a:rPr>
              <a:t>3.2.1. Розрахунок розмірних ланцюгів методом максимуму-мінімуму</a:t>
            </a:r>
            <a:endParaRPr lang="ru-RU" dirty="0">
              <a:solidFill>
                <a:schemeClr val="bg1"/>
              </a:solidFill>
            </a:endParaRPr>
          </a:p>
        </p:txBody>
      </p:sp>
      <p:sp>
        <p:nvSpPr>
          <p:cNvPr id="3" name="Объект 2"/>
          <p:cNvSpPr>
            <a:spLocks noGrp="1"/>
          </p:cNvSpPr>
          <p:nvPr>
            <p:ph idx="1"/>
          </p:nvPr>
        </p:nvSpPr>
        <p:spPr>
          <a:xfrm>
            <a:off x="395415" y="2817341"/>
            <a:ext cx="11417643" cy="3359622"/>
          </a:xfrm>
        </p:spPr>
        <p:txBody>
          <a:bodyPr/>
          <a:lstStyle/>
          <a:p>
            <a:pPr marL="0" indent="252000" algn="just">
              <a:lnSpc>
                <a:spcPct val="100000"/>
              </a:lnSpc>
              <a:spcBef>
                <a:spcPts val="600"/>
              </a:spcBef>
              <a:buNone/>
            </a:pPr>
            <a:r>
              <a:rPr lang="uk-UA" dirty="0">
                <a:solidFill>
                  <a:schemeClr val="bg1"/>
                </a:solidFill>
              </a:rPr>
              <a:t>Метод максимуму-мінімуму базується на припущеннях, що на складання надходять деталі з граничними розмірами в такому з’єднанні, що в розмірному ланцюзі усі збільшувальні ланки будуть мати найбільші граничні розміри, а усі зменшувальні ланки – найменші граничні розміри, чи навпаки, в результаті чого розмір замикальної ланки буде або максимальним, або мінімальним.</a:t>
            </a:r>
            <a:endParaRPr lang="ru-RU" dirty="0">
              <a:solidFill>
                <a:schemeClr val="bg1"/>
              </a:solidFill>
            </a:endParaRPr>
          </a:p>
        </p:txBody>
      </p:sp>
    </p:spTree>
    <p:extLst>
      <p:ext uri="{BB962C8B-B14F-4D97-AF65-F5344CB8AC3E}">
        <p14:creationId xmlns:p14="http://schemas.microsoft.com/office/powerpoint/2010/main" xmlns="" val="4115517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9557" y="395416"/>
            <a:ext cx="10884245" cy="6005384"/>
          </a:xfrm>
        </p:spPr>
        <p:txBody>
          <a:bodyPr>
            <a:normAutofit fontScale="85000" lnSpcReduction="10000"/>
          </a:bodyPr>
          <a:lstStyle/>
          <a:p>
            <a:pPr marL="0" indent="252000" algn="just">
              <a:lnSpc>
                <a:spcPct val="110000"/>
              </a:lnSpc>
              <a:spcBef>
                <a:spcPts val="600"/>
              </a:spcBef>
              <a:buNone/>
            </a:pPr>
            <a:r>
              <a:rPr lang="uk-UA" dirty="0">
                <a:solidFill>
                  <a:schemeClr val="bg1"/>
                </a:solidFill>
              </a:rPr>
              <a:t>Імовірність такого випадку дуже мала, внаслідок чого розрахунки за цим методом призводить до великих запасів точності. Це – недолік цього методу, тобто він не відображає реальну картину, примушує призначити жорсткі допуски, тому може застосовуватись в одиничному або дрібносерійному виробництвах для розмірних ланцюгів невисокої точності, а якщо точність розмірного ланцюга підвищена, то він має мати невелику кількість ланок</a:t>
            </a:r>
            <a:r>
              <a:rPr lang="uk-UA" dirty="0" smtClean="0">
                <a:solidFill>
                  <a:schemeClr val="bg1"/>
                </a:solidFill>
              </a:rPr>
              <a:t>.</a:t>
            </a:r>
          </a:p>
          <a:p>
            <a:pPr indent="0" algn="just">
              <a:lnSpc>
                <a:spcPct val="110000"/>
              </a:lnSpc>
              <a:spcBef>
                <a:spcPts val="600"/>
              </a:spcBef>
              <a:buNone/>
            </a:pPr>
            <a:r>
              <a:rPr lang="uk-UA" b="1" i="1" dirty="0">
                <a:solidFill>
                  <a:schemeClr val="bg1"/>
                </a:solidFill>
              </a:rPr>
              <a:t>Розв’язання оберненої задачі</a:t>
            </a:r>
            <a:r>
              <a:rPr lang="uk-UA" b="1" dirty="0">
                <a:solidFill>
                  <a:schemeClr val="bg1"/>
                </a:solidFill>
              </a:rPr>
              <a:t> </a:t>
            </a:r>
            <a:r>
              <a:rPr lang="uk-UA" dirty="0">
                <a:solidFill>
                  <a:schemeClr val="bg1"/>
                </a:solidFill>
              </a:rPr>
              <a:t>методом максимуму-мінімуму зазвичай виконується у наступній </a:t>
            </a:r>
            <a:r>
              <a:rPr lang="uk-UA" dirty="0" smtClean="0">
                <a:solidFill>
                  <a:schemeClr val="bg1"/>
                </a:solidFill>
              </a:rPr>
              <a:t>послідовності:</a:t>
            </a:r>
            <a:endParaRPr lang="ru-RU" dirty="0">
              <a:solidFill>
                <a:schemeClr val="bg1"/>
              </a:solidFill>
            </a:endParaRPr>
          </a:p>
          <a:p>
            <a:pPr indent="-457200" algn="just">
              <a:lnSpc>
                <a:spcPct val="110000"/>
              </a:lnSpc>
              <a:spcBef>
                <a:spcPts val="600"/>
              </a:spcBef>
              <a:buNone/>
            </a:pPr>
            <a:r>
              <a:rPr lang="uk-UA" dirty="0" smtClean="0">
                <a:solidFill>
                  <a:schemeClr val="bg1"/>
                </a:solidFill>
              </a:rPr>
              <a:t>1.Виявлення </a:t>
            </a:r>
            <a:r>
              <a:rPr lang="uk-UA" dirty="0">
                <a:solidFill>
                  <a:schemeClr val="bg1"/>
                </a:solidFill>
              </a:rPr>
              <a:t>розмірного ланцюга з креслень та складання схеми розмірного ланцюга.</a:t>
            </a:r>
            <a:endParaRPr lang="ru-RU" dirty="0">
              <a:solidFill>
                <a:schemeClr val="bg1"/>
              </a:solidFill>
            </a:endParaRPr>
          </a:p>
          <a:p>
            <a:pPr indent="-457200" algn="just">
              <a:lnSpc>
                <a:spcPct val="110000"/>
              </a:lnSpc>
              <a:spcBef>
                <a:spcPts val="600"/>
              </a:spcBef>
              <a:buNone/>
            </a:pPr>
            <a:r>
              <a:rPr lang="uk-UA" dirty="0">
                <a:solidFill>
                  <a:schemeClr val="bg1"/>
                </a:solidFill>
              </a:rPr>
              <a:t>2.Визначення типу складових ланок (збільшувальні або зменшувальні).</a:t>
            </a:r>
            <a:endParaRPr lang="ru-RU" dirty="0">
              <a:solidFill>
                <a:schemeClr val="bg1"/>
              </a:solidFill>
            </a:endParaRPr>
          </a:p>
          <a:p>
            <a:pPr indent="-457200" algn="just">
              <a:lnSpc>
                <a:spcPct val="110000"/>
              </a:lnSpc>
              <a:spcBef>
                <a:spcPts val="600"/>
              </a:spcBef>
              <a:buNone/>
            </a:pPr>
            <a:r>
              <a:rPr lang="uk-UA" dirty="0">
                <a:solidFill>
                  <a:schemeClr val="bg1"/>
                </a:solidFill>
              </a:rPr>
              <a:t>3.На основі схеми розмірного ланцюга та встановлених типів складових ланок складається вихідне рівняння, яке виражає залежність номінального розміру, допуску і граничних відхилень замикальної ланки від номінальних розмірів, допусків і граничних відхилень складових ланок.</a:t>
            </a:r>
            <a:endParaRPr lang="ru-RU" dirty="0">
              <a:solidFill>
                <a:schemeClr val="bg1"/>
              </a:solidFill>
            </a:endParaRPr>
          </a:p>
        </p:txBody>
      </p:sp>
    </p:spTree>
    <p:extLst>
      <p:ext uri="{BB962C8B-B14F-4D97-AF65-F5344CB8AC3E}">
        <p14:creationId xmlns:p14="http://schemas.microsoft.com/office/powerpoint/2010/main" xmlns="" val="2057244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8984" y="543696"/>
            <a:ext cx="11170508" cy="6128953"/>
          </a:xfrm>
        </p:spPr>
        <p:txBody>
          <a:bodyPr>
            <a:normAutofit lnSpcReduction="10000"/>
          </a:bodyPr>
          <a:lstStyle/>
          <a:p>
            <a:pPr marL="0" indent="-288000" algn="just">
              <a:lnSpc>
                <a:spcPct val="100000"/>
              </a:lnSpc>
              <a:spcBef>
                <a:spcPts val="600"/>
              </a:spcBef>
              <a:buNone/>
            </a:pPr>
            <a:r>
              <a:rPr lang="uk-UA" i="1" dirty="0" smtClean="0">
                <a:solidFill>
                  <a:schemeClr val="bg1"/>
                </a:solidFill>
              </a:rPr>
              <a:t>     Розв’язання   </a:t>
            </a:r>
            <a:r>
              <a:rPr lang="uk-UA" i="1" dirty="0">
                <a:solidFill>
                  <a:schemeClr val="bg1"/>
                </a:solidFill>
              </a:rPr>
              <a:t>прямої   задачі </a:t>
            </a:r>
            <a:r>
              <a:rPr lang="uk-UA" dirty="0">
                <a:solidFill>
                  <a:schemeClr val="bg1"/>
                </a:solidFill>
              </a:rPr>
              <a:t> методом  максимуму-мінімуму.  Ця   задача розв’язується  за  допомогою  методу  пробних розрахунків,  з  яких найбільш поширені:</a:t>
            </a:r>
            <a:endParaRPr lang="ru-RU" dirty="0">
              <a:solidFill>
                <a:schemeClr val="bg1"/>
              </a:solidFill>
            </a:endParaRPr>
          </a:p>
          <a:p>
            <a:pPr marL="0" indent="-360000" algn="just">
              <a:lnSpc>
                <a:spcPct val="100000"/>
              </a:lnSpc>
              <a:spcBef>
                <a:spcPts val="600"/>
              </a:spcBef>
              <a:buNone/>
            </a:pPr>
            <a:r>
              <a:rPr lang="uk-UA" dirty="0">
                <a:solidFill>
                  <a:schemeClr val="bg1"/>
                </a:solidFill>
              </a:rPr>
              <a:t>1</a:t>
            </a:r>
            <a:r>
              <a:rPr lang="uk-UA" dirty="0" smtClean="0">
                <a:solidFill>
                  <a:schemeClr val="bg1"/>
                </a:solidFill>
              </a:rPr>
              <a:t>. </a:t>
            </a:r>
            <a:r>
              <a:rPr lang="uk-UA" b="1" i="1" dirty="0" smtClean="0">
                <a:solidFill>
                  <a:schemeClr val="bg1"/>
                </a:solidFill>
              </a:rPr>
              <a:t>Спосіб  </a:t>
            </a:r>
            <a:r>
              <a:rPr lang="uk-UA" b="1" i="1" dirty="0">
                <a:solidFill>
                  <a:schemeClr val="bg1"/>
                </a:solidFill>
              </a:rPr>
              <a:t>рівних  допусків</a:t>
            </a:r>
            <a:r>
              <a:rPr lang="uk-UA" dirty="0">
                <a:solidFill>
                  <a:schemeClr val="bg1"/>
                </a:solidFill>
              </a:rPr>
              <a:t>,  який  застосовується, якщо розміри </a:t>
            </a:r>
            <a:r>
              <a:rPr lang="uk-UA" dirty="0" smtClean="0">
                <a:solidFill>
                  <a:schemeClr val="bg1"/>
                </a:solidFill>
              </a:rPr>
              <a:t>  складових </a:t>
            </a:r>
            <a:r>
              <a:rPr lang="uk-UA" dirty="0">
                <a:solidFill>
                  <a:schemeClr val="bg1"/>
                </a:solidFill>
              </a:rPr>
              <a:t>ланок  мають  один  порядок (наприклад, входять в один інтервал діаметрів) і можуть  бути  виконані з приблизно однаковою економічною точністю. Після призначення  допусків  на  складові ланки </a:t>
            </a:r>
            <a:r>
              <a:rPr lang="uk-UA" dirty="0" smtClean="0">
                <a:solidFill>
                  <a:schemeClr val="bg1"/>
                </a:solidFill>
              </a:rPr>
              <a:t>перевіряються умови </a:t>
            </a:r>
            <a:r>
              <a:rPr lang="uk-UA" dirty="0">
                <a:solidFill>
                  <a:schemeClr val="bg1"/>
                </a:solidFill>
              </a:rPr>
              <a:t>застосування </a:t>
            </a:r>
            <a:r>
              <a:rPr lang="uk-UA" dirty="0" smtClean="0">
                <a:solidFill>
                  <a:schemeClr val="bg1"/>
                </a:solidFill>
              </a:rPr>
              <a:t>методу максимуму-мінімуму</a:t>
            </a:r>
            <a:r>
              <a:rPr lang="uk-UA" dirty="0">
                <a:solidFill>
                  <a:schemeClr val="bg1"/>
                </a:solidFill>
              </a:rPr>
              <a:t>,       </a:t>
            </a:r>
            <a:r>
              <a:rPr lang="uk-UA" dirty="0" smtClean="0">
                <a:solidFill>
                  <a:schemeClr val="bg1"/>
                </a:solidFill>
              </a:rPr>
              <a:t>визначаються узгоджуючи </a:t>
            </a:r>
            <a:r>
              <a:rPr lang="uk-UA" dirty="0">
                <a:solidFill>
                  <a:schemeClr val="bg1"/>
                </a:solidFill>
              </a:rPr>
              <a:t>ланки, узгоджуються номінали та допуски, визначаються середини полів допусків та граничні значення цих полів допусків.</a:t>
            </a:r>
            <a:endParaRPr lang="ru-RU" dirty="0">
              <a:solidFill>
                <a:schemeClr val="bg1"/>
              </a:solidFill>
            </a:endParaRPr>
          </a:p>
          <a:p>
            <a:pPr marL="0" indent="-360000" algn="just">
              <a:lnSpc>
                <a:spcPct val="100000"/>
              </a:lnSpc>
              <a:spcBef>
                <a:spcPts val="600"/>
              </a:spcBef>
              <a:buNone/>
            </a:pPr>
            <a:r>
              <a:rPr lang="uk-UA" dirty="0">
                <a:solidFill>
                  <a:schemeClr val="bg1"/>
                </a:solidFill>
              </a:rPr>
              <a:t>2</a:t>
            </a:r>
            <a:r>
              <a:rPr lang="uk-UA" dirty="0" smtClean="0">
                <a:solidFill>
                  <a:schemeClr val="bg1"/>
                </a:solidFill>
              </a:rPr>
              <a:t>.  </a:t>
            </a:r>
            <a:r>
              <a:rPr lang="uk-UA" b="1" i="1" dirty="0" smtClean="0">
                <a:solidFill>
                  <a:schemeClr val="bg1"/>
                </a:solidFill>
              </a:rPr>
              <a:t>Спосіб </a:t>
            </a:r>
            <a:r>
              <a:rPr lang="uk-UA" b="1" i="1" dirty="0">
                <a:solidFill>
                  <a:schemeClr val="bg1"/>
                </a:solidFill>
              </a:rPr>
              <a:t>допусків одного </a:t>
            </a:r>
            <a:r>
              <a:rPr lang="uk-UA" b="1" i="1" dirty="0" smtClean="0">
                <a:solidFill>
                  <a:schemeClr val="bg1"/>
                </a:solidFill>
              </a:rPr>
              <a:t>квалітету</a:t>
            </a:r>
            <a:r>
              <a:rPr lang="uk-UA" dirty="0" smtClean="0">
                <a:solidFill>
                  <a:schemeClr val="bg1"/>
                </a:solidFill>
              </a:rPr>
              <a:t>,  </a:t>
            </a:r>
            <a:r>
              <a:rPr lang="uk-UA" dirty="0">
                <a:solidFill>
                  <a:schemeClr val="bg1"/>
                </a:solidFill>
              </a:rPr>
              <a:t>який  застосовують,  якщо розміри, що  складають ланцюг,  можуть  бути  виконані з допуском одного квалітету і </a:t>
            </a:r>
            <a:r>
              <a:rPr lang="uk-UA" dirty="0" smtClean="0">
                <a:solidFill>
                  <a:schemeClr val="bg1"/>
                </a:solidFill>
              </a:rPr>
              <a:t>допуски складових </a:t>
            </a:r>
            <a:r>
              <a:rPr lang="uk-UA" dirty="0">
                <a:solidFill>
                  <a:schemeClr val="bg1"/>
                </a:solidFill>
              </a:rPr>
              <a:t>розмірів залежать від номінального значення.</a:t>
            </a:r>
            <a:endParaRPr lang="ru-RU" dirty="0">
              <a:solidFill>
                <a:schemeClr val="bg1"/>
              </a:solidFill>
            </a:endParaRPr>
          </a:p>
        </p:txBody>
      </p:sp>
    </p:spTree>
    <p:extLst>
      <p:ext uri="{BB962C8B-B14F-4D97-AF65-F5344CB8AC3E}">
        <p14:creationId xmlns:p14="http://schemas.microsoft.com/office/powerpoint/2010/main" xmlns="" val="3040917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2" y="365126"/>
            <a:ext cx="10515600" cy="666507"/>
          </a:xfrm>
        </p:spPr>
        <p:txBody>
          <a:bodyPr>
            <a:normAutofit fontScale="90000"/>
          </a:bodyPr>
          <a:lstStyle/>
          <a:p>
            <a:pPr algn="ctr"/>
            <a:r>
              <a:rPr lang="uk-UA" b="1" dirty="0">
                <a:solidFill>
                  <a:schemeClr val="bg1"/>
                </a:solidFill>
              </a:rPr>
              <a:t>3.1. Загальні положення розмірних </a:t>
            </a:r>
            <a:r>
              <a:rPr lang="uk-UA" b="1" dirty="0" err="1">
                <a:solidFill>
                  <a:schemeClr val="bg1"/>
                </a:solidFill>
              </a:rPr>
              <a:t>зв’язків</a:t>
            </a:r>
            <a:endParaRPr lang="ru-RU" dirty="0">
              <a:solidFill>
                <a:schemeClr val="bg1"/>
              </a:solidFill>
            </a:endParaRPr>
          </a:p>
        </p:txBody>
      </p:sp>
      <p:sp>
        <p:nvSpPr>
          <p:cNvPr id="3" name="Объект 2"/>
          <p:cNvSpPr>
            <a:spLocks noGrp="1"/>
          </p:cNvSpPr>
          <p:nvPr>
            <p:ph idx="1"/>
          </p:nvPr>
        </p:nvSpPr>
        <p:spPr>
          <a:xfrm>
            <a:off x="838202" y="1359877"/>
            <a:ext cx="10515600" cy="4817086"/>
          </a:xfrm>
        </p:spPr>
        <p:txBody>
          <a:bodyPr>
            <a:normAutofit fontScale="92500" lnSpcReduction="20000"/>
          </a:bodyPr>
          <a:lstStyle/>
          <a:p>
            <a:pPr marL="0" indent="0" algn="just">
              <a:buNone/>
            </a:pPr>
            <a:r>
              <a:rPr lang="uk-UA" b="1" dirty="0">
                <a:solidFill>
                  <a:schemeClr val="bg1"/>
                </a:solidFill>
              </a:rPr>
              <a:t> </a:t>
            </a:r>
            <a:r>
              <a:rPr lang="uk-UA" b="1" dirty="0" smtClean="0">
                <a:solidFill>
                  <a:schemeClr val="bg1"/>
                </a:solidFill>
              </a:rPr>
              <a:t>     3.1.1</a:t>
            </a:r>
            <a:r>
              <a:rPr lang="uk-UA" b="1" dirty="0">
                <a:solidFill>
                  <a:schemeClr val="bg1"/>
                </a:solidFill>
              </a:rPr>
              <a:t>.  Види поверхонь деталей та зв’язків між ними.       </a:t>
            </a:r>
            <a:endParaRPr lang="uk-UA" b="1" dirty="0" smtClean="0">
              <a:solidFill>
                <a:schemeClr val="bg1"/>
              </a:solidFill>
            </a:endParaRPr>
          </a:p>
          <a:p>
            <a:pPr marL="0" indent="0" algn="just">
              <a:buNone/>
            </a:pPr>
            <a:r>
              <a:rPr lang="uk-UA" dirty="0" smtClean="0">
                <a:solidFill>
                  <a:schemeClr val="bg1"/>
                </a:solidFill>
              </a:rPr>
              <a:t>      Побудова </a:t>
            </a:r>
            <a:r>
              <a:rPr lang="uk-UA" dirty="0">
                <a:solidFill>
                  <a:schemeClr val="bg1"/>
                </a:solidFill>
              </a:rPr>
              <a:t>машини здійснюється шляхом з’єднання деталей. За функціями, які виконують різні поверхні деталей у машині, їх можна поділити на 4 види: виконавчі поверхні, основні та допоміжні бази і вільні поверхні.</a:t>
            </a:r>
            <a:endParaRPr lang="ru-RU" dirty="0">
              <a:solidFill>
                <a:schemeClr val="bg1"/>
              </a:solidFill>
            </a:endParaRPr>
          </a:p>
          <a:p>
            <a:pPr marL="0" indent="0" algn="just">
              <a:buNone/>
            </a:pPr>
            <a:r>
              <a:rPr lang="uk-UA" dirty="0">
                <a:solidFill>
                  <a:schemeClr val="bg1"/>
                </a:solidFill>
              </a:rPr>
              <a:t>         </a:t>
            </a:r>
            <a:r>
              <a:rPr lang="uk-UA" b="1" i="1" u="sng" dirty="0">
                <a:solidFill>
                  <a:schemeClr val="bg1"/>
                </a:solidFill>
              </a:rPr>
              <a:t>Виконавчі поверхні</a:t>
            </a:r>
            <a:r>
              <a:rPr lang="uk-UA" b="1" u="sng" dirty="0">
                <a:solidFill>
                  <a:schemeClr val="bg1"/>
                </a:solidFill>
              </a:rPr>
              <a:t> </a:t>
            </a:r>
            <a:r>
              <a:rPr lang="uk-UA" dirty="0">
                <a:solidFill>
                  <a:schemeClr val="bg1"/>
                </a:solidFill>
              </a:rPr>
              <a:t>– це поверхні або їх з’єднання, за допомогою яких машина виконує службове призначення. Зокрема у шпинделя токарного верстата виконавчими поверхнями є бічні поверхні шліців або шпонкових пазів, за допомогою яких шпиндель виконує своє службове призначення; у зубчастого колеса – бічна поверхня шпонкового паза, бічні поверхні зубів.</a:t>
            </a:r>
            <a:endParaRPr lang="ru-RU" dirty="0">
              <a:solidFill>
                <a:schemeClr val="bg1"/>
              </a:solidFill>
            </a:endParaRPr>
          </a:p>
          <a:p>
            <a:pPr marL="0" indent="0" algn="just">
              <a:buNone/>
            </a:pPr>
            <a:r>
              <a:rPr lang="uk-UA" dirty="0">
                <a:solidFill>
                  <a:schemeClr val="bg1"/>
                </a:solidFill>
              </a:rPr>
              <a:t>         </a:t>
            </a:r>
            <a:r>
              <a:rPr lang="uk-UA" b="1" i="1" u="sng" dirty="0">
                <a:solidFill>
                  <a:schemeClr val="bg1"/>
                </a:solidFill>
              </a:rPr>
              <a:t>Основні бази</a:t>
            </a:r>
            <a:r>
              <a:rPr lang="uk-UA" b="1" u="sng" dirty="0">
                <a:solidFill>
                  <a:schemeClr val="bg1"/>
                </a:solidFill>
              </a:rPr>
              <a:t> </a:t>
            </a:r>
            <a:r>
              <a:rPr lang="uk-UA" dirty="0">
                <a:solidFill>
                  <a:schemeClr val="bg1"/>
                </a:solidFill>
              </a:rPr>
              <a:t>– поверхні деталі, які визначають її положення у виробі. У вала редуктора (рисунок) – це підшипникові шийки вала і торці, у зубчастого колеса – отвір, торець і бічна поверхня шпонкового паза, у кришки – циліндрична центруючи поверхня та інше.</a:t>
            </a:r>
            <a:endParaRPr lang="ru-RU" dirty="0">
              <a:solidFill>
                <a:schemeClr val="bg1"/>
              </a:solidFill>
            </a:endParaRPr>
          </a:p>
        </p:txBody>
      </p:sp>
    </p:spTree>
    <p:extLst>
      <p:ext uri="{BB962C8B-B14F-4D97-AF65-F5344CB8AC3E}">
        <p14:creationId xmlns:p14="http://schemas.microsoft.com/office/powerpoint/2010/main" xmlns="" val="414229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2" y="365125"/>
            <a:ext cx="10515600" cy="1142399"/>
          </a:xfrm>
        </p:spPr>
        <p:txBody>
          <a:bodyPr>
            <a:normAutofit/>
          </a:bodyPr>
          <a:lstStyle/>
          <a:p>
            <a:pPr algn="ctr"/>
            <a:r>
              <a:rPr lang="uk-UA" sz="3600" b="1" dirty="0">
                <a:solidFill>
                  <a:schemeClr val="bg1"/>
                </a:solidFill>
                <a:latin typeface="+mn-lt"/>
              </a:rPr>
              <a:t>3.2.2. Розрахунки розмірних ланцюгів за ймовірнісним методом</a:t>
            </a:r>
            <a:endParaRPr lang="ru-RU" sz="3600" dirty="0">
              <a:solidFill>
                <a:schemeClr val="bg1"/>
              </a:solidFill>
              <a:latin typeface="+mn-lt"/>
            </a:endParaRPr>
          </a:p>
        </p:txBody>
      </p:sp>
      <p:sp>
        <p:nvSpPr>
          <p:cNvPr id="3" name="Объект 2"/>
          <p:cNvSpPr>
            <a:spLocks noGrp="1"/>
          </p:cNvSpPr>
          <p:nvPr>
            <p:ph idx="1"/>
          </p:nvPr>
        </p:nvSpPr>
        <p:spPr/>
        <p:txBody>
          <a:bodyPr>
            <a:normAutofit/>
          </a:bodyPr>
          <a:lstStyle/>
          <a:p>
            <a:pPr marL="0" indent="0" algn="just">
              <a:buNone/>
            </a:pPr>
            <a:r>
              <a:rPr lang="uk-UA" sz="3200" dirty="0" smtClean="0">
                <a:solidFill>
                  <a:schemeClr val="bg1"/>
                </a:solidFill>
              </a:rPr>
              <a:t>     Суть </a:t>
            </a:r>
            <a:r>
              <a:rPr lang="uk-UA" sz="3200" dirty="0">
                <a:solidFill>
                  <a:schemeClr val="bg1"/>
                </a:solidFill>
              </a:rPr>
              <a:t>методу полягає в тому, що деталі за розмірами, які входять у розмірний ланцюг, обробляються з широкими (економічними) допусками, але такими, що не гарантують 100% - го одержання прийнятих відхилень замикальної ланки розмірного ланцюга. Допуски в цьому випадку встановлюють із врахування розсіювання розмірів. При цьому ймовірнісний вихід замикальної ланки за межі допуску звичайно приймається не більше 0,27%.</a:t>
            </a:r>
            <a:endParaRPr lang="ru-RU" sz="3200" dirty="0">
              <a:solidFill>
                <a:schemeClr val="bg1"/>
              </a:solidFill>
            </a:endParaRPr>
          </a:p>
        </p:txBody>
      </p:sp>
    </p:spTree>
    <p:extLst>
      <p:ext uri="{BB962C8B-B14F-4D97-AF65-F5344CB8AC3E}">
        <p14:creationId xmlns:p14="http://schemas.microsoft.com/office/powerpoint/2010/main" xmlns="" val="1310967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4271" y="370703"/>
            <a:ext cx="11244648" cy="6178378"/>
          </a:xfrm>
        </p:spPr>
        <p:txBody>
          <a:bodyPr>
            <a:normAutofit fontScale="92500"/>
          </a:bodyPr>
          <a:lstStyle/>
          <a:p>
            <a:pPr marL="0" indent="0" algn="just">
              <a:buNone/>
            </a:pPr>
            <a:r>
              <a:rPr lang="uk-UA" i="1" dirty="0">
                <a:solidFill>
                  <a:schemeClr val="bg1"/>
                </a:solidFill>
              </a:rPr>
              <a:t>Переваги  ймовірнісного  методу:</a:t>
            </a:r>
            <a:endParaRPr lang="ru-RU" dirty="0">
              <a:solidFill>
                <a:schemeClr val="bg1"/>
              </a:solidFill>
            </a:endParaRPr>
          </a:p>
          <a:p>
            <a:pPr lvl="0" algn="just"/>
            <a:r>
              <a:rPr lang="uk-UA" dirty="0">
                <a:solidFill>
                  <a:schemeClr val="bg1"/>
                </a:solidFill>
              </a:rPr>
              <a:t> Більш  повне та об’єктивне врахування закономірностей розподілу розмірів деталей і закономірностей складання похибок складових ланок;</a:t>
            </a:r>
            <a:endParaRPr lang="ru-RU" dirty="0">
              <a:solidFill>
                <a:schemeClr val="bg1"/>
              </a:solidFill>
            </a:endParaRPr>
          </a:p>
          <a:p>
            <a:pPr lvl="0" algn="just"/>
            <a:r>
              <a:rPr lang="uk-UA" dirty="0">
                <a:solidFill>
                  <a:schemeClr val="bg1"/>
                </a:solidFill>
              </a:rPr>
              <a:t> Допуски розраховуються без надлишкових запасів (допуски більші на 30-40%, а для багатоланкових – у два рази) </a:t>
            </a:r>
            <a:endParaRPr lang="ru-RU" dirty="0">
              <a:solidFill>
                <a:schemeClr val="bg1"/>
              </a:solidFill>
            </a:endParaRPr>
          </a:p>
          <a:p>
            <a:pPr marL="0" indent="0" algn="just">
              <a:buNone/>
            </a:pPr>
            <a:r>
              <a:rPr lang="uk-UA" i="1" dirty="0">
                <a:solidFill>
                  <a:schemeClr val="bg1"/>
                </a:solidFill>
              </a:rPr>
              <a:t>Недоліки ймовірнісного методу:</a:t>
            </a:r>
            <a:endParaRPr lang="ru-RU" dirty="0">
              <a:solidFill>
                <a:schemeClr val="bg1"/>
              </a:solidFill>
            </a:endParaRPr>
          </a:p>
          <a:p>
            <a:pPr lvl="0" algn="just"/>
            <a:r>
              <a:rPr lang="uk-UA" i="1" dirty="0">
                <a:solidFill>
                  <a:schemeClr val="bg1"/>
                </a:solidFill>
              </a:rPr>
              <a:t> </a:t>
            </a:r>
            <a:r>
              <a:rPr lang="uk-UA" dirty="0">
                <a:solidFill>
                  <a:schemeClr val="bg1"/>
                </a:solidFill>
              </a:rPr>
              <a:t>Відсутність повної гарантії від браку;</a:t>
            </a:r>
            <a:endParaRPr lang="ru-RU" dirty="0">
              <a:solidFill>
                <a:schemeClr val="bg1"/>
              </a:solidFill>
            </a:endParaRPr>
          </a:p>
          <a:p>
            <a:pPr lvl="0" algn="just"/>
            <a:r>
              <a:rPr lang="uk-UA" dirty="0">
                <a:solidFill>
                  <a:schemeClr val="bg1"/>
                </a:solidFill>
              </a:rPr>
              <a:t>Велика трудомісткість розрахункових робіт;</a:t>
            </a:r>
            <a:endParaRPr lang="ru-RU" dirty="0">
              <a:solidFill>
                <a:schemeClr val="bg1"/>
              </a:solidFill>
            </a:endParaRPr>
          </a:p>
          <a:p>
            <a:pPr algn="just"/>
            <a:r>
              <a:rPr lang="uk-UA" dirty="0" smtClean="0">
                <a:solidFill>
                  <a:schemeClr val="bg1"/>
                </a:solidFill>
              </a:rPr>
              <a:t>Точність та  достовірність розрахунків залежить від  точності </a:t>
            </a:r>
            <a:r>
              <a:rPr lang="uk-UA" dirty="0">
                <a:solidFill>
                  <a:schemeClr val="bg1"/>
                </a:solidFill>
              </a:rPr>
              <a:t>та достовірності статистичних характеристик розподілу</a:t>
            </a:r>
            <a:r>
              <a:rPr lang="uk-UA" dirty="0" smtClean="0">
                <a:solidFill>
                  <a:schemeClr val="bg1"/>
                </a:solidFill>
              </a:rPr>
              <a:t>.</a:t>
            </a:r>
          </a:p>
          <a:p>
            <a:pPr marL="0" indent="0" algn="just">
              <a:buNone/>
            </a:pPr>
            <a:endParaRPr lang="uk-UA" dirty="0" smtClean="0">
              <a:solidFill>
                <a:schemeClr val="bg1"/>
              </a:solidFill>
            </a:endParaRPr>
          </a:p>
          <a:p>
            <a:pPr marL="0" indent="0" algn="just">
              <a:buNone/>
            </a:pPr>
            <a:r>
              <a:rPr lang="uk-UA" b="1" dirty="0">
                <a:solidFill>
                  <a:schemeClr val="bg1"/>
                </a:solidFill>
              </a:rPr>
              <a:t>Розв’язування оберненої задачі (аналізу)  та прямої задачі (синтезу) </a:t>
            </a:r>
            <a:r>
              <a:rPr lang="uk-UA" b="1" dirty="0" err="1">
                <a:solidFill>
                  <a:schemeClr val="bg1"/>
                </a:solidFill>
              </a:rPr>
              <a:t>ймовірнісно</a:t>
            </a:r>
            <a:r>
              <a:rPr lang="uk-UA" b="1" dirty="0">
                <a:solidFill>
                  <a:schemeClr val="bg1"/>
                </a:solidFill>
              </a:rPr>
              <a:t>-статистичним методом докладно викладено в підручнику «Технологія машинобудування» під авторством Мельничука П.П. та інших</a:t>
            </a:r>
            <a:r>
              <a:rPr lang="uk-UA" b="1"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xmlns="" val="2455345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chemeClr val="bg1"/>
                </a:solidFill>
              </a:rPr>
              <a:t>3.2.3.Розрахунки  кутових розмірних ланцюгів</a:t>
            </a:r>
            <a:endParaRPr lang="ru-RU" dirty="0">
              <a:solidFill>
                <a:schemeClr val="bg1"/>
              </a:solidFill>
            </a:endParaRPr>
          </a:p>
        </p:txBody>
      </p:sp>
      <p:sp>
        <p:nvSpPr>
          <p:cNvPr id="4" name="Rectangle 2"/>
          <p:cNvSpPr>
            <a:spLocks noChangeArrowheads="1"/>
          </p:cNvSpPr>
          <p:nvPr/>
        </p:nvSpPr>
        <p:spPr bwMode="auto">
          <a:xfrm>
            <a:off x="271850" y="2065171"/>
            <a:ext cx="4598715" cy="3539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2800" b="0" i="1" u="none" strike="noStrike" cap="none" normalizeH="0" baseline="0" dirty="0" smtClean="0">
                <a:ln>
                  <a:noFill/>
                </a:ln>
                <a:solidFill>
                  <a:schemeClr val="bg1"/>
                </a:solidFill>
                <a:effectLst/>
                <a:ea typeface="Calibri" panose="020F0502020204030204" pitchFamily="34" charset="0"/>
                <a:cs typeface="Times New Roman" panose="02020603050405020304" pitchFamily="18" charset="0"/>
              </a:rPr>
              <a:t>Є два види кутових розмірних ланцюгів:</a:t>
            </a:r>
            <a:endParaRPr kumimoji="0" lang="ru-RU" altLang="ru-RU" sz="2800" b="0" i="0" u="none" strike="noStrike" cap="none" normalizeH="0" baseline="0" dirty="0" smtClean="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ru-RU" sz="2800" b="0" i="0" u="none" strike="noStrike" cap="none" normalizeH="0" baseline="0" dirty="0" smtClean="0">
                <a:ln>
                  <a:noFill/>
                </a:ln>
                <a:solidFill>
                  <a:schemeClr val="bg1"/>
                </a:solidFill>
                <a:effectLst/>
                <a:ea typeface="Calibri" panose="020F0502020204030204" pitchFamily="34" charset="0"/>
                <a:cs typeface="Times New Roman" panose="02020603050405020304" pitchFamily="18" charset="0"/>
              </a:rPr>
              <a:t> Розмірний ланцюг, ланки якого виражені в градусах;</a:t>
            </a:r>
            <a:endParaRPr kumimoji="0" lang="ru-RU" altLang="ru-RU" sz="2800" b="0" i="0" u="none" strike="noStrike" cap="none" normalizeH="0" baseline="0" dirty="0" smtClean="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ru-RU" sz="2800" b="0" i="0" u="none" strike="noStrike" cap="none" normalizeH="0" baseline="0" dirty="0" smtClean="0">
                <a:ln>
                  <a:noFill/>
                </a:ln>
                <a:solidFill>
                  <a:schemeClr val="bg1"/>
                </a:solidFill>
                <a:effectLst/>
                <a:ea typeface="Calibri" panose="020F0502020204030204" pitchFamily="34" charset="0"/>
                <a:cs typeface="Times New Roman" panose="02020603050405020304" pitchFamily="18" charset="0"/>
              </a:rPr>
              <a:t> Розмірний ланцюг, ланки якого виражені у відносних одиницях (ланцюги повороту).</a:t>
            </a:r>
          </a:p>
        </p:txBody>
      </p:sp>
      <p:pic>
        <p:nvPicPr>
          <p:cNvPr id="2049" name="image3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0565" y="2065171"/>
            <a:ext cx="7049589" cy="35485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7701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7630" y="589949"/>
            <a:ext cx="10515600" cy="5860277"/>
          </a:xfrm>
        </p:spPr>
        <p:txBody>
          <a:bodyPr>
            <a:normAutofit/>
          </a:bodyPr>
          <a:lstStyle/>
          <a:p>
            <a:pPr marL="0" indent="0" algn="just">
              <a:buNone/>
            </a:pPr>
            <a:r>
              <a:rPr lang="uk-UA" sz="3000" dirty="0">
                <a:solidFill>
                  <a:schemeClr val="bg1"/>
                </a:solidFill>
              </a:rPr>
              <a:t>Перші зображуються графічно і розв’язуються так само, як і лінійні.</a:t>
            </a:r>
            <a:endParaRPr lang="uk-UA" altLang="ru-RU" sz="3000" dirty="0">
              <a:solidFill>
                <a:schemeClr val="bg1"/>
              </a:solidFill>
            </a:endParaRPr>
          </a:p>
          <a:p>
            <a:pPr marL="0" indent="0" algn="just">
              <a:buNone/>
            </a:pPr>
            <a:endParaRPr lang="uk-UA" sz="3000" dirty="0" smtClean="0">
              <a:solidFill>
                <a:schemeClr val="bg1"/>
              </a:solidFill>
            </a:endParaRPr>
          </a:p>
          <a:p>
            <a:pPr marL="0" indent="0" algn="just">
              <a:buNone/>
            </a:pPr>
            <a:r>
              <a:rPr lang="uk-UA" sz="3000" dirty="0" smtClean="0">
                <a:solidFill>
                  <a:schemeClr val="bg1"/>
                </a:solidFill>
              </a:rPr>
              <a:t>Другі </a:t>
            </a:r>
            <a:r>
              <a:rPr lang="uk-UA" sz="3000" dirty="0">
                <a:solidFill>
                  <a:schemeClr val="bg1"/>
                </a:solidFill>
              </a:rPr>
              <a:t>мають особливості:</a:t>
            </a:r>
            <a:endParaRPr lang="ru-RU" sz="3000" dirty="0">
              <a:solidFill>
                <a:schemeClr val="bg1"/>
              </a:solidFill>
            </a:endParaRPr>
          </a:p>
          <a:p>
            <a:pPr lvl="0" algn="just"/>
            <a:r>
              <a:rPr lang="uk-UA" sz="3000" dirty="0">
                <a:solidFill>
                  <a:schemeClr val="bg1"/>
                </a:solidFill>
              </a:rPr>
              <a:t> Номінальне значення завжди дорівнює нулю, тобто маємо справу лише з відхиленнями чи допусками;</a:t>
            </a:r>
            <a:endParaRPr lang="ru-RU" sz="3000" dirty="0">
              <a:solidFill>
                <a:schemeClr val="bg1"/>
              </a:solidFill>
            </a:endParaRPr>
          </a:p>
          <a:p>
            <a:pPr lvl="0" algn="just"/>
            <a:r>
              <a:rPr lang="uk-UA" sz="3000" dirty="0">
                <a:solidFill>
                  <a:schemeClr val="bg1"/>
                </a:solidFill>
              </a:rPr>
              <a:t> Є базова довжина, яка за величиною може різною і яку, як правило, приймають рівною 100, 150, 200, 300, 500 мм;</a:t>
            </a:r>
            <a:endParaRPr lang="ru-RU" sz="3000" dirty="0">
              <a:solidFill>
                <a:schemeClr val="bg1"/>
              </a:solidFill>
            </a:endParaRPr>
          </a:p>
          <a:p>
            <a:pPr algn="just"/>
            <a:r>
              <a:rPr lang="uk-UA" sz="3000" dirty="0">
                <a:solidFill>
                  <a:schemeClr val="bg1"/>
                </a:solidFill>
              </a:rPr>
              <a:t> Складність визначення характеру ланок, оскільки відсутня чітко виражена вершина ланок.</a:t>
            </a:r>
            <a:endParaRPr lang="ru-RU" sz="3000" dirty="0">
              <a:solidFill>
                <a:schemeClr val="bg1"/>
              </a:solidFill>
            </a:endParaRPr>
          </a:p>
        </p:txBody>
      </p:sp>
    </p:spTree>
    <p:extLst>
      <p:ext uri="{BB962C8B-B14F-4D97-AF65-F5344CB8AC3E}">
        <p14:creationId xmlns:p14="http://schemas.microsoft.com/office/powerpoint/2010/main" xmlns="" val="3114374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chemeClr val="bg1"/>
                </a:solidFill>
              </a:rPr>
              <a:t>3.2.4. Особливості розрахунку площинних розмірних ланцюгів</a:t>
            </a:r>
            <a:endParaRPr lang="ru-RU" dirty="0">
              <a:solidFill>
                <a:schemeClr val="bg1"/>
              </a:solidFill>
            </a:endParaRPr>
          </a:p>
        </p:txBody>
      </p:sp>
      <p:sp>
        <p:nvSpPr>
          <p:cNvPr id="3" name="Объект 2"/>
          <p:cNvSpPr>
            <a:spLocks noGrp="1"/>
          </p:cNvSpPr>
          <p:nvPr>
            <p:ph idx="1"/>
          </p:nvPr>
        </p:nvSpPr>
        <p:spPr>
          <a:xfrm>
            <a:off x="838202" y="2224215"/>
            <a:ext cx="10515600" cy="3952747"/>
          </a:xfrm>
        </p:spPr>
        <p:txBody>
          <a:bodyPr>
            <a:normAutofit/>
          </a:bodyPr>
          <a:lstStyle/>
          <a:p>
            <a:pPr marL="0" indent="0" algn="just">
              <a:buNone/>
            </a:pPr>
            <a:r>
              <a:rPr lang="uk-UA" sz="3000" dirty="0" smtClean="0">
                <a:solidFill>
                  <a:schemeClr val="bg1"/>
                </a:solidFill>
              </a:rPr>
              <a:t>     Розрахунок </a:t>
            </a:r>
            <a:r>
              <a:rPr lang="uk-UA" sz="3000" dirty="0">
                <a:solidFill>
                  <a:schemeClr val="bg1"/>
                </a:solidFill>
              </a:rPr>
              <a:t>проводиться за тими ж формулами, що і для лінійних розмірних ланцюгів. Але для цього потрібно попередньо привести площинний розмірний ланцюг до лінійного вигляду шляхом заміни складових ланок їх проекціями на напрямок, паралельний напрямку замикальної ланки. У зв’язку з цим схема площинного розмірного ланцюга (див. рисунок) перетвориться в схему лінійного розмірного ланцюга.</a:t>
            </a:r>
            <a:endParaRPr lang="ru-RU" sz="3000" dirty="0">
              <a:solidFill>
                <a:schemeClr val="bg1"/>
              </a:solidFill>
            </a:endParaRPr>
          </a:p>
        </p:txBody>
      </p:sp>
    </p:spTree>
    <p:extLst>
      <p:ext uri="{BB962C8B-B14F-4D97-AF65-F5344CB8AC3E}">
        <p14:creationId xmlns:p14="http://schemas.microsoft.com/office/powerpoint/2010/main" xmlns="" val="518242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6.png"/>
          <p:cNvPicPr>
            <a:picLocks noGrp="1"/>
          </p:cNvPicPr>
          <p:nvPr>
            <p:ph idx="1"/>
          </p:nvPr>
        </p:nvPicPr>
        <p:blipFill>
          <a:blip r:embed="rId2" cstate="print"/>
          <a:stretch>
            <a:fillRect/>
          </a:stretch>
        </p:blipFill>
        <p:spPr>
          <a:xfrm>
            <a:off x="1828800" y="469556"/>
            <a:ext cx="8328454" cy="6005384"/>
          </a:xfrm>
          <a:prstGeom prst="rect">
            <a:avLst/>
          </a:prstGeom>
        </p:spPr>
      </p:pic>
    </p:spTree>
    <p:extLst>
      <p:ext uri="{BB962C8B-B14F-4D97-AF65-F5344CB8AC3E}">
        <p14:creationId xmlns:p14="http://schemas.microsoft.com/office/powerpoint/2010/main" xmlns="" val="342818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2" y="365126"/>
            <a:ext cx="10515600" cy="1191826"/>
          </a:xfrm>
        </p:spPr>
        <p:txBody>
          <a:bodyPr>
            <a:normAutofit/>
          </a:bodyPr>
          <a:lstStyle/>
          <a:p>
            <a:pPr algn="ctr"/>
            <a:r>
              <a:rPr lang="uk-UA" sz="3600" b="1" dirty="0">
                <a:solidFill>
                  <a:schemeClr val="bg1"/>
                </a:solidFill>
              </a:rPr>
              <a:t>3.2.5. Особливості розрахунку взаємозв’язаних розмірних ланцюгів</a:t>
            </a:r>
            <a:endParaRPr lang="ru-RU" sz="3600" dirty="0">
              <a:solidFill>
                <a:schemeClr val="bg1"/>
              </a:solidFill>
            </a:endParaRPr>
          </a:p>
        </p:txBody>
      </p:sp>
      <p:sp>
        <p:nvSpPr>
          <p:cNvPr id="3" name="Объект 2"/>
          <p:cNvSpPr>
            <a:spLocks noGrp="1"/>
          </p:cNvSpPr>
          <p:nvPr>
            <p:ph idx="1"/>
          </p:nvPr>
        </p:nvSpPr>
        <p:spPr>
          <a:xfrm>
            <a:off x="271849" y="1825625"/>
            <a:ext cx="11467070" cy="4351338"/>
          </a:xfrm>
        </p:spPr>
        <p:txBody>
          <a:bodyPr>
            <a:normAutofit fontScale="92500"/>
          </a:bodyPr>
          <a:lstStyle/>
          <a:p>
            <a:pPr marL="0" indent="0" algn="just">
              <a:buNone/>
            </a:pPr>
            <a:r>
              <a:rPr lang="uk-UA" dirty="0" smtClean="0">
                <a:solidFill>
                  <a:schemeClr val="bg1"/>
                </a:solidFill>
              </a:rPr>
              <a:t>   </a:t>
            </a:r>
            <a:r>
              <a:rPr lang="uk-UA" sz="3200" dirty="0" smtClean="0">
                <a:solidFill>
                  <a:schemeClr val="bg1"/>
                </a:solidFill>
              </a:rPr>
              <a:t>Паралельно </a:t>
            </a:r>
            <a:r>
              <a:rPr lang="uk-UA" sz="3200" dirty="0">
                <a:solidFill>
                  <a:schemeClr val="bg1"/>
                </a:solidFill>
              </a:rPr>
              <a:t>зв’язані розмірні ланцюги можна поділити на три групи:</a:t>
            </a:r>
            <a:endParaRPr lang="ru-RU" sz="3200" dirty="0">
              <a:solidFill>
                <a:schemeClr val="bg1"/>
              </a:solidFill>
            </a:endParaRPr>
          </a:p>
          <a:p>
            <a:pPr lvl="0" algn="just"/>
            <a:r>
              <a:rPr lang="uk-UA" sz="3200" dirty="0">
                <a:solidFill>
                  <a:schemeClr val="bg1"/>
                </a:solidFill>
              </a:rPr>
              <a:t> Розмірні  ланцюги  з  однією спільною ланкою, що є в одному ланцюгу замикальною, а в другому – складовою (а);</a:t>
            </a:r>
            <a:endParaRPr lang="ru-RU" sz="3200" dirty="0">
              <a:solidFill>
                <a:schemeClr val="bg1"/>
              </a:solidFill>
            </a:endParaRPr>
          </a:p>
          <a:p>
            <a:pPr lvl="0" algn="just"/>
            <a:r>
              <a:rPr lang="uk-UA" sz="3200" dirty="0">
                <a:solidFill>
                  <a:schemeClr val="bg1"/>
                </a:solidFill>
              </a:rPr>
              <a:t> Розмірні ланцюги з декількома спільними ланками, що є складовими як для одного, так і для другого розмірного ланцюга (б);</a:t>
            </a:r>
            <a:endParaRPr lang="ru-RU" sz="3200" dirty="0">
              <a:solidFill>
                <a:schemeClr val="bg1"/>
              </a:solidFill>
            </a:endParaRPr>
          </a:p>
          <a:p>
            <a:pPr algn="just"/>
            <a:r>
              <a:rPr lang="uk-UA" sz="3200" dirty="0">
                <a:solidFill>
                  <a:schemeClr val="bg1"/>
                </a:solidFill>
              </a:rPr>
              <a:t> Розмірні ланцюги з декількома спільними ланками, одна з яких в одному ланцюгу є замикальною, а в іншому – складовою (в).</a:t>
            </a:r>
            <a:endParaRPr lang="ru-RU" sz="3200" dirty="0">
              <a:solidFill>
                <a:schemeClr val="bg1"/>
              </a:solidFill>
            </a:endParaRPr>
          </a:p>
        </p:txBody>
      </p:sp>
    </p:spTree>
    <p:extLst>
      <p:ext uri="{BB962C8B-B14F-4D97-AF65-F5344CB8AC3E}">
        <p14:creationId xmlns:p14="http://schemas.microsoft.com/office/powerpoint/2010/main" xmlns="" val="995767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9.png"/>
          <p:cNvPicPr>
            <a:picLocks noGrp="1"/>
          </p:cNvPicPr>
          <p:nvPr>
            <p:ph idx="1"/>
          </p:nvPr>
        </p:nvPicPr>
        <p:blipFill>
          <a:blip r:embed="rId2" cstate="print"/>
          <a:stretch>
            <a:fillRect/>
          </a:stretch>
        </p:blipFill>
        <p:spPr>
          <a:xfrm>
            <a:off x="1383957" y="494270"/>
            <a:ext cx="9415847" cy="5684107"/>
          </a:xfrm>
          <a:prstGeom prst="rect">
            <a:avLst/>
          </a:prstGeom>
        </p:spPr>
      </p:pic>
    </p:spTree>
    <p:extLst>
      <p:ext uri="{BB962C8B-B14F-4D97-AF65-F5344CB8AC3E}">
        <p14:creationId xmlns:p14="http://schemas.microsoft.com/office/powerpoint/2010/main" xmlns="" val="3087365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3697" y="494271"/>
            <a:ext cx="11121081" cy="5657979"/>
          </a:xfrm>
        </p:spPr>
        <p:txBody>
          <a:bodyPr>
            <a:normAutofit/>
          </a:bodyPr>
          <a:lstStyle/>
          <a:p>
            <a:pPr marL="0" indent="360000" algn="just">
              <a:lnSpc>
                <a:spcPct val="100000"/>
              </a:lnSpc>
              <a:spcBef>
                <a:spcPts val="600"/>
              </a:spcBef>
              <a:buNone/>
            </a:pPr>
            <a:r>
              <a:rPr lang="uk-UA" dirty="0">
                <a:solidFill>
                  <a:schemeClr val="bg1"/>
                </a:solidFill>
              </a:rPr>
              <a:t>У </a:t>
            </a:r>
            <a:r>
              <a:rPr lang="uk-UA" b="1" dirty="0">
                <a:solidFill>
                  <a:schemeClr val="bg1"/>
                </a:solidFill>
              </a:rPr>
              <a:t>першому</a:t>
            </a:r>
            <a:r>
              <a:rPr lang="uk-UA" dirty="0">
                <a:solidFill>
                  <a:schemeClr val="bg1"/>
                </a:solidFill>
              </a:rPr>
              <a:t> випадку порядок розрахунку розмірних ланцюгів не має значення. У </a:t>
            </a:r>
            <a:r>
              <a:rPr lang="uk-UA" b="1" dirty="0">
                <a:solidFill>
                  <a:schemeClr val="bg1"/>
                </a:solidFill>
              </a:rPr>
              <a:t>другому </a:t>
            </a:r>
            <a:r>
              <a:rPr lang="uk-UA" dirty="0">
                <a:solidFill>
                  <a:schemeClr val="bg1"/>
                </a:solidFill>
              </a:rPr>
              <a:t>в першу чергу розраховують більш точний розмірний ланцюг, тобто той, у якого середнє значення допуску замикальної ланки, що припадає на одну ланку, має менше числове значення. Одержані при розв’язку цього ланцюга допустимі відхилення спільних складових ланок автоматично переходять до другого (менш точного) розмірного ланцюга.</a:t>
            </a:r>
            <a:endParaRPr lang="ru-RU" dirty="0">
              <a:solidFill>
                <a:schemeClr val="bg1"/>
              </a:solidFill>
            </a:endParaRPr>
          </a:p>
          <a:p>
            <a:pPr marL="0" indent="360000" algn="just">
              <a:lnSpc>
                <a:spcPct val="100000"/>
              </a:lnSpc>
              <a:spcBef>
                <a:spcPts val="600"/>
              </a:spcBef>
              <a:buNone/>
            </a:pPr>
            <a:r>
              <a:rPr lang="uk-UA" dirty="0">
                <a:solidFill>
                  <a:schemeClr val="bg1"/>
                </a:solidFill>
              </a:rPr>
              <a:t>При розрахунку розмірних ланцюгів </a:t>
            </a:r>
            <a:r>
              <a:rPr lang="uk-UA" b="1" dirty="0">
                <a:solidFill>
                  <a:schemeClr val="bg1"/>
                </a:solidFill>
              </a:rPr>
              <a:t>третьої </a:t>
            </a:r>
            <a:r>
              <a:rPr lang="uk-UA" dirty="0">
                <a:solidFill>
                  <a:schemeClr val="bg1"/>
                </a:solidFill>
              </a:rPr>
              <a:t>групи насамперед розраховують той ланцюг,  у якого  спільна  ланка  є  замикальною.  При цьому при розрахунку другого ланцюга спільні ланки приймають з відхиленнями, отриманими для них при розрахунку першого розмірного ланцюга.</a:t>
            </a:r>
            <a:endParaRPr lang="ru-RU" dirty="0">
              <a:solidFill>
                <a:schemeClr val="bg1"/>
              </a:solidFill>
            </a:endParaRPr>
          </a:p>
        </p:txBody>
      </p:sp>
    </p:spTree>
    <p:extLst>
      <p:ext uri="{BB962C8B-B14F-4D97-AF65-F5344CB8AC3E}">
        <p14:creationId xmlns:p14="http://schemas.microsoft.com/office/powerpoint/2010/main" xmlns="" val="267795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557" y="271849"/>
            <a:ext cx="11170508" cy="1359243"/>
          </a:xfrm>
        </p:spPr>
        <p:txBody>
          <a:bodyPr>
            <a:noAutofit/>
          </a:bodyPr>
          <a:lstStyle/>
          <a:p>
            <a:pPr algn="ctr"/>
            <a:r>
              <a:rPr lang="uk-UA" sz="3600" b="1" dirty="0">
                <a:solidFill>
                  <a:schemeClr val="bg1"/>
                </a:solidFill>
                <a:latin typeface="+mn-lt"/>
              </a:rPr>
              <a:t>3.3. Методи досягнення точності замикальної ланки розмірного </a:t>
            </a:r>
            <a:r>
              <a:rPr lang="uk-UA" sz="3600" b="1" dirty="0" smtClean="0">
                <a:solidFill>
                  <a:schemeClr val="bg1"/>
                </a:solidFill>
                <a:latin typeface="+mn-lt"/>
              </a:rPr>
              <a:t>ланцюга</a:t>
            </a:r>
            <a:br>
              <a:rPr lang="uk-UA" sz="3600" b="1" dirty="0" smtClean="0">
                <a:solidFill>
                  <a:schemeClr val="bg1"/>
                </a:solidFill>
                <a:latin typeface="+mn-lt"/>
              </a:rPr>
            </a:br>
            <a:r>
              <a:rPr lang="uk-UA" sz="3600" b="1" dirty="0" smtClean="0">
                <a:solidFill>
                  <a:schemeClr val="bg1"/>
                </a:solidFill>
                <a:latin typeface="+mn-lt"/>
              </a:rPr>
              <a:t>3.3.1. Метод </a:t>
            </a:r>
            <a:r>
              <a:rPr lang="uk-UA" sz="3600" b="1" dirty="0">
                <a:solidFill>
                  <a:schemeClr val="bg1"/>
                </a:solidFill>
                <a:latin typeface="+mn-lt"/>
              </a:rPr>
              <a:t>повної взаємозамінності</a:t>
            </a:r>
            <a:endParaRPr lang="ru-RU" sz="3600" b="1" dirty="0">
              <a:solidFill>
                <a:schemeClr val="bg1"/>
              </a:solidFill>
              <a:latin typeface="+mn-lt"/>
            </a:endParaRPr>
          </a:p>
        </p:txBody>
      </p:sp>
      <p:sp>
        <p:nvSpPr>
          <p:cNvPr id="3" name="Объект 2"/>
          <p:cNvSpPr>
            <a:spLocks noGrp="1"/>
          </p:cNvSpPr>
          <p:nvPr>
            <p:ph idx="1"/>
          </p:nvPr>
        </p:nvSpPr>
        <p:spPr>
          <a:xfrm>
            <a:off x="234779" y="1989438"/>
            <a:ext cx="11640064" cy="4609070"/>
          </a:xfrm>
        </p:spPr>
        <p:txBody>
          <a:bodyPr>
            <a:noAutofit/>
          </a:bodyPr>
          <a:lstStyle/>
          <a:p>
            <a:pPr marL="0" indent="288000" algn="just">
              <a:lnSpc>
                <a:spcPct val="100000"/>
              </a:lnSpc>
              <a:spcBef>
                <a:spcPts val="0"/>
              </a:spcBef>
              <a:buNone/>
            </a:pPr>
            <a:r>
              <a:rPr lang="uk-UA" sz="2300" dirty="0">
                <a:solidFill>
                  <a:schemeClr val="bg1"/>
                </a:solidFill>
              </a:rPr>
              <a:t>При цьому методі деталі з’єднуються при складанні без пригінки, регулювання та підбору. При будь-якому сполученні при складанні розмірів деталей, виготовлених у межах розрахункових допусків, автоматично забезпечується потрібна точність замикальної ланки. Розрахунок розмірного ланцюга проводять методом максимуму - мінімуму.</a:t>
            </a:r>
            <a:endParaRPr lang="ru-RU" sz="2300" dirty="0">
              <a:solidFill>
                <a:schemeClr val="bg1"/>
              </a:solidFill>
            </a:endParaRPr>
          </a:p>
          <a:p>
            <a:pPr marL="0" indent="288000" algn="just">
              <a:lnSpc>
                <a:spcPct val="100000"/>
              </a:lnSpc>
              <a:spcBef>
                <a:spcPts val="0"/>
              </a:spcBef>
              <a:buNone/>
            </a:pPr>
            <a:r>
              <a:rPr lang="uk-UA" sz="2300" b="1" i="1" dirty="0">
                <a:solidFill>
                  <a:schemeClr val="bg1"/>
                </a:solidFill>
              </a:rPr>
              <a:t>Переваги</a:t>
            </a:r>
            <a:r>
              <a:rPr lang="uk-UA" sz="2300" b="1" dirty="0">
                <a:solidFill>
                  <a:schemeClr val="bg1"/>
                </a:solidFill>
              </a:rPr>
              <a:t>: </a:t>
            </a:r>
            <a:r>
              <a:rPr lang="uk-UA" sz="2300" dirty="0">
                <a:solidFill>
                  <a:schemeClr val="bg1"/>
                </a:solidFill>
              </a:rPr>
              <a:t>простота та економічність складання; можливість організації потокового складання; можливість широкого кооперування заводів; спрощена система виготовлення запасних частин та постачання ними споживачів, відбірковий контроль.</a:t>
            </a:r>
            <a:endParaRPr lang="ru-RU" sz="2300" dirty="0">
              <a:solidFill>
                <a:schemeClr val="bg1"/>
              </a:solidFill>
            </a:endParaRPr>
          </a:p>
          <a:p>
            <a:pPr marL="0" indent="288000" algn="just">
              <a:lnSpc>
                <a:spcPct val="100000"/>
              </a:lnSpc>
              <a:spcBef>
                <a:spcPts val="0"/>
              </a:spcBef>
              <a:buNone/>
            </a:pPr>
            <a:r>
              <a:rPr lang="uk-UA" sz="2300" b="1" i="1" dirty="0">
                <a:solidFill>
                  <a:schemeClr val="bg1"/>
                </a:solidFill>
              </a:rPr>
              <a:t>Недоліки</a:t>
            </a:r>
            <a:r>
              <a:rPr lang="uk-UA" sz="2300" b="1" dirty="0">
                <a:solidFill>
                  <a:schemeClr val="bg1"/>
                </a:solidFill>
              </a:rPr>
              <a:t>: </a:t>
            </a:r>
            <a:r>
              <a:rPr lang="uk-UA" sz="2300" dirty="0">
                <a:solidFill>
                  <a:schemeClr val="bg1"/>
                </a:solidFill>
              </a:rPr>
              <a:t>допуски складових ланок одержуються меншим (за інших різних умов), при всіх інших методах, що може виявитися неекономічним. </a:t>
            </a:r>
            <a:endParaRPr lang="ru-RU" sz="2300" dirty="0">
              <a:solidFill>
                <a:schemeClr val="bg1"/>
              </a:solidFill>
            </a:endParaRPr>
          </a:p>
          <a:p>
            <a:pPr marL="0" indent="288000" algn="just">
              <a:lnSpc>
                <a:spcPct val="100000"/>
              </a:lnSpc>
              <a:spcBef>
                <a:spcPts val="0"/>
              </a:spcBef>
              <a:buNone/>
            </a:pPr>
            <a:r>
              <a:rPr lang="uk-UA" sz="2300" b="1" i="1" dirty="0">
                <a:solidFill>
                  <a:schemeClr val="bg1"/>
                </a:solidFill>
              </a:rPr>
              <a:t>Сфера застосування</a:t>
            </a:r>
            <a:r>
              <a:rPr lang="uk-UA" sz="2300" b="1" dirty="0">
                <a:solidFill>
                  <a:schemeClr val="bg1"/>
                </a:solidFill>
              </a:rPr>
              <a:t>: </a:t>
            </a:r>
            <a:r>
              <a:rPr lang="uk-UA" sz="2300" dirty="0">
                <a:solidFill>
                  <a:schemeClr val="bg1"/>
                </a:solidFill>
              </a:rPr>
              <a:t>одиничне і масове виробництво при значній величині допуску замикальної ланки і невеликій кількості складових ланок розмірного ланцюга (до 5 ланок) і для багатоланкових розмірних ланцюгів при значній величині допуску на замикальну ланку (8–11 квалітет).</a:t>
            </a:r>
            <a:endParaRPr lang="ru-RU" sz="2300" dirty="0">
              <a:solidFill>
                <a:schemeClr val="bg1"/>
              </a:solidFill>
            </a:endParaRPr>
          </a:p>
        </p:txBody>
      </p:sp>
    </p:spTree>
    <p:extLst>
      <p:ext uri="{BB962C8B-B14F-4D97-AF65-F5344CB8AC3E}">
        <p14:creationId xmlns:p14="http://schemas.microsoft.com/office/powerpoint/2010/main" xmlns="" val="3982044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633047" y="468251"/>
            <a:ext cx="10714891" cy="5807138"/>
          </a:xfrm>
          <a:prstGeom prst="rect">
            <a:avLst/>
          </a:prstGeom>
        </p:spPr>
      </p:pic>
    </p:spTree>
    <p:extLst>
      <p:ext uri="{BB962C8B-B14F-4D97-AF65-F5344CB8AC3E}">
        <p14:creationId xmlns:p14="http://schemas.microsoft.com/office/powerpoint/2010/main" xmlns="" val="3525642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2" y="365125"/>
            <a:ext cx="10515600" cy="771697"/>
          </a:xfrm>
        </p:spPr>
        <p:txBody>
          <a:bodyPr/>
          <a:lstStyle/>
          <a:p>
            <a:pPr algn="ctr"/>
            <a:r>
              <a:rPr lang="uk-UA" b="1" dirty="0" smtClean="0">
                <a:solidFill>
                  <a:schemeClr val="bg1"/>
                </a:solidFill>
              </a:rPr>
              <a:t>3.3.2. Метод </a:t>
            </a:r>
            <a:r>
              <a:rPr lang="uk-UA" b="1" dirty="0">
                <a:solidFill>
                  <a:schemeClr val="bg1"/>
                </a:solidFill>
              </a:rPr>
              <a:t>неповної взаємозамінності</a:t>
            </a:r>
            <a:endParaRPr lang="ru-RU" b="1" dirty="0">
              <a:solidFill>
                <a:schemeClr val="bg1"/>
              </a:solidFill>
            </a:endParaRPr>
          </a:p>
        </p:txBody>
      </p:sp>
      <p:sp>
        <p:nvSpPr>
          <p:cNvPr id="3" name="Объект 2"/>
          <p:cNvSpPr>
            <a:spLocks noGrp="1"/>
          </p:cNvSpPr>
          <p:nvPr>
            <p:ph idx="1"/>
          </p:nvPr>
        </p:nvSpPr>
        <p:spPr>
          <a:xfrm>
            <a:off x="370703" y="1606378"/>
            <a:ext cx="11368216" cy="4893276"/>
          </a:xfrm>
        </p:spPr>
        <p:txBody>
          <a:bodyPr>
            <a:normAutofit fontScale="85000" lnSpcReduction="10000"/>
          </a:bodyPr>
          <a:lstStyle/>
          <a:p>
            <a:pPr marL="0" indent="288000" algn="just">
              <a:lnSpc>
                <a:spcPct val="110000"/>
              </a:lnSpc>
              <a:spcBef>
                <a:spcPts val="600"/>
              </a:spcBef>
              <a:buNone/>
            </a:pPr>
            <a:r>
              <a:rPr lang="uk-UA" dirty="0">
                <a:solidFill>
                  <a:schemeClr val="bg1"/>
                </a:solidFill>
              </a:rPr>
              <a:t>При цьому методі деталі з’єднуються при складанні без пригінки, регулювання, підбору, при цьому у невеликої (заздалегідь прийнятої) кількості виробів значення замикальних ланок можуть вийти за встановлені межі. Розрахунок розмірного ланцюга проводиться ймовірнісним методом.</a:t>
            </a:r>
            <a:endParaRPr lang="ru-RU" dirty="0">
              <a:solidFill>
                <a:schemeClr val="bg1"/>
              </a:solidFill>
            </a:endParaRPr>
          </a:p>
          <a:p>
            <a:pPr marL="0" indent="288000" algn="just">
              <a:lnSpc>
                <a:spcPct val="110000"/>
              </a:lnSpc>
              <a:spcBef>
                <a:spcPts val="600"/>
              </a:spcBef>
              <a:buNone/>
            </a:pPr>
            <a:r>
              <a:rPr lang="uk-UA" b="1" i="1" dirty="0">
                <a:solidFill>
                  <a:schemeClr val="bg1"/>
                </a:solidFill>
              </a:rPr>
              <a:t>Переваги:</a:t>
            </a:r>
            <a:r>
              <a:rPr lang="uk-UA" dirty="0">
                <a:solidFill>
                  <a:schemeClr val="bg1"/>
                </a:solidFill>
              </a:rPr>
              <a:t> те ж, що й у методу повної взаємозамінності плюс економічність виготовлення деталей за рахунок розширення полів допусків (порівняно з методом повної взаємозамінності).</a:t>
            </a:r>
            <a:endParaRPr lang="ru-RU" dirty="0">
              <a:solidFill>
                <a:schemeClr val="bg1"/>
              </a:solidFill>
            </a:endParaRPr>
          </a:p>
          <a:p>
            <a:pPr marL="0" indent="288000" algn="just">
              <a:lnSpc>
                <a:spcPct val="110000"/>
              </a:lnSpc>
              <a:spcBef>
                <a:spcPts val="600"/>
              </a:spcBef>
              <a:buNone/>
            </a:pPr>
            <a:r>
              <a:rPr lang="uk-UA" b="1" i="1" dirty="0">
                <a:solidFill>
                  <a:schemeClr val="bg1"/>
                </a:solidFill>
              </a:rPr>
              <a:t>Недоліки:</a:t>
            </a:r>
            <a:r>
              <a:rPr lang="uk-UA" b="1" dirty="0">
                <a:solidFill>
                  <a:schemeClr val="bg1"/>
                </a:solidFill>
              </a:rPr>
              <a:t> </a:t>
            </a:r>
            <a:r>
              <a:rPr lang="uk-UA" dirty="0">
                <a:solidFill>
                  <a:schemeClr val="bg1"/>
                </a:solidFill>
              </a:rPr>
              <a:t>можливі, хоч і малоймовірні, додаткові затрати на заміну чи підгонку деяких тих виробів, у яких значення замикальної ланки вийшли за встановлені межі, потрібний 100 %-й контроль складених виробів.</a:t>
            </a:r>
            <a:endParaRPr lang="ru-RU" dirty="0">
              <a:solidFill>
                <a:schemeClr val="bg1"/>
              </a:solidFill>
            </a:endParaRPr>
          </a:p>
          <a:p>
            <a:pPr marL="0" indent="288000" algn="just">
              <a:lnSpc>
                <a:spcPct val="110000"/>
              </a:lnSpc>
              <a:spcBef>
                <a:spcPts val="600"/>
              </a:spcBef>
              <a:buNone/>
            </a:pPr>
            <a:r>
              <a:rPr lang="uk-UA" b="1" i="1" dirty="0">
                <a:solidFill>
                  <a:schemeClr val="bg1"/>
                </a:solidFill>
              </a:rPr>
              <a:t>Сфера застосування</a:t>
            </a:r>
            <a:r>
              <a:rPr lang="uk-UA" b="1" dirty="0">
                <a:solidFill>
                  <a:schemeClr val="bg1"/>
                </a:solidFill>
              </a:rPr>
              <a:t>: </a:t>
            </a:r>
            <a:r>
              <a:rPr lang="uk-UA" dirty="0">
                <a:solidFill>
                  <a:schemeClr val="bg1"/>
                </a:solidFill>
              </a:rPr>
              <a:t>серійне і масове виробництво – при високій точності замикальної ланки (10 квалітет) і відносно великій кількості ланок (11–12</a:t>
            </a:r>
            <a:r>
              <a:rPr lang="uk-UA" i="1" dirty="0">
                <a:solidFill>
                  <a:schemeClr val="bg1"/>
                </a:solidFill>
              </a:rPr>
              <a:t> </a:t>
            </a:r>
            <a:r>
              <a:rPr lang="uk-UA" dirty="0">
                <a:solidFill>
                  <a:schemeClr val="bg1"/>
                </a:solidFill>
              </a:rPr>
              <a:t>квалітети)</a:t>
            </a:r>
            <a:endParaRPr lang="ru-RU" dirty="0">
              <a:solidFill>
                <a:schemeClr val="bg1"/>
              </a:solidFill>
            </a:endParaRPr>
          </a:p>
        </p:txBody>
      </p:sp>
    </p:spTree>
    <p:extLst>
      <p:ext uri="{BB962C8B-B14F-4D97-AF65-F5344CB8AC3E}">
        <p14:creationId xmlns:p14="http://schemas.microsoft.com/office/powerpoint/2010/main" xmlns="" val="3106054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2" y="365125"/>
            <a:ext cx="10515600" cy="648129"/>
          </a:xfrm>
        </p:spPr>
        <p:txBody>
          <a:bodyPr>
            <a:normAutofit/>
          </a:bodyPr>
          <a:lstStyle/>
          <a:p>
            <a:pPr algn="ctr"/>
            <a:r>
              <a:rPr lang="uk-UA" sz="3600" dirty="0" smtClean="0">
                <a:solidFill>
                  <a:schemeClr val="bg1"/>
                </a:solidFill>
                <a:latin typeface="+mn-lt"/>
              </a:rPr>
              <a:t>3.3.3. Метод </a:t>
            </a:r>
            <a:r>
              <a:rPr lang="uk-UA" sz="3600" dirty="0">
                <a:solidFill>
                  <a:schemeClr val="bg1"/>
                </a:solidFill>
                <a:latin typeface="+mn-lt"/>
              </a:rPr>
              <a:t>групової взаємозамінності</a:t>
            </a:r>
            <a:endParaRPr lang="ru-RU" sz="3600" dirty="0">
              <a:solidFill>
                <a:schemeClr val="bg1"/>
              </a:solidFill>
              <a:latin typeface="+mn-lt"/>
            </a:endParaRPr>
          </a:p>
        </p:txBody>
      </p:sp>
      <p:sp>
        <p:nvSpPr>
          <p:cNvPr id="3" name="Объект 2"/>
          <p:cNvSpPr>
            <a:spLocks noGrp="1"/>
          </p:cNvSpPr>
          <p:nvPr>
            <p:ph idx="1"/>
          </p:nvPr>
        </p:nvSpPr>
        <p:spPr>
          <a:xfrm>
            <a:off x="838202" y="1210962"/>
            <a:ext cx="10515600" cy="4966001"/>
          </a:xfrm>
        </p:spPr>
        <p:txBody>
          <a:bodyPr>
            <a:normAutofit fontScale="92500" lnSpcReduction="10000"/>
          </a:bodyPr>
          <a:lstStyle/>
          <a:p>
            <a:pPr marL="0" indent="324000" algn="just">
              <a:lnSpc>
                <a:spcPct val="110000"/>
              </a:lnSpc>
              <a:spcBef>
                <a:spcPts val="0"/>
              </a:spcBef>
              <a:buNone/>
            </a:pPr>
            <a:r>
              <a:rPr lang="uk-UA" dirty="0">
                <a:solidFill>
                  <a:schemeClr val="bg1"/>
                </a:solidFill>
              </a:rPr>
              <a:t>Метод полягає в тому, що при конструюванні виробу потрібна точність замикальної ланки забезпечується за методом повної взаємозамінності, але внаслідок труднощів виконання отриманих розрахунком допусків на розміри складових ланок, які можуть виходити за межи 7-го квалітету, вони замінюються виробничими чи технологічними допусками, які перевищують розрахункові конструкторські допуски в декілька разів. Для забезпечення потрібної точності замикальної ланки безпосередньо при складанні проводять сортування сполучуваних деталей на групи за їх дійсними розмірами, а потім беруть сполучувані деталі з тих груп, в результаті складання яких отримується допуск замикальної ланки, рівний допуску, встановленому конструктором, тобто забезпечується потрібна точність складального з’єднання.</a:t>
            </a:r>
            <a:endParaRPr lang="ru-RU" dirty="0">
              <a:solidFill>
                <a:schemeClr val="bg1"/>
              </a:solidFill>
            </a:endParaRPr>
          </a:p>
        </p:txBody>
      </p:sp>
    </p:spTree>
    <p:extLst>
      <p:ext uri="{BB962C8B-B14F-4D97-AF65-F5344CB8AC3E}">
        <p14:creationId xmlns:p14="http://schemas.microsoft.com/office/powerpoint/2010/main" xmlns="" val="87970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2" y="889686"/>
            <a:ext cx="10515600" cy="5287277"/>
          </a:xfrm>
        </p:spPr>
        <p:txBody>
          <a:bodyPr/>
          <a:lstStyle/>
          <a:p>
            <a:pPr marL="0" indent="288000" algn="just">
              <a:lnSpc>
                <a:spcPct val="100000"/>
              </a:lnSpc>
              <a:spcBef>
                <a:spcPts val="600"/>
              </a:spcBef>
              <a:buNone/>
            </a:pPr>
            <a:r>
              <a:rPr lang="uk-UA" dirty="0">
                <a:solidFill>
                  <a:schemeClr val="bg1"/>
                </a:solidFill>
              </a:rPr>
              <a:t>Сортування деталей за розмірами на групи виявляється можливим тому, що дійсні розміри деталей є випадковими величинами і мають розсіяння своїх  значень у межах допуску. Складання за методом групової взаємозамінності  носить назву селективного складання.</a:t>
            </a:r>
            <a:endParaRPr lang="ru-RU" dirty="0">
              <a:solidFill>
                <a:schemeClr val="bg1"/>
              </a:solidFill>
            </a:endParaRPr>
          </a:p>
          <a:p>
            <a:pPr marL="0" indent="288000" algn="just">
              <a:lnSpc>
                <a:spcPct val="100000"/>
              </a:lnSpc>
              <a:spcBef>
                <a:spcPts val="600"/>
              </a:spcBef>
              <a:buNone/>
            </a:pPr>
            <a:r>
              <a:rPr lang="uk-UA" dirty="0">
                <a:solidFill>
                  <a:schemeClr val="bg1"/>
                </a:solidFill>
              </a:rPr>
              <a:t>Метод групової взаємозамінності має </a:t>
            </a:r>
            <a:r>
              <a:rPr lang="uk-UA" b="1" i="1" dirty="0">
                <a:solidFill>
                  <a:schemeClr val="bg1"/>
                </a:solidFill>
              </a:rPr>
              <a:t>обмежене застосування</a:t>
            </a:r>
            <a:r>
              <a:rPr lang="uk-UA" dirty="0">
                <a:solidFill>
                  <a:schemeClr val="bg1"/>
                </a:solidFill>
              </a:rPr>
              <a:t> і використовується головним чином для розмірних ланцюгів, що мають три складові ланки, для складальних з’єднань, які в процесі експлуатації виробу не піддаються розкладанню, а замінюються комплексно, наприклад, плунжерні пари, підшипники кочення тощо.</a:t>
            </a:r>
            <a:endParaRPr lang="ru-RU" dirty="0">
              <a:solidFill>
                <a:schemeClr val="bg1"/>
              </a:solidFill>
            </a:endParaRPr>
          </a:p>
        </p:txBody>
      </p:sp>
    </p:spTree>
    <p:extLst>
      <p:ext uri="{BB962C8B-B14F-4D97-AF65-F5344CB8AC3E}">
        <p14:creationId xmlns:p14="http://schemas.microsoft.com/office/powerpoint/2010/main" xmlns="" val="1460643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1150" y="365126"/>
            <a:ext cx="10515600" cy="499847"/>
          </a:xfrm>
        </p:spPr>
        <p:txBody>
          <a:bodyPr>
            <a:normAutofit fontScale="90000"/>
          </a:bodyPr>
          <a:lstStyle/>
          <a:p>
            <a:pPr algn="ctr"/>
            <a:r>
              <a:rPr lang="uk-UA" b="1" dirty="0" smtClean="0">
                <a:solidFill>
                  <a:schemeClr val="bg1"/>
                </a:solidFill>
              </a:rPr>
              <a:t>3.3.4. Метод припасування</a:t>
            </a:r>
            <a:endParaRPr lang="ru-RU" dirty="0">
              <a:solidFill>
                <a:schemeClr val="bg1"/>
              </a:solidFill>
            </a:endParaRPr>
          </a:p>
        </p:txBody>
      </p:sp>
      <p:sp>
        <p:nvSpPr>
          <p:cNvPr id="3" name="Объект 2"/>
          <p:cNvSpPr>
            <a:spLocks noGrp="1"/>
          </p:cNvSpPr>
          <p:nvPr>
            <p:ph idx="1"/>
          </p:nvPr>
        </p:nvSpPr>
        <p:spPr>
          <a:xfrm>
            <a:off x="420129" y="864973"/>
            <a:ext cx="11417643" cy="5659395"/>
          </a:xfrm>
        </p:spPr>
        <p:txBody>
          <a:bodyPr>
            <a:normAutofit fontScale="85000" lnSpcReduction="20000"/>
          </a:bodyPr>
          <a:lstStyle/>
          <a:p>
            <a:pPr marL="0" indent="324000" algn="just">
              <a:lnSpc>
                <a:spcPct val="120000"/>
              </a:lnSpc>
              <a:spcBef>
                <a:spcPts val="0"/>
              </a:spcBef>
              <a:buNone/>
            </a:pPr>
            <a:r>
              <a:rPr lang="uk-UA" dirty="0">
                <a:solidFill>
                  <a:schemeClr val="bg1"/>
                </a:solidFill>
              </a:rPr>
              <a:t>При цьому методі потрібна точність замикальної ланки досягається при складанні за рахунок припасування раніше наміченої деталі (компенсатора), на  яку при механічній обробці (під складання) встановлюють визначений припуск.</a:t>
            </a:r>
            <a:endParaRPr lang="ru-RU" dirty="0">
              <a:solidFill>
                <a:schemeClr val="bg1"/>
              </a:solidFill>
            </a:endParaRPr>
          </a:p>
          <a:p>
            <a:pPr marL="0" indent="324000" algn="just">
              <a:lnSpc>
                <a:spcPct val="120000"/>
              </a:lnSpc>
              <a:spcBef>
                <a:spcPts val="0"/>
              </a:spcBef>
              <a:buNone/>
            </a:pPr>
            <a:r>
              <a:rPr lang="uk-UA" b="1" i="1" dirty="0">
                <a:solidFill>
                  <a:schemeClr val="bg1"/>
                </a:solidFill>
              </a:rPr>
              <a:t>Переваги:</a:t>
            </a:r>
            <a:r>
              <a:rPr lang="uk-UA" dirty="0">
                <a:solidFill>
                  <a:schemeClr val="bg1"/>
                </a:solidFill>
              </a:rPr>
              <a:t> на складові ланки можуть бути встановлені економічно доцільні допуски.</a:t>
            </a:r>
            <a:endParaRPr lang="ru-RU" dirty="0">
              <a:solidFill>
                <a:schemeClr val="bg1"/>
              </a:solidFill>
            </a:endParaRPr>
          </a:p>
          <a:p>
            <a:pPr marL="0" indent="324000" algn="just">
              <a:lnSpc>
                <a:spcPct val="120000"/>
              </a:lnSpc>
              <a:spcBef>
                <a:spcPts val="0"/>
              </a:spcBef>
              <a:buNone/>
            </a:pPr>
            <a:r>
              <a:rPr lang="uk-UA" b="1" i="1" dirty="0">
                <a:solidFill>
                  <a:schemeClr val="bg1"/>
                </a:solidFill>
              </a:rPr>
              <a:t>Недоліки:</a:t>
            </a:r>
            <a:r>
              <a:rPr lang="uk-UA" b="1" dirty="0">
                <a:solidFill>
                  <a:schemeClr val="bg1"/>
                </a:solidFill>
              </a:rPr>
              <a:t> </a:t>
            </a:r>
            <a:r>
              <a:rPr lang="uk-UA" dirty="0">
                <a:solidFill>
                  <a:schemeClr val="bg1"/>
                </a:solidFill>
              </a:rPr>
              <a:t>значне подорожчання складання і збільшення його строків; роботи важко нормуються і механізуються, ускладнення планування виробництва; ускладнення постачання запасними частинами.</a:t>
            </a:r>
            <a:endParaRPr lang="ru-RU" dirty="0">
              <a:solidFill>
                <a:schemeClr val="bg1"/>
              </a:solidFill>
            </a:endParaRPr>
          </a:p>
          <a:p>
            <a:pPr marL="0" indent="324000" algn="just">
              <a:lnSpc>
                <a:spcPct val="120000"/>
              </a:lnSpc>
              <a:spcBef>
                <a:spcPts val="0"/>
              </a:spcBef>
              <a:buNone/>
            </a:pPr>
            <a:r>
              <a:rPr lang="uk-UA" b="1" i="1" dirty="0">
                <a:solidFill>
                  <a:schemeClr val="bg1"/>
                </a:solidFill>
              </a:rPr>
              <a:t>Сфера застосування</a:t>
            </a:r>
            <a:r>
              <a:rPr lang="uk-UA" b="1" dirty="0">
                <a:solidFill>
                  <a:schemeClr val="bg1"/>
                </a:solidFill>
              </a:rPr>
              <a:t>: </a:t>
            </a:r>
            <a:r>
              <a:rPr lang="uk-UA" dirty="0">
                <a:solidFill>
                  <a:schemeClr val="bg1"/>
                </a:solidFill>
              </a:rPr>
              <a:t>одиничне і малосерійне виробництво; багатоланкові розмірні ланцюги із замикальною ланкою високої точності; досягнення збігання центрів передньої та задньої бабок деяких токарних верстатів у вертикальній площині, забезпечення перпендикулярності стола вертикально-свердлильного верстата до шпинделя та ін. Розрахунок розмірного ланцюга при використанні методу припасування здійснюється як за методом максимуму-мінімуму, так і за ймовірнісним методом.</a:t>
            </a:r>
            <a:endParaRPr lang="ru-RU" dirty="0">
              <a:solidFill>
                <a:schemeClr val="bg1"/>
              </a:solidFill>
            </a:endParaRPr>
          </a:p>
        </p:txBody>
      </p:sp>
    </p:spTree>
    <p:extLst>
      <p:ext uri="{BB962C8B-B14F-4D97-AF65-F5344CB8AC3E}">
        <p14:creationId xmlns:p14="http://schemas.microsoft.com/office/powerpoint/2010/main" xmlns="" val="479377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2" y="365126"/>
            <a:ext cx="10515600" cy="796410"/>
          </a:xfrm>
        </p:spPr>
        <p:txBody>
          <a:bodyPr/>
          <a:lstStyle/>
          <a:p>
            <a:pPr algn="ctr"/>
            <a:r>
              <a:rPr lang="uk-UA" b="1" dirty="0">
                <a:solidFill>
                  <a:schemeClr val="bg1"/>
                </a:solidFill>
                <a:latin typeface="+mn-lt"/>
              </a:rPr>
              <a:t>3.3.5.  Метод регулювання</a:t>
            </a:r>
            <a:endParaRPr lang="ru-RU" b="1" dirty="0">
              <a:solidFill>
                <a:schemeClr val="bg1"/>
              </a:solidFill>
              <a:latin typeface="+mn-lt"/>
            </a:endParaRPr>
          </a:p>
        </p:txBody>
      </p:sp>
      <p:sp>
        <p:nvSpPr>
          <p:cNvPr id="3" name="Объект 2"/>
          <p:cNvSpPr>
            <a:spLocks noGrp="1"/>
          </p:cNvSpPr>
          <p:nvPr>
            <p:ph idx="1"/>
          </p:nvPr>
        </p:nvSpPr>
        <p:spPr>
          <a:xfrm>
            <a:off x="271849" y="1161536"/>
            <a:ext cx="11565923" cy="5412259"/>
          </a:xfrm>
        </p:spPr>
        <p:txBody>
          <a:bodyPr>
            <a:noAutofit/>
          </a:bodyPr>
          <a:lstStyle/>
          <a:p>
            <a:pPr marL="0" indent="252000" algn="just">
              <a:lnSpc>
                <a:spcPct val="100000"/>
              </a:lnSpc>
              <a:spcBef>
                <a:spcPts val="0"/>
              </a:spcBef>
              <a:buNone/>
            </a:pPr>
            <a:r>
              <a:rPr lang="uk-UA" sz="2100" dirty="0">
                <a:solidFill>
                  <a:schemeClr val="bg1"/>
                </a:solidFill>
              </a:rPr>
              <a:t>При цьому методі потрібна точність замикальної ланки досягається при складанні за рахунок зміни розміру компенсуючої ланки без зняття шару матеріалу. Зміна розміру при складанні забезпечується або спеціальними конструкціями компенсаторів або підбором змінних деталей. Розрахунок проводиться методом максимуму-мінімуму або ймовірнісним методом.</a:t>
            </a:r>
            <a:endParaRPr lang="ru-RU" sz="2100" dirty="0">
              <a:solidFill>
                <a:schemeClr val="bg1"/>
              </a:solidFill>
            </a:endParaRPr>
          </a:p>
          <a:p>
            <a:pPr marL="0" indent="252000" algn="just">
              <a:lnSpc>
                <a:spcPct val="100000"/>
              </a:lnSpc>
              <a:spcBef>
                <a:spcPts val="0"/>
              </a:spcBef>
              <a:buNone/>
            </a:pPr>
            <a:r>
              <a:rPr lang="uk-UA" sz="2100" i="1" dirty="0">
                <a:solidFill>
                  <a:schemeClr val="bg1"/>
                </a:solidFill>
              </a:rPr>
              <a:t>Переваги: </a:t>
            </a:r>
            <a:r>
              <a:rPr lang="uk-UA" sz="2100" dirty="0">
                <a:solidFill>
                  <a:schemeClr val="bg1"/>
                </a:solidFill>
              </a:rPr>
              <a:t>на складові ланки призначаються економічно доцільні допуски; можливість регулювання розміру замикальної ланки не тільки при складанні, а й під час експлуатації (для компенсації спрацювання); можливість забезпечення (в деяких випадках) автоматичного регулювання точності.</a:t>
            </a:r>
            <a:endParaRPr lang="ru-RU" sz="2100" dirty="0">
              <a:solidFill>
                <a:schemeClr val="bg1"/>
              </a:solidFill>
            </a:endParaRPr>
          </a:p>
          <a:p>
            <a:pPr marL="0" indent="252000" algn="just">
              <a:lnSpc>
                <a:spcPct val="100000"/>
              </a:lnSpc>
              <a:spcBef>
                <a:spcPts val="0"/>
              </a:spcBef>
              <a:buNone/>
            </a:pPr>
            <a:r>
              <a:rPr lang="uk-UA" sz="2100" i="1" dirty="0">
                <a:solidFill>
                  <a:schemeClr val="bg1"/>
                </a:solidFill>
              </a:rPr>
              <a:t>Недоліки: </a:t>
            </a:r>
            <a:r>
              <a:rPr lang="uk-UA" sz="2100" dirty="0">
                <a:solidFill>
                  <a:schemeClr val="bg1"/>
                </a:solidFill>
              </a:rPr>
              <a:t>Можливе ускладнення конструкції виробу; збільшення (в деяких випадках) кількості деталей у розмірному ланцюгу; ускладнення складання через необхідність регулювання та вимірювань.</a:t>
            </a:r>
            <a:endParaRPr lang="ru-RU" sz="2100" dirty="0">
              <a:solidFill>
                <a:schemeClr val="bg1"/>
              </a:solidFill>
            </a:endParaRPr>
          </a:p>
          <a:p>
            <a:pPr marL="0" indent="252000" algn="just">
              <a:lnSpc>
                <a:spcPct val="100000"/>
              </a:lnSpc>
              <a:spcBef>
                <a:spcPts val="0"/>
              </a:spcBef>
              <a:buNone/>
            </a:pPr>
            <a:r>
              <a:rPr lang="uk-UA" sz="2100" i="1" dirty="0">
                <a:solidFill>
                  <a:schemeClr val="bg1"/>
                </a:solidFill>
              </a:rPr>
              <a:t>Сфера застосування:</a:t>
            </a:r>
            <a:r>
              <a:rPr lang="uk-UA" sz="2100" dirty="0">
                <a:solidFill>
                  <a:schemeClr val="bg1"/>
                </a:solidFill>
              </a:rPr>
              <a:t> усі типи виробництва, особливо для ланцюгів з високою точністю; забезпечення малих осьових зміщень обертових деталей (шпинделів верстатів, черв’яків, валів із зубчастими колесами), мінімального зазору між опорами і шийками шпинделів при роботі верстата тощо</a:t>
            </a:r>
            <a:r>
              <a:rPr lang="uk-UA" sz="2100" dirty="0" smtClean="0">
                <a:solidFill>
                  <a:schemeClr val="bg1"/>
                </a:solidFill>
              </a:rPr>
              <a:t>.</a:t>
            </a:r>
            <a:endParaRPr lang="ru-RU" sz="2100" dirty="0">
              <a:solidFill>
                <a:schemeClr val="bg1"/>
              </a:solidFill>
            </a:endParaRPr>
          </a:p>
        </p:txBody>
      </p:sp>
    </p:spTree>
    <p:extLst>
      <p:ext uri="{BB962C8B-B14F-4D97-AF65-F5344CB8AC3E}">
        <p14:creationId xmlns:p14="http://schemas.microsoft.com/office/powerpoint/2010/main" xmlns="" val="2069515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703" y="365125"/>
            <a:ext cx="11516497" cy="1686097"/>
          </a:xfrm>
        </p:spPr>
        <p:txBody>
          <a:bodyPr>
            <a:normAutofit/>
          </a:bodyPr>
          <a:lstStyle/>
          <a:p>
            <a:pPr lvl="1" algn="ctr"/>
            <a:r>
              <a:rPr lang="uk-UA" sz="3200" b="1" dirty="0" smtClean="0">
                <a:solidFill>
                  <a:schemeClr val="bg1"/>
                </a:solidFill>
                <a:latin typeface="+mn-lt"/>
              </a:rPr>
              <a:t>3.4. Виявлення </a:t>
            </a:r>
            <a:r>
              <a:rPr lang="uk-UA" sz="3200" b="1" dirty="0">
                <a:solidFill>
                  <a:schemeClr val="bg1"/>
                </a:solidFill>
                <a:latin typeface="+mn-lt"/>
              </a:rPr>
              <a:t>розмірних ланцюгів і порядок їх розрахунку</a:t>
            </a:r>
            <a:r>
              <a:rPr lang="ru-RU" sz="3200" dirty="0">
                <a:solidFill>
                  <a:schemeClr val="bg1"/>
                </a:solidFill>
                <a:latin typeface="+mn-lt"/>
              </a:rPr>
              <a:t/>
            </a:r>
            <a:br>
              <a:rPr lang="ru-RU" sz="3200" dirty="0">
                <a:solidFill>
                  <a:schemeClr val="bg1"/>
                </a:solidFill>
                <a:latin typeface="+mn-lt"/>
              </a:rPr>
            </a:br>
            <a:r>
              <a:rPr lang="uk-UA" sz="3200" b="1" dirty="0">
                <a:solidFill>
                  <a:schemeClr val="bg1"/>
                </a:solidFill>
                <a:latin typeface="+mn-lt"/>
              </a:rPr>
              <a:t> </a:t>
            </a:r>
            <a:r>
              <a:rPr lang="uk-UA" sz="3200" b="1" dirty="0" smtClean="0">
                <a:solidFill>
                  <a:schemeClr val="bg1"/>
                </a:solidFill>
                <a:latin typeface="+mn-lt"/>
              </a:rPr>
              <a:t>3.4.1</a:t>
            </a:r>
            <a:r>
              <a:rPr lang="uk-UA" sz="3200" b="1" dirty="0">
                <a:solidFill>
                  <a:schemeClr val="bg1"/>
                </a:solidFill>
                <a:latin typeface="+mn-lt"/>
              </a:rPr>
              <a:t>. Знаходження замикальної ланки, визначення допуску на її розмір, виявлення складових ланок розмірного </a:t>
            </a:r>
            <a:r>
              <a:rPr lang="uk-UA" sz="3200" b="1" dirty="0" smtClean="0">
                <a:solidFill>
                  <a:schemeClr val="bg1"/>
                </a:solidFill>
                <a:latin typeface="+mn-lt"/>
              </a:rPr>
              <a:t>ланцюга</a:t>
            </a:r>
            <a:endParaRPr lang="ru-RU" sz="3200" dirty="0">
              <a:solidFill>
                <a:schemeClr val="bg1"/>
              </a:solidFill>
              <a:latin typeface="+mn-lt"/>
            </a:endParaRPr>
          </a:p>
        </p:txBody>
      </p:sp>
      <p:sp>
        <p:nvSpPr>
          <p:cNvPr id="3" name="Объект 2"/>
          <p:cNvSpPr>
            <a:spLocks noGrp="1"/>
          </p:cNvSpPr>
          <p:nvPr>
            <p:ph idx="1"/>
          </p:nvPr>
        </p:nvSpPr>
        <p:spPr>
          <a:xfrm>
            <a:off x="871151" y="2347785"/>
            <a:ext cx="10515600" cy="4125740"/>
          </a:xfrm>
        </p:spPr>
        <p:txBody>
          <a:bodyPr/>
          <a:lstStyle/>
          <a:p>
            <a:pPr marL="0" indent="288000" algn="just">
              <a:lnSpc>
                <a:spcPct val="100000"/>
              </a:lnSpc>
              <a:spcBef>
                <a:spcPts val="0"/>
              </a:spcBef>
              <a:buNone/>
            </a:pPr>
            <a:r>
              <a:rPr lang="uk-UA" dirty="0">
                <a:solidFill>
                  <a:schemeClr val="bg1"/>
                </a:solidFill>
              </a:rPr>
              <a:t>Найбільш відповідальним етапом при конструюванні нових машин і механізмів є етап знаходження замикальної ланки (вихідної ланки), визначення допуску на розмір цієї ланки і виявлення складових ланок розмірного ланцюга. При цьому кожний розмірний ланцюг може вирішувати тільки одну задачу, яка повинна бути попередньо встановлена і чітко сформульована. Проте, будь-яка задача, що вирішується за допомогою розмірного ланцюга, зводиться, по суті, до визначення точності складального з’єднання. </a:t>
            </a:r>
            <a:endParaRPr lang="ru-RU" dirty="0">
              <a:solidFill>
                <a:schemeClr val="bg1"/>
              </a:solidFill>
            </a:endParaRPr>
          </a:p>
        </p:txBody>
      </p:sp>
    </p:spTree>
    <p:extLst>
      <p:ext uri="{BB962C8B-B14F-4D97-AF65-F5344CB8AC3E}">
        <p14:creationId xmlns:p14="http://schemas.microsoft.com/office/powerpoint/2010/main" xmlns="" val="1255074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4843" y="494270"/>
            <a:ext cx="11219935" cy="6079525"/>
          </a:xfrm>
        </p:spPr>
        <p:txBody>
          <a:bodyPr>
            <a:normAutofit fontScale="85000" lnSpcReduction="10000"/>
          </a:bodyPr>
          <a:lstStyle/>
          <a:p>
            <a:pPr marL="0" indent="288000" algn="just">
              <a:lnSpc>
                <a:spcPct val="110000"/>
              </a:lnSpc>
              <a:spcBef>
                <a:spcPts val="600"/>
              </a:spcBef>
              <a:buNone/>
            </a:pPr>
            <a:r>
              <a:rPr lang="uk-UA" dirty="0">
                <a:solidFill>
                  <a:schemeClr val="bg1"/>
                </a:solidFill>
              </a:rPr>
              <a:t>Вимоги до точності, які має задовольнити складальне з’єднання чи машина в цілому, можна поділити на дві групи:</a:t>
            </a:r>
            <a:endParaRPr lang="ru-RU" dirty="0">
              <a:solidFill>
                <a:schemeClr val="bg1"/>
              </a:solidFill>
            </a:endParaRPr>
          </a:p>
          <a:p>
            <a:pPr marL="0" indent="288000" algn="just">
              <a:lnSpc>
                <a:spcPct val="110000"/>
              </a:lnSpc>
              <a:spcBef>
                <a:spcPts val="600"/>
              </a:spcBef>
              <a:buNone/>
            </a:pPr>
            <a:r>
              <a:rPr lang="uk-UA" dirty="0">
                <a:solidFill>
                  <a:schemeClr val="bg1"/>
                </a:solidFill>
              </a:rPr>
              <a:t> </a:t>
            </a:r>
            <a:endParaRPr lang="ru-RU" dirty="0">
              <a:solidFill>
                <a:schemeClr val="bg1"/>
              </a:solidFill>
            </a:endParaRPr>
          </a:p>
          <a:p>
            <a:pPr marL="0" indent="288000" algn="just">
              <a:lnSpc>
                <a:spcPct val="110000"/>
              </a:lnSpc>
              <a:spcBef>
                <a:spcPts val="600"/>
              </a:spcBef>
              <a:buNone/>
            </a:pPr>
            <a:r>
              <a:rPr lang="uk-UA" dirty="0">
                <a:solidFill>
                  <a:schemeClr val="bg1"/>
                </a:solidFill>
              </a:rPr>
              <a:t>1). Точність взаємного розташування окремих деталей чи складальних одиниць, що забезпечують належну роботу виробу при його експлуатації.</a:t>
            </a:r>
            <a:endParaRPr lang="ru-RU" dirty="0">
              <a:solidFill>
                <a:schemeClr val="bg1"/>
              </a:solidFill>
            </a:endParaRPr>
          </a:p>
          <a:p>
            <a:pPr marL="0" indent="288000" algn="just">
              <a:lnSpc>
                <a:spcPct val="110000"/>
              </a:lnSpc>
              <a:spcBef>
                <a:spcPts val="600"/>
              </a:spcBef>
              <a:buNone/>
            </a:pPr>
            <a:r>
              <a:rPr lang="uk-UA" dirty="0">
                <a:solidFill>
                  <a:schemeClr val="bg1"/>
                </a:solidFill>
              </a:rPr>
              <a:t>2). Точність взаємного розташування деталей чи складальних одиниць, що забезпечують можливість складання виробу (наприклад, точність розташування валів, що з’єднуються муфтою, зазори та ін.).</a:t>
            </a:r>
            <a:endParaRPr lang="ru-RU" dirty="0">
              <a:solidFill>
                <a:schemeClr val="bg1"/>
              </a:solidFill>
            </a:endParaRPr>
          </a:p>
          <a:p>
            <a:pPr marL="0" indent="288000" algn="just">
              <a:lnSpc>
                <a:spcPct val="110000"/>
              </a:lnSpc>
              <a:spcBef>
                <a:spcPts val="600"/>
              </a:spcBef>
              <a:buNone/>
            </a:pPr>
            <a:r>
              <a:rPr lang="uk-UA" dirty="0">
                <a:solidFill>
                  <a:schemeClr val="bg1"/>
                </a:solidFill>
              </a:rPr>
              <a:t>Ці вимоги до точності складального з’єднання визначаються допуском на розмір замикальної ланки складального розмірного ланцюга, за допомогою якого вирішується поставлена задача.</a:t>
            </a:r>
            <a:endParaRPr lang="ru-RU" dirty="0">
              <a:solidFill>
                <a:schemeClr val="bg1"/>
              </a:solidFill>
            </a:endParaRPr>
          </a:p>
          <a:p>
            <a:pPr marL="0" indent="288000" algn="just">
              <a:lnSpc>
                <a:spcPct val="110000"/>
              </a:lnSpc>
              <a:spcBef>
                <a:spcPts val="600"/>
              </a:spcBef>
              <a:buNone/>
            </a:pPr>
            <a:r>
              <a:rPr lang="uk-UA" dirty="0">
                <a:solidFill>
                  <a:schemeClr val="bg1"/>
                </a:solidFill>
              </a:rPr>
              <a:t>Замикальною ланкою складального розмірного ланцюга може бути зазор чи лінійний розмір між поверхнями чи осями двох деталей або кутовий розмір, що визначає відносне положення поверхні чи осі однієї деталі складальної одиниці відносно поверхні чи осі іншої деталі (складальної одиниці</a:t>
            </a:r>
            <a:r>
              <a:rPr lang="uk-UA"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xmlns="" val="3227895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8984" y="593124"/>
            <a:ext cx="11046940" cy="5881817"/>
          </a:xfrm>
        </p:spPr>
        <p:txBody>
          <a:bodyPr>
            <a:normAutofit fontScale="92500" lnSpcReduction="20000"/>
          </a:bodyPr>
          <a:lstStyle/>
          <a:p>
            <a:pPr marL="0" indent="324000" algn="just">
              <a:lnSpc>
                <a:spcPct val="110000"/>
              </a:lnSpc>
              <a:spcBef>
                <a:spcPts val="600"/>
              </a:spcBef>
              <a:buNone/>
            </a:pPr>
            <a:r>
              <a:rPr lang="uk-UA" dirty="0">
                <a:solidFill>
                  <a:schemeClr val="bg1"/>
                </a:solidFill>
              </a:rPr>
              <a:t>Замикальні ланки і допуски на них в ряді випадків встановлюються стандартами, наприклад на зубчасті передачі, металорізальні верстати та інші вироби. В інших випадках замикальні ланки визначаються з умов експлуатації виробу чи умов можливості його складання, а допуски на замикальні ланки встановлюються на основі досвіду експлуатації даного чи аналогічного виробу, чи шляхом розрахунків і спеціально поставлених експериментів.</a:t>
            </a:r>
            <a:endParaRPr lang="ru-RU" dirty="0">
              <a:solidFill>
                <a:schemeClr val="bg1"/>
              </a:solidFill>
            </a:endParaRPr>
          </a:p>
          <a:p>
            <a:pPr marL="0" indent="324000" algn="just">
              <a:lnSpc>
                <a:spcPct val="110000"/>
              </a:lnSpc>
              <a:spcBef>
                <a:spcPts val="600"/>
              </a:spcBef>
              <a:buNone/>
            </a:pPr>
            <a:r>
              <a:rPr lang="uk-UA" dirty="0">
                <a:solidFill>
                  <a:schemeClr val="bg1"/>
                </a:solidFill>
              </a:rPr>
              <a:t>В число складових ланок необхідно включити тільки ті розміри, які безпосередньо впливають на точність замикальної ланки. Це означає, що до складу даного розмірного ланцюга від кожної деталі може входити тільки один розмір.</a:t>
            </a:r>
            <a:endParaRPr lang="ru-RU" dirty="0">
              <a:solidFill>
                <a:schemeClr val="bg1"/>
              </a:solidFill>
            </a:endParaRPr>
          </a:p>
          <a:p>
            <a:pPr marL="0" indent="324000" algn="just">
              <a:lnSpc>
                <a:spcPct val="110000"/>
              </a:lnSpc>
              <a:spcBef>
                <a:spcPts val="600"/>
              </a:spcBef>
              <a:buNone/>
            </a:pPr>
            <a:r>
              <a:rPr lang="uk-UA" dirty="0">
                <a:solidFill>
                  <a:schemeClr val="bg1"/>
                </a:solidFill>
              </a:rPr>
              <a:t>У готових виробів даного підприємства (підшипників кочення, муфт, електродвигунів тощо) до складу розмірного ланцюга включається кінцевий розмір, що охоплює декілька деталей, наприклад, монтажна висота конічного роликового підшипника</a:t>
            </a:r>
            <a:r>
              <a:rPr lang="uk-UA" dirty="0" smtClean="0">
                <a:solidFill>
                  <a:schemeClr val="bg1"/>
                </a:solidFill>
              </a:rPr>
              <a:t>.</a:t>
            </a:r>
            <a:endParaRPr lang="ru-RU" dirty="0"/>
          </a:p>
          <a:p>
            <a:pPr marL="0" indent="0">
              <a:buNone/>
            </a:pPr>
            <a:endParaRPr lang="ru-RU" dirty="0"/>
          </a:p>
        </p:txBody>
      </p:sp>
    </p:spTree>
    <p:extLst>
      <p:ext uri="{BB962C8B-B14F-4D97-AF65-F5344CB8AC3E}">
        <p14:creationId xmlns:p14="http://schemas.microsoft.com/office/powerpoint/2010/main" xmlns="" val="40104238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2" y="444843"/>
            <a:ext cx="10515600" cy="1433384"/>
          </a:xfrm>
        </p:spPr>
        <p:txBody>
          <a:bodyPr/>
          <a:lstStyle/>
          <a:p>
            <a:pPr marL="0" indent="0">
              <a:buNone/>
            </a:pPr>
            <a:r>
              <a:rPr lang="uk-UA" dirty="0">
                <a:solidFill>
                  <a:schemeClr val="bg1"/>
                </a:solidFill>
              </a:rPr>
              <a:t>Процес виявлення замикальної ланки та складових ланок і порядок розрахунку розмірного ланцюга розглянуто (рисунок) на прикладі конічно-циліндричного редуктора.</a:t>
            </a:r>
            <a:endParaRPr lang="ru-RU" dirty="0">
              <a:solidFill>
                <a:schemeClr val="bg1"/>
              </a:solidFill>
            </a:endParaRPr>
          </a:p>
        </p:txBody>
      </p:sp>
      <p:pic>
        <p:nvPicPr>
          <p:cNvPr id="4" name="image40.png"/>
          <p:cNvPicPr/>
          <p:nvPr/>
        </p:nvPicPr>
        <p:blipFill>
          <a:blip r:embed="rId2" cstate="print"/>
          <a:stretch>
            <a:fillRect/>
          </a:stretch>
        </p:blipFill>
        <p:spPr>
          <a:xfrm>
            <a:off x="2174789" y="1878227"/>
            <a:ext cx="7710615" cy="4695568"/>
          </a:xfrm>
          <a:prstGeom prst="rect">
            <a:avLst/>
          </a:prstGeom>
        </p:spPr>
      </p:pic>
    </p:spTree>
    <p:extLst>
      <p:ext uri="{BB962C8B-B14F-4D97-AF65-F5344CB8AC3E}">
        <p14:creationId xmlns:p14="http://schemas.microsoft.com/office/powerpoint/2010/main" xmlns="" val="2915015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Объект 2"/>
              <p:cNvSpPr>
                <a:spLocks noGrp="1"/>
              </p:cNvSpPr>
              <p:nvPr>
                <p:ph idx="1"/>
              </p:nvPr>
            </p:nvSpPr>
            <p:spPr>
              <a:xfrm>
                <a:off x="444843" y="321276"/>
                <a:ext cx="10908959" cy="6277232"/>
              </a:xfrm>
            </p:spPr>
            <p:txBody>
              <a:bodyPr>
                <a:normAutofit fontScale="77500" lnSpcReduction="20000"/>
              </a:bodyPr>
              <a:lstStyle/>
              <a:p>
                <a:pPr marL="0" indent="252000" algn="just">
                  <a:lnSpc>
                    <a:spcPct val="120000"/>
                  </a:lnSpc>
                  <a:spcBef>
                    <a:spcPts val="300"/>
                  </a:spcBef>
                  <a:buNone/>
                </a:pPr>
                <a:r>
                  <a:rPr lang="uk-UA" dirty="0" smtClean="0">
                    <a:solidFill>
                      <a:schemeClr val="bg1"/>
                    </a:solidFill>
                  </a:rPr>
                  <a:t>Для забезпечення нормальної роботи підшипників в </a:t>
                </a:r>
                <a:r>
                  <a:rPr lang="uk-UA" dirty="0" err="1">
                    <a:solidFill>
                      <a:schemeClr val="bg1"/>
                    </a:solidFill>
                  </a:rPr>
                  <a:t>конічно</a:t>
                </a:r>
                <a:r>
                  <a:rPr lang="uk-UA" dirty="0">
                    <a:solidFill>
                      <a:schemeClr val="bg1"/>
                    </a:solidFill>
                  </a:rPr>
                  <a:t>-циліндричному редукторі між кришками і торцями зовнішніх </a:t>
                </a:r>
                <a:r>
                  <a:rPr lang="uk-UA" dirty="0" err="1">
                    <a:solidFill>
                      <a:schemeClr val="bg1"/>
                    </a:solidFill>
                  </a:rPr>
                  <a:t>кілець</a:t>
                </a:r>
                <a:r>
                  <a:rPr lang="uk-UA" dirty="0">
                    <a:solidFill>
                      <a:schemeClr val="bg1"/>
                    </a:solidFill>
                  </a:rPr>
                  <a:t> підшипників при складанні необхідно забезпечити зазори (Н</a:t>
                </a:r>
                <a14:m>
                  <m:oMath xmlns:m="http://schemas.openxmlformats.org/officeDocument/2006/math">
                    <m:r>
                      <a:rPr lang="uk-UA" i="1">
                        <a:solidFill>
                          <a:schemeClr val="bg1"/>
                        </a:solidFill>
                      </a:rPr>
                      <m:t>∆</m:t>
                    </m:r>
                  </m:oMath>
                </a14:m>
                <a:r>
                  <a:rPr lang="uk-UA" dirty="0">
                    <a:solidFill>
                      <a:schemeClr val="bg1"/>
                    </a:solidFill>
                  </a:rPr>
                  <a:t> , К</a:t>
                </a:r>
                <a14:m>
                  <m:oMath xmlns:m="http://schemas.openxmlformats.org/officeDocument/2006/math">
                    <m:r>
                      <a:rPr lang="uk-UA" i="1">
                        <a:solidFill>
                          <a:schemeClr val="bg1"/>
                        </a:solidFill>
                      </a:rPr>
                      <m:t>∆</m:t>
                    </m:r>
                  </m:oMath>
                </a14:m>
                <a:r>
                  <a:rPr lang="uk-UA" dirty="0">
                    <a:solidFill>
                      <a:schemeClr val="bg1"/>
                    </a:solidFill>
                  </a:rPr>
                  <a:t> , М</a:t>
                </a:r>
                <a14:m>
                  <m:oMath xmlns:m="http://schemas.openxmlformats.org/officeDocument/2006/math">
                    <m:r>
                      <a:rPr lang="uk-UA" i="1">
                        <a:solidFill>
                          <a:schemeClr val="bg1"/>
                        </a:solidFill>
                      </a:rPr>
                      <m:t>∆</m:t>
                    </m:r>
                  </m:oMath>
                </a14:m>
                <a:r>
                  <a:rPr lang="uk-UA" dirty="0">
                    <a:solidFill>
                      <a:schemeClr val="bg1"/>
                    </a:solidFill>
                  </a:rPr>
                  <a:t>), як достатні для компенсації теплового розширення валів і не перевищують допустиме осьове зміщення валів.</a:t>
                </a:r>
                <a:endParaRPr lang="ru-RU" dirty="0">
                  <a:solidFill>
                    <a:schemeClr val="bg1"/>
                  </a:solidFill>
                </a:endParaRPr>
              </a:p>
              <a:p>
                <a:pPr marL="0" indent="252000" algn="just">
                  <a:lnSpc>
                    <a:spcPct val="120000"/>
                  </a:lnSpc>
                  <a:spcBef>
                    <a:spcPts val="300"/>
                  </a:spcBef>
                  <a:buNone/>
                </a:pPr>
                <a:r>
                  <a:rPr lang="uk-UA" dirty="0">
                    <a:solidFill>
                      <a:schemeClr val="bg1"/>
                    </a:solidFill>
                  </a:rPr>
                  <a:t>Розв’язання задачі </a:t>
                </a:r>
                <a:r>
                  <a:rPr lang="uk-UA" b="1" i="1" dirty="0">
                    <a:solidFill>
                      <a:schemeClr val="bg1"/>
                    </a:solidFill>
                  </a:rPr>
                  <a:t>аналізу</a:t>
                </a:r>
                <a:r>
                  <a:rPr lang="uk-UA" dirty="0">
                    <a:solidFill>
                      <a:schemeClr val="bg1"/>
                    </a:solidFill>
                  </a:rPr>
                  <a:t> для забезпечення одного із зазорів, розмір і граничні відхилення якого задані в технічних умовах на виготовлення та складання редуктора має наступний порядок:</a:t>
                </a:r>
                <a:endParaRPr lang="ru-RU" dirty="0">
                  <a:solidFill>
                    <a:schemeClr val="bg1"/>
                  </a:solidFill>
                </a:endParaRPr>
              </a:p>
              <a:p>
                <a:pPr marL="514350" lvl="0" indent="-514350" algn="just">
                  <a:lnSpc>
                    <a:spcPct val="120000"/>
                  </a:lnSpc>
                  <a:spcBef>
                    <a:spcPts val="300"/>
                  </a:spcBef>
                  <a:buFont typeface="+mj-lt"/>
                  <a:buAutoNum type="arabicPeriod"/>
                </a:pPr>
                <a:r>
                  <a:rPr lang="uk-UA" dirty="0">
                    <a:solidFill>
                      <a:schemeClr val="bg1"/>
                    </a:solidFill>
                  </a:rPr>
                  <a:t>Виявлення замикальної ланки.</a:t>
                </a:r>
                <a:endParaRPr lang="ru-RU" dirty="0">
                  <a:solidFill>
                    <a:schemeClr val="bg1"/>
                  </a:solidFill>
                </a:endParaRPr>
              </a:p>
              <a:p>
                <a:pPr marL="514350" lvl="0" indent="-514350" algn="just">
                  <a:lnSpc>
                    <a:spcPct val="120000"/>
                  </a:lnSpc>
                  <a:spcBef>
                    <a:spcPts val="300"/>
                  </a:spcBef>
                  <a:buFont typeface="+mj-lt"/>
                  <a:buAutoNum type="arabicPeriod"/>
                </a:pPr>
                <a:r>
                  <a:rPr lang="uk-UA" dirty="0">
                    <a:solidFill>
                      <a:schemeClr val="bg1"/>
                    </a:solidFill>
                  </a:rPr>
                  <a:t>Виявлення складових ланок розмірного ланцюга.</a:t>
                </a:r>
                <a:endParaRPr lang="ru-RU" dirty="0">
                  <a:solidFill>
                    <a:schemeClr val="bg1"/>
                  </a:solidFill>
                </a:endParaRPr>
              </a:p>
              <a:p>
                <a:pPr marL="514350" lvl="0" indent="-514350" algn="just">
                  <a:lnSpc>
                    <a:spcPct val="120000"/>
                  </a:lnSpc>
                  <a:spcBef>
                    <a:spcPts val="300"/>
                  </a:spcBef>
                  <a:buFont typeface="+mj-lt"/>
                  <a:buAutoNum type="arabicPeriod"/>
                </a:pPr>
                <a:r>
                  <a:rPr lang="uk-UA" dirty="0">
                    <a:solidFill>
                      <a:schemeClr val="bg1"/>
                    </a:solidFill>
                  </a:rPr>
                  <a:t>Виконання попередніх розрахунків.</a:t>
                </a:r>
                <a:endParaRPr lang="ru-RU" dirty="0">
                  <a:solidFill>
                    <a:schemeClr val="bg1"/>
                  </a:solidFill>
                </a:endParaRPr>
              </a:p>
              <a:p>
                <a:pPr marL="514350" lvl="0" indent="-514350" algn="just">
                  <a:lnSpc>
                    <a:spcPct val="120000"/>
                  </a:lnSpc>
                  <a:spcBef>
                    <a:spcPts val="300"/>
                  </a:spcBef>
                  <a:buFont typeface="+mj-lt"/>
                  <a:buAutoNum type="arabicPeriod"/>
                </a:pPr>
                <a:r>
                  <a:rPr lang="uk-UA" dirty="0">
                    <a:solidFill>
                      <a:schemeClr val="bg1"/>
                    </a:solidFill>
                  </a:rPr>
                  <a:t>Визначення методу досягнення точності замикальної ланки і методу розрахунку розмірного ланцюга.</a:t>
                </a:r>
                <a:endParaRPr lang="ru-RU" dirty="0">
                  <a:solidFill>
                    <a:schemeClr val="bg1"/>
                  </a:solidFill>
                </a:endParaRPr>
              </a:p>
              <a:p>
                <a:pPr marL="514350" lvl="0" indent="-514350" algn="just">
                  <a:lnSpc>
                    <a:spcPct val="120000"/>
                  </a:lnSpc>
                  <a:spcBef>
                    <a:spcPts val="300"/>
                  </a:spcBef>
                  <a:buFont typeface="+mj-lt"/>
                  <a:buAutoNum type="arabicPeriod"/>
                </a:pPr>
                <a:r>
                  <a:rPr lang="uk-UA" dirty="0">
                    <a:solidFill>
                      <a:schemeClr val="bg1"/>
                    </a:solidFill>
                  </a:rPr>
                  <a:t>Узгодження номінальних розмірів.</a:t>
                </a:r>
                <a:endParaRPr lang="ru-RU" dirty="0">
                  <a:solidFill>
                    <a:schemeClr val="bg1"/>
                  </a:solidFill>
                </a:endParaRPr>
              </a:p>
              <a:p>
                <a:pPr marL="514350" lvl="0" indent="-514350" algn="just">
                  <a:lnSpc>
                    <a:spcPct val="120000"/>
                  </a:lnSpc>
                  <a:spcBef>
                    <a:spcPts val="300"/>
                  </a:spcBef>
                  <a:buFont typeface="+mj-lt"/>
                  <a:buAutoNum type="arabicPeriod"/>
                </a:pPr>
                <a:r>
                  <a:rPr lang="uk-UA" dirty="0">
                    <a:solidFill>
                      <a:schemeClr val="bg1"/>
                    </a:solidFill>
                  </a:rPr>
                  <a:t>Узгодження допусків.</a:t>
                </a:r>
                <a:endParaRPr lang="ru-RU" dirty="0">
                  <a:solidFill>
                    <a:schemeClr val="bg1"/>
                  </a:solidFill>
                </a:endParaRPr>
              </a:p>
              <a:p>
                <a:pPr marL="514350" lvl="0" indent="-514350" algn="just">
                  <a:lnSpc>
                    <a:spcPct val="120000"/>
                  </a:lnSpc>
                  <a:spcBef>
                    <a:spcPts val="300"/>
                  </a:spcBef>
                  <a:buFont typeface="+mj-lt"/>
                  <a:buAutoNum type="arabicPeriod"/>
                </a:pPr>
                <a:r>
                  <a:rPr lang="uk-UA" dirty="0">
                    <a:solidFill>
                      <a:schemeClr val="bg1"/>
                    </a:solidFill>
                  </a:rPr>
                  <a:t>Узгодження граничних відхилень.</a:t>
                </a:r>
                <a:endParaRPr lang="ru-RU" dirty="0">
                  <a:solidFill>
                    <a:schemeClr val="bg1"/>
                  </a:solidFill>
                </a:endParaRPr>
              </a:p>
              <a:p>
                <a:pPr marL="514350" lvl="0" indent="-514350" algn="just">
                  <a:lnSpc>
                    <a:spcPct val="120000"/>
                  </a:lnSpc>
                  <a:spcBef>
                    <a:spcPts val="300"/>
                  </a:spcBef>
                  <a:buFont typeface="+mj-lt"/>
                  <a:buAutoNum type="arabicPeriod"/>
                </a:pPr>
                <a:r>
                  <a:rPr lang="uk-UA" dirty="0">
                    <a:solidFill>
                      <a:schemeClr val="bg1"/>
                    </a:solidFill>
                  </a:rPr>
                  <a:t>Перевірка правильності розв’язання задачі.</a:t>
                </a:r>
                <a:endParaRPr lang="ru-RU" dirty="0">
                  <a:solidFill>
                    <a:schemeClr val="bg1"/>
                  </a:solidFill>
                </a:endParaRPr>
              </a:p>
              <a:p>
                <a:pPr marL="514350" indent="-514350" algn="just">
                  <a:lnSpc>
                    <a:spcPct val="120000"/>
                  </a:lnSpc>
                  <a:spcBef>
                    <a:spcPts val="300"/>
                  </a:spcBef>
                  <a:buFont typeface="+mj-lt"/>
                  <a:buAutoNum type="arabicPeriod"/>
                </a:pPr>
                <a:r>
                  <a:rPr lang="uk-UA" dirty="0">
                    <a:solidFill>
                      <a:schemeClr val="bg1"/>
                    </a:solidFill>
                  </a:rPr>
                  <a:t>Аналіз одержаних результатів та їх реалізація.</a:t>
                </a:r>
                <a:endParaRPr lang="ru-RU" dirty="0">
                  <a:solidFill>
                    <a:schemeClr val="bg1"/>
                  </a:solidFill>
                </a:endParaRP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444843" y="321276"/>
                <a:ext cx="10908959" cy="6277232"/>
              </a:xfrm>
              <a:blipFill rotWithShape="0">
                <a:blip r:embed="rId2" cstate="print"/>
                <a:stretch>
                  <a:fillRect l="-782" t="-680" r="-670" b="-389"/>
                </a:stretch>
              </a:blipFill>
            </p:spPr>
            <p:txBody>
              <a:bodyPr/>
              <a:lstStyle/>
              <a:p>
                <a:r>
                  <a:rPr lang="ru-RU">
                    <a:noFill/>
                  </a:rPr>
                  <a:t> </a:t>
                </a:r>
              </a:p>
            </p:txBody>
          </p:sp>
        </mc:Fallback>
      </mc:AlternateContent>
    </p:spTree>
    <p:extLst>
      <p:ext uri="{BB962C8B-B14F-4D97-AF65-F5344CB8AC3E}">
        <p14:creationId xmlns:p14="http://schemas.microsoft.com/office/powerpoint/2010/main" xmlns="" val="1967842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925" y="445477"/>
            <a:ext cx="11277598" cy="5731486"/>
          </a:xfrm>
        </p:spPr>
        <p:txBody>
          <a:bodyPr>
            <a:normAutofit fontScale="92500" lnSpcReduction="10000"/>
          </a:bodyPr>
          <a:lstStyle/>
          <a:p>
            <a:pPr marL="0" indent="0" algn="just">
              <a:buNone/>
            </a:pPr>
            <a:r>
              <a:rPr lang="uk-UA" b="1" i="1" dirty="0" smtClean="0">
                <a:solidFill>
                  <a:schemeClr val="bg1"/>
                </a:solidFill>
              </a:rPr>
              <a:t>      Допоміжні </a:t>
            </a:r>
            <a:r>
              <a:rPr lang="uk-UA" b="1" i="1" dirty="0">
                <a:solidFill>
                  <a:schemeClr val="bg1"/>
                </a:solidFill>
              </a:rPr>
              <a:t>бази</a:t>
            </a:r>
            <a:r>
              <a:rPr lang="uk-UA" b="1" dirty="0">
                <a:solidFill>
                  <a:schemeClr val="bg1"/>
                </a:solidFill>
              </a:rPr>
              <a:t> </a:t>
            </a:r>
            <a:r>
              <a:rPr lang="uk-UA" dirty="0">
                <a:solidFill>
                  <a:schemeClr val="bg1"/>
                </a:solidFill>
              </a:rPr>
              <a:t>– поверхні деталі, які визначають положення приєднуваних до даної деталі усіх інших деталей. З наведеного рисунка у корпусі редуктора – це отвори під підшипники.</a:t>
            </a:r>
            <a:endParaRPr lang="ru-RU" dirty="0">
              <a:solidFill>
                <a:schemeClr val="bg1"/>
              </a:solidFill>
            </a:endParaRPr>
          </a:p>
          <a:p>
            <a:pPr marL="0" indent="0" algn="just">
              <a:buNone/>
            </a:pPr>
            <a:r>
              <a:rPr lang="uk-UA" b="1" i="1" dirty="0">
                <a:solidFill>
                  <a:schemeClr val="bg1"/>
                </a:solidFill>
              </a:rPr>
              <a:t>       Вільні поверхні</a:t>
            </a:r>
            <a:r>
              <a:rPr lang="uk-UA" b="1" dirty="0">
                <a:solidFill>
                  <a:schemeClr val="bg1"/>
                </a:solidFill>
              </a:rPr>
              <a:t> </a:t>
            </a:r>
            <a:r>
              <a:rPr lang="uk-UA" dirty="0">
                <a:solidFill>
                  <a:schemeClr val="bg1"/>
                </a:solidFill>
              </a:rPr>
              <a:t>– це поверхні деталі, які при роботі в машині не контактують з поверхнями інших деталей. Вільні поверхні допомагають раніше розглянутим поверхням надати деталі потрібних конструктивних форм, які вимагаються їх службовим призначенням.</a:t>
            </a:r>
            <a:endParaRPr lang="ru-RU" dirty="0">
              <a:solidFill>
                <a:schemeClr val="bg1"/>
              </a:solidFill>
            </a:endParaRPr>
          </a:p>
          <a:p>
            <a:pPr marL="0" indent="0" algn="just">
              <a:buNone/>
            </a:pPr>
            <a:r>
              <a:rPr lang="uk-UA" dirty="0">
                <a:solidFill>
                  <a:schemeClr val="bg1"/>
                </a:solidFill>
              </a:rPr>
              <a:t>       При складанні машини утворюється два види </a:t>
            </a:r>
            <a:r>
              <a:rPr lang="uk-UA" dirty="0" err="1">
                <a:solidFill>
                  <a:schemeClr val="bg1"/>
                </a:solidFill>
              </a:rPr>
              <a:t>зв’язків</a:t>
            </a:r>
            <a:r>
              <a:rPr lang="uk-UA" dirty="0">
                <a:solidFill>
                  <a:schemeClr val="bg1"/>
                </a:solidFill>
              </a:rPr>
              <a:t> між виконавчими поверхнями: </a:t>
            </a:r>
            <a:r>
              <a:rPr lang="uk-UA" b="1" i="1" dirty="0">
                <a:solidFill>
                  <a:schemeClr val="bg1"/>
                </a:solidFill>
              </a:rPr>
              <a:t>кінематичний</a:t>
            </a:r>
            <a:r>
              <a:rPr lang="uk-UA" dirty="0">
                <a:solidFill>
                  <a:schemeClr val="bg1"/>
                </a:solidFill>
              </a:rPr>
              <a:t> і </a:t>
            </a:r>
            <a:r>
              <a:rPr lang="uk-UA" b="1" i="1" dirty="0">
                <a:solidFill>
                  <a:schemeClr val="bg1"/>
                </a:solidFill>
              </a:rPr>
              <a:t>розмірний</a:t>
            </a:r>
            <a:r>
              <a:rPr lang="uk-UA" dirty="0">
                <a:solidFill>
                  <a:schemeClr val="bg1"/>
                </a:solidFill>
              </a:rPr>
              <a:t>. Розмірний, у свою чергу, поділяється на два підвиди: перший визначає відстань, другий – повороти поверхонь.  У загальному випадку усі незалежні, розташовані по замкнутому контуру один за одним розміри прийнято називати </a:t>
            </a:r>
            <a:r>
              <a:rPr lang="uk-UA" i="1" dirty="0">
                <a:solidFill>
                  <a:schemeClr val="bg1"/>
                </a:solidFill>
              </a:rPr>
              <a:t>розмірними ланцюгами</a:t>
            </a:r>
            <a:r>
              <a:rPr lang="uk-UA" dirty="0">
                <a:solidFill>
                  <a:schemeClr val="bg1"/>
                </a:solidFill>
              </a:rPr>
              <a:t>.</a:t>
            </a:r>
            <a:endParaRPr lang="ru-RU" dirty="0">
              <a:solidFill>
                <a:schemeClr val="bg1"/>
              </a:solidFill>
            </a:endParaRPr>
          </a:p>
          <a:p>
            <a:pPr marL="0" indent="0" algn="just">
              <a:buNone/>
            </a:pPr>
            <a:r>
              <a:rPr lang="uk-UA" dirty="0">
                <a:solidFill>
                  <a:schemeClr val="bg1"/>
                </a:solidFill>
              </a:rPr>
              <a:t>       Для забезпечення точності розмірних </a:t>
            </a:r>
            <a:r>
              <a:rPr lang="uk-UA" dirty="0" err="1">
                <a:solidFill>
                  <a:schemeClr val="bg1"/>
                </a:solidFill>
              </a:rPr>
              <a:t>зв’язків</a:t>
            </a:r>
            <a:r>
              <a:rPr lang="uk-UA" dirty="0">
                <a:solidFill>
                  <a:schemeClr val="bg1"/>
                </a:solidFill>
              </a:rPr>
              <a:t> машин використовується </a:t>
            </a:r>
            <a:r>
              <a:rPr lang="uk-UA" b="1" i="1" dirty="0">
                <a:solidFill>
                  <a:schemeClr val="bg1"/>
                </a:solidFill>
              </a:rPr>
              <a:t>теорія розмірних ланцюгів</a:t>
            </a:r>
            <a:r>
              <a:rPr lang="uk-UA" dirty="0">
                <a:solidFill>
                  <a:schemeClr val="bg1"/>
                </a:solidFill>
              </a:rPr>
              <a:t>. Використання теорії розмірних ланцюгів дозволяє знаходити економічні шляхи вирішення завдань, пов’язаних з досягненням потрібної точності технологічного процесу.</a:t>
            </a:r>
            <a:endParaRPr lang="ru-RU" dirty="0">
              <a:solidFill>
                <a:schemeClr val="bg1"/>
              </a:solidFill>
            </a:endParaRPr>
          </a:p>
        </p:txBody>
      </p:sp>
    </p:spTree>
    <p:extLst>
      <p:ext uri="{BB962C8B-B14F-4D97-AF65-F5344CB8AC3E}">
        <p14:creationId xmlns:p14="http://schemas.microsoft.com/office/powerpoint/2010/main" xmlns="" val="723405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2" y="365125"/>
            <a:ext cx="10515600" cy="648129"/>
          </a:xfrm>
        </p:spPr>
        <p:txBody>
          <a:bodyPr>
            <a:normAutofit fontScale="90000"/>
          </a:bodyPr>
          <a:lstStyle/>
          <a:p>
            <a:pPr algn="ctr"/>
            <a:r>
              <a:rPr lang="uk-UA" b="1" dirty="0">
                <a:solidFill>
                  <a:schemeClr val="bg1"/>
                </a:solidFill>
              </a:rPr>
              <a:t>Запитання для самоконтролю</a:t>
            </a:r>
            <a:endParaRPr lang="ru-RU" dirty="0">
              <a:solidFill>
                <a:schemeClr val="bg1"/>
              </a:solidFill>
            </a:endParaRPr>
          </a:p>
        </p:txBody>
      </p:sp>
      <p:sp>
        <p:nvSpPr>
          <p:cNvPr id="3" name="Объект 2"/>
          <p:cNvSpPr>
            <a:spLocks noGrp="1"/>
          </p:cNvSpPr>
          <p:nvPr>
            <p:ph idx="1"/>
          </p:nvPr>
        </p:nvSpPr>
        <p:spPr>
          <a:xfrm>
            <a:off x="242047" y="1237128"/>
            <a:ext cx="11537577" cy="5217459"/>
          </a:xfrm>
        </p:spPr>
        <p:txBody>
          <a:bodyPr>
            <a:noAutofit/>
          </a:bodyPr>
          <a:lstStyle/>
          <a:p>
            <a:pPr marL="0" indent="252000" algn="just">
              <a:lnSpc>
                <a:spcPct val="100000"/>
              </a:lnSpc>
              <a:spcBef>
                <a:spcPts val="0"/>
              </a:spcBef>
              <a:buNone/>
            </a:pPr>
            <a:r>
              <a:rPr lang="ru-RU" sz="2100" dirty="0">
                <a:solidFill>
                  <a:schemeClr val="bg1"/>
                </a:solidFill>
              </a:rPr>
              <a:t>1. Дайте </a:t>
            </a:r>
            <a:r>
              <a:rPr lang="ru-RU" sz="2100" dirty="0" err="1">
                <a:solidFill>
                  <a:schemeClr val="bg1"/>
                </a:solidFill>
              </a:rPr>
              <a:t>визначення</a:t>
            </a:r>
            <a:r>
              <a:rPr lang="ru-RU" sz="2100" dirty="0">
                <a:solidFill>
                  <a:schemeClr val="bg1"/>
                </a:solidFill>
              </a:rPr>
              <a:t> </a:t>
            </a:r>
            <a:r>
              <a:rPr lang="ru-RU" sz="2100" dirty="0" err="1">
                <a:solidFill>
                  <a:schemeClr val="bg1"/>
                </a:solidFill>
              </a:rPr>
              <a:t>поверхонь</a:t>
            </a:r>
            <a:r>
              <a:rPr lang="ru-RU" sz="2100" dirty="0">
                <a:solidFill>
                  <a:schemeClr val="bg1"/>
                </a:solidFill>
              </a:rPr>
              <a:t> </a:t>
            </a:r>
            <a:r>
              <a:rPr lang="ru-RU" sz="2100" dirty="0" err="1">
                <a:solidFill>
                  <a:schemeClr val="bg1"/>
                </a:solidFill>
              </a:rPr>
              <a:t>деталі</a:t>
            </a:r>
            <a:r>
              <a:rPr lang="ru-RU" sz="2100" dirty="0">
                <a:solidFill>
                  <a:schemeClr val="bg1"/>
                </a:solidFill>
              </a:rPr>
              <a:t>: </a:t>
            </a:r>
            <a:r>
              <a:rPr lang="ru-RU" sz="2100" dirty="0" err="1">
                <a:solidFill>
                  <a:schemeClr val="bg1"/>
                </a:solidFill>
              </a:rPr>
              <a:t>виконавчих</a:t>
            </a:r>
            <a:r>
              <a:rPr lang="ru-RU" sz="2100" dirty="0">
                <a:solidFill>
                  <a:schemeClr val="bg1"/>
                </a:solidFill>
              </a:rPr>
              <a:t>, </a:t>
            </a:r>
            <a:r>
              <a:rPr lang="ru-RU" sz="2100" dirty="0" err="1">
                <a:solidFill>
                  <a:schemeClr val="bg1"/>
                </a:solidFill>
              </a:rPr>
              <a:t>допоміжних</a:t>
            </a:r>
            <a:r>
              <a:rPr lang="ru-RU" sz="2100" dirty="0">
                <a:solidFill>
                  <a:schemeClr val="bg1"/>
                </a:solidFill>
              </a:rPr>
              <a:t>, </a:t>
            </a:r>
            <a:r>
              <a:rPr lang="ru-RU" sz="2100" dirty="0" err="1">
                <a:solidFill>
                  <a:schemeClr val="bg1"/>
                </a:solidFill>
              </a:rPr>
              <a:t>вільних</a:t>
            </a:r>
            <a:r>
              <a:rPr lang="ru-RU" sz="2100" dirty="0">
                <a:solidFill>
                  <a:schemeClr val="bg1"/>
                </a:solidFill>
              </a:rPr>
              <a:t>.</a:t>
            </a:r>
          </a:p>
          <a:p>
            <a:pPr marL="0" indent="252000" algn="just">
              <a:lnSpc>
                <a:spcPct val="100000"/>
              </a:lnSpc>
              <a:spcBef>
                <a:spcPts val="0"/>
              </a:spcBef>
              <a:buNone/>
            </a:pPr>
            <a:r>
              <a:rPr lang="ru-RU" sz="2100" dirty="0">
                <a:solidFill>
                  <a:schemeClr val="bg1"/>
                </a:solidFill>
              </a:rPr>
              <a:t>2. Дайте </a:t>
            </a:r>
            <a:r>
              <a:rPr lang="ru-RU" sz="2100" dirty="0" err="1">
                <a:solidFill>
                  <a:schemeClr val="bg1"/>
                </a:solidFill>
              </a:rPr>
              <a:t>визначення</a:t>
            </a:r>
            <a:r>
              <a:rPr lang="ru-RU" sz="2100" dirty="0">
                <a:solidFill>
                  <a:schemeClr val="bg1"/>
                </a:solidFill>
              </a:rPr>
              <a:t> </a:t>
            </a:r>
            <a:r>
              <a:rPr lang="ru-RU" sz="2100" dirty="0" err="1">
                <a:solidFill>
                  <a:schemeClr val="bg1"/>
                </a:solidFill>
              </a:rPr>
              <a:t>розмірного</a:t>
            </a:r>
            <a:r>
              <a:rPr lang="ru-RU" sz="2100" dirty="0">
                <a:solidFill>
                  <a:schemeClr val="bg1"/>
                </a:solidFill>
              </a:rPr>
              <a:t> </a:t>
            </a:r>
            <a:r>
              <a:rPr lang="ru-RU" sz="2100" dirty="0" err="1">
                <a:solidFill>
                  <a:schemeClr val="bg1"/>
                </a:solidFill>
              </a:rPr>
              <a:t>ланцюга</a:t>
            </a:r>
            <a:r>
              <a:rPr lang="ru-RU" sz="2100" dirty="0">
                <a:solidFill>
                  <a:schemeClr val="bg1"/>
                </a:solidFill>
              </a:rPr>
              <a:t>.</a:t>
            </a:r>
          </a:p>
          <a:p>
            <a:pPr marL="0" indent="252000" algn="just">
              <a:lnSpc>
                <a:spcPct val="100000"/>
              </a:lnSpc>
              <a:spcBef>
                <a:spcPts val="0"/>
              </a:spcBef>
              <a:buNone/>
            </a:pPr>
            <a:r>
              <a:rPr lang="ru-RU" sz="2100" dirty="0">
                <a:solidFill>
                  <a:schemeClr val="bg1"/>
                </a:solidFill>
              </a:rPr>
              <a:t>3. Дайте </a:t>
            </a:r>
            <a:r>
              <a:rPr lang="ru-RU" sz="2100" dirty="0" err="1">
                <a:solidFill>
                  <a:schemeClr val="bg1"/>
                </a:solidFill>
              </a:rPr>
              <a:t>визначення</a:t>
            </a:r>
            <a:r>
              <a:rPr lang="ru-RU" sz="2100" dirty="0">
                <a:solidFill>
                  <a:schemeClr val="bg1"/>
                </a:solidFill>
              </a:rPr>
              <a:t> типу ланок: </a:t>
            </a:r>
            <a:r>
              <a:rPr lang="ru-RU" sz="2100" dirty="0" err="1">
                <a:solidFill>
                  <a:schemeClr val="bg1"/>
                </a:solidFill>
              </a:rPr>
              <a:t>замикальної</a:t>
            </a:r>
            <a:r>
              <a:rPr lang="ru-RU" sz="2100" dirty="0">
                <a:solidFill>
                  <a:schemeClr val="bg1"/>
                </a:solidFill>
              </a:rPr>
              <a:t>, </a:t>
            </a:r>
            <a:r>
              <a:rPr lang="ru-RU" sz="2100" dirty="0" err="1">
                <a:solidFill>
                  <a:schemeClr val="bg1"/>
                </a:solidFill>
              </a:rPr>
              <a:t>складової</a:t>
            </a:r>
            <a:r>
              <a:rPr lang="ru-RU" sz="2100" dirty="0">
                <a:solidFill>
                  <a:schemeClr val="bg1"/>
                </a:solidFill>
              </a:rPr>
              <a:t>, </a:t>
            </a:r>
            <a:r>
              <a:rPr lang="ru-RU" sz="2100" dirty="0" err="1">
                <a:solidFill>
                  <a:schemeClr val="bg1"/>
                </a:solidFill>
              </a:rPr>
              <a:t>збільшуючої</a:t>
            </a:r>
            <a:r>
              <a:rPr lang="ru-RU" sz="2100" dirty="0" smtClean="0">
                <a:solidFill>
                  <a:schemeClr val="bg1"/>
                </a:solidFill>
              </a:rPr>
              <a:t>, </a:t>
            </a:r>
            <a:r>
              <a:rPr lang="ru-RU" sz="2100" dirty="0" err="1" smtClean="0">
                <a:solidFill>
                  <a:schemeClr val="bg1"/>
                </a:solidFill>
              </a:rPr>
              <a:t>зменшуючої</a:t>
            </a:r>
            <a:r>
              <a:rPr lang="ru-RU" sz="2100" dirty="0">
                <a:solidFill>
                  <a:schemeClr val="bg1"/>
                </a:solidFill>
              </a:rPr>
              <a:t>, компенсатора.</a:t>
            </a:r>
          </a:p>
          <a:p>
            <a:pPr marL="0" indent="252000" algn="just">
              <a:lnSpc>
                <a:spcPct val="100000"/>
              </a:lnSpc>
              <a:spcBef>
                <a:spcPts val="0"/>
              </a:spcBef>
              <a:buNone/>
            </a:pPr>
            <a:r>
              <a:rPr lang="ru-RU" sz="2100" dirty="0">
                <a:solidFill>
                  <a:schemeClr val="bg1"/>
                </a:solidFill>
              </a:rPr>
              <a:t>4. Як </a:t>
            </a:r>
            <a:r>
              <a:rPr lang="ru-RU" sz="2100" dirty="0" err="1">
                <a:solidFill>
                  <a:schemeClr val="bg1"/>
                </a:solidFill>
              </a:rPr>
              <a:t>умовно</a:t>
            </a:r>
            <a:r>
              <a:rPr lang="ru-RU" sz="2100" dirty="0">
                <a:solidFill>
                  <a:schemeClr val="bg1"/>
                </a:solidFill>
              </a:rPr>
              <a:t> </a:t>
            </a:r>
            <a:r>
              <a:rPr lang="ru-RU" sz="2100" dirty="0" err="1">
                <a:solidFill>
                  <a:schemeClr val="bg1"/>
                </a:solidFill>
              </a:rPr>
              <a:t>позначаються</a:t>
            </a:r>
            <a:r>
              <a:rPr lang="ru-RU" sz="2100" dirty="0">
                <a:solidFill>
                  <a:schemeClr val="bg1"/>
                </a:solidFill>
              </a:rPr>
              <a:t> на схемах ланки </a:t>
            </a:r>
            <a:r>
              <a:rPr lang="ru-RU" sz="2100" dirty="0" err="1">
                <a:solidFill>
                  <a:schemeClr val="bg1"/>
                </a:solidFill>
              </a:rPr>
              <a:t>розмірного</a:t>
            </a:r>
            <a:r>
              <a:rPr lang="ru-RU" sz="2100" dirty="0">
                <a:solidFill>
                  <a:schemeClr val="bg1"/>
                </a:solidFill>
              </a:rPr>
              <a:t> </a:t>
            </a:r>
            <a:r>
              <a:rPr lang="ru-RU" sz="2100" dirty="0" err="1">
                <a:solidFill>
                  <a:schemeClr val="bg1"/>
                </a:solidFill>
              </a:rPr>
              <a:t>ланцюга</a:t>
            </a:r>
            <a:r>
              <a:rPr lang="ru-RU" sz="2100" dirty="0">
                <a:solidFill>
                  <a:schemeClr val="bg1"/>
                </a:solidFill>
              </a:rPr>
              <a:t>?</a:t>
            </a:r>
          </a:p>
          <a:p>
            <a:pPr marL="0" indent="252000" algn="just">
              <a:lnSpc>
                <a:spcPct val="100000"/>
              </a:lnSpc>
              <a:spcBef>
                <a:spcPts val="0"/>
              </a:spcBef>
              <a:buNone/>
            </a:pPr>
            <a:r>
              <a:rPr lang="ru-RU" sz="2100" dirty="0">
                <a:solidFill>
                  <a:schemeClr val="bg1"/>
                </a:solidFill>
              </a:rPr>
              <a:t>5. Як </a:t>
            </a:r>
            <a:r>
              <a:rPr lang="ru-RU" sz="2100" dirty="0" err="1">
                <a:solidFill>
                  <a:schemeClr val="bg1"/>
                </a:solidFill>
              </a:rPr>
              <a:t>визначається</a:t>
            </a:r>
            <a:r>
              <a:rPr lang="ru-RU" sz="2100" dirty="0">
                <a:solidFill>
                  <a:schemeClr val="bg1"/>
                </a:solidFill>
              </a:rPr>
              <a:t> характер (тип) ланок на </a:t>
            </a:r>
            <a:r>
              <a:rPr lang="ru-RU" sz="2100" dirty="0" err="1">
                <a:solidFill>
                  <a:schemeClr val="bg1"/>
                </a:solidFill>
              </a:rPr>
              <a:t>схемі</a:t>
            </a:r>
            <a:r>
              <a:rPr lang="ru-RU" sz="2100" dirty="0">
                <a:solidFill>
                  <a:schemeClr val="bg1"/>
                </a:solidFill>
              </a:rPr>
              <a:t> </a:t>
            </a:r>
            <a:r>
              <a:rPr lang="ru-RU" sz="2100" dirty="0" err="1">
                <a:solidFill>
                  <a:schemeClr val="bg1"/>
                </a:solidFill>
              </a:rPr>
              <a:t>розмірного</a:t>
            </a:r>
            <a:r>
              <a:rPr lang="ru-RU" sz="2100" dirty="0">
                <a:solidFill>
                  <a:schemeClr val="bg1"/>
                </a:solidFill>
              </a:rPr>
              <a:t> </a:t>
            </a:r>
            <a:r>
              <a:rPr lang="ru-RU" sz="2100" dirty="0" err="1">
                <a:solidFill>
                  <a:schemeClr val="bg1"/>
                </a:solidFill>
              </a:rPr>
              <a:t>ланцюга</a:t>
            </a:r>
            <a:r>
              <a:rPr lang="ru-RU" sz="2100" dirty="0">
                <a:solidFill>
                  <a:schemeClr val="bg1"/>
                </a:solidFill>
              </a:rPr>
              <a:t>?</a:t>
            </a:r>
          </a:p>
          <a:p>
            <a:pPr marL="0" indent="252000" algn="just">
              <a:lnSpc>
                <a:spcPct val="100000"/>
              </a:lnSpc>
              <a:spcBef>
                <a:spcPts val="0"/>
              </a:spcBef>
              <a:buNone/>
            </a:pPr>
            <a:r>
              <a:rPr lang="ru-RU" sz="2100" dirty="0">
                <a:solidFill>
                  <a:schemeClr val="bg1"/>
                </a:solidFill>
              </a:rPr>
              <a:t>6. Дайте характеристику </a:t>
            </a:r>
            <a:r>
              <a:rPr lang="ru-RU" sz="2100" dirty="0" err="1">
                <a:solidFill>
                  <a:schemeClr val="bg1"/>
                </a:solidFill>
              </a:rPr>
              <a:t>розмірних</a:t>
            </a:r>
            <a:r>
              <a:rPr lang="ru-RU" sz="2100" dirty="0">
                <a:solidFill>
                  <a:schemeClr val="bg1"/>
                </a:solidFill>
              </a:rPr>
              <a:t> </a:t>
            </a:r>
            <a:r>
              <a:rPr lang="ru-RU" sz="2100" dirty="0" err="1">
                <a:solidFill>
                  <a:schemeClr val="bg1"/>
                </a:solidFill>
              </a:rPr>
              <a:t>ланцюгів</a:t>
            </a:r>
            <a:r>
              <a:rPr lang="ru-RU" sz="2100" dirty="0">
                <a:solidFill>
                  <a:schemeClr val="bg1"/>
                </a:solidFill>
              </a:rPr>
              <a:t> за </a:t>
            </a:r>
            <a:r>
              <a:rPr lang="ru-RU" sz="2100" dirty="0" err="1">
                <a:solidFill>
                  <a:schemeClr val="bg1"/>
                </a:solidFill>
              </a:rPr>
              <a:t>областю</a:t>
            </a:r>
            <a:r>
              <a:rPr lang="ru-RU" sz="2100" dirty="0">
                <a:solidFill>
                  <a:schemeClr val="bg1"/>
                </a:solidFill>
              </a:rPr>
              <a:t> </a:t>
            </a:r>
            <a:r>
              <a:rPr lang="ru-RU" sz="2100" dirty="0" err="1">
                <a:solidFill>
                  <a:schemeClr val="bg1"/>
                </a:solidFill>
              </a:rPr>
              <a:t>застосування</a:t>
            </a:r>
            <a:r>
              <a:rPr lang="ru-RU" sz="2100" dirty="0">
                <a:solidFill>
                  <a:schemeClr val="bg1"/>
                </a:solidFill>
              </a:rPr>
              <a:t> та </a:t>
            </a:r>
            <a:r>
              <a:rPr lang="ru-RU" sz="2100" dirty="0" err="1" smtClean="0">
                <a:solidFill>
                  <a:schemeClr val="bg1"/>
                </a:solidFill>
              </a:rPr>
              <a:t>місцем</a:t>
            </a:r>
            <a:r>
              <a:rPr lang="ru-RU" sz="2100" dirty="0" smtClean="0">
                <a:solidFill>
                  <a:schemeClr val="bg1"/>
                </a:solidFill>
              </a:rPr>
              <a:t> у </a:t>
            </a:r>
            <a:r>
              <a:rPr lang="ru-RU" sz="2100" dirty="0" err="1">
                <a:solidFill>
                  <a:schemeClr val="bg1"/>
                </a:solidFill>
              </a:rPr>
              <a:t>виробі</a:t>
            </a:r>
            <a:r>
              <a:rPr lang="ru-RU" sz="2100" dirty="0">
                <a:solidFill>
                  <a:schemeClr val="bg1"/>
                </a:solidFill>
              </a:rPr>
              <a:t>.</a:t>
            </a:r>
          </a:p>
          <a:p>
            <a:pPr marL="0" indent="252000" algn="just">
              <a:lnSpc>
                <a:spcPct val="100000"/>
              </a:lnSpc>
              <a:spcBef>
                <a:spcPts val="0"/>
              </a:spcBef>
              <a:buNone/>
            </a:pPr>
            <a:r>
              <a:rPr lang="ru-RU" sz="2100" dirty="0">
                <a:solidFill>
                  <a:schemeClr val="bg1"/>
                </a:solidFill>
              </a:rPr>
              <a:t>7. Дайте характеристику </a:t>
            </a:r>
            <a:r>
              <a:rPr lang="ru-RU" sz="2100" dirty="0" err="1">
                <a:solidFill>
                  <a:schemeClr val="bg1"/>
                </a:solidFill>
              </a:rPr>
              <a:t>розмірних</a:t>
            </a:r>
            <a:r>
              <a:rPr lang="ru-RU" sz="2100" dirty="0">
                <a:solidFill>
                  <a:schemeClr val="bg1"/>
                </a:solidFill>
              </a:rPr>
              <a:t> </a:t>
            </a:r>
            <a:r>
              <a:rPr lang="ru-RU" sz="2100" dirty="0" err="1">
                <a:solidFill>
                  <a:schemeClr val="bg1"/>
                </a:solidFill>
              </a:rPr>
              <a:t>ланцюгів</a:t>
            </a:r>
            <a:r>
              <a:rPr lang="ru-RU" sz="2100" dirty="0">
                <a:solidFill>
                  <a:schemeClr val="bg1"/>
                </a:solidFill>
              </a:rPr>
              <a:t> за </a:t>
            </a:r>
            <a:r>
              <a:rPr lang="ru-RU" sz="2100" dirty="0" err="1">
                <a:solidFill>
                  <a:schemeClr val="bg1"/>
                </a:solidFill>
              </a:rPr>
              <a:t>розташуванням</a:t>
            </a:r>
            <a:r>
              <a:rPr lang="ru-RU" sz="2100" dirty="0">
                <a:solidFill>
                  <a:schemeClr val="bg1"/>
                </a:solidFill>
              </a:rPr>
              <a:t> ланок та </a:t>
            </a:r>
            <a:r>
              <a:rPr lang="ru-RU" sz="2100" dirty="0" err="1" smtClean="0">
                <a:solidFill>
                  <a:schemeClr val="bg1"/>
                </a:solidFill>
              </a:rPr>
              <a:t>їх</a:t>
            </a:r>
            <a:r>
              <a:rPr lang="ru-RU" sz="2100" dirty="0">
                <a:solidFill>
                  <a:schemeClr val="bg1"/>
                </a:solidFill>
              </a:rPr>
              <a:t> </a:t>
            </a:r>
            <a:r>
              <a:rPr lang="ru-RU" sz="2100" dirty="0" smtClean="0">
                <a:solidFill>
                  <a:schemeClr val="bg1"/>
                </a:solidFill>
              </a:rPr>
              <a:t>типом</a:t>
            </a:r>
            <a:r>
              <a:rPr lang="ru-RU" sz="2100" dirty="0">
                <a:solidFill>
                  <a:schemeClr val="bg1"/>
                </a:solidFill>
              </a:rPr>
              <a:t>.</a:t>
            </a:r>
          </a:p>
          <a:p>
            <a:pPr marL="0" indent="252000" algn="just">
              <a:lnSpc>
                <a:spcPct val="100000"/>
              </a:lnSpc>
              <a:spcBef>
                <a:spcPts val="0"/>
              </a:spcBef>
              <a:buNone/>
            </a:pPr>
            <a:r>
              <a:rPr lang="ru-RU" sz="2100" dirty="0">
                <a:solidFill>
                  <a:schemeClr val="bg1"/>
                </a:solidFill>
              </a:rPr>
              <a:t>8. Дайте характеристику </a:t>
            </a:r>
            <a:r>
              <a:rPr lang="ru-RU" sz="2100" dirty="0" err="1">
                <a:solidFill>
                  <a:schemeClr val="bg1"/>
                </a:solidFill>
              </a:rPr>
              <a:t>розмірних</a:t>
            </a:r>
            <a:r>
              <a:rPr lang="ru-RU" sz="2100" dirty="0">
                <a:solidFill>
                  <a:schemeClr val="bg1"/>
                </a:solidFill>
              </a:rPr>
              <a:t> </a:t>
            </a:r>
            <a:r>
              <a:rPr lang="ru-RU" sz="2100" dirty="0" err="1">
                <a:solidFill>
                  <a:schemeClr val="bg1"/>
                </a:solidFill>
              </a:rPr>
              <a:t>ланцюгів</a:t>
            </a:r>
            <a:r>
              <a:rPr lang="ru-RU" sz="2100" dirty="0">
                <a:solidFill>
                  <a:schemeClr val="bg1"/>
                </a:solidFill>
              </a:rPr>
              <a:t> за характером </a:t>
            </a:r>
            <a:r>
              <a:rPr lang="ru-RU" sz="2100" dirty="0" err="1">
                <a:solidFill>
                  <a:schemeClr val="bg1"/>
                </a:solidFill>
              </a:rPr>
              <a:t>взаємозв’язків</a:t>
            </a:r>
            <a:r>
              <a:rPr lang="ru-RU" sz="2100" dirty="0">
                <a:solidFill>
                  <a:schemeClr val="bg1"/>
                </a:solidFill>
              </a:rPr>
              <a:t>.</a:t>
            </a:r>
          </a:p>
          <a:p>
            <a:pPr marL="0" indent="252000" algn="just">
              <a:lnSpc>
                <a:spcPct val="100000"/>
              </a:lnSpc>
              <a:spcBef>
                <a:spcPts val="0"/>
              </a:spcBef>
              <a:buNone/>
            </a:pPr>
            <a:r>
              <a:rPr lang="ru-RU" sz="2100" dirty="0">
                <a:solidFill>
                  <a:schemeClr val="bg1"/>
                </a:solidFill>
              </a:rPr>
              <a:t>9. </a:t>
            </a:r>
            <a:r>
              <a:rPr lang="ru-RU" sz="2100" dirty="0" err="1">
                <a:solidFill>
                  <a:schemeClr val="bg1"/>
                </a:solidFill>
              </a:rPr>
              <a:t>Які</a:t>
            </a:r>
            <a:r>
              <a:rPr lang="ru-RU" sz="2100" dirty="0">
                <a:solidFill>
                  <a:schemeClr val="bg1"/>
                </a:solidFill>
              </a:rPr>
              <a:t> </a:t>
            </a:r>
            <a:r>
              <a:rPr lang="ru-RU" sz="2100" dirty="0" err="1">
                <a:solidFill>
                  <a:schemeClr val="bg1"/>
                </a:solidFill>
              </a:rPr>
              <a:t>задачі</a:t>
            </a:r>
            <a:r>
              <a:rPr lang="ru-RU" sz="2100" dirty="0">
                <a:solidFill>
                  <a:schemeClr val="bg1"/>
                </a:solidFill>
              </a:rPr>
              <a:t> </a:t>
            </a:r>
            <a:r>
              <a:rPr lang="ru-RU" sz="2100" dirty="0" err="1">
                <a:solidFill>
                  <a:schemeClr val="bg1"/>
                </a:solidFill>
              </a:rPr>
              <a:t>розв’язуються</a:t>
            </a:r>
            <a:r>
              <a:rPr lang="ru-RU" sz="2100" dirty="0">
                <a:solidFill>
                  <a:schemeClr val="bg1"/>
                </a:solidFill>
              </a:rPr>
              <a:t> за </a:t>
            </a:r>
            <a:r>
              <a:rPr lang="ru-RU" sz="2100" dirty="0" err="1">
                <a:solidFill>
                  <a:schemeClr val="bg1"/>
                </a:solidFill>
              </a:rPr>
              <a:t>допомогою</a:t>
            </a:r>
            <a:r>
              <a:rPr lang="ru-RU" sz="2100" dirty="0">
                <a:solidFill>
                  <a:schemeClr val="bg1"/>
                </a:solidFill>
              </a:rPr>
              <a:t> </a:t>
            </a:r>
            <a:r>
              <a:rPr lang="ru-RU" sz="2100" dirty="0" err="1">
                <a:solidFill>
                  <a:schemeClr val="bg1"/>
                </a:solidFill>
              </a:rPr>
              <a:t>розмірних</a:t>
            </a:r>
            <a:r>
              <a:rPr lang="ru-RU" sz="2100" dirty="0">
                <a:solidFill>
                  <a:schemeClr val="bg1"/>
                </a:solidFill>
              </a:rPr>
              <a:t> </a:t>
            </a:r>
            <a:r>
              <a:rPr lang="ru-RU" sz="2100" dirty="0" err="1">
                <a:solidFill>
                  <a:schemeClr val="bg1"/>
                </a:solidFill>
              </a:rPr>
              <a:t>ланцюгів</a:t>
            </a:r>
            <a:r>
              <a:rPr lang="ru-RU" sz="2100" dirty="0">
                <a:solidFill>
                  <a:schemeClr val="bg1"/>
                </a:solidFill>
              </a:rPr>
              <a:t>? </a:t>
            </a:r>
            <a:r>
              <a:rPr lang="ru-RU" sz="2100" dirty="0" err="1" smtClean="0">
                <a:solidFill>
                  <a:schemeClr val="bg1"/>
                </a:solidFill>
              </a:rPr>
              <a:t>Oхарактеризуйте</a:t>
            </a:r>
            <a:r>
              <a:rPr lang="ru-RU" sz="2100" dirty="0" smtClean="0">
                <a:solidFill>
                  <a:schemeClr val="bg1"/>
                </a:solidFill>
              </a:rPr>
              <a:t> </a:t>
            </a:r>
            <a:r>
              <a:rPr lang="ru-RU" sz="2100" dirty="0" err="1" smtClean="0">
                <a:solidFill>
                  <a:schemeClr val="bg1"/>
                </a:solidFill>
              </a:rPr>
              <a:t>їх</a:t>
            </a:r>
            <a:r>
              <a:rPr lang="ru-RU" sz="2100" dirty="0" smtClean="0">
                <a:solidFill>
                  <a:schemeClr val="bg1"/>
                </a:solidFill>
              </a:rPr>
              <a:t> </a:t>
            </a:r>
            <a:r>
              <a:rPr lang="ru-RU" sz="2100" dirty="0" err="1">
                <a:solidFill>
                  <a:schemeClr val="bg1"/>
                </a:solidFill>
              </a:rPr>
              <a:t>сутність</a:t>
            </a:r>
            <a:r>
              <a:rPr lang="ru-RU" sz="2100" dirty="0">
                <a:solidFill>
                  <a:schemeClr val="bg1"/>
                </a:solidFill>
              </a:rPr>
              <a:t>.</a:t>
            </a:r>
          </a:p>
          <a:p>
            <a:pPr marL="0" indent="252000" algn="just">
              <a:lnSpc>
                <a:spcPct val="100000"/>
              </a:lnSpc>
              <a:spcBef>
                <a:spcPts val="0"/>
              </a:spcBef>
              <a:buNone/>
            </a:pPr>
            <a:r>
              <a:rPr lang="ru-RU" sz="2100" dirty="0">
                <a:solidFill>
                  <a:schemeClr val="bg1"/>
                </a:solidFill>
              </a:rPr>
              <a:t>10. Охарактеризуйте </a:t>
            </a:r>
            <a:r>
              <a:rPr lang="ru-RU" sz="2100" dirty="0" err="1">
                <a:solidFill>
                  <a:schemeClr val="bg1"/>
                </a:solidFill>
              </a:rPr>
              <a:t>сутність</a:t>
            </a:r>
            <a:r>
              <a:rPr lang="ru-RU" sz="2100" dirty="0">
                <a:solidFill>
                  <a:schemeClr val="bg1"/>
                </a:solidFill>
              </a:rPr>
              <a:t> </a:t>
            </a:r>
            <a:r>
              <a:rPr lang="ru-RU" sz="2100" dirty="0" err="1">
                <a:solidFill>
                  <a:schemeClr val="bg1"/>
                </a:solidFill>
              </a:rPr>
              <a:t>розрахунку</a:t>
            </a:r>
            <a:r>
              <a:rPr lang="ru-RU" sz="2100" dirty="0">
                <a:solidFill>
                  <a:schemeClr val="bg1"/>
                </a:solidFill>
              </a:rPr>
              <a:t> </a:t>
            </a:r>
            <a:r>
              <a:rPr lang="ru-RU" sz="2100" dirty="0" err="1">
                <a:solidFill>
                  <a:schemeClr val="bg1"/>
                </a:solidFill>
              </a:rPr>
              <a:t>розмірних</a:t>
            </a:r>
            <a:r>
              <a:rPr lang="ru-RU" sz="2100" dirty="0">
                <a:solidFill>
                  <a:schemeClr val="bg1"/>
                </a:solidFill>
              </a:rPr>
              <a:t> </a:t>
            </a:r>
            <a:r>
              <a:rPr lang="ru-RU" sz="2100" dirty="0" err="1">
                <a:solidFill>
                  <a:schemeClr val="bg1"/>
                </a:solidFill>
              </a:rPr>
              <a:t>ланцюгів</a:t>
            </a:r>
            <a:r>
              <a:rPr lang="ru-RU" sz="2100" dirty="0">
                <a:solidFill>
                  <a:schemeClr val="bg1"/>
                </a:solidFill>
              </a:rPr>
              <a:t> за </a:t>
            </a:r>
            <a:r>
              <a:rPr lang="ru-RU" sz="2100" dirty="0" smtClean="0">
                <a:solidFill>
                  <a:schemeClr val="bg1"/>
                </a:solidFill>
              </a:rPr>
              <a:t>методом максимуму-</a:t>
            </a:r>
            <a:r>
              <a:rPr lang="ru-RU" sz="2100" dirty="0" err="1" smtClean="0">
                <a:solidFill>
                  <a:schemeClr val="bg1"/>
                </a:solidFill>
              </a:rPr>
              <a:t>мінімуму</a:t>
            </a:r>
            <a:r>
              <a:rPr lang="ru-RU" sz="2100" dirty="0">
                <a:solidFill>
                  <a:schemeClr val="bg1"/>
                </a:solidFill>
              </a:rPr>
              <a:t>.</a:t>
            </a:r>
          </a:p>
          <a:p>
            <a:pPr marL="0" indent="252000" algn="just">
              <a:lnSpc>
                <a:spcPct val="100000"/>
              </a:lnSpc>
              <a:spcBef>
                <a:spcPts val="0"/>
              </a:spcBef>
              <a:buNone/>
            </a:pPr>
            <a:r>
              <a:rPr lang="ru-RU" sz="2100" dirty="0">
                <a:solidFill>
                  <a:schemeClr val="bg1"/>
                </a:solidFill>
              </a:rPr>
              <a:t>11. </a:t>
            </a:r>
            <a:r>
              <a:rPr lang="ru-RU" sz="2100" dirty="0" err="1">
                <a:solidFill>
                  <a:schemeClr val="bg1"/>
                </a:solidFill>
              </a:rPr>
              <a:t>Складіть</a:t>
            </a:r>
            <a:r>
              <a:rPr lang="ru-RU" sz="2100" dirty="0">
                <a:solidFill>
                  <a:schemeClr val="bg1"/>
                </a:solidFill>
              </a:rPr>
              <a:t> алгоритм </a:t>
            </a:r>
            <a:r>
              <a:rPr lang="ru-RU" sz="2100" dirty="0" err="1">
                <a:solidFill>
                  <a:schemeClr val="bg1"/>
                </a:solidFill>
              </a:rPr>
              <a:t>розв’язання</a:t>
            </a:r>
            <a:r>
              <a:rPr lang="ru-RU" sz="2100" dirty="0">
                <a:solidFill>
                  <a:schemeClr val="bg1"/>
                </a:solidFill>
              </a:rPr>
              <a:t> </a:t>
            </a:r>
            <a:r>
              <a:rPr lang="ru-RU" sz="2100" dirty="0" err="1">
                <a:solidFill>
                  <a:schemeClr val="bg1"/>
                </a:solidFill>
              </a:rPr>
              <a:t>задачі</a:t>
            </a:r>
            <a:r>
              <a:rPr lang="ru-RU" sz="2100" dirty="0">
                <a:solidFill>
                  <a:schemeClr val="bg1"/>
                </a:solidFill>
              </a:rPr>
              <a:t> </a:t>
            </a:r>
            <a:r>
              <a:rPr lang="ru-RU" sz="2100" dirty="0" err="1">
                <a:solidFill>
                  <a:schemeClr val="bg1"/>
                </a:solidFill>
              </a:rPr>
              <a:t>аналізу</a:t>
            </a:r>
            <a:r>
              <a:rPr lang="ru-RU" sz="2100" dirty="0">
                <a:solidFill>
                  <a:schemeClr val="bg1"/>
                </a:solidFill>
              </a:rPr>
              <a:t> за методом </a:t>
            </a:r>
            <a:r>
              <a:rPr lang="ru-RU" sz="2100" dirty="0" smtClean="0">
                <a:solidFill>
                  <a:schemeClr val="bg1"/>
                </a:solidFill>
              </a:rPr>
              <a:t>максимуму-</a:t>
            </a:r>
            <a:r>
              <a:rPr lang="ru-RU" sz="2100" dirty="0" err="1" smtClean="0">
                <a:solidFill>
                  <a:schemeClr val="bg1"/>
                </a:solidFill>
              </a:rPr>
              <a:t>мінімуму</a:t>
            </a:r>
            <a:r>
              <a:rPr lang="ru-RU" sz="2100" dirty="0">
                <a:solidFill>
                  <a:schemeClr val="bg1"/>
                </a:solidFill>
              </a:rPr>
              <a:t>.</a:t>
            </a:r>
          </a:p>
          <a:p>
            <a:pPr marL="0" indent="252000" algn="just">
              <a:lnSpc>
                <a:spcPct val="100000"/>
              </a:lnSpc>
              <a:spcBef>
                <a:spcPts val="0"/>
              </a:spcBef>
              <a:buNone/>
            </a:pPr>
            <a:r>
              <a:rPr lang="ru-RU" sz="2100" dirty="0">
                <a:solidFill>
                  <a:schemeClr val="bg1"/>
                </a:solidFill>
              </a:rPr>
              <a:t>12. </a:t>
            </a:r>
            <a:r>
              <a:rPr lang="ru-RU" sz="2100" dirty="0" err="1">
                <a:solidFill>
                  <a:schemeClr val="bg1"/>
                </a:solidFill>
              </a:rPr>
              <a:t>Сформулюйте</a:t>
            </a:r>
            <a:r>
              <a:rPr lang="ru-RU" sz="2100" dirty="0">
                <a:solidFill>
                  <a:schemeClr val="bg1"/>
                </a:solidFill>
              </a:rPr>
              <a:t> </a:t>
            </a:r>
            <a:r>
              <a:rPr lang="ru-RU" sz="2100" dirty="0" err="1">
                <a:solidFill>
                  <a:schemeClr val="bg1"/>
                </a:solidFill>
              </a:rPr>
              <a:t>умови</a:t>
            </a:r>
            <a:r>
              <a:rPr lang="ru-RU" sz="2100" dirty="0">
                <a:solidFill>
                  <a:schemeClr val="bg1"/>
                </a:solidFill>
              </a:rPr>
              <a:t>, за </a:t>
            </a:r>
            <a:r>
              <a:rPr lang="ru-RU" sz="2100" dirty="0" err="1">
                <a:solidFill>
                  <a:schemeClr val="bg1"/>
                </a:solidFill>
              </a:rPr>
              <a:t>яких</a:t>
            </a:r>
            <a:r>
              <a:rPr lang="ru-RU" sz="2100" dirty="0">
                <a:solidFill>
                  <a:schemeClr val="bg1"/>
                </a:solidFill>
              </a:rPr>
              <a:t> </a:t>
            </a:r>
            <a:r>
              <a:rPr lang="ru-RU" sz="2100" dirty="0" err="1">
                <a:solidFill>
                  <a:schemeClr val="bg1"/>
                </a:solidFill>
              </a:rPr>
              <a:t>можна</a:t>
            </a:r>
            <a:r>
              <a:rPr lang="ru-RU" sz="2100" dirty="0">
                <a:solidFill>
                  <a:schemeClr val="bg1"/>
                </a:solidFill>
              </a:rPr>
              <a:t> </a:t>
            </a:r>
            <a:r>
              <a:rPr lang="ru-RU" sz="2100" dirty="0" err="1">
                <a:solidFill>
                  <a:schemeClr val="bg1"/>
                </a:solidFill>
              </a:rPr>
              <a:t>застосувати</a:t>
            </a:r>
            <a:r>
              <a:rPr lang="ru-RU" sz="2100" dirty="0">
                <a:solidFill>
                  <a:schemeClr val="bg1"/>
                </a:solidFill>
              </a:rPr>
              <a:t> метод максимуму-</a:t>
            </a:r>
            <a:r>
              <a:rPr lang="ru-RU" sz="2100" dirty="0" err="1">
                <a:solidFill>
                  <a:schemeClr val="bg1"/>
                </a:solidFill>
              </a:rPr>
              <a:t>мінімуму</a:t>
            </a:r>
            <a:r>
              <a:rPr lang="ru-RU" sz="2100" dirty="0">
                <a:solidFill>
                  <a:schemeClr val="bg1"/>
                </a:solidFill>
              </a:rPr>
              <a:t>.</a:t>
            </a:r>
          </a:p>
          <a:p>
            <a:pPr marL="0" indent="252000" algn="just">
              <a:lnSpc>
                <a:spcPct val="100000"/>
              </a:lnSpc>
              <a:spcBef>
                <a:spcPts val="0"/>
              </a:spcBef>
              <a:buNone/>
            </a:pPr>
            <a:r>
              <a:rPr lang="ru-RU" sz="2100" dirty="0">
                <a:solidFill>
                  <a:schemeClr val="bg1"/>
                </a:solidFill>
              </a:rPr>
              <a:t>13. </a:t>
            </a:r>
            <a:r>
              <a:rPr lang="ru-RU" sz="2100" dirty="0" err="1">
                <a:solidFill>
                  <a:schemeClr val="bg1"/>
                </a:solidFill>
              </a:rPr>
              <a:t>Наведіть</a:t>
            </a:r>
            <a:r>
              <a:rPr lang="ru-RU" sz="2100" dirty="0">
                <a:solidFill>
                  <a:schemeClr val="bg1"/>
                </a:solidFill>
              </a:rPr>
              <a:t> </a:t>
            </a:r>
            <a:r>
              <a:rPr lang="ru-RU" sz="2100" dirty="0" err="1">
                <a:solidFill>
                  <a:schemeClr val="bg1"/>
                </a:solidFill>
              </a:rPr>
              <a:t>формули</a:t>
            </a:r>
            <a:r>
              <a:rPr lang="ru-RU" sz="2100" dirty="0">
                <a:solidFill>
                  <a:schemeClr val="bg1"/>
                </a:solidFill>
              </a:rPr>
              <a:t> для </a:t>
            </a:r>
            <a:r>
              <a:rPr lang="ru-RU" sz="2100" dirty="0" err="1">
                <a:solidFill>
                  <a:schemeClr val="bg1"/>
                </a:solidFill>
              </a:rPr>
              <a:t>визначення</a:t>
            </a:r>
            <a:r>
              <a:rPr lang="ru-RU" sz="2100" dirty="0">
                <a:solidFill>
                  <a:schemeClr val="bg1"/>
                </a:solidFill>
              </a:rPr>
              <a:t> </a:t>
            </a:r>
            <a:r>
              <a:rPr lang="ru-RU" sz="2100" dirty="0" err="1">
                <a:solidFill>
                  <a:schemeClr val="bg1"/>
                </a:solidFill>
              </a:rPr>
              <a:t>номіналу</a:t>
            </a:r>
            <a:r>
              <a:rPr lang="ru-RU" sz="2100" dirty="0">
                <a:solidFill>
                  <a:schemeClr val="bg1"/>
                </a:solidFill>
              </a:rPr>
              <a:t>, допуску, </a:t>
            </a:r>
            <a:r>
              <a:rPr lang="ru-RU" sz="2100" dirty="0" err="1">
                <a:solidFill>
                  <a:schemeClr val="bg1"/>
                </a:solidFill>
              </a:rPr>
              <a:t>середини</a:t>
            </a:r>
            <a:r>
              <a:rPr lang="ru-RU" sz="2100" dirty="0">
                <a:solidFill>
                  <a:schemeClr val="bg1"/>
                </a:solidFill>
              </a:rPr>
              <a:t> поля </a:t>
            </a:r>
            <a:r>
              <a:rPr lang="ru-RU" sz="2100" dirty="0" smtClean="0">
                <a:solidFill>
                  <a:schemeClr val="bg1"/>
                </a:solidFill>
              </a:rPr>
              <a:t>допуску та </a:t>
            </a:r>
            <a:r>
              <a:rPr lang="ru-RU" sz="2100" dirty="0" err="1">
                <a:solidFill>
                  <a:schemeClr val="bg1"/>
                </a:solidFill>
              </a:rPr>
              <a:t>граничних</a:t>
            </a:r>
            <a:r>
              <a:rPr lang="ru-RU" sz="2100" dirty="0">
                <a:solidFill>
                  <a:schemeClr val="bg1"/>
                </a:solidFill>
              </a:rPr>
              <a:t> </a:t>
            </a:r>
            <a:r>
              <a:rPr lang="ru-RU" sz="2100" dirty="0" err="1">
                <a:solidFill>
                  <a:schemeClr val="bg1"/>
                </a:solidFill>
              </a:rPr>
              <a:t>значень</a:t>
            </a:r>
            <a:r>
              <a:rPr lang="ru-RU" sz="2100" dirty="0">
                <a:solidFill>
                  <a:schemeClr val="bg1"/>
                </a:solidFill>
              </a:rPr>
              <a:t> </a:t>
            </a:r>
            <a:r>
              <a:rPr lang="ru-RU" sz="2100" dirty="0" err="1">
                <a:solidFill>
                  <a:schemeClr val="bg1"/>
                </a:solidFill>
              </a:rPr>
              <a:t>замикальної</a:t>
            </a:r>
            <a:r>
              <a:rPr lang="ru-RU" sz="2100" dirty="0">
                <a:solidFill>
                  <a:schemeClr val="bg1"/>
                </a:solidFill>
              </a:rPr>
              <a:t> ланки при </a:t>
            </a:r>
            <a:r>
              <a:rPr lang="ru-RU" sz="2100" dirty="0" err="1">
                <a:solidFill>
                  <a:schemeClr val="bg1"/>
                </a:solidFill>
              </a:rPr>
              <a:t>розрахунку</a:t>
            </a:r>
            <a:r>
              <a:rPr lang="ru-RU" sz="2100" dirty="0">
                <a:solidFill>
                  <a:schemeClr val="bg1"/>
                </a:solidFill>
              </a:rPr>
              <a:t> </a:t>
            </a:r>
            <a:r>
              <a:rPr lang="ru-RU" sz="2100" dirty="0" err="1">
                <a:solidFill>
                  <a:schemeClr val="bg1"/>
                </a:solidFill>
              </a:rPr>
              <a:t>розмірних</a:t>
            </a:r>
            <a:r>
              <a:rPr lang="ru-RU" sz="2100" dirty="0">
                <a:solidFill>
                  <a:schemeClr val="bg1"/>
                </a:solidFill>
              </a:rPr>
              <a:t> </a:t>
            </a:r>
            <a:r>
              <a:rPr lang="ru-RU" sz="2100" dirty="0" err="1">
                <a:solidFill>
                  <a:schemeClr val="bg1"/>
                </a:solidFill>
              </a:rPr>
              <a:t>ланцюгів</a:t>
            </a:r>
            <a:r>
              <a:rPr lang="ru-RU" sz="2100" dirty="0">
                <a:solidFill>
                  <a:schemeClr val="bg1"/>
                </a:solidFill>
              </a:rPr>
              <a:t> </a:t>
            </a:r>
            <a:r>
              <a:rPr lang="ru-RU" sz="2100" dirty="0" smtClean="0">
                <a:solidFill>
                  <a:schemeClr val="bg1"/>
                </a:solidFill>
              </a:rPr>
              <a:t>за методом </a:t>
            </a:r>
            <a:r>
              <a:rPr lang="ru-RU" sz="2100" dirty="0">
                <a:solidFill>
                  <a:schemeClr val="bg1"/>
                </a:solidFill>
              </a:rPr>
              <a:t>максимуму-</a:t>
            </a:r>
            <a:r>
              <a:rPr lang="ru-RU" sz="2100" dirty="0" err="1">
                <a:solidFill>
                  <a:schemeClr val="bg1"/>
                </a:solidFill>
              </a:rPr>
              <a:t>мінімуму</a:t>
            </a:r>
            <a:r>
              <a:rPr lang="ru-RU" sz="2100" dirty="0">
                <a:solidFill>
                  <a:schemeClr val="bg1"/>
                </a:solidFill>
              </a:rPr>
              <a:t>.</a:t>
            </a:r>
          </a:p>
        </p:txBody>
      </p:sp>
    </p:spTree>
    <p:extLst>
      <p:ext uri="{BB962C8B-B14F-4D97-AF65-F5344CB8AC3E}">
        <p14:creationId xmlns:p14="http://schemas.microsoft.com/office/powerpoint/2010/main" xmlns="" val="26168532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9624" y="309282"/>
            <a:ext cx="11510682" cy="6239436"/>
          </a:xfrm>
        </p:spPr>
        <p:txBody>
          <a:bodyPr>
            <a:noAutofit/>
          </a:bodyPr>
          <a:lstStyle/>
          <a:p>
            <a:pPr marL="0" indent="0" algn="just">
              <a:lnSpc>
                <a:spcPct val="100000"/>
              </a:lnSpc>
              <a:spcBef>
                <a:spcPts val="0"/>
              </a:spcBef>
              <a:buNone/>
            </a:pPr>
            <a:r>
              <a:rPr lang="ru-RU" sz="2000" dirty="0">
                <a:solidFill>
                  <a:schemeClr val="bg1"/>
                </a:solidFill>
              </a:rPr>
              <a:t>14. </a:t>
            </a:r>
            <a:r>
              <a:rPr lang="ru-RU" sz="2000" dirty="0" err="1">
                <a:solidFill>
                  <a:schemeClr val="bg1"/>
                </a:solidFill>
              </a:rPr>
              <a:t>Складіть</a:t>
            </a:r>
            <a:r>
              <a:rPr lang="ru-RU" sz="2000" dirty="0">
                <a:solidFill>
                  <a:schemeClr val="bg1"/>
                </a:solidFill>
              </a:rPr>
              <a:t> алгоритм </a:t>
            </a:r>
            <a:r>
              <a:rPr lang="ru-RU" sz="2000" dirty="0" err="1">
                <a:solidFill>
                  <a:schemeClr val="bg1"/>
                </a:solidFill>
              </a:rPr>
              <a:t>розв’язання</a:t>
            </a:r>
            <a:r>
              <a:rPr lang="ru-RU" sz="2000" dirty="0">
                <a:solidFill>
                  <a:schemeClr val="bg1"/>
                </a:solidFill>
              </a:rPr>
              <a:t> </a:t>
            </a:r>
            <a:r>
              <a:rPr lang="ru-RU" sz="2000" dirty="0" err="1">
                <a:solidFill>
                  <a:schemeClr val="bg1"/>
                </a:solidFill>
              </a:rPr>
              <a:t>задачі</a:t>
            </a:r>
            <a:r>
              <a:rPr lang="ru-RU" sz="2000" dirty="0">
                <a:solidFill>
                  <a:schemeClr val="bg1"/>
                </a:solidFill>
              </a:rPr>
              <a:t> синтезу за методом </a:t>
            </a:r>
            <a:r>
              <a:rPr lang="ru-RU" sz="2000" dirty="0" smtClean="0">
                <a:solidFill>
                  <a:schemeClr val="bg1"/>
                </a:solidFill>
              </a:rPr>
              <a:t>максимуму-</a:t>
            </a:r>
            <a:r>
              <a:rPr lang="ru-RU" sz="2000" dirty="0" err="1" smtClean="0">
                <a:solidFill>
                  <a:schemeClr val="bg1"/>
                </a:solidFill>
              </a:rPr>
              <a:t>мінімуму</a:t>
            </a:r>
            <a:r>
              <a:rPr lang="ru-RU" sz="2000" dirty="0">
                <a:solidFill>
                  <a:schemeClr val="bg1"/>
                </a:solidFill>
              </a:rPr>
              <a:t>.</a:t>
            </a:r>
          </a:p>
          <a:p>
            <a:pPr marL="0" indent="0" algn="just">
              <a:lnSpc>
                <a:spcPct val="100000"/>
              </a:lnSpc>
              <a:spcBef>
                <a:spcPts val="0"/>
              </a:spcBef>
              <a:buNone/>
            </a:pPr>
            <a:r>
              <a:rPr lang="ru-RU" sz="2000" dirty="0">
                <a:solidFill>
                  <a:schemeClr val="bg1"/>
                </a:solidFill>
              </a:rPr>
              <a:t>15. </a:t>
            </a:r>
            <a:r>
              <a:rPr lang="ru-RU" sz="2000" dirty="0" err="1">
                <a:solidFill>
                  <a:schemeClr val="bg1"/>
                </a:solidFill>
              </a:rPr>
              <a:t>Назвіть</a:t>
            </a:r>
            <a:r>
              <a:rPr lang="ru-RU" sz="2000" dirty="0">
                <a:solidFill>
                  <a:schemeClr val="bg1"/>
                </a:solidFill>
              </a:rPr>
              <a:t> </a:t>
            </a:r>
            <a:r>
              <a:rPr lang="ru-RU" sz="2000" dirty="0" err="1">
                <a:solidFill>
                  <a:schemeClr val="bg1"/>
                </a:solidFill>
              </a:rPr>
              <a:t>методи</a:t>
            </a:r>
            <a:r>
              <a:rPr lang="ru-RU" sz="2000" dirty="0">
                <a:solidFill>
                  <a:schemeClr val="bg1"/>
                </a:solidFill>
              </a:rPr>
              <a:t>, </a:t>
            </a:r>
            <a:r>
              <a:rPr lang="ru-RU" sz="2000" dirty="0" err="1">
                <a:solidFill>
                  <a:schemeClr val="bg1"/>
                </a:solidFill>
              </a:rPr>
              <a:t>що</a:t>
            </a:r>
            <a:r>
              <a:rPr lang="ru-RU" sz="2000" dirty="0">
                <a:solidFill>
                  <a:schemeClr val="bg1"/>
                </a:solidFill>
              </a:rPr>
              <a:t> </a:t>
            </a:r>
            <a:r>
              <a:rPr lang="ru-RU" sz="2000" dirty="0" err="1">
                <a:solidFill>
                  <a:schemeClr val="bg1"/>
                </a:solidFill>
              </a:rPr>
              <a:t>застосовуються</a:t>
            </a:r>
            <a:r>
              <a:rPr lang="ru-RU" sz="2000" dirty="0">
                <a:solidFill>
                  <a:schemeClr val="bg1"/>
                </a:solidFill>
              </a:rPr>
              <a:t> для </a:t>
            </a:r>
            <a:r>
              <a:rPr lang="ru-RU" sz="2000" dirty="0" err="1">
                <a:solidFill>
                  <a:schemeClr val="bg1"/>
                </a:solidFill>
              </a:rPr>
              <a:t>визначення</a:t>
            </a:r>
            <a:r>
              <a:rPr lang="ru-RU" sz="2000" dirty="0">
                <a:solidFill>
                  <a:schemeClr val="bg1"/>
                </a:solidFill>
              </a:rPr>
              <a:t> </a:t>
            </a:r>
            <a:r>
              <a:rPr lang="ru-RU" sz="2000" dirty="0" err="1">
                <a:solidFill>
                  <a:schemeClr val="bg1"/>
                </a:solidFill>
              </a:rPr>
              <a:t>параметрів</a:t>
            </a:r>
            <a:r>
              <a:rPr lang="ru-RU" sz="2000" dirty="0">
                <a:solidFill>
                  <a:schemeClr val="bg1"/>
                </a:solidFill>
              </a:rPr>
              <a:t> </a:t>
            </a:r>
            <a:r>
              <a:rPr lang="ru-RU" sz="2000" dirty="0" err="1" smtClean="0">
                <a:solidFill>
                  <a:schemeClr val="bg1"/>
                </a:solidFill>
              </a:rPr>
              <a:t>складових</a:t>
            </a:r>
            <a:r>
              <a:rPr lang="ru-RU" sz="2000" dirty="0" smtClean="0">
                <a:solidFill>
                  <a:schemeClr val="bg1"/>
                </a:solidFill>
              </a:rPr>
              <a:t> ланок </a:t>
            </a:r>
            <a:r>
              <a:rPr lang="ru-RU" sz="2000" dirty="0" err="1">
                <a:solidFill>
                  <a:schemeClr val="bg1"/>
                </a:solidFill>
              </a:rPr>
              <a:t>розмірного</a:t>
            </a:r>
            <a:r>
              <a:rPr lang="ru-RU" sz="2000" dirty="0">
                <a:solidFill>
                  <a:schemeClr val="bg1"/>
                </a:solidFill>
              </a:rPr>
              <a:t> </a:t>
            </a:r>
            <a:r>
              <a:rPr lang="ru-RU" sz="2000" dirty="0" err="1">
                <a:solidFill>
                  <a:schemeClr val="bg1"/>
                </a:solidFill>
              </a:rPr>
              <a:t>ланцюга</a:t>
            </a:r>
            <a:r>
              <a:rPr lang="ru-RU" sz="2000" dirty="0">
                <a:solidFill>
                  <a:schemeClr val="bg1"/>
                </a:solidFill>
              </a:rPr>
              <a:t>.</a:t>
            </a:r>
          </a:p>
          <a:p>
            <a:pPr marL="0" indent="0" algn="just">
              <a:lnSpc>
                <a:spcPct val="100000"/>
              </a:lnSpc>
              <a:spcBef>
                <a:spcPts val="0"/>
              </a:spcBef>
              <a:buNone/>
            </a:pPr>
            <a:r>
              <a:rPr lang="ru-RU" sz="2000" dirty="0">
                <a:solidFill>
                  <a:schemeClr val="bg1"/>
                </a:solidFill>
              </a:rPr>
              <a:t>16. </a:t>
            </a:r>
            <a:r>
              <a:rPr lang="ru-RU" sz="2000" dirty="0" err="1">
                <a:solidFill>
                  <a:schemeClr val="bg1"/>
                </a:solidFill>
              </a:rPr>
              <a:t>Наведіть</a:t>
            </a:r>
            <a:r>
              <a:rPr lang="ru-RU" sz="2000" dirty="0">
                <a:solidFill>
                  <a:schemeClr val="bg1"/>
                </a:solidFill>
              </a:rPr>
              <a:t> формулу для </a:t>
            </a:r>
            <a:r>
              <a:rPr lang="ru-RU" sz="2000" dirty="0" err="1">
                <a:solidFill>
                  <a:schemeClr val="bg1"/>
                </a:solidFill>
              </a:rPr>
              <a:t>визначення</a:t>
            </a:r>
            <a:r>
              <a:rPr lang="ru-RU" sz="2000" dirty="0">
                <a:solidFill>
                  <a:schemeClr val="bg1"/>
                </a:solidFill>
              </a:rPr>
              <a:t> </a:t>
            </a:r>
            <a:r>
              <a:rPr lang="ru-RU" sz="2000" dirty="0" err="1">
                <a:solidFill>
                  <a:schemeClr val="bg1"/>
                </a:solidFill>
              </a:rPr>
              <a:t>Тсер</a:t>
            </a:r>
            <a:r>
              <a:rPr lang="ru-RU" sz="2000" dirty="0">
                <a:solidFill>
                  <a:schemeClr val="bg1"/>
                </a:solidFill>
              </a:rPr>
              <a:t> при </a:t>
            </a:r>
            <a:r>
              <a:rPr lang="ru-RU" sz="2000" dirty="0" err="1">
                <a:solidFill>
                  <a:schemeClr val="bg1"/>
                </a:solidFill>
              </a:rPr>
              <a:t>розрахунку</a:t>
            </a:r>
            <a:r>
              <a:rPr lang="ru-RU" sz="2000" dirty="0">
                <a:solidFill>
                  <a:schemeClr val="bg1"/>
                </a:solidFill>
              </a:rPr>
              <a:t> за </a:t>
            </a:r>
            <a:r>
              <a:rPr lang="ru-RU" sz="2000" dirty="0" smtClean="0">
                <a:solidFill>
                  <a:schemeClr val="bg1"/>
                </a:solidFill>
              </a:rPr>
              <a:t>методом максимуму-</a:t>
            </a:r>
            <a:r>
              <a:rPr lang="ru-RU" sz="2000" dirty="0" err="1" smtClean="0">
                <a:solidFill>
                  <a:schemeClr val="bg1"/>
                </a:solidFill>
              </a:rPr>
              <a:t>мінімуму</a:t>
            </a:r>
            <a:r>
              <a:rPr lang="ru-RU" sz="2000" dirty="0">
                <a:solidFill>
                  <a:schemeClr val="bg1"/>
                </a:solidFill>
              </a:rPr>
              <a:t>.</a:t>
            </a:r>
          </a:p>
          <a:p>
            <a:pPr marL="0" indent="0" algn="just">
              <a:lnSpc>
                <a:spcPct val="100000"/>
              </a:lnSpc>
              <a:spcBef>
                <a:spcPts val="0"/>
              </a:spcBef>
              <a:buNone/>
            </a:pPr>
            <a:r>
              <a:rPr lang="ru-RU" sz="2000" dirty="0">
                <a:solidFill>
                  <a:schemeClr val="bg1"/>
                </a:solidFill>
              </a:rPr>
              <a:t>17. </a:t>
            </a:r>
            <a:r>
              <a:rPr lang="ru-RU" sz="2000" dirty="0" err="1">
                <a:solidFill>
                  <a:schemeClr val="bg1"/>
                </a:solidFill>
              </a:rPr>
              <a:t>Наведіть</a:t>
            </a:r>
            <a:r>
              <a:rPr lang="ru-RU" sz="2000" dirty="0">
                <a:solidFill>
                  <a:schemeClr val="bg1"/>
                </a:solidFill>
              </a:rPr>
              <a:t> </a:t>
            </a:r>
            <a:r>
              <a:rPr lang="ru-RU" sz="2000" dirty="0" err="1">
                <a:solidFill>
                  <a:schemeClr val="bg1"/>
                </a:solidFill>
              </a:rPr>
              <a:t>формули</a:t>
            </a:r>
            <a:r>
              <a:rPr lang="ru-RU" sz="2000" dirty="0">
                <a:solidFill>
                  <a:schemeClr val="bg1"/>
                </a:solidFill>
              </a:rPr>
              <a:t> для </a:t>
            </a:r>
            <a:r>
              <a:rPr lang="ru-RU" sz="2000" dirty="0" err="1">
                <a:solidFill>
                  <a:schemeClr val="bg1"/>
                </a:solidFill>
              </a:rPr>
              <a:t>визначення</a:t>
            </a:r>
            <a:r>
              <a:rPr lang="ru-RU" sz="2000" dirty="0">
                <a:solidFill>
                  <a:schemeClr val="bg1"/>
                </a:solidFill>
              </a:rPr>
              <a:t> </a:t>
            </a:r>
            <a:r>
              <a:rPr lang="ru-RU" sz="2000" dirty="0" err="1">
                <a:solidFill>
                  <a:schemeClr val="bg1"/>
                </a:solidFill>
              </a:rPr>
              <a:t>параметрів</a:t>
            </a:r>
            <a:r>
              <a:rPr lang="ru-RU" sz="2000" dirty="0">
                <a:solidFill>
                  <a:schemeClr val="bg1"/>
                </a:solidFill>
              </a:rPr>
              <a:t> </a:t>
            </a:r>
            <a:r>
              <a:rPr lang="ru-RU" sz="2000" dirty="0" err="1">
                <a:solidFill>
                  <a:schemeClr val="bg1"/>
                </a:solidFill>
              </a:rPr>
              <a:t>узгоджуючої</a:t>
            </a:r>
            <a:r>
              <a:rPr lang="ru-RU" sz="2000" dirty="0">
                <a:solidFill>
                  <a:schemeClr val="bg1"/>
                </a:solidFill>
              </a:rPr>
              <a:t> ланки </a:t>
            </a:r>
            <a:r>
              <a:rPr lang="ru-RU" sz="2000" dirty="0" smtClean="0">
                <a:solidFill>
                  <a:schemeClr val="bg1"/>
                </a:solidFill>
              </a:rPr>
              <a:t>при </a:t>
            </a:r>
            <a:r>
              <a:rPr lang="ru-RU" sz="2000" dirty="0" err="1" smtClean="0">
                <a:solidFill>
                  <a:schemeClr val="bg1"/>
                </a:solidFill>
              </a:rPr>
              <a:t>розрахунку</a:t>
            </a:r>
            <a:r>
              <a:rPr lang="ru-RU" sz="2000" dirty="0" smtClean="0">
                <a:solidFill>
                  <a:schemeClr val="bg1"/>
                </a:solidFill>
              </a:rPr>
              <a:t> </a:t>
            </a:r>
            <a:r>
              <a:rPr lang="ru-RU" sz="2000" dirty="0">
                <a:solidFill>
                  <a:schemeClr val="bg1"/>
                </a:solidFill>
              </a:rPr>
              <a:t>за методом максимуму-</a:t>
            </a:r>
            <a:r>
              <a:rPr lang="ru-RU" sz="2000" dirty="0" err="1">
                <a:solidFill>
                  <a:schemeClr val="bg1"/>
                </a:solidFill>
              </a:rPr>
              <a:t>мінімуму</a:t>
            </a:r>
            <a:r>
              <a:rPr lang="ru-RU" sz="2000" dirty="0">
                <a:solidFill>
                  <a:schemeClr val="bg1"/>
                </a:solidFill>
              </a:rPr>
              <a:t>.</a:t>
            </a:r>
          </a:p>
          <a:p>
            <a:pPr marL="0" indent="0" algn="just">
              <a:lnSpc>
                <a:spcPct val="100000"/>
              </a:lnSpc>
              <a:spcBef>
                <a:spcPts val="0"/>
              </a:spcBef>
              <a:buNone/>
            </a:pPr>
            <a:r>
              <a:rPr lang="ru-RU" sz="2000" dirty="0">
                <a:solidFill>
                  <a:schemeClr val="bg1"/>
                </a:solidFill>
              </a:rPr>
              <a:t>18. Охарактеризуйте </a:t>
            </a:r>
            <a:r>
              <a:rPr lang="ru-RU" sz="2000" dirty="0" err="1">
                <a:solidFill>
                  <a:schemeClr val="bg1"/>
                </a:solidFill>
              </a:rPr>
              <a:t>сутність</a:t>
            </a:r>
            <a:r>
              <a:rPr lang="ru-RU" sz="2000" dirty="0">
                <a:solidFill>
                  <a:schemeClr val="bg1"/>
                </a:solidFill>
              </a:rPr>
              <a:t> </a:t>
            </a:r>
            <a:r>
              <a:rPr lang="ru-RU" sz="2000" dirty="0" err="1">
                <a:solidFill>
                  <a:schemeClr val="bg1"/>
                </a:solidFill>
              </a:rPr>
              <a:t>розрахунку</a:t>
            </a:r>
            <a:r>
              <a:rPr lang="ru-RU" sz="2000" dirty="0">
                <a:solidFill>
                  <a:schemeClr val="bg1"/>
                </a:solidFill>
              </a:rPr>
              <a:t> </a:t>
            </a:r>
            <a:r>
              <a:rPr lang="ru-RU" sz="2000" dirty="0" err="1">
                <a:solidFill>
                  <a:schemeClr val="bg1"/>
                </a:solidFill>
              </a:rPr>
              <a:t>розмірних</a:t>
            </a:r>
            <a:r>
              <a:rPr lang="ru-RU" sz="2000" dirty="0">
                <a:solidFill>
                  <a:schemeClr val="bg1"/>
                </a:solidFill>
              </a:rPr>
              <a:t> </a:t>
            </a:r>
            <a:r>
              <a:rPr lang="ru-RU" sz="2000" dirty="0" err="1">
                <a:solidFill>
                  <a:schemeClr val="bg1"/>
                </a:solidFill>
              </a:rPr>
              <a:t>ланцюгів</a:t>
            </a:r>
            <a:r>
              <a:rPr lang="ru-RU" sz="2000" dirty="0">
                <a:solidFill>
                  <a:schemeClr val="bg1"/>
                </a:solidFill>
              </a:rPr>
              <a:t> за </a:t>
            </a:r>
            <a:r>
              <a:rPr lang="ru-RU" sz="2000" dirty="0" err="1" smtClean="0">
                <a:solidFill>
                  <a:schemeClr val="bg1"/>
                </a:solidFill>
              </a:rPr>
              <a:t>ймовірнісним</a:t>
            </a:r>
            <a:r>
              <a:rPr lang="ru-RU" sz="2000" dirty="0" smtClean="0">
                <a:solidFill>
                  <a:schemeClr val="bg1"/>
                </a:solidFill>
              </a:rPr>
              <a:t> методом</a:t>
            </a:r>
            <a:r>
              <a:rPr lang="ru-RU" sz="2000" dirty="0">
                <a:solidFill>
                  <a:schemeClr val="bg1"/>
                </a:solidFill>
              </a:rPr>
              <a:t>.</a:t>
            </a:r>
          </a:p>
          <a:p>
            <a:pPr marL="0" indent="0" algn="just">
              <a:lnSpc>
                <a:spcPct val="100000"/>
              </a:lnSpc>
              <a:spcBef>
                <a:spcPts val="0"/>
              </a:spcBef>
              <a:buNone/>
            </a:pPr>
            <a:r>
              <a:rPr lang="ru-RU" sz="2000" dirty="0">
                <a:solidFill>
                  <a:schemeClr val="bg1"/>
                </a:solidFill>
              </a:rPr>
              <a:t>19. </a:t>
            </a:r>
            <a:r>
              <a:rPr lang="ru-RU" sz="2000" dirty="0" err="1">
                <a:solidFill>
                  <a:schemeClr val="bg1"/>
                </a:solidFill>
              </a:rPr>
              <a:t>Складіть</a:t>
            </a:r>
            <a:r>
              <a:rPr lang="ru-RU" sz="2000" dirty="0">
                <a:solidFill>
                  <a:schemeClr val="bg1"/>
                </a:solidFill>
              </a:rPr>
              <a:t> алгоритм </a:t>
            </a:r>
            <a:r>
              <a:rPr lang="ru-RU" sz="2000" dirty="0" err="1">
                <a:solidFill>
                  <a:schemeClr val="bg1"/>
                </a:solidFill>
              </a:rPr>
              <a:t>розв’язання</a:t>
            </a:r>
            <a:r>
              <a:rPr lang="ru-RU" sz="2000" dirty="0">
                <a:solidFill>
                  <a:schemeClr val="bg1"/>
                </a:solidFill>
              </a:rPr>
              <a:t> </a:t>
            </a:r>
            <a:r>
              <a:rPr lang="ru-RU" sz="2000" dirty="0" err="1">
                <a:solidFill>
                  <a:schemeClr val="bg1"/>
                </a:solidFill>
              </a:rPr>
              <a:t>задачі</a:t>
            </a:r>
            <a:r>
              <a:rPr lang="ru-RU" sz="2000" dirty="0">
                <a:solidFill>
                  <a:schemeClr val="bg1"/>
                </a:solidFill>
              </a:rPr>
              <a:t> </a:t>
            </a:r>
            <a:r>
              <a:rPr lang="ru-RU" sz="2000" dirty="0" err="1">
                <a:solidFill>
                  <a:schemeClr val="bg1"/>
                </a:solidFill>
              </a:rPr>
              <a:t>аналізу</a:t>
            </a:r>
            <a:r>
              <a:rPr lang="ru-RU" sz="2000" dirty="0">
                <a:solidFill>
                  <a:schemeClr val="bg1"/>
                </a:solidFill>
              </a:rPr>
              <a:t> за </a:t>
            </a:r>
            <a:r>
              <a:rPr lang="ru-RU" sz="2000" dirty="0" err="1">
                <a:solidFill>
                  <a:schemeClr val="bg1"/>
                </a:solidFill>
              </a:rPr>
              <a:t>ймовірнісним</a:t>
            </a:r>
            <a:r>
              <a:rPr lang="ru-RU" sz="2000" dirty="0">
                <a:solidFill>
                  <a:schemeClr val="bg1"/>
                </a:solidFill>
              </a:rPr>
              <a:t> методом.</a:t>
            </a:r>
          </a:p>
          <a:p>
            <a:pPr marL="0" indent="0" algn="just">
              <a:lnSpc>
                <a:spcPct val="100000"/>
              </a:lnSpc>
              <a:spcBef>
                <a:spcPts val="0"/>
              </a:spcBef>
              <a:buNone/>
            </a:pPr>
            <a:r>
              <a:rPr lang="ru-RU" sz="2000" dirty="0">
                <a:solidFill>
                  <a:schemeClr val="bg1"/>
                </a:solidFill>
              </a:rPr>
              <a:t>20. </a:t>
            </a:r>
            <a:r>
              <a:rPr lang="ru-RU" sz="2000" dirty="0" err="1">
                <a:solidFill>
                  <a:schemeClr val="bg1"/>
                </a:solidFill>
              </a:rPr>
              <a:t>Сформулюйте</a:t>
            </a:r>
            <a:r>
              <a:rPr lang="ru-RU" sz="2000" dirty="0">
                <a:solidFill>
                  <a:schemeClr val="bg1"/>
                </a:solidFill>
              </a:rPr>
              <a:t> </a:t>
            </a:r>
            <a:r>
              <a:rPr lang="ru-RU" sz="2000" dirty="0" err="1">
                <a:solidFill>
                  <a:schemeClr val="bg1"/>
                </a:solidFill>
              </a:rPr>
              <a:t>умови</a:t>
            </a:r>
            <a:r>
              <a:rPr lang="ru-RU" sz="2000" dirty="0">
                <a:solidFill>
                  <a:schemeClr val="bg1"/>
                </a:solidFill>
              </a:rPr>
              <a:t>, за </a:t>
            </a:r>
            <a:r>
              <a:rPr lang="ru-RU" sz="2000" dirty="0" err="1">
                <a:solidFill>
                  <a:schemeClr val="bg1"/>
                </a:solidFill>
              </a:rPr>
              <a:t>яких</a:t>
            </a:r>
            <a:r>
              <a:rPr lang="ru-RU" sz="2000" dirty="0">
                <a:solidFill>
                  <a:schemeClr val="bg1"/>
                </a:solidFill>
              </a:rPr>
              <a:t> </a:t>
            </a:r>
            <a:r>
              <a:rPr lang="ru-RU" sz="2000" dirty="0" err="1">
                <a:solidFill>
                  <a:schemeClr val="bg1"/>
                </a:solidFill>
              </a:rPr>
              <a:t>можна</a:t>
            </a:r>
            <a:r>
              <a:rPr lang="ru-RU" sz="2000" dirty="0">
                <a:solidFill>
                  <a:schemeClr val="bg1"/>
                </a:solidFill>
              </a:rPr>
              <a:t> </a:t>
            </a:r>
            <a:r>
              <a:rPr lang="ru-RU" sz="2000" dirty="0" err="1">
                <a:solidFill>
                  <a:schemeClr val="bg1"/>
                </a:solidFill>
              </a:rPr>
              <a:t>застосовувати</a:t>
            </a:r>
            <a:r>
              <a:rPr lang="ru-RU" sz="2000" dirty="0">
                <a:solidFill>
                  <a:schemeClr val="bg1"/>
                </a:solidFill>
              </a:rPr>
              <a:t> </a:t>
            </a:r>
            <a:r>
              <a:rPr lang="ru-RU" sz="2000" dirty="0" err="1">
                <a:solidFill>
                  <a:schemeClr val="bg1"/>
                </a:solidFill>
              </a:rPr>
              <a:t>ймовірнісний</a:t>
            </a:r>
            <a:r>
              <a:rPr lang="ru-RU" sz="2000" dirty="0">
                <a:solidFill>
                  <a:schemeClr val="bg1"/>
                </a:solidFill>
              </a:rPr>
              <a:t> метод.</a:t>
            </a:r>
          </a:p>
          <a:p>
            <a:pPr marL="0" indent="0" algn="just">
              <a:lnSpc>
                <a:spcPct val="100000"/>
              </a:lnSpc>
              <a:spcBef>
                <a:spcPts val="0"/>
              </a:spcBef>
              <a:buNone/>
            </a:pPr>
            <a:r>
              <a:rPr lang="ru-RU" sz="2000" dirty="0">
                <a:solidFill>
                  <a:schemeClr val="bg1"/>
                </a:solidFill>
              </a:rPr>
              <a:t>21. </a:t>
            </a:r>
            <a:r>
              <a:rPr lang="ru-RU" sz="2000" dirty="0" err="1">
                <a:solidFill>
                  <a:schemeClr val="bg1"/>
                </a:solidFill>
              </a:rPr>
              <a:t>Наведіть</a:t>
            </a:r>
            <a:r>
              <a:rPr lang="ru-RU" sz="2000" dirty="0">
                <a:solidFill>
                  <a:schemeClr val="bg1"/>
                </a:solidFill>
              </a:rPr>
              <a:t> </a:t>
            </a:r>
            <a:r>
              <a:rPr lang="ru-RU" sz="2000" dirty="0" err="1">
                <a:solidFill>
                  <a:schemeClr val="bg1"/>
                </a:solidFill>
              </a:rPr>
              <a:t>формули</a:t>
            </a:r>
            <a:r>
              <a:rPr lang="ru-RU" sz="2000" dirty="0">
                <a:solidFill>
                  <a:schemeClr val="bg1"/>
                </a:solidFill>
              </a:rPr>
              <a:t> для </a:t>
            </a:r>
            <a:r>
              <a:rPr lang="ru-RU" sz="2000" dirty="0" err="1">
                <a:solidFill>
                  <a:schemeClr val="bg1"/>
                </a:solidFill>
              </a:rPr>
              <a:t>визначення</a:t>
            </a:r>
            <a:r>
              <a:rPr lang="ru-RU" sz="2000" dirty="0">
                <a:solidFill>
                  <a:schemeClr val="bg1"/>
                </a:solidFill>
              </a:rPr>
              <a:t> </a:t>
            </a:r>
            <a:r>
              <a:rPr lang="ru-RU" sz="2000" dirty="0" err="1">
                <a:solidFill>
                  <a:schemeClr val="bg1"/>
                </a:solidFill>
              </a:rPr>
              <a:t>номіналу</a:t>
            </a:r>
            <a:r>
              <a:rPr lang="ru-RU" sz="2000" dirty="0">
                <a:solidFill>
                  <a:schemeClr val="bg1"/>
                </a:solidFill>
              </a:rPr>
              <a:t>, допуску, </a:t>
            </a:r>
            <a:r>
              <a:rPr lang="ru-RU" sz="2000" dirty="0" err="1">
                <a:solidFill>
                  <a:schemeClr val="bg1"/>
                </a:solidFill>
              </a:rPr>
              <a:t>середини</a:t>
            </a:r>
            <a:r>
              <a:rPr lang="ru-RU" sz="2000" dirty="0">
                <a:solidFill>
                  <a:schemeClr val="bg1"/>
                </a:solidFill>
              </a:rPr>
              <a:t> поля </a:t>
            </a:r>
            <a:r>
              <a:rPr lang="ru-RU" sz="2000" dirty="0" smtClean="0">
                <a:solidFill>
                  <a:schemeClr val="bg1"/>
                </a:solidFill>
              </a:rPr>
              <a:t>допуску та </a:t>
            </a:r>
            <a:r>
              <a:rPr lang="ru-RU" sz="2000" dirty="0" err="1">
                <a:solidFill>
                  <a:schemeClr val="bg1"/>
                </a:solidFill>
              </a:rPr>
              <a:t>граничних</a:t>
            </a:r>
            <a:r>
              <a:rPr lang="ru-RU" sz="2000" dirty="0">
                <a:solidFill>
                  <a:schemeClr val="bg1"/>
                </a:solidFill>
              </a:rPr>
              <a:t> </a:t>
            </a:r>
            <a:r>
              <a:rPr lang="ru-RU" sz="2000" dirty="0" err="1">
                <a:solidFill>
                  <a:schemeClr val="bg1"/>
                </a:solidFill>
              </a:rPr>
              <a:t>значень</a:t>
            </a:r>
            <a:r>
              <a:rPr lang="ru-RU" sz="2000" dirty="0">
                <a:solidFill>
                  <a:schemeClr val="bg1"/>
                </a:solidFill>
              </a:rPr>
              <a:t> </a:t>
            </a:r>
            <a:r>
              <a:rPr lang="ru-RU" sz="2000" dirty="0" err="1">
                <a:solidFill>
                  <a:schemeClr val="bg1"/>
                </a:solidFill>
              </a:rPr>
              <a:t>замикальної</a:t>
            </a:r>
            <a:r>
              <a:rPr lang="ru-RU" sz="2000" dirty="0">
                <a:solidFill>
                  <a:schemeClr val="bg1"/>
                </a:solidFill>
              </a:rPr>
              <a:t> ланки при </a:t>
            </a:r>
            <a:r>
              <a:rPr lang="ru-RU" sz="2000" dirty="0" err="1">
                <a:solidFill>
                  <a:schemeClr val="bg1"/>
                </a:solidFill>
              </a:rPr>
              <a:t>розрахунку</a:t>
            </a:r>
            <a:r>
              <a:rPr lang="ru-RU" sz="2000" dirty="0">
                <a:solidFill>
                  <a:schemeClr val="bg1"/>
                </a:solidFill>
              </a:rPr>
              <a:t> </a:t>
            </a:r>
            <a:r>
              <a:rPr lang="ru-RU" sz="2000" dirty="0" err="1">
                <a:solidFill>
                  <a:schemeClr val="bg1"/>
                </a:solidFill>
              </a:rPr>
              <a:t>розмірних</a:t>
            </a:r>
            <a:r>
              <a:rPr lang="ru-RU" sz="2000" dirty="0">
                <a:solidFill>
                  <a:schemeClr val="bg1"/>
                </a:solidFill>
              </a:rPr>
              <a:t> </a:t>
            </a:r>
            <a:r>
              <a:rPr lang="ru-RU" sz="2000" dirty="0" err="1">
                <a:solidFill>
                  <a:schemeClr val="bg1"/>
                </a:solidFill>
              </a:rPr>
              <a:t>ланцюгів</a:t>
            </a:r>
            <a:r>
              <a:rPr lang="ru-RU" sz="2000" dirty="0">
                <a:solidFill>
                  <a:schemeClr val="bg1"/>
                </a:solidFill>
              </a:rPr>
              <a:t> </a:t>
            </a:r>
            <a:r>
              <a:rPr lang="ru-RU" sz="2000" dirty="0" smtClean="0">
                <a:solidFill>
                  <a:schemeClr val="bg1"/>
                </a:solidFill>
              </a:rPr>
              <a:t>за </a:t>
            </a:r>
            <a:r>
              <a:rPr lang="ru-RU" sz="2000" dirty="0" err="1" smtClean="0">
                <a:solidFill>
                  <a:schemeClr val="bg1"/>
                </a:solidFill>
              </a:rPr>
              <a:t>ймовірнісним</a:t>
            </a:r>
            <a:r>
              <a:rPr lang="ru-RU" sz="2000" dirty="0" smtClean="0">
                <a:solidFill>
                  <a:schemeClr val="bg1"/>
                </a:solidFill>
              </a:rPr>
              <a:t> </a:t>
            </a:r>
            <a:r>
              <a:rPr lang="ru-RU" sz="2000" dirty="0">
                <a:solidFill>
                  <a:schemeClr val="bg1"/>
                </a:solidFill>
              </a:rPr>
              <a:t>методом.</a:t>
            </a:r>
          </a:p>
          <a:p>
            <a:pPr marL="0" indent="0" algn="just">
              <a:lnSpc>
                <a:spcPct val="100000"/>
              </a:lnSpc>
              <a:spcBef>
                <a:spcPts val="0"/>
              </a:spcBef>
              <a:buNone/>
            </a:pPr>
            <a:r>
              <a:rPr lang="ru-RU" sz="2000" dirty="0">
                <a:solidFill>
                  <a:schemeClr val="bg1"/>
                </a:solidFill>
              </a:rPr>
              <a:t>22. </a:t>
            </a:r>
            <a:r>
              <a:rPr lang="ru-RU" sz="2000" dirty="0" err="1">
                <a:solidFill>
                  <a:schemeClr val="bg1"/>
                </a:solidFill>
              </a:rPr>
              <a:t>Складіть</a:t>
            </a:r>
            <a:r>
              <a:rPr lang="ru-RU" sz="2000" dirty="0">
                <a:solidFill>
                  <a:schemeClr val="bg1"/>
                </a:solidFill>
              </a:rPr>
              <a:t> алгоритм </a:t>
            </a:r>
            <a:r>
              <a:rPr lang="ru-RU" sz="2000" dirty="0" err="1">
                <a:solidFill>
                  <a:schemeClr val="bg1"/>
                </a:solidFill>
              </a:rPr>
              <a:t>розв’язання</a:t>
            </a:r>
            <a:r>
              <a:rPr lang="ru-RU" sz="2000" dirty="0">
                <a:solidFill>
                  <a:schemeClr val="bg1"/>
                </a:solidFill>
              </a:rPr>
              <a:t> </a:t>
            </a:r>
            <a:r>
              <a:rPr lang="ru-RU" sz="2000" dirty="0" err="1">
                <a:solidFill>
                  <a:schemeClr val="bg1"/>
                </a:solidFill>
              </a:rPr>
              <a:t>задачі</a:t>
            </a:r>
            <a:r>
              <a:rPr lang="ru-RU" sz="2000" dirty="0">
                <a:solidFill>
                  <a:schemeClr val="bg1"/>
                </a:solidFill>
              </a:rPr>
              <a:t> синтезу </a:t>
            </a:r>
            <a:r>
              <a:rPr lang="ru-RU" sz="2000" dirty="0" err="1">
                <a:solidFill>
                  <a:schemeClr val="bg1"/>
                </a:solidFill>
              </a:rPr>
              <a:t>ймовірнісним</a:t>
            </a:r>
            <a:r>
              <a:rPr lang="ru-RU" sz="2000" dirty="0">
                <a:solidFill>
                  <a:schemeClr val="bg1"/>
                </a:solidFill>
              </a:rPr>
              <a:t> методом.</a:t>
            </a:r>
          </a:p>
          <a:p>
            <a:pPr marL="0" indent="0" algn="just">
              <a:lnSpc>
                <a:spcPct val="100000"/>
              </a:lnSpc>
              <a:spcBef>
                <a:spcPts val="0"/>
              </a:spcBef>
              <a:buNone/>
            </a:pPr>
            <a:r>
              <a:rPr lang="ru-RU" sz="2000" dirty="0">
                <a:solidFill>
                  <a:schemeClr val="bg1"/>
                </a:solidFill>
              </a:rPr>
              <a:t>23. </a:t>
            </a:r>
            <a:r>
              <a:rPr lang="ru-RU" sz="2000" dirty="0" err="1">
                <a:solidFill>
                  <a:schemeClr val="bg1"/>
                </a:solidFill>
              </a:rPr>
              <a:t>Наведіть</a:t>
            </a:r>
            <a:r>
              <a:rPr lang="ru-RU" sz="2000" dirty="0">
                <a:solidFill>
                  <a:schemeClr val="bg1"/>
                </a:solidFill>
              </a:rPr>
              <a:t> </a:t>
            </a:r>
            <a:r>
              <a:rPr lang="ru-RU" sz="2000" dirty="0" err="1">
                <a:solidFill>
                  <a:schemeClr val="bg1"/>
                </a:solidFill>
              </a:rPr>
              <a:t>формули</a:t>
            </a:r>
            <a:r>
              <a:rPr lang="ru-RU" sz="2000" dirty="0">
                <a:solidFill>
                  <a:schemeClr val="bg1"/>
                </a:solidFill>
              </a:rPr>
              <a:t> для </a:t>
            </a:r>
            <a:r>
              <a:rPr lang="ru-RU" sz="2000" dirty="0" err="1">
                <a:solidFill>
                  <a:schemeClr val="bg1"/>
                </a:solidFill>
              </a:rPr>
              <a:t>визначення</a:t>
            </a:r>
            <a:r>
              <a:rPr lang="ru-RU" sz="2000" dirty="0">
                <a:solidFill>
                  <a:schemeClr val="bg1"/>
                </a:solidFill>
              </a:rPr>
              <a:t> </a:t>
            </a:r>
            <a:r>
              <a:rPr lang="ru-RU" sz="2000" dirty="0" err="1">
                <a:solidFill>
                  <a:schemeClr val="bg1"/>
                </a:solidFill>
              </a:rPr>
              <a:t>Tсер</a:t>
            </a:r>
            <a:r>
              <a:rPr lang="ru-RU" sz="2000" dirty="0">
                <a:solidFill>
                  <a:schemeClr val="bg1"/>
                </a:solidFill>
              </a:rPr>
              <a:t> при </a:t>
            </a:r>
            <a:r>
              <a:rPr lang="ru-RU" sz="2000" dirty="0" err="1">
                <a:solidFill>
                  <a:schemeClr val="bg1"/>
                </a:solidFill>
              </a:rPr>
              <a:t>розрахунку</a:t>
            </a:r>
            <a:r>
              <a:rPr lang="ru-RU" sz="2000" dirty="0">
                <a:solidFill>
                  <a:schemeClr val="bg1"/>
                </a:solidFill>
              </a:rPr>
              <a:t> </a:t>
            </a:r>
            <a:r>
              <a:rPr lang="ru-RU" sz="2000" dirty="0" err="1">
                <a:solidFill>
                  <a:schemeClr val="bg1"/>
                </a:solidFill>
              </a:rPr>
              <a:t>ймовірнісним</a:t>
            </a:r>
            <a:r>
              <a:rPr lang="ru-RU" sz="2000" dirty="0">
                <a:solidFill>
                  <a:schemeClr val="bg1"/>
                </a:solidFill>
              </a:rPr>
              <a:t> методом.</a:t>
            </a:r>
          </a:p>
          <a:p>
            <a:pPr marL="0" indent="0" algn="just">
              <a:lnSpc>
                <a:spcPct val="100000"/>
              </a:lnSpc>
              <a:spcBef>
                <a:spcPts val="0"/>
              </a:spcBef>
              <a:buNone/>
            </a:pPr>
            <a:r>
              <a:rPr lang="ru-RU" sz="2000" dirty="0">
                <a:solidFill>
                  <a:schemeClr val="bg1"/>
                </a:solidFill>
              </a:rPr>
              <a:t>24. </a:t>
            </a:r>
            <a:r>
              <a:rPr lang="ru-RU" sz="2000" dirty="0" err="1">
                <a:solidFill>
                  <a:schemeClr val="bg1"/>
                </a:solidFill>
              </a:rPr>
              <a:t>Наведіть</a:t>
            </a:r>
            <a:r>
              <a:rPr lang="ru-RU" sz="2000" dirty="0">
                <a:solidFill>
                  <a:schemeClr val="bg1"/>
                </a:solidFill>
              </a:rPr>
              <a:t> </a:t>
            </a:r>
            <a:r>
              <a:rPr lang="ru-RU" sz="2000" dirty="0" err="1">
                <a:solidFill>
                  <a:schemeClr val="bg1"/>
                </a:solidFill>
              </a:rPr>
              <a:t>формули</a:t>
            </a:r>
            <a:r>
              <a:rPr lang="ru-RU" sz="2000" dirty="0">
                <a:solidFill>
                  <a:schemeClr val="bg1"/>
                </a:solidFill>
              </a:rPr>
              <a:t> для </a:t>
            </a:r>
            <a:r>
              <a:rPr lang="ru-RU" sz="2000" dirty="0" err="1">
                <a:solidFill>
                  <a:schemeClr val="bg1"/>
                </a:solidFill>
              </a:rPr>
              <a:t>визначення</a:t>
            </a:r>
            <a:r>
              <a:rPr lang="ru-RU" sz="2000" dirty="0">
                <a:solidFill>
                  <a:schemeClr val="bg1"/>
                </a:solidFill>
              </a:rPr>
              <a:t> </a:t>
            </a:r>
            <a:r>
              <a:rPr lang="ru-RU" sz="2000" dirty="0" err="1">
                <a:solidFill>
                  <a:schemeClr val="bg1"/>
                </a:solidFill>
              </a:rPr>
              <a:t>параметрів</a:t>
            </a:r>
            <a:r>
              <a:rPr lang="ru-RU" sz="2000" dirty="0">
                <a:solidFill>
                  <a:schemeClr val="bg1"/>
                </a:solidFill>
              </a:rPr>
              <a:t> </a:t>
            </a:r>
            <a:r>
              <a:rPr lang="ru-RU" sz="2000" dirty="0" err="1">
                <a:solidFill>
                  <a:schemeClr val="bg1"/>
                </a:solidFill>
              </a:rPr>
              <a:t>узгоджуючої</a:t>
            </a:r>
            <a:r>
              <a:rPr lang="ru-RU" sz="2000" dirty="0">
                <a:solidFill>
                  <a:schemeClr val="bg1"/>
                </a:solidFill>
              </a:rPr>
              <a:t> ланки </a:t>
            </a:r>
            <a:r>
              <a:rPr lang="ru-RU" sz="2000" dirty="0" smtClean="0">
                <a:solidFill>
                  <a:schemeClr val="bg1"/>
                </a:solidFill>
              </a:rPr>
              <a:t>при </a:t>
            </a:r>
            <a:r>
              <a:rPr lang="ru-RU" sz="2000" dirty="0" err="1" smtClean="0">
                <a:solidFill>
                  <a:schemeClr val="bg1"/>
                </a:solidFill>
              </a:rPr>
              <a:t>розрахунку</a:t>
            </a:r>
            <a:r>
              <a:rPr lang="ru-RU" sz="2000" dirty="0" smtClean="0">
                <a:solidFill>
                  <a:schemeClr val="bg1"/>
                </a:solidFill>
              </a:rPr>
              <a:t> </a:t>
            </a:r>
            <a:r>
              <a:rPr lang="ru-RU" sz="2000" dirty="0">
                <a:solidFill>
                  <a:schemeClr val="bg1"/>
                </a:solidFill>
              </a:rPr>
              <a:t>за </a:t>
            </a:r>
            <a:r>
              <a:rPr lang="ru-RU" sz="2000" dirty="0" err="1">
                <a:solidFill>
                  <a:schemeClr val="bg1"/>
                </a:solidFill>
              </a:rPr>
              <a:t>ймовірнісним</a:t>
            </a:r>
            <a:r>
              <a:rPr lang="ru-RU" sz="2000" dirty="0">
                <a:solidFill>
                  <a:schemeClr val="bg1"/>
                </a:solidFill>
              </a:rPr>
              <a:t> методом.</a:t>
            </a:r>
          </a:p>
          <a:p>
            <a:pPr marL="0" indent="0" algn="just">
              <a:lnSpc>
                <a:spcPct val="100000"/>
              </a:lnSpc>
              <a:spcBef>
                <a:spcPts val="0"/>
              </a:spcBef>
              <a:buNone/>
            </a:pPr>
            <a:r>
              <a:rPr lang="ru-RU" sz="2000" dirty="0">
                <a:solidFill>
                  <a:schemeClr val="bg1"/>
                </a:solidFill>
              </a:rPr>
              <a:t>25. </a:t>
            </a:r>
            <a:r>
              <a:rPr lang="ru-RU" sz="2000" dirty="0" err="1">
                <a:solidFill>
                  <a:schemeClr val="bg1"/>
                </a:solidFill>
              </a:rPr>
              <a:t>Складіть</a:t>
            </a:r>
            <a:r>
              <a:rPr lang="ru-RU" sz="2000" dirty="0">
                <a:solidFill>
                  <a:schemeClr val="bg1"/>
                </a:solidFill>
              </a:rPr>
              <a:t> алгоритм </a:t>
            </a:r>
            <a:r>
              <a:rPr lang="ru-RU" sz="2000" dirty="0" err="1">
                <a:solidFill>
                  <a:schemeClr val="bg1"/>
                </a:solidFill>
              </a:rPr>
              <a:t>розрахунку</a:t>
            </a:r>
            <a:r>
              <a:rPr lang="ru-RU" sz="2000" dirty="0">
                <a:solidFill>
                  <a:schemeClr val="bg1"/>
                </a:solidFill>
              </a:rPr>
              <a:t> </a:t>
            </a:r>
            <a:r>
              <a:rPr lang="ru-RU" sz="2000" dirty="0" err="1">
                <a:solidFill>
                  <a:schemeClr val="bg1"/>
                </a:solidFill>
              </a:rPr>
              <a:t>кутових</a:t>
            </a:r>
            <a:r>
              <a:rPr lang="ru-RU" sz="2000" dirty="0">
                <a:solidFill>
                  <a:schemeClr val="bg1"/>
                </a:solidFill>
              </a:rPr>
              <a:t> </a:t>
            </a:r>
            <a:r>
              <a:rPr lang="ru-RU" sz="2000" dirty="0" err="1">
                <a:solidFill>
                  <a:schemeClr val="bg1"/>
                </a:solidFill>
              </a:rPr>
              <a:t>розмірних</a:t>
            </a:r>
            <a:r>
              <a:rPr lang="ru-RU" sz="2000" dirty="0">
                <a:solidFill>
                  <a:schemeClr val="bg1"/>
                </a:solidFill>
              </a:rPr>
              <a:t> </a:t>
            </a:r>
            <a:r>
              <a:rPr lang="ru-RU" sz="2000" dirty="0" err="1">
                <a:solidFill>
                  <a:schemeClr val="bg1"/>
                </a:solidFill>
              </a:rPr>
              <a:t>ланцюгів</a:t>
            </a:r>
            <a:r>
              <a:rPr lang="ru-RU" sz="2000" dirty="0">
                <a:solidFill>
                  <a:schemeClr val="bg1"/>
                </a:solidFill>
              </a:rPr>
              <a:t>, ланки </a:t>
            </a:r>
            <a:r>
              <a:rPr lang="ru-RU" sz="2000" dirty="0" err="1" smtClean="0">
                <a:solidFill>
                  <a:schemeClr val="bg1"/>
                </a:solidFill>
              </a:rPr>
              <a:t>яких</a:t>
            </a:r>
            <a:r>
              <a:rPr lang="ru-RU" sz="2000" dirty="0" smtClean="0">
                <a:solidFill>
                  <a:schemeClr val="bg1"/>
                </a:solidFill>
              </a:rPr>
              <a:t> </a:t>
            </a:r>
            <a:r>
              <a:rPr lang="ru-RU" sz="2000" dirty="0" err="1" smtClean="0">
                <a:solidFill>
                  <a:schemeClr val="bg1"/>
                </a:solidFill>
              </a:rPr>
              <a:t>виражені</a:t>
            </a:r>
            <a:r>
              <a:rPr lang="ru-RU" sz="2000" dirty="0" smtClean="0">
                <a:solidFill>
                  <a:schemeClr val="bg1"/>
                </a:solidFill>
              </a:rPr>
              <a:t> </a:t>
            </a:r>
            <a:r>
              <a:rPr lang="ru-RU" sz="2000" dirty="0">
                <a:solidFill>
                  <a:schemeClr val="bg1"/>
                </a:solidFill>
              </a:rPr>
              <a:t>в градусах.</a:t>
            </a:r>
          </a:p>
          <a:p>
            <a:pPr marL="0" indent="0" algn="just">
              <a:lnSpc>
                <a:spcPct val="100000"/>
              </a:lnSpc>
              <a:spcBef>
                <a:spcPts val="0"/>
              </a:spcBef>
              <a:buNone/>
            </a:pPr>
            <a:r>
              <a:rPr lang="ru-RU" sz="2000" dirty="0">
                <a:solidFill>
                  <a:schemeClr val="bg1"/>
                </a:solidFill>
              </a:rPr>
              <a:t>26. </a:t>
            </a:r>
            <a:r>
              <a:rPr lang="ru-RU" sz="2000" dirty="0" err="1">
                <a:solidFill>
                  <a:schemeClr val="bg1"/>
                </a:solidFill>
              </a:rPr>
              <a:t>Складіть</a:t>
            </a:r>
            <a:r>
              <a:rPr lang="ru-RU" sz="2000" dirty="0">
                <a:solidFill>
                  <a:schemeClr val="bg1"/>
                </a:solidFill>
              </a:rPr>
              <a:t> алгоритм </a:t>
            </a:r>
            <a:r>
              <a:rPr lang="ru-RU" sz="2000" dirty="0" err="1">
                <a:solidFill>
                  <a:schemeClr val="bg1"/>
                </a:solidFill>
              </a:rPr>
              <a:t>розрахунку</a:t>
            </a:r>
            <a:r>
              <a:rPr lang="ru-RU" sz="2000" dirty="0">
                <a:solidFill>
                  <a:schemeClr val="bg1"/>
                </a:solidFill>
              </a:rPr>
              <a:t> </a:t>
            </a:r>
            <a:r>
              <a:rPr lang="ru-RU" sz="2000" dirty="0" err="1">
                <a:solidFill>
                  <a:schemeClr val="bg1"/>
                </a:solidFill>
              </a:rPr>
              <a:t>кутових</a:t>
            </a:r>
            <a:r>
              <a:rPr lang="ru-RU" sz="2000" dirty="0">
                <a:solidFill>
                  <a:schemeClr val="bg1"/>
                </a:solidFill>
              </a:rPr>
              <a:t> </a:t>
            </a:r>
            <a:r>
              <a:rPr lang="ru-RU" sz="2000" dirty="0" err="1">
                <a:solidFill>
                  <a:schemeClr val="bg1"/>
                </a:solidFill>
              </a:rPr>
              <a:t>розмірних</a:t>
            </a:r>
            <a:r>
              <a:rPr lang="ru-RU" sz="2000" dirty="0">
                <a:solidFill>
                  <a:schemeClr val="bg1"/>
                </a:solidFill>
              </a:rPr>
              <a:t> </a:t>
            </a:r>
            <a:r>
              <a:rPr lang="ru-RU" sz="2000" dirty="0" err="1">
                <a:solidFill>
                  <a:schemeClr val="bg1"/>
                </a:solidFill>
              </a:rPr>
              <a:t>ланцюгів</a:t>
            </a:r>
            <a:r>
              <a:rPr lang="ru-RU" sz="2000" dirty="0">
                <a:solidFill>
                  <a:schemeClr val="bg1"/>
                </a:solidFill>
              </a:rPr>
              <a:t>, ланки </a:t>
            </a:r>
            <a:r>
              <a:rPr lang="ru-RU" sz="2000" dirty="0" err="1" smtClean="0">
                <a:solidFill>
                  <a:schemeClr val="bg1"/>
                </a:solidFill>
              </a:rPr>
              <a:t>яких</a:t>
            </a:r>
            <a:r>
              <a:rPr lang="ru-RU" sz="2000" dirty="0" smtClean="0">
                <a:solidFill>
                  <a:schemeClr val="bg1"/>
                </a:solidFill>
              </a:rPr>
              <a:t> </a:t>
            </a:r>
            <a:r>
              <a:rPr lang="ru-RU" sz="2000" dirty="0" err="1" smtClean="0">
                <a:solidFill>
                  <a:schemeClr val="bg1"/>
                </a:solidFill>
              </a:rPr>
              <a:t>виражені</a:t>
            </a:r>
            <a:r>
              <a:rPr lang="ru-RU" sz="2000" dirty="0" smtClean="0">
                <a:solidFill>
                  <a:schemeClr val="bg1"/>
                </a:solidFill>
              </a:rPr>
              <a:t> </a:t>
            </a:r>
            <a:r>
              <a:rPr lang="ru-RU" sz="2000" dirty="0">
                <a:solidFill>
                  <a:schemeClr val="bg1"/>
                </a:solidFill>
              </a:rPr>
              <a:t>у </a:t>
            </a:r>
            <a:r>
              <a:rPr lang="ru-RU" sz="2000" dirty="0" err="1">
                <a:solidFill>
                  <a:schemeClr val="bg1"/>
                </a:solidFill>
              </a:rPr>
              <a:t>відносних</a:t>
            </a:r>
            <a:r>
              <a:rPr lang="ru-RU" sz="2000" dirty="0">
                <a:solidFill>
                  <a:schemeClr val="bg1"/>
                </a:solidFill>
              </a:rPr>
              <a:t> </a:t>
            </a:r>
            <a:r>
              <a:rPr lang="ru-RU" sz="2000" dirty="0" err="1">
                <a:solidFill>
                  <a:schemeClr val="bg1"/>
                </a:solidFill>
              </a:rPr>
              <a:t>одиницях</a:t>
            </a:r>
            <a:r>
              <a:rPr lang="ru-RU" sz="2000" dirty="0">
                <a:solidFill>
                  <a:schemeClr val="bg1"/>
                </a:solidFill>
              </a:rPr>
              <a:t>.</a:t>
            </a:r>
          </a:p>
        </p:txBody>
      </p:sp>
    </p:spTree>
    <p:extLst>
      <p:ext uri="{BB962C8B-B14F-4D97-AF65-F5344CB8AC3E}">
        <p14:creationId xmlns:p14="http://schemas.microsoft.com/office/powerpoint/2010/main" xmlns="" val="2616121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2729" y="242047"/>
            <a:ext cx="11403106" cy="6320118"/>
          </a:xfrm>
        </p:spPr>
        <p:txBody>
          <a:bodyPr>
            <a:normAutofit fontScale="70000" lnSpcReduction="20000"/>
          </a:bodyPr>
          <a:lstStyle/>
          <a:p>
            <a:pPr marL="0" indent="0" algn="just">
              <a:buNone/>
            </a:pPr>
            <a:r>
              <a:rPr lang="ru-RU" dirty="0">
                <a:solidFill>
                  <a:schemeClr val="bg1"/>
                </a:solidFill>
              </a:rPr>
              <a:t>27. Як </a:t>
            </a:r>
            <a:r>
              <a:rPr lang="ru-RU" dirty="0" err="1">
                <a:solidFill>
                  <a:schemeClr val="bg1"/>
                </a:solidFill>
              </a:rPr>
              <a:t>виражається</a:t>
            </a:r>
            <a:r>
              <a:rPr lang="ru-RU" dirty="0">
                <a:solidFill>
                  <a:schemeClr val="bg1"/>
                </a:solidFill>
              </a:rPr>
              <a:t> тип ланок при </a:t>
            </a:r>
            <a:r>
              <a:rPr lang="ru-RU" dirty="0" err="1">
                <a:solidFill>
                  <a:schemeClr val="bg1"/>
                </a:solidFill>
              </a:rPr>
              <a:t>розрахунку</a:t>
            </a:r>
            <a:r>
              <a:rPr lang="ru-RU" dirty="0">
                <a:solidFill>
                  <a:schemeClr val="bg1"/>
                </a:solidFill>
              </a:rPr>
              <a:t> </a:t>
            </a:r>
            <a:r>
              <a:rPr lang="ru-RU" dirty="0" err="1">
                <a:solidFill>
                  <a:schemeClr val="bg1"/>
                </a:solidFill>
              </a:rPr>
              <a:t>кутових</a:t>
            </a:r>
            <a:r>
              <a:rPr lang="ru-RU" dirty="0">
                <a:solidFill>
                  <a:schemeClr val="bg1"/>
                </a:solidFill>
              </a:rPr>
              <a:t> </a:t>
            </a:r>
            <a:r>
              <a:rPr lang="ru-RU" dirty="0" err="1">
                <a:solidFill>
                  <a:schemeClr val="bg1"/>
                </a:solidFill>
              </a:rPr>
              <a:t>розмірних</a:t>
            </a:r>
            <a:r>
              <a:rPr lang="ru-RU" dirty="0">
                <a:solidFill>
                  <a:schemeClr val="bg1"/>
                </a:solidFill>
              </a:rPr>
              <a:t> </a:t>
            </a:r>
            <a:r>
              <a:rPr lang="ru-RU" dirty="0" err="1">
                <a:solidFill>
                  <a:schemeClr val="bg1"/>
                </a:solidFill>
              </a:rPr>
              <a:t>ланцюгів</a:t>
            </a:r>
            <a:r>
              <a:rPr lang="ru-RU" dirty="0">
                <a:solidFill>
                  <a:schemeClr val="bg1"/>
                </a:solidFill>
              </a:rPr>
              <a:t>, </a:t>
            </a:r>
            <a:r>
              <a:rPr lang="ru-RU" dirty="0" smtClean="0">
                <a:solidFill>
                  <a:schemeClr val="bg1"/>
                </a:solidFill>
              </a:rPr>
              <a:t>ланки </a:t>
            </a:r>
            <a:r>
              <a:rPr lang="ru-RU" dirty="0" err="1" smtClean="0">
                <a:solidFill>
                  <a:schemeClr val="bg1"/>
                </a:solidFill>
              </a:rPr>
              <a:t>яких</a:t>
            </a:r>
            <a:r>
              <a:rPr lang="ru-RU" dirty="0" smtClean="0">
                <a:solidFill>
                  <a:schemeClr val="bg1"/>
                </a:solidFill>
              </a:rPr>
              <a:t> </a:t>
            </a:r>
            <a:r>
              <a:rPr lang="ru-RU" dirty="0" err="1">
                <a:solidFill>
                  <a:schemeClr val="bg1"/>
                </a:solidFill>
              </a:rPr>
              <a:t>виражені</a:t>
            </a:r>
            <a:r>
              <a:rPr lang="ru-RU" dirty="0">
                <a:solidFill>
                  <a:schemeClr val="bg1"/>
                </a:solidFill>
              </a:rPr>
              <a:t> у </a:t>
            </a:r>
            <a:r>
              <a:rPr lang="ru-RU" dirty="0" err="1">
                <a:solidFill>
                  <a:schemeClr val="bg1"/>
                </a:solidFill>
              </a:rPr>
              <a:t>відносних</a:t>
            </a:r>
            <a:r>
              <a:rPr lang="ru-RU" dirty="0">
                <a:solidFill>
                  <a:schemeClr val="bg1"/>
                </a:solidFill>
              </a:rPr>
              <a:t> </a:t>
            </a:r>
            <a:r>
              <a:rPr lang="ru-RU" dirty="0" err="1">
                <a:solidFill>
                  <a:schemeClr val="bg1"/>
                </a:solidFill>
              </a:rPr>
              <a:t>одиницях</a:t>
            </a:r>
            <a:r>
              <a:rPr lang="ru-RU" dirty="0">
                <a:solidFill>
                  <a:schemeClr val="bg1"/>
                </a:solidFill>
              </a:rPr>
              <a:t>?</a:t>
            </a:r>
          </a:p>
          <a:p>
            <a:pPr marL="0" indent="0" algn="just">
              <a:buNone/>
            </a:pPr>
            <a:r>
              <a:rPr lang="ru-RU" dirty="0">
                <a:solidFill>
                  <a:schemeClr val="bg1"/>
                </a:solidFill>
              </a:rPr>
              <a:t>28. В </a:t>
            </a:r>
            <a:r>
              <a:rPr lang="ru-RU" dirty="0" err="1">
                <a:solidFill>
                  <a:schemeClr val="bg1"/>
                </a:solidFill>
              </a:rPr>
              <a:t>чому</a:t>
            </a:r>
            <a:r>
              <a:rPr lang="ru-RU" dirty="0">
                <a:solidFill>
                  <a:schemeClr val="bg1"/>
                </a:solidFill>
              </a:rPr>
              <a:t> </a:t>
            </a:r>
            <a:r>
              <a:rPr lang="ru-RU" dirty="0" err="1">
                <a:solidFill>
                  <a:schemeClr val="bg1"/>
                </a:solidFill>
              </a:rPr>
              <a:t>полягає</a:t>
            </a:r>
            <a:r>
              <a:rPr lang="ru-RU" dirty="0">
                <a:solidFill>
                  <a:schemeClr val="bg1"/>
                </a:solidFill>
              </a:rPr>
              <a:t> </a:t>
            </a:r>
            <a:r>
              <a:rPr lang="ru-RU" dirty="0" err="1">
                <a:solidFill>
                  <a:schemeClr val="bg1"/>
                </a:solidFill>
              </a:rPr>
              <a:t>особливість</a:t>
            </a:r>
            <a:r>
              <a:rPr lang="ru-RU" dirty="0">
                <a:solidFill>
                  <a:schemeClr val="bg1"/>
                </a:solidFill>
              </a:rPr>
              <a:t> </a:t>
            </a:r>
            <a:r>
              <a:rPr lang="ru-RU" dirty="0" err="1">
                <a:solidFill>
                  <a:schemeClr val="bg1"/>
                </a:solidFill>
              </a:rPr>
              <a:t>розрахунку</a:t>
            </a:r>
            <a:r>
              <a:rPr lang="ru-RU" dirty="0">
                <a:solidFill>
                  <a:schemeClr val="bg1"/>
                </a:solidFill>
              </a:rPr>
              <a:t> </a:t>
            </a:r>
            <a:r>
              <a:rPr lang="ru-RU" dirty="0" err="1">
                <a:solidFill>
                  <a:schemeClr val="bg1"/>
                </a:solidFill>
              </a:rPr>
              <a:t>площинних</a:t>
            </a:r>
            <a:r>
              <a:rPr lang="ru-RU" dirty="0">
                <a:solidFill>
                  <a:schemeClr val="bg1"/>
                </a:solidFill>
              </a:rPr>
              <a:t> </a:t>
            </a:r>
            <a:r>
              <a:rPr lang="ru-RU" dirty="0" err="1">
                <a:solidFill>
                  <a:schemeClr val="bg1"/>
                </a:solidFill>
              </a:rPr>
              <a:t>розмірних</a:t>
            </a:r>
            <a:r>
              <a:rPr lang="ru-RU" dirty="0">
                <a:solidFill>
                  <a:schemeClr val="bg1"/>
                </a:solidFill>
              </a:rPr>
              <a:t> </a:t>
            </a:r>
            <a:r>
              <a:rPr lang="ru-RU" dirty="0" err="1">
                <a:solidFill>
                  <a:schemeClr val="bg1"/>
                </a:solidFill>
              </a:rPr>
              <a:t>ланцюгів</a:t>
            </a:r>
            <a:r>
              <a:rPr lang="ru-RU" dirty="0">
                <a:solidFill>
                  <a:schemeClr val="bg1"/>
                </a:solidFill>
              </a:rPr>
              <a:t>?</a:t>
            </a:r>
          </a:p>
          <a:p>
            <a:pPr marL="0" indent="0" algn="just">
              <a:buNone/>
            </a:pPr>
            <a:r>
              <a:rPr lang="ru-RU" dirty="0">
                <a:solidFill>
                  <a:schemeClr val="bg1"/>
                </a:solidFill>
              </a:rPr>
              <a:t>29. В </a:t>
            </a:r>
            <a:r>
              <a:rPr lang="ru-RU" dirty="0" err="1">
                <a:solidFill>
                  <a:schemeClr val="bg1"/>
                </a:solidFill>
              </a:rPr>
              <a:t>чому</a:t>
            </a:r>
            <a:r>
              <a:rPr lang="ru-RU" dirty="0">
                <a:solidFill>
                  <a:schemeClr val="bg1"/>
                </a:solidFill>
              </a:rPr>
              <a:t> </a:t>
            </a:r>
            <a:r>
              <a:rPr lang="ru-RU" dirty="0" err="1">
                <a:solidFill>
                  <a:schemeClr val="bg1"/>
                </a:solidFill>
              </a:rPr>
              <a:t>полягає</a:t>
            </a:r>
            <a:r>
              <a:rPr lang="ru-RU" dirty="0">
                <a:solidFill>
                  <a:schemeClr val="bg1"/>
                </a:solidFill>
              </a:rPr>
              <a:t> </a:t>
            </a:r>
            <a:r>
              <a:rPr lang="ru-RU" dirty="0" err="1">
                <a:solidFill>
                  <a:schemeClr val="bg1"/>
                </a:solidFill>
              </a:rPr>
              <a:t>особливість</a:t>
            </a:r>
            <a:r>
              <a:rPr lang="ru-RU" dirty="0">
                <a:solidFill>
                  <a:schemeClr val="bg1"/>
                </a:solidFill>
              </a:rPr>
              <a:t> </a:t>
            </a:r>
            <a:r>
              <a:rPr lang="ru-RU" dirty="0" err="1">
                <a:solidFill>
                  <a:schemeClr val="bg1"/>
                </a:solidFill>
              </a:rPr>
              <a:t>розрахунку</a:t>
            </a:r>
            <a:r>
              <a:rPr lang="ru-RU" dirty="0">
                <a:solidFill>
                  <a:schemeClr val="bg1"/>
                </a:solidFill>
              </a:rPr>
              <a:t> </a:t>
            </a:r>
            <a:r>
              <a:rPr lang="ru-RU" dirty="0" err="1">
                <a:solidFill>
                  <a:schemeClr val="bg1"/>
                </a:solidFill>
              </a:rPr>
              <a:t>розмірних</a:t>
            </a:r>
            <a:r>
              <a:rPr lang="ru-RU" dirty="0">
                <a:solidFill>
                  <a:schemeClr val="bg1"/>
                </a:solidFill>
              </a:rPr>
              <a:t> </a:t>
            </a:r>
            <a:r>
              <a:rPr lang="ru-RU" dirty="0" err="1">
                <a:solidFill>
                  <a:schemeClr val="bg1"/>
                </a:solidFill>
              </a:rPr>
              <a:t>ланцюгів</a:t>
            </a:r>
            <a:r>
              <a:rPr lang="ru-RU" dirty="0">
                <a:solidFill>
                  <a:schemeClr val="bg1"/>
                </a:solidFill>
              </a:rPr>
              <a:t> з </a:t>
            </a:r>
            <a:r>
              <a:rPr lang="ru-RU" dirty="0" err="1" smtClean="0">
                <a:solidFill>
                  <a:schemeClr val="bg1"/>
                </a:solidFill>
              </a:rPr>
              <a:t>векторними</a:t>
            </a:r>
            <a:r>
              <a:rPr lang="ru-RU" dirty="0" smtClean="0">
                <a:solidFill>
                  <a:schemeClr val="bg1"/>
                </a:solidFill>
              </a:rPr>
              <a:t> </a:t>
            </a:r>
            <a:r>
              <a:rPr lang="ru-RU" dirty="0" err="1" smtClean="0">
                <a:solidFill>
                  <a:schemeClr val="bg1"/>
                </a:solidFill>
              </a:rPr>
              <a:t>похибками</a:t>
            </a:r>
            <a:r>
              <a:rPr lang="ru-RU" dirty="0">
                <a:solidFill>
                  <a:schemeClr val="bg1"/>
                </a:solidFill>
              </a:rPr>
              <a:t>?</a:t>
            </a:r>
          </a:p>
          <a:p>
            <a:pPr marL="0" indent="0" algn="just">
              <a:buNone/>
            </a:pPr>
            <a:r>
              <a:rPr lang="ru-RU" dirty="0">
                <a:solidFill>
                  <a:schemeClr val="bg1"/>
                </a:solidFill>
              </a:rPr>
              <a:t>30. </a:t>
            </a:r>
            <a:r>
              <a:rPr lang="ru-RU" dirty="0" err="1">
                <a:solidFill>
                  <a:schemeClr val="bg1"/>
                </a:solidFill>
              </a:rPr>
              <a:t>Складіть</a:t>
            </a:r>
            <a:r>
              <a:rPr lang="ru-RU" dirty="0">
                <a:solidFill>
                  <a:schemeClr val="bg1"/>
                </a:solidFill>
              </a:rPr>
              <a:t> алгоритм </a:t>
            </a:r>
            <a:r>
              <a:rPr lang="ru-RU" dirty="0" err="1">
                <a:solidFill>
                  <a:schemeClr val="bg1"/>
                </a:solidFill>
              </a:rPr>
              <a:t>розрахунку</a:t>
            </a:r>
            <a:r>
              <a:rPr lang="ru-RU" dirty="0">
                <a:solidFill>
                  <a:schemeClr val="bg1"/>
                </a:solidFill>
              </a:rPr>
              <a:t> </a:t>
            </a:r>
            <a:r>
              <a:rPr lang="ru-RU" dirty="0" err="1">
                <a:solidFill>
                  <a:schemeClr val="bg1"/>
                </a:solidFill>
              </a:rPr>
              <a:t>розмірних</a:t>
            </a:r>
            <a:r>
              <a:rPr lang="ru-RU" dirty="0">
                <a:solidFill>
                  <a:schemeClr val="bg1"/>
                </a:solidFill>
              </a:rPr>
              <a:t> </a:t>
            </a:r>
            <a:r>
              <a:rPr lang="ru-RU" dirty="0" err="1">
                <a:solidFill>
                  <a:schemeClr val="bg1"/>
                </a:solidFill>
              </a:rPr>
              <a:t>ланцюгів</a:t>
            </a:r>
            <a:r>
              <a:rPr lang="ru-RU" dirty="0">
                <a:solidFill>
                  <a:schemeClr val="bg1"/>
                </a:solidFill>
              </a:rPr>
              <a:t> з ланками-зазорами.</a:t>
            </a:r>
          </a:p>
          <a:p>
            <a:pPr marL="0" indent="0" algn="just">
              <a:buNone/>
            </a:pPr>
            <a:r>
              <a:rPr lang="ru-RU" dirty="0">
                <a:solidFill>
                  <a:schemeClr val="bg1"/>
                </a:solidFill>
              </a:rPr>
              <a:t>31. В </a:t>
            </a:r>
            <a:r>
              <a:rPr lang="ru-RU" dirty="0" err="1">
                <a:solidFill>
                  <a:schemeClr val="bg1"/>
                </a:solidFill>
              </a:rPr>
              <a:t>чому</a:t>
            </a:r>
            <a:r>
              <a:rPr lang="ru-RU" dirty="0">
                <a:solidFill>
                  <a:schemeClr val="bg1"/>
                </a:solidFill>
              </a:rPr>
              <a:t> </a:t>
            </a:r>
            <a:r>
              <a:rPr lang="ru-RU" dirty="0" err="1">
                <a:solidFill>
                  <a:schemeClr val="bg1"/>
                </a:solidFill>
              </a:rPr>
              <a:t>полягає</a:t>
            </a:r>
            <a:r>
              <a:rPr lang="ru-RU" dirty="0">
                <a:solidFill>
                  <a:schemeClr val="bg1"/>
                </a:solidFill>
              </a:rPr>
              <a:t> </a:t>
            </a:r>
            <a:r>
              <a:rPr lang="ru-RU" dirty="0" err="1">
                <a:solidFill>
                  <a:schemeClr val="bg1"/>
                </a:solidFill>
              </a:rPr>
              <a:t>особливість</a:t>
            </a:r>
            <a:r>
              <a:rPr lang="ru-RU" dirty="0">
                <a:solidFill>
                  <a:schemeClr val="bg1"/>
                </a:solidFill>
              </a:rPr>
              <a:t> </a:t>
            </a:r>
            <a:r>
              <a:rPr lang="ru-RU" dirty="0" err="1">
                <a:solidFill>
                  <a:schemeClr val="bg1"/>
                </a:solidFill>
              </a:rPr>
              <a:t>розрахунку</a:t>
            </a:r>
            <a:r>
              <a:rPr lang="ru-RU" dirty="0">
                <a:solidFill>
                  <a:schemeClr val="bg1"/>
                </a:solidFill>
              </a:rPr>
              <a:t> </a:t>
            </a:r>
            <a:r>
              <a:rPr lang="ru-RU" dirty="0" err="1">
                <a:solidFill>
                  <a:schemeClr val="bg1"/>
                </a:solidFill>
              </a:rPr>
              <a:t>взаємозв’язаних</a:t>
            </a:r>
            <a:r>
              <a:rPr lang="ru-RU" dirty="0">
                <a:solidFill>
                  <a:schemeClr val="bg1"/>
                </a:solidFill>
              </a:rPr>
              <a:t> </a:t>
            </a:r>
            <a:r>
              <a:rPr lang="ru-RU" dirty="0" err="1">
                <a:solidFill>
                  <a:schemeClr val="bg1"/>
                </a:solidFill>
              </a:rPr>
              <a:t>розмірних</a:t>
            </a:r>
            <a:r>
              <a:rPr lang="ru-RU" dirty="0">
                <a:solidFill>
                  <a:schemeClr val="bg1"/>
                </a:solidFill>
              </a:rPr>
              <a:t> </a:t>
            </a:r>
            <a:r>
              <a:rPr lang="ru-RU" dirty="0" err="1">
                <a:solidFill>
                  <a:schemeClr val="bg1"/>
                </a:solidFill>
              </a:rPr>
              <a:t>ланцюгів</a:t>
            </a:r>
            <a:r>
              <a:rPr lang="ru-RU" dirty="0">
                <a:solidFill>
                  <a:schemeClr val="bg1"/>
                </a:solidFill>
              </a:rPr>
              <a:t>?</a:t>
            </a:r>
          </a:p>
          <a:p>
            <a:pPr marL="0" indent="0" algn="just">
              <a:buNone/>
            </a:pPr>
            <a:r>
              <a:rPr lang="ru-RU" dirty="0">
                <a:solidFill>
                  <a:schemeClr val="bg1"/>
                </a:solidFill>
              </a:rPr>
              <a:t>32. </a:t>
            </a:r>
            <a:r>
              <a:rPr lang="ru-RU" dirty="0" err="1">
                <a:solidFill>
                  <a:schemeClr val="bg1"/>
                </a:solidFill>
              </a:rPr>
              <a:t>Складіть</a:t>
            </a:r>
            <a:r>
              <a:rPr lang="ru-RU" dirty="0">
                <a:solidFill>
                  <a:schemeClr val="bg1"/>
                </a:solidFill>
              </a:rPr>
              <a:t> алгоритм </a:t>
            </a:r>
            <a:r>
              <a:rPr lang="ru-RU" dirty="0" err="1">
                <a:solidFill>
                  <a:schemeClr val="bg1"/>
                </a:solidFill>
              </a:rPr>
              <a:t>розрахунку</a:t>
            </a:r>
            <a:r>
              <a:rPr lang="ru-RU" dirty="0">
                <a:solidFill>
                  <a:schemeClr val="bg1"/>
                </a:solidFill>
              </a:rPr>
              <a:t> </a:t>
            </a:r>
            <a:r>
              <a:rPr lang="ru-RU" dirty="0" err="1">
                <a:solidFill>
                  <a:schemeClr val="bg1"/>
                </a:solidFill>
              </a:rPr>
              <a:t>розмірних</a:t>
            </a:r>
            <a:r>
              <a:rPr lang="ru-RU" dirty="0">
                <a:solidFill>
                  <a:schemeClr val="bg1"/>
                </a:solidFill>
              </a:rPr>
              <a:t> </a:t>
            </a:r>
            <a:r>
              <a:rPr lang="ru-RU" dirty="0" err="1">
                <a:solidFill>
                  <a:schemeClr val="bg1"/>
                </a:solidFill>
              </a:rPr>
              <a:t>ланцюгів</a:t>
            </a:r>
            <a:r>
              <a:rPr lang="ru-RU" dirty="0">
                <a:solidFill>
                  <a:schemeClr val="bg1"/>
                </a:solidFill>
              </a:rPr>
              <a:t> при </a:t>
            </a:r>
            <a:r>
              <a:rPr lang="ru-RU" dirty="0" err="1">
                <a:solidFill>
                  <a:schemeClr val="bg1"/>
                </a:solidFill>
              </a:rPr>
              <a:t>складанні</a:t>
            </a:r>
            <a:r>
              <a:rPr lang="ru-RU" dirty="0">
                <a:solidFill>
                  <a:schemeClr val="bg1"/>
                </a:solidFill>
              </a:rPr>
              <a:t> за </a:t>
            </a:r>
            <a:r>
              <a:rPr lang="ru-RU" dirty="0" smtClean="0">
                <a:solidFill>
                  <a:schemeClr val="bg1"/>
                </a:solidFill>
              </a:rPr>
              <a:t>методом </a:t>
            </a:r>
            <a:r>
              <a:rPr lang="ru-RU" dirty="0" err="1" smtClean="0">
                <a:solidFill>
                  <a:schemeClr val="bg1"/>
                </a:solidFill>
              </a:rPr>
              <a:t>повної</a:t>
            </a:r>
            <a:r>
              <a:rPr lang="ru-RU" dirty="0" smtClean="0">
                <a:solidFill>
                  <a:schemeClr val="bg1"/>
                </a:solidFill>
              </a:rPr>
              <a:t> </a:t>
            </a:r>
            <a:r>
              <a:rPr lang="ru-RU" dirty="0" err="1">
                <a:solidFill>
                  <a:schemeClr val="bg1"/>
                </a:solidFill>
              </a:rPr>
              <a:t>взаємозамінності</a:t>
            </a:r>
            <a:r>
              <a:rPr lang="ru-RU" dirty="0">
                <a:solidFill>
                  <a:schemeClr val="bg1"/>
                </a:solidFill>
              </a:rPr>
              <a:t>.</a:t>
            </a:r>
          </a:p>
          <a:p>
            <a:pPr marL="0" indent="0" algn="just">
              <a:buNone/>
            </a:pPr>
            <a:r>
              <a:rPr lang="ru-RU" dirty="0">
                <a:solidFill>
                  <a:schemeClr val="bg1"/>
                </a:solidFill>
              </a:rPr>
              <a:t>33. </a:t>
            </a:r>
            <a:r>
              <a:rPr lang="ru-RU" dirty="0" err="1">
                <a:solidFill>
                  <a:schemeClr val="bg1"/>
                </a:solidFill>
              </a:rPr>
              <a:t>Складіть</a:t>
            </a:r>
            <a:r>
              <a:rPr lang="ru-RU" dirty="0">
                <a:solidFill>
                  <a:schemeClr val="bg1"/>
                </a:solidFill>
              </a:rPr>
              <a:t> алгоритм </a:t>
            </a:r>
            <a:r>
              <a:rPr lang="ru-RU" dirty="0" err="1">
                <a:solidFill>
                  <a:schemeClr val="bg1"/>
                </a:solidFill>
              </a:rPr>
              <a:t>розрахунку</a:t>
            </a:r>
            <a:r>
              <a:rPr lang="ru-RU" dirty="0">
                <a:solidFill>
                  <a:schemeClr val="bg1"/>
                </a:solidFill>
              </a:rPr>
              <a:t> </a:t>
            </a:r>
            <a:r>
              <a:rPr lang="ru-RU" dirty="0" err="1">
                <a:solidFill>
                  <a:schemeClr val="bg1"/>
                </a:solidFill>
              </a:rPr>
              <a:t>розмірних</a:t>
            </a:r>
            <a:r>
              <a:rPr lang="ru-RU" dirty="0">
                <a:solidFill>
                  <a:schemeClr val="bg1"/>
                </a:solidFill>
              </a:rPr>
              <a:t> </a:t>
            </a:r>
            <a:r>
              <a:rPr lang="ru-RU" dirty="0" err="1">
                <a:solidFill>
                  <a:schemeClr val="bg1"/>
                </a:solidFill>
              </a:rPr>
              <a:t>ланцюгів</a:t>
            </a:r>
            <a:r>
              <a:rPr lang="ru-RU" dirty="0">
                <a:solidFill>
                  <a:schemeClr val="bg1"/>
                </a:solidFill>
              </a:rPr>
              <a:t> при </a:t>
            </a:r>
            <a:r>
              <a:rPr lang="ru-RU" dirty="0" err="1">
                <a:solidFill>
                  <a:schemeClr val="bg1"/>
                </a:solidFill>
              </a:rPr>
              <a:t>складанні</a:t>
            </a:r>
            <a:r>
              <a:rPr lang="ru-RU" dirty="0">
                <a:solidFill>
                  <a:schemeClr val="bg1"/>
                </a:solidFill>
              </a:rPr>
              <a:t> за </a:t>
            </a:r>
            <a:r>
              <a:rPr lang="ru-RU" dirty="0" smtClean="0">
                <a:solidFill>
                  <a:schemeClr val="bg1"/>
                </a:solidFill>
              </a:rPr>
              <a:t>методом </a:t>
            </a:r>
            <a:r>
              <a:rPr lang="ru-RU" dirty="0" err="1" smtClean="0">
                <a:solidFill>
                  <a:schemeClr val="bg1"/>
                </a:solidFill>
              </a:rPr>
              <a:t>неповної</a:t>
            </a:r>
            <a:r>
              <a:rPr lang="ru-RU" dirty="0" smtClean="0">
                <a:solidFill>
                  <a:schemeClr val="bg1"/>
                </a:solidFill>
              </a:rPr>
              <a:t> </a:t>
            </a:r>
            <a:r>
              <a:rPr lang="ru-RU" dirty="0" err="1">
                <a:solidFill>
                  <a:schemeClr val="bg1"/>
                </a:solidFill>
              </a:rPr>
              <a:t>взаємозамінності</a:t>
            </a:r>
            <a:r>
              <a:rPr lang="ru-RU" dirty="0">
                <a:solidFill>
                  <a:schemeClr val="bg1"/>
                </a:solidFill>
              </a:rPr>
              <a:t>.</a:t>
            </a:r>
          </a:p>
          <a:p>
            <a:pPr marL="0" indent="0" algn="just">
              <a:buNone/>
            </a:pPr>
            <a:r>
              <a:rPr lang="ru-RU" dirty="0">
                <a:solidFill>
                  <a:schemeClr val="bg1"/>
                </a:solidFill>
              </a:rPr>
              <a:t>34. </a:t>
            </a:r>
            <a:r>
              <a:rPr lang="ru-RU" dirty="0" err="1">
                <a:solidFill>
                  <a:schemeClr val="bg1"/>
                </a:solidFill>
              </a:rPr>
              <a:t>Складіть</a:t>
            </a:r>
            <a:r>
              <a:rPr lang="ru-RU" dirty="0">
                <a:solidFill>
                  <a:schemeClr val="bg1"/>
                </a:solidFill>
              </a:rPr>
              <a:t> алгоритм </a:t>
            </a:r>
            <a:r>
              <a:rPr lang="ru-RU" dirty="0" err="1">
                <a:solidFill>
                  <a:schemeClr val="bg1"/>
                </a:solidFill>
              </a:rPr>
              <a:t>розрахунку</a:t>
            </a:r>
            <a:r>
              <a:rPr lang="ru-RU" dirty="0">
                <a:solidFill>
                  <a:schemeClr val="bg1"/>
                </a:solidFill>
              </a:rPr>
              <a:t> </a:t>
            </a:r>
            <a:r>
              <a:rPr lang="ru-RU" dirty="0" err="1">
                <a:solidFill>
                  <a:schemeClr val="bg1"/>
                </a:solidFill>
              </a:rPr>
              <a:t>розмірних</a:t>
            </a:r>
            <a:r>
              <a:rPr lang="ru-RU" dirty="0">
                <a:solidFill>
                  <a:schemeClr val="bg1"/>
                </a:solidFill>
              </a:rPr>
              <a:t> </a:t>
            </a:r>
            <a:r>
              <a:rPr lang="ru-RU" dirty="0" err="1">
                <a:solidFill>
                  <a:schemeClr val="bg1"/>
                </a:solidFill>
              </a:rPr>
              <a:t>ланцюгів</a:t>
            </a:r>
            <a:r>
              <a:rPr lang="ru-RU" dirty="0">
                <a:solidFill>
                  <a:schemeClr val="bg1"/>
                </a:solidFill>
              </a:rPr>
              <a:t> при </a:t>
            </a:r>
            <a:r>
              <a:rPr lang="ru-RU" dirty="0" err="1">
                <a:solidFill>
                  <a:schemeClr val="bg1"/>
                </a:solidFill>
              </a:rPr>
              <a:t>складанні</a:t>
            </a:r>
            <a:r>
              <a:rPr lang="ru-RU" dirty="0">
                <a:solidFill>
                  <a:schemeClr val="bg1"/>
                </a:solidFill>
              </a:rPr>
              <a:t> за </a:t>
            </a:r>
            <a:r>
              <a:rPr lang="ru-RU" dirty="0" smtClean="0">
                <a:solidFill>
                  <a:schemeClr val="bg1"/>
                </a:solidFill>
              </a:rPr>
              <a:t>методом </a:t>
            </a:r>
            <a:r>
              <a:rPr lang="ru-RU" dirty="0" err="1" smtClean="0">
                <a:solidFill>
                  <a:schemeClr val="bg1"/>
                </a:solidFill>
              </a:rPr>
              <a:t>групової</a:t>
            </a:r>
            <a:r>
              <a:rPr lang="ru-RU" dirty="0" smtClean="0">
                <a:solidFill>
                  <a:schemeClr val="bg1"/>
                </a:solidFill>
              </a:rPr>
              <a:t> </a:t>
            </a:r>
            <a:r>
              <a:rPr lang="ru-RU" dirty="0" err="1">
                <a:solidFill>
                  <a:schemeClr val="bg1"/>
                </a:solidFill>
              </a:rPr>
              <a:t>взаємозамінності</a:t>
            </a:r>
            <a:r>
              <a:rPr lang="ru-RU" dirty="0">
                <a:solidFill>
                  <a:schemeClr val="bg1"/>
                </a:solidFill>
              </a:rPr>
              <a:t>.</a:t>
            </a:r>
          </a:p>
          <a:p>
            <a:pPr marL="0" indent="0" algn="just">
              <a:buNone/>
            </a:pPr>
            <a:r>
              <a:rPr lang="ru-RU" dirty="0">
                <a:solidFill>
                  <a:schemeClr val="bg1"/>
                </a:solidFill>
              </a:rPr>
              <a:t>35. </a:t>
            </a:r>
            <a:r>
              <a:rPr lang="ru-RU" dirty="0" err="1">
                <a:solidFill>
                  <a:schemeClr val="bg1"/>
                </a:solidFill>
              </a:rPr>
              <a:t>Складіть</a:t>
            </a:r>
            <a:r>
              <a:rPr lang="ru-RU" dirty="0">
                <a:solidFill>
                  <a:schemeClr val="bg1"/>
                </a:solidFill>
              </a:rPr>
              <a:t> алгоритм </a:t>
            </a:r>
            <a:r>
              <a:rPr lang="ru-RU" dirty="0" err="1">
                <a:solidFill>
                  <a:schemeClr val="bg1"/>
                </a:solidFill>
              </a:rPr>
              <a:t>розрахунку</a:t>
            </a:r>
            <a:r>
              <a:rPr lang="ru-RU" dirty="0">
                <a:solidFill>
                  <a:schemeClr val="bg1"/>
                </a:solidFill>
              </a:rPr>
              <a:t> </a:t>
            </a:r>
            <a:r>
              <a:rPr lang="ru-RU" dirty="0" err="1">
                <a:solidFill>
                  <a:schemeClr val="bg1"/>
                </a:solidFill>
              </a:rPr>
              <a:t>розмірних</a:t>
            </a:r>
            <a:r>
              <a:rPr lang="ru-RU" dirty="0">
                <a:solidFill>
                  <a:schemeClr val="bg1"/>
                </a:solidFill>
              </a:rPr>
              <a:t> </a:t>
            </a:r>
            <a:r>
              <a:rPr lang="ru-RU" dirty="0" err="1">
                <a:solidFill>
                  <a:schemeClr val="bg1"/>
                </a:solidFill>
              </a:rPr>
              <a:t>ланцюгів</a:t>
            </a:r>
            <a:r>
              <a:rPr lang="ru-RU" dirty="0">
                <a:solidFill>
                  <a:schemeClr val="bg1"/>
                </a:solidFill>
              </a:rPr>
              <a:t> при </a:t>
            </a:r>
            <a:r>
              <a:rPr lang="ru-RU" dirty="0" err="1">
                <a:solidFill>
                  <a:schemeClr val="bg1"/>
                </a:solidFill>
              </a:rPr>
              <a:t>складанні</a:t>
            </a:r>
            <a:r>
              <a:rPr lang="ru-RU" dirty="0">
                <a:solidFill>
                  <a:schemeClr val="bg1"/>
                </a:solidFill>
              </a:rPr>
              <a:t> за </a:t>
            </a:r>
            <a:r>
              <a:rPr lang="ru-RU" dirty="0" smtClean="0">
                <a:solidFill>
                  <a:schemeClr val="bg1"/>
                </a:solidFill>
              </a:rPr>
              <a:t>методом </a:t>
            </a:r>
            <a:r>
              <a:rPr lang="ru-RU" dirty="0" err="1" smtClean="0">
                <a:solidFill>
                  <a:schemeClr val="bg1"/>
                </a:solidFill>
              </a:rPr>
              <a:t>припасування</a:t>
            </a:r>
            <a:r>
              <a:rPr lang="ru-RU" dirty="0">
                <a:solidFill>
                  <a:schemeClr val="bg1"/>
                </a:solidFill>
              </a:rPr>
              <a:t>.</a:t>
            </a:r>
          </a:p>
          <a:p>
            <a:pPr marL="0" indent="0" algn="just">
              <a:buNone/>
            </a:pPr>
            <a:r>
              <a:rPr lang="ru-RU" dirty="0">
                <a:solidFill>
                  <a:schemeClr val="bg1"/>
                </a:solidFill>
              </a:rPr>
              <a:t>36. </a:t>
            </a:r>
            <a:r>
              <a:rPr lang="ru-RU" dirty="0" err="1">
                <a:solidFill>
                  <a:schemeClr val="bg1"/>
                </a:solidFill>
              </a:rPr>
              <a:t>Складіть</a:t>
            </a:r>
            <a:r>
              <a:rPr lang="ru-RU" dirty="0">
                <a:solidFill>
                  <a:schemeClr val="bg1"/>
                </a:solidFill>
              </a:rPr>
              <a:t> алгоритм </a:t>
            </a:r>
            <a:r>
              <a:rPr lang="ru-RU" dirty="0" err="1">
                <a:solidFill>
                  <a:schemeClr val="bg1"/>
                </a:solidFill>
              </a:rPr>
              <a:t>розрахунку</a:t>
            </a:r>
            <a:r>
              <a:rPr lang="ru-RU" dirty="0">
                <a:solidFill>
                  <a:schemeClr val="bg1"/>
                </a:solidFill>
              </a:rPr>
              <a:t> </a:t>
            </a:r>
            <a:r>
              <a:rPr lang="ru-RU" dirty="0" err="1">
                <a:solidFill>
                  <a:schemeClr val="bg1"/>
                </a:solidFill>
              </a:rPr>
              <a:t>розмірних</a:t>
            </a:r>
            <a:r>
              <a:rPr lang="ru-RU" dirty="0">
                <a:solidFill>
                  <a:schemeClr val="bg1"/>
                </a:solidFill>
              </a:rPr>
              <a:t> </a:t>
            </a:r>
            <a:r>
              <a:rPr lang="ru-RU" dirty="0" err="1">
                <a:solidFill>
                  <a:schemeClr val="bg1"/>
                </a:solidFill>
              </a:rPr>
              <a:t>ланцюгів</a:t>
            </a:r>
            <a:r>
              <a:rPr lang="ru-RU" dirty="0">
                <a:solidFill>
                  <a:schemeClr val="bg1"/>
                </a:solidFill>
              </a:rPr>
              <a:t> при </a:t>
            </a:r>
            <a:r>
              <a:rPr lang="ru-RU" dirty="0" err="1">
                <a:solidFill>
                  <a:schemeClr val="bg1"/>
                </a:solidFill>
              </a:rPr>
              <a:t>складанні</a:t>
            </a:r>
            <a:r>
              <a:rPr lang="ru-RU" dirty="0">
                <a:solidFill>
                  <a:schemeClr val="bg1"/>
                </a:solidFill>
              </a:rPr>
              <a:t> за </a:t>
            </a:r>
            <a:r>
              <a:rPr lang="ru-RU" dirty="0" smtClean="0">
                <a:solidFill>
                  <a:schemeClr val="bg1"/>
                </a:solidFill>
              </a:rPr>
              <a:t>методом </a:t>
            </a:r>
            <a:r>
              <a:rPr lang="ru-RU" dirty="0" err="1" smtClean="0">
                <a:solidFill>
                  <a:schemeClr val="bg1"/>
                </a:solidFill>
              </a:rPr>
              <a:t>регулювання</a:t>
            </a:r>
            <a:r>
              <a:rPr lang="ru-RU" dirty="0" smtClean="0">
                <a:solidFill>
                  <a:schemeClr val="bg1"/>
                </a:solidFill>
              </a:rPr>
              <a:t> </a:t>
            </a:r>
            <a:r>
              <a:rPr lang="ru-RU" dirty="0">
                <a:solidFill>
                  <a:schemeClr val="bg1"/>
                </a:solidFill>
              </a:rPr>
              <a:t>з </a:t>
            </a:r>
            <a:r>
              <a:rPr lang="ru-RU" dirty="0" err="1">
                <a:solidFill>
                  <a:schemeClr val="bg1"/>
                </a:solidFill>
              </a:rPr>
              <a:t>використанням</a:t>
            </a:r>
            <a:r>
              <a:rPr lang="ru-RU" dirty="0">
                <a:solidFill>
                  <a:schemeClr val="bg1"/>
                </a:solidFill>
              </a:rPr>
              <a:t> набору прокладок.</a:t>
            </a:r>
          </a:p>
          <a:p>
            <a:pPr marL="0" indent="0" algn="just">
              <a:buNone/>
            </a:pPr>
            <a:r>
              <a:rPr lang="ru-RU" dirty="0">
                <a:solidFill>
                  <a:schemeClr val="bg1"/>
                </a:solidFill>
              </a:rPr>
              <a:t>37. </a:t>
            </a:r>
            <a:r>
              <a:rPr lang="ru-RU" dirty="0" err="1">
                <a:solidFill>
                  <a:schemeClr val="bg1"/>
                </a:solidFill>
              </a:rPr>
              <a:t>Складіть</a:t>
            </a:r>
            <a:r>
              <a:rPr lang="ru-RU" dirty="0">
                <a:solidFill>
                  <a:schemeClr val="bg1"/>
                </a:solidFill>
              </a:rPr>
              <a:t> алгоритм </a:t>
            </a:r>
            <a:r>
              <a:rPr lang="ru-RU" dirty="0" err="1">
                <a:solidFill>
                  <a:schemeClr val="bg1"/>
                </a:solidFill>
              </a:rPr>
              <a:t>розрахунку</a:t>
            </a:r>
            <a:r>
              <a:rPr lang="ru-RU" dirty="0">
                <a:solidFill>
                  <a:schemeClr val="bg1"/>
                </a:solidFill>
              </a:rPr>
              <a:t> </a:t>
            </a:r>
            <a:r>
              <a:rPr lang="ru-RU" dirty="0" err="1">
                <a:solidFill>
                  <a:schemeClr val="bg1"/>
                </a:solidFill>
              </a:rPr>
              <a:t>розмірних</a:t>
            </a:r>
            <a:r>
              <a:rPr lang="ru-RU" dirty="0">
                <a:solidFill>
                  <a:schemeClr val="bg1"/>
                </a:solidFill>
              </a:rPr>
              <a:t> </a:t>
            </a:r>
            <a:r>
              <a:rPr lang="ru-RU" dirty="0" err="1">
                <a:solidFill>
                  <a:schemeClr val="bg1"/>
                </a:solidFill>
              </a:rPr>
              <a:t>ланцюгів</a:t>
            </a:r>
            <a:r>
              <a:rPr lang="ru-RU" dirty="0">
                <a:solidFill>
                  <a:schemeClr val="bg1"/>
                </a:solidFill>
              </a:rPr>
              <a:t> при </a:t>
            </a:r>
            <a:r>
              <a:rPr lang="ru-RU" dirty="0" err="1">
                <a:solidFill>
                  <a:schemeClr val="bg1"/>
                </a:solidFill>
              </a:rPr>
              <a:t>складанні</a:t>
            </a:r>
            <a:r>
              <a:rPr lang="ru-RU" dirty="0">
                <a:solidFill>
                  <a:schemeClr val="bg1"/>
                </a:solidFill>
              </a:rPr>
              <a:t> за </a:t>
            </a:r>
            <a:r>
              <a:rPr lang="ru-RU" dirty="0" smtClean="0">
                <a:solidFill>
                  <a:schemeClr val="bg1"/>
                </a:solidFill>
              </a:rPr>
              <a:t>методом </a:t>
            </a:r>
            <a:r>
              <a:rPr lang="ru-RU" dirty="0" err="1" smtClean="0">
                <a:solidFill>
                  <a:schemeClr val="bg1"/>
                </a:solidFill>
              </a:rPr>
              <a:t>регулювання</a:t>
            </a:r>
            <a:r>
              <a:rPr lang="ru-RU" dirty="0" smtClean="0">
                <a:solidFill>
                  <a:schemeClr val="bg1"/>
                </a:solidFill>
              </a:rPr>
              <a:t> </a:t>
            </a:r>
            <a:r>
              <a:rPr lang="ru-RU" dirty="0">
                <a:solidFill>
                  <a:schemeClr val="bg1"/>
                </a:solidFill>
              </a:rPr>
              <a:t>з </a:t>
            </a:r>
            <a:r>
              <a:rPr lang="ru-RU" dirty="0" err="1">
                <a:solidFill>
                  <a:schemeClr val="bg1"/>
                </a:solidFill>
              </a:rPr>
              <a:t>використанням</a:t>
            </a:r>
            <a:r>
              <a:rPr lang="ru-RU" dirty="0">
                <a:solidFill>
                  <a:schemeClr val="bg1"/>
                </a:solidFill>
              </a:rPr>
              <a:t> ланки-зазору.</a:t>
            </a:r>
          </a:p>
          <a:p>
            <a:pPr marL="0" indent="0" algn="just">
              <a:buNone/>
            </a:pPr>
            <a:r>
              <a:rPr lang="ru-RU" dirty="0">
                <a:solidFill>
                  <a:schemeClr val="bg1"/>
                </a:solidFill>
              </a:rPr>
              <a:t>38. Як на </a:t>
            </a:r>
            <a:r>
              <a:rPr lang="ru-RU" dirty="0" err="1">
                <a:solidFill>
                  <a:schemeClr val="bg1"/>
                </a:solidFill>
              </a:rPr>
              <a:t>складальних</a:t>
            </a:r>
            <a:r>
              <a:rPr lang="ru-RU" dirty="0">
                <a:solidFill>
                  <a:schemeClr val="bg1"/>
                </a:solidFill>
              </a:rPr>
              <a:t> </a:t>
            </a:r>
            <a:r>
              <a:rPr lang="ru-RU" dirty="0" err="1">
                <a:solidFill>
                  <a:schemeClr val="bg1"/>
                </a:solidFill>
              </a:rPr>
              <a:t>кресленнях</a:t>
            </a:r>
            <a:r>
              <a:rPr lang="ru-RU" dirty="0">
                <a:solidFill>
                  <a:schemeClr val="bg1"/>
                </a:solidFill>
              </a:rPr>
              <a:t> </a:t>
            </a:r>
            <a:r>
              <a:rPr lang="ru-RU" dirty="0" err="1">
                <a:solidFill>
                  <a:schemeClr val="bg1"/>
                </a:solidFill>
              </a:rPr>
              <a:t>виявляються</a:t>
            </a:r>
            <a:r>
              <a:rPr lang="ru-RU" dirty="0">
                <a:solidFill>
                  <a:schemeClr val="bg1"/>
                </a:solidFill>
              </a:rPr>
              <a:t> </a:t>
            </a:r>
            <a:r>
              <a:rPr lang="ru-RU" dirty="0" err="1">
                <a:solidFill>
                  <a:schemeClr val="bg1"/>
                </a:solidFill>
              </a:rPr>
              <a:t>замикальні</a:t>
            </a:r>
            <a:r>
              <a:rPr lang="ru-RU" dirty="0">
                <a:solidFill>
                  <a:schemeClr val="bg1"/>
                </a:solidFill>
              </a:rPr>
              <a:t> ланки?</a:t>
            </a:r>
          </a:p>
          <a:p>
            <a:pPr marL="0" indent="0" algn="just">
              <a:buNone/>
            </a:pPr>
            <a:r>
              <a:rPr lang="ru-RU" dirty="0">
                <a:solidFill>
                  <a:schemeClr val="bg1"/>
                </a:solidFill>
              </a:rPr>
              <a:t>39. Як </a:t>
            </a:r>
            <a:r>
              <a:rPr lang="ru-RU" dirty="0" err="1">
                <a:solidFill>
                  <a:schemeClr val="bg1"/>
                </a:solidFill>
              </a:rPr>
              <a:t>зі</a:t>
            </a:r>
            <a:r>
              <a:rPr lang="ru-RU" dirty="0">
                <a:solidFill>
                  <a:schemeClr val="bg1"/>
                </a:solidFill>
              </a:rPr>
              <a:t> складального </a:t>
            </a:r>
            <a:r>
              <a:rPr lang="ru-RU" dirty="0" err="1">
                <a:solidFill>
                  <a:schemeClr val="bg1"/>
                </a:solidFill>
              </a:rPr>
              <a:t>креслення</a:t>
            </a:r>
            <a:r>
              <a:rPr lang="ru-RU" dirty="0">
                <a:solidFill>
                  <a:schemeClr val="bg1"/>
                </a:solidFill>
              </a:rPr>
              <a:t> </a:t>
            </a:r>
            <a:r>
              <a:rPr lang="ru-RU" dirty="0" err="1">
                <a:solidFill>
                  <a:schemeClr val="bg1"/>
                </a:solidFill>
              </a:rPr>
              <a:t>виявляються</a:t>
            </a:r>
            <a:r>
              <a:rPr lang="ru-RU" dirty="0">
                <a:solidFill>
                  <a:schemeClr val="bg1"/>
                </a:solidFill>
              </a:rPr>
              <a:t> </a:t>
            </a:r>
            <a:r>
              <a:rPr lang="ru-RU" dirty="0" err="1">
                <a:solidFill>
                  <a:schemeClr val="bg1"/>
                </a:solidFill>
              </a:rPr>
              <a:t>розмірні</a:t>
            </a:r>
            <a:r>
              <a:rPr lang="ru-RU" dirty="0">
                <a:solidFill>
                  <a:schemeClr val="bg1"/>
                </a:solidFill>
              </a:rPr>
              <a:t> </a:t>
            </a:r>
            <a:r>
              <a:rPr lang="ru-RU" dirty="0" err="1">
                <a:solidFill>
                  <a:schemeClr val="bg1"/>
                </a:solidFill>
              </a:rPr>
              <a:t>ланцюги</a:t>
            </a:r>
            <a:r>
              <a:rPr lang="ru-RU" dirty="0">
                <a:solidFill>
                  <a:schemeClr val="bg1"/>
                </a:solidFill>
              </a:rPr>
              <a:t>?</a:t>
            </a:r>
          </a:p>
          <a:p>
            <a:pPr marL="0" indent="0" algn="just">
              <a:buNone/>
            </a:pPr>
            <a:r>
              <a:rPr lang="ru-RU" dirty="0">
                <a:solidFill>
                  <a:schemeClr val="bg1"/>
                </a:solidFill>
              </a:rPr>
              <a:t>40. Як </a:t>
            </a:r>
            <a:r>
              <a:rPr lang="ru-RU" dirty="0" err="1">
                <a:solidFill>
                  <a:schemeClr val="bg1"/>
                </a:solidFill>
              </a:rPr>
              <a:t>попередньо</a:t>
            </a:r>
            <a:r>
              <a:rPr lang="ru-RU" dirty="0">
                <a:solidFill>
                  <a:schemeClr val="bg1"/>
                </a:solidFill>
              </a:rPr>
              <a:t> </a:t>
            </a:r>
            <a:r>
              <a:rPr lang="ru-RU" dirty="0" err="1">
                <a:solidFill>
                  <a:schemeClr val="bg1"/>
                </a:solidFill>
              </a:rPr>
              <a:t>вибирається</a:t>
            </a:r>
            <a:r>
              <a:rPr lang="ru-RU" dirty="0">
                <a:solidFill>
                  <a:schemeClr val="bg1"/>
                </a:solidFill>
              </a:rPr>
              <a:t> метод </a:t>
            </a:r>
            <a:r>
              <a:rPr lang="ru-RU" dirty="0" err="1">
                <a:solidFill>
                  <a:schemeClr val="bg1"/>
                </a:solidFill>
              </a:rPr>
              <a:t>розрахунку</a:t>
            </a:r>
            <a:r>
              <a:rPr lang="ru-RU" dirty="0">
                <a:solidFill>
                  <a:schemeClr val="bg1"/>
                </a:solidFill>
              </a:rPr>
              <a:t> складального </a:t>
            </a:r>
            <a:r>
              <a:rPr lang="ru-RU" dirty="0" err="1">
                <a:solidFill>
                  <a:schemeClr val="bg1"/>
                </a:solidFill>
              </a:rPr>
              <a:t>ланцюга</a:t>
            </a:r>
            <a:r>
              <a:rPr lang="ru-RU" dirty="0">
                <a:solidFill>
                  <a:schemeClr val="bg1"/>
                </a:solidFill>
              </a:rPr>
              <a:t> та </a:t>
            </a:r>
            <a:r>
              <a:rPr lang="ru-RU" dirty="0" smtClean="0">
                <a:solidFill>
                  <a:schemeClr val="bg1"/>
                </a:solidFill>
              </a:rPr>
              <a:t>метод </a:t>
            </a:r>
            <a:r>
              <a:rPr lang="ru-RU" dirty="0" err="1" smtClean="0">
                <a:solidFill>
                  <a:schemeClr val="bg1"/>
                </a:solidFill>
              </a:rPr>
              <a:t>досягнення</a:t>
            </a:r>
            <a:r>
              <a:rPr lang="ru-RU" dirty="0" smtClean="0">
                <a:solidFill>
                  <a:schemeClr val="bg1"/>
                </a:solidFill>
              </a:rPr>
              <a:t> </a:t>
            </a:r>
            <a:r>
              <a:rPr lang="ru-RU" dirty="0" err="1">
                <a:solidFill>
                  <a:schemeClr val="bg1"/>
                </a:solidFill>
              </a:rPr>
              <a:t>точності</a:t>
            </a:r>
            <a:r>
              <a:rPr lang="ru-RU" dirty="0">
                <a:solidFill>
                  <a:schemeClr val="bg1"/>
                </a:solidFill>
              </a:rPr>
              <a:t> </a:t>
            </a:r>
            <a:r>
              <a:rPr lang="ru-RU" dirty="0" err="1">
                <a:solidFill>
                  <a:schemeClr val="bg1"/>
                </a:solidFill>
              </a:rPr>
              <a:t>замикальної</a:t>
            </a:r>
            <a:r>
              <a:rPr lang="ru-RU" dirty="0">
                <a:solidFill>
                  <a:schemeClr val="bg1"/>
                </a:solidFill>
              </a:rPr>
              <a:t> ланки?</a:t>
            </a:r>
          </a:p>
        </p:txBody>
      </p:sp>
    </p:spTree>
    <p:extLst>
      <p:ext uri="{BB962C8B-B14F-4D97-AF65-F5344CB8AC3E}">
        <p14:creationId xmlns:p14="http://schemas.microsoft.com/office/powerpoint/2010/main" xmlns="" val="2483531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2" y="365127"/>
            <a:ext cx="10515600" cy="643060"/>
          </a:xfrm>
        </p:spPr>
        <p:txBody>
          <a:bodyPr>
            <a:normAutofit fontScale="90000"/>
          </a:bodyPr>
          <a:lstStyle/>
          <a:p>
            <a:pPr algn="ctr"/>
            <a:r>
              <a:rPr lang="uk-UA" b="1" dirty="0">
                <a:solidFill>
                  <a:schemeClr val="bg1"/>
                </a:solidFill>
                <a:latin typeface="+mn-lt"/>
              </a:rPr>
              <a:t>3.1.2. Основні поняття та визначення</a:t>
            </a:r>
            <a:endParaRPr lang="ru-RU" dirty="0">
              <a:solidFill>
                <a:schemeClr val="bg1"/>
              </a:solidFill>
              <a:latin typeface="+mn-lt"/>
            </a:endParaRPr>
          </a:p>
        </p:txBody>
      </p:sp>
      <p:sp>
        <p:nvSpPr>
          <p:cNvPr id="3" name="Объект 2"/>
          <p:cNvSpPr>
            <a:spLocks noGrp="1"/>
          </p:cNvSpPr>
          <p:nvPr>
            <p:ph idx="1"/>
          </p:nvPr>
        </p:nvSpPr>
        <p:spPr>
          <a:xfrm>
            <a:off x="468925" y="1008187"/>
            <a:ext cx="4736123" cy="5673968"/>
          </a:xfrm>
        </p:spPr>
        <p:txBody>
          <a:bodyPr>
            <a:normAutofit lnSpcReduction="10000"/>
          </a:bodyPr>
          <a:lstStyle/>
          <a:p>
            <a:pPr marL="0" indent="0" algn="just">
              <a:buNone/>
            </a:pPr>
            <a:r>
              <a:rPr lang="uk-UA" dirty="0" smtClean="0"/>
              <a:t>      </a:t>
            </a:r>
            <a:r>
              <a:rPr lang="uk-UA" dirty="0" smtClean="0">
                <a:solidFill>
                  <a:schemeClr val="bg1"/>
                </a:solidFill>
              </a:rPr>
              <a:t>Розмірним </a:t>
            </a:r>
            <a:r>
              <a:rPr lang="uk-UA" dirty="0">
                <a:solidFill>
                  <a:schemeClr val="bg1"/>
                </a:solidFill>
              </a:rPr>
              <a:t>ланцюгом називається сукупність розмірів, що безпосередньо беруть участь у розв’язанні поставленої задачі, і утворюють замкнутий контур. </a:t>
            </a:r>
            <a:r>
              <a:rPr lang="uk-UA" i="1" dirty="0">
                <a:solidFill>
                  <a:schemeClr val="bg1"/>
                </a:solidFill>
              </a:rPr>
              <a:t>Лінійні</a:t>
            </a:r>
            <a:r>
              <a:rPr lang="uk-UA" dirty="0">
                <a:solidFill>
                  <a:schemeClr val="bg1"/>
                </a:solidFill>
              </a:rPr>
              <a:t> розмірні ланцюги позначаються великими літерами українського алфавіту, </a:t>
            </a:r>
            <a:r>
              <a:rPr lang="uk-UA" i="1" dirty="0">
                <a:solidFill>
                  <a:schemeClr val="bg1"/>
                </a:solidFill>
              </a:rPr>
              <a:t>кутові </a:t>
            </a:r>
            <a:r>
              <a:rPr lang="uk-UA" dirty="0">
                <a:solidFill>
                  <a:schemeClr val="bg1"/>
                </a:solidFill>
              </a:rPr>
              <a:t>– літерами грецького алфавіту. Для спрощення розв’язання розмірних ланцюгів вони зображуються графічно у вигляді графічних </a:t>
            </a:r>
            <a:r>
              <a:rPr lang="uk-UA" dirty="0" smtClean="0">
                <a:solidFill>
                  <a:schemeClr val="bg1"/>
                </a:solidFill>
              </a:rPr>
              <a:t>схем</a:t>
            </a:r>
            <a:endParaRPr lang="ru-RU" dirty="0">
              <a:solidFill>
                <a:schemeClr val="bg1"/>
              </a:solidFill>
            </a:endParaRPr>
          </a:p>
        </p:txBody>
      </p:sp>
      <p:pic>
        <p:nvPicPr>
          <p:cNvPr id="4" name="Рисунок 3"/>
          <p:cNvPicPr>
            <a:picLocks noChangeAspect="1"/>
          </p:cNvPicPr>
          <p:nvPr/>
        </p:nvPicPr>
        <p:blipFill>
          <a:blip r:embed="rId2" cstate="print"/>
          <a:stretch>
            <a:fillRect/>
          </a:stretch>
        </p:blipFill>
        <p:spPr>
          <a:xfrm>
            <a:off x="5186334" y="1838035"/>
            <a:ext cx="6476044" cy="3601474"/>
          </a:xfrm>
          <a:prstGeom prst="rect">
            <a:avLst/>
          </a:prstGeom>
        </p:spPr>
      </p:pic>
    </p:spTree>
    <p:extLst>
      <p:ext uri="{BB962C8B-B14F-4D97-AF65-F5344CB8AC3E}">
        <p14:creationId xmlns:p14="http://schemas.microsoft.com/office/powerpoint/2010/main" xmlns="" val="64492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2031" y="703385"/>
            <a:ext cx="11324492" cy="5744308"/>
          </a:xfrm>
        </p:spPr>
        <p:txBody>
          <a:bodyPr>
            <a:normAutofit/>
          </a:bodyPr>
          <a:lstStyle/>
          <a:p>
            <a:pPr marL="0" indent="0" algn="just">
              <a:buNone/>
            </a:pPr>
            <a:r>
              <a:rPr lang="uk-UA" dirty="0" smtClean="0"/>
              <a:t>      </a:t>
            </a:r>
            <a:r>
              <a:rPr lang="uk-UA" dirty="0" smtClean="0">
                <a:solidFill>
                  <a:schemeClr val="bg1"/>
                </a:solidFill>
              </a:rPr>
              <a:t>Розмірний </a:t>
            </a:r>
            <a:r>
              <a:rPr lang="uk-UA" dirty="0">
                <a:solidFill>
                  <a:schemeClr val="bg1"/>
                </a:solidFill>
              </a:rPr>
              <a:t>ланцюг складається із </a:t>
            </a:r>
            <a:r>
              <a:rPr lang="uk-UA" b="1" dirty="0">
                <a:solidFill>
                  <a:schemeClr val="bg1"/>
                </a:solidFill>
              </a:rPr>
              <a:t>замикальної ланки </a:t>
            </a:r>
            <a:r>
              <a:rPr lang="uk-UA" dirty="0">
                <a:solidFill>
                  <a:schemeClr val="bg1"/>
                </a:solidFill>
              </a:rPr>
              <a:t>та </a:t>
            </a:r>
            <a:r>
              <a:rPr lang="uk-UA" b="1" dirty="0">
                <a:solidFill>
                  <a:schemeClr val="bg1"/>
                </a:solidFill>
              </a:rPr>
              <a:t>складових ланок.</a:t>
            </a:r>
            <a:endParaRPr lang="ru-RU" b="1" dirty="0">
              <a:solidFill>
                <a:schemeClr val="bg1"/>
              </a:solidFill>
            </a:endParaRPr>
          </a:p>
          <a:p>
            <a:pPr marL="0" indent="0" algn="just">
              <a:buNone/>
            </a:pPr>
            <a:r>
              <a:rPr lang="uk-UA" dirty="0">
                <a:solidFill>
                  <a:schemeClr val="bg1"/>
                </a:solidFill>
              </a:rPr>
              <a:t>      </a:t>
            </a:r>
            <a:r>
              <a:rPr lang="uk-UA" b="1" i="1" dirty="0" smtClean="0">
                <a:solidFill>
                  <a:schemeClr val="bg1"/>
                </a:solidFill>
              </a:rPr>
              <a:t>Замикальна </a:t>
            </a:r>
            <a:r>
              <a:rPr lang="uk-UA" b="1" i="1" dirty="0">
                <a:solidFill>
                  <a:schemeClr val="bg1"/>
                </a:solidFill>
              </a:rPr>
              <a:t>ланка</a:t>
            </a:r>
            <a:r>
              <a:rPr lang="uk-UA" b="1" dirty="0">
                <a:solidFill>
                  <a:schemeClr val="bg1"/>
                </a:solidFill>
              </a:rPr>
              <a:t> </a:t>
            </a:r>
            <a:r>
              <a:rPr lang="uk-UA" dirty="0">
                <a:solidFill>
                  <a:schemeClr val="bg1"/>
                </a:solidFill>
              </a:rPr>
              <a:t>– це ланка розмірного ланцюга, яка є вихідною при формулюванні задачі, або одержується останньою в результаті її розв’язання (в тому числі при виготовленні та вимірюваннях). На робочих кресленнях розмір замикальної ланки не проставляється, оскільки вона одержується в результаті виконання розмірів, вказаних на кресленні.</a:t>
            </a:r>
            <a:endParaRPr lang="ru-RU" dirty="0">
              <a:solidFill>
                <a:schemeClr val="bg1"/>
              </a:solidFill>
            </a:endParaRPr>
          </a:p>
          <a:p>
            <a:pPr marL="0" indent="0" algn="just">
              <a:buNone/>
            </a:pPr>
            <a:r>
              <a:rPr lang="uk-UA" b="1" dirty="0">
                <a:solidFill>
                  <a:schemeClr val="bg1"/>
                </a:solidFill>
              </a:rPr>
              <a:t>      </a:t>
            </a:r>
            <a:r>
              <a:rPr lang="uk-UA" b="1" i="1" dirty="0" smtClean="0">
                <a:solidFill>
                  <a:schemeClr val="bg1"/>
                </a:solidFill>
              </a:rPr>
              <a:t> Складовою </a:t>
            </a:r>
            <a:r>
              <a:rPr lang="uk-UA" b="1" i="1" dirty="0">
                <a:solidFill>
                  <a:schemeClr val="bg1"/>
                </a:solidFill>
              </a:rPr>
              <a:t>ланкою</a:t>
            </a:r>
            <a:r>
              <a:rPr lang="uk-UA" b="1" dirty="0">
                <a:solidFill>
                  <a:schemeClr val="bg1"/>
                </a:solidFill>
              </a:rPr>
              <a:t> </a:t>
            </a:r>
            <a:r>
              <a:rPr lang="uk-UA" dirty="0">
                <a:solidFill>
                  <a:schemeClr val="bg1"/>
                </a:solidFill>
              </a:rPr>
              <a:t>розмірного ланцюга називається ланка розмірного ланцюга, зі зміною якої змінюється замикальна ланка. Складові ланки розмірного ланцюга поділяються на збільшувальні та зменшувальні.</a:t>
            </a:r>
            <a:endParaRPr lang="ru-RU" dirty="0">
              <a:solidFill>
                <a:schemeClr val="bg1"/>
              </a:solidFill>
            </a:endParaRPr>
          </a:p>
        </p:txBody>
      </p:sp>
    </p:spTree>
    <p:extLst>
      <p:ext uri="{BB962C8B-B14F-4D97-AF65-F5344CB8AC3E}">
        <p14:creationId xmlns:p14="http://schemas.microsoft.com/office/powerpoint/2010/main" xmlns="" val="68267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2032" y="586156"/>
            <a:ext cx="11301045" cy="1828800"/>
          </a:xfrm>
        </p:spPr>
        <p:txBody>
          <a:bodyPr>
            <a:normAutofit fontScale="77500" lnSpcReduction="20000"/>
          </a:bodyPr>
          <a:lstStyle/>
          <a:p>
            <a:pPr marL="0" indent="0" algn="just">
              <a:lnSpc>
                <a:spcPct val="120000"/>
              </a:lnSpc>
              <a:spcBef>
                <a:spcPts val="601"/>
              </a:spcBef>
              <a:buNone/>
            </a:pPr>
            <a:r>
              <a:rPr lang="uk-UA" i="1" dirty="0" smtClean="0">
                <a:solidFill>
                  <a:schemeClr val="bg1"/>
                </a:solidFill>
              </a:rPr>
              <a:t>       Збільшувальною </a:t>
            </a:r>
            <a:r>
              <a:rPr lang="uk-UA" dirty="0">
                <a:solidFill>
                  <a:schemeClr val="bg1"/>
                </a:solidFill>
              </a:rPr>
              <a:t>називається складова ланка розмірного ланцюга, зі збільшенням якої замикальна ланка збільшується, а </a:t>
            </a:r>
            <a:r>
              <a:rPr lang="uk-UA" i="1" dirty="0">
                <a:solidFill>
                  <a:schemeClr val="bg1"/>
                </a:solidFill>
              </a:rPr>
              <a:t>зменшувальною</a:t>
            </a:r>
            <a:r>
              <a:rPr lang="uk-UA" dirty="0">
                <a:solidFill>
                  <a:schemeClr val="bg1"/>
                </a:solidFill>
              </a:rPr>
              <a:t> ланкою розмірного ланцюга називається складова ланка, зі збільшенням якої замикальна ланка зменшується. Рекомендується збільшувальні ланки позначати стрілками над відповідними розмірними літерами, які спрямовують праворуч, а зменшувальні – стрілками ліворуч (рисунок).</a:t>
            </a:r>
            <a:endParaRPr lang="ru-RU" dirty="0">
              <a:solidFill>
                <a:schemeClr val="bg1"/>
              </a:solidFill>
            </a:endParaRPr>
          </a:p>
        </p:txBody>
      </p:sp>
      <p:pic>
        <p:nvPicPr>
          <p:cNvPr id="4" name="Рисунок 3"/>
          <p:cNvPicPr>
            <a:picLocks noChangeAspect="1"/>
          </p:cNvPicPr>
          <p:nvPr/>
        </p:nvPicPr>
        <p:blipFill>
          <a:blip r:embed="rId2" cstate="print"/>
          <a:stretch>
            <a:fillRect/>
          </a:stretch>
        </p:blipFill>
        <p:spPr>
          <a:xfrm>
            <a:off x="1586448" y="2414956"/>
            <a:ext cx="8972213" cy="3938791"/>
          </a:xfrm>
          <a:prstGeom prst="rect">
            <a:avLst/>
          </a:prstGeom>
        </p:spPr>
      </p:pic>
    </p:spTree>
    <p:extLst>
      <p:ext uri="{BB962C8B-B14F-4D97-AF65-F5344CB8AC3E}">
        <p14:creationId xmlns:p14="http://schemas.microsoft.com/office/powerpoint/2010/main" xmlns="" val="81022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2" y="1825626"/>
            <a:ext cx="10515600" cy="2347790"/>
          </a:xfrm>
        </p:spPr>
        <p:txBody>
          <a:bodyPr/>
          <a:lstStyle/>
          <a:p>
            <a:pPr marL="0" indent="0" algn="just">
              <a:buNone/>
            </a:pPr>
            <a:r>
              <a:rPr lang="uk-UA" b="1" i="1" dirty="0" smtClean="0">
                <a:solidFill>
                  <a:schemeClr val="bg1"/>
                </a:solidFill>
              </a:rPr>
              <a:t>     Компенсуючою</a:t>
            </a:r>
            <a:r>
              <a:rPr lang="uk-UA" b="1" dirty="0" smtClean="0">
                <a:solidFill>
                  <a:schemeClr val="bg1"/>
                </a:solidFill>
              </a:rPr>
              <a:t> </a:t>
            </a:r>
            <a:r>
              <a:rPr lang="uk-UA" dirty="0">
                <a:solidFill>
                  <a:schemeClr val="bg1"/>
                </a:solidFill>
              </a:rPr>
              <a:t>ланкою розмірного ланцюга  є ланка цього розмірного ланцюга, зміною якої при складанні досягається потрібна точність замикальної данки. Визначається вона як складова ланка, але з додавання індексу К. На розрахункових схемах вона може </a:t>
            </a:r>
            <a:r>
              <a:rPr lang="uk-UA" dirty="0" err="1" smtClean="0">
                <a:solidFill>
                  <a:schemeClr val="bg1"/>
                </a:solidFill>
              </a:rPr>
              <a:t>заключатись</a:t>
            </a:r>
            <a:r>
              <a:rPr lang="uk-UA" dirty="0" smtClean="0">
                <a:solidFill>
                  <a:schemeClr val="bg1"/>
                </a:solidFill>
              </a:rPr>
              <a:t> </a:t>
            </a:r>
            <a:r>
              <a:rPr lang="uk-UA" dirty="0">
                <a:solidFill>
                  <a:schemeClr val="bg1"/>
                </a:solidFill>
              </a:rPr>
              <a:t>у прямокутну рамку. </a:t>
            </a:r>
            <a:endParaRPr lang="ru-RU" dirty="0">
              <a:solidFill>
                <a:schemeClr val="bg1"/>
              </a:solidFill>
            </a:endParaRPr>
          </a:p>
        </p:txBody>
      </p:sp>
    </p:spTree>
    <p:extLst>
      <p:ext uri="{BB962C8B-B14F-4D97-AF65-F5344CB8AC3E}">
        <p14:creationId xmlns:p14="http://schemas.microsoft.com/office/powerpoint/2010/main" xmlns="" val="92601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chemeClr val="bg1"/>
                </a:solidFill>
                <a:latin typeface="+mn-lt"/>
              </a:rPr>
              <a:t>3.1.3. Класифікація розмірних ланцюгів</a:t>
            </a:r>
            <a:endParaRPr lang="ru-RU" dirty="0">
              <a:solidFill>
                <a:schemeClr val="bg1"/>
              </a:solidFill>
              <a:latin typeface="+mn-lt"/>
            </a:endParaRPr>
          </a:p>
        </p:txBody>
      </p:sp>
      <p:sp>
        <p:nvSpPr>
          <p:cNvPr id="3" name="Объект 2"/>
          <p:cNvSpPr>
            <a:spLocks noGrp="1"/>
          </p:cNvSpPr>
          <p:nvPr>
            <p:ph idx="1"/>
          </p:nvPr>
        </p:nvSpPr>
        <p:spPr>
          <a:xfrm>
            <a:off x="445478" y="1524001"/>
            <a:ext cx="11347938" cy="4900245"/>
          </a:xfrm>
        </p:spPr>
        <p:txBody>
          <a:bodyPr>
            <a:noAutofit/>
          </a:bodyPr>
          <a:lstStyle/>
          <a:p>
            <a:pPr marL="0" indent="0">
              <a:lnSpc>
                <a:spcPct val="100000"/>
              </a:lnSpc>
              <a:spcBef>
                <a:spcPts val="601"/>
              </a:spcBef>
              <a:buNone/>
            </a:pPr>
            <a:r>
              <a:rPr lang="uk-UA" sz="2601" dirty="0">
                <a:solidFill>
                  <a:schemeClr val="bg1"/>
                </a:solidFill>
              </a:rPr>
              <a:t>Розмірні ланцюги класифікуються за наступними ознаками:</a:t>
            </a:r>
            <a:endParaRPr lang="ru-RU" sz="2601" dirty="0">
              <a:solidFill>
                <a:schemeClr val="bg1"/>
              </a:solidFill>
            </a:endParaRPr>
          </a:p>
          <a:p>
            <a:pPr marL="0" indent="0">
              <a:lnSpc>
                <a:spcPct val="100000"/>
              </a:lnSpc>
              <a:spcBef>
                <a:spcPts val="601"/>
              </a:spcBef>
              <a:buNone/>
            </a:pPr>
            <a:r>
              <a:rPr lang="uk-UA" sz="2601" dirty="0">
                <a:solidFill>
                  <a:schemeClr val="bg1"/>
                </a:solidFill>
              </a:rPr>
              <a:t> 1. </a:t>
            </a:r>
            <a:r>
              <a:rPr lang="uk-UA" sz="2601" b="1" i="1" dirty="0">
                <a:solidFill>
                  <a:schemeClr val="bg1"/>
                </a:solidFill>
              </a:rPr>
              <a:t>За сферою застосування:</a:t>
            </a:r>
            <a:endParaRPr lang="ru-RU" sz="2601" b="1" dirty="0">
              <a:solidFill>
                <a:schemeClr val="bg1"/>
              </a:solidFill>
            </a:endParaRPr>
          </a:p>
          <a:p>
            <a:pPr>
              <a:lnSpc>
                <a:spcPct val="100000"/>
              </a:lnSpc>
              <a:spcBef>
                <a:spcPts val="601"/>
              </a:spcBef>
              <a:buFont typeface="Wingdings" panose="05000000000000000000" pitchFamily="2" charset="2"/>
              <a:buChar char="ü"/>
            </a:pPr>
            <a:r>
              <a:rPr lang="uk-UA" sz="2601" dirty="0">
                <a:solidFill>
                  <a:schemeClr val="bg1"/>
                </a:solidFill>
              </a:rPr>
              <a:t>Конструкторські;</a:t>
            </a:r>
            <a:endParaRPr lang="ru-RU" sz="2601" dirty="0">
              <a:solidFill>
                <a:schemeClr val="bg1"/>
              </a:solidFill>
            </a:endParaRPr>
          </a:p>
          <a:p>
            <a:pPr>
              <a:lnSpc>
                <a:spcPct val="100000"/>
              </a:lnSpc>
              <a:spcBef>
                <a:spcPts val="601"/>
              </a:spcBef>
              <a:buFont typeface="Wingdings" panose="05000000000000000000" pitchFamily="2" charset="2"/>
              <a:buChar char="ü"/>
            </a:pPr>
            <a:r>
              <a:rPr lang="uk-UA" sz="2601" dirty="0">
                <a:solidFill>
                  <a:schemeClr val="bg1"/>
                </a:solidFill>
              </a:rPr>
              <a:t>Технологічні;</a:t>
            </a:r>
            <a:endParaRPr lang="ru-RU" sz="2601" dirty="0">
              <a:solidFill>
                <a:schemeClr val="bg1"/>
              </a:solidFill>
            </a:endParaRPr>
          </a:p>
          <a:p>
            <a:pPr>
              <a:lnSpc>
                <a:spcPct val="100000"/>
              </a:lnSpc>
              <a:spcBef>
                <a:spcPts val="601"/>
              </a:spcBef>
              <a:buFont typeface="Wingdings" panose="05000000000000000000" pitchFamily="2" charset="2"/>
              <a:buChar char="ü"/>
            </a:pPr>
            <a:r>
              <a:rPr lang="uk-UA" sz="2601" dirty="0">
                <a:solidFill>
                  <a:schemeClr val="bg1"/>
                </a:solidFill>
              </a:rPr>
              <a:t>Вимірювальні.</a:t>
            </a:r>
            <a:endParaRPr lang="ru-RU" sz="2601" dirty="0">
              <a:solidFill>
                <a:schemeClr val="bg1"/>
              </a:solidFill>
            </a:endParaRPr>
          </a:p>
          <a:p>
            <a:pPr marL="0" indent="0">
              <a:lnSpc>
                <a:spcPct val="100000"/>
              </a:lnSpc>
              <a:spcBef>
                <a:spcPts val="601"/>
              </a:spcBef>
              <a:buNone/>
            </a:pPr>
            <a:r>
              <a:rPr lang="uk-UA" sz="2601" i="1" dirty="0">
                <a:solidFill>
                  <a:schemeClr val="bg1"/>
                </a:solidFill>
              </a:rPr>
              <a:t> </a:t>
            </a:r>
            <a:r>
              <a:rPr lang="uk-UA" sz="2601" dirty="0">
                <a:solidFill>
                  <a:schemeClr val="bg1"/>
                </a:solidFill>
              </a:rPr>
              <a:t>2. </a:t>
            </a:r>
            <a:r>
              <a:rPr lang="uk-UA" sz="2601" b="1" i="1" dirty="0">
                <a:solidFill>
                  <a:schemeClr val="bg1"/>
                </a:solidFill>
              </a:rPr>
              <a:t>За місцем у виробі</a:t>
            </a:r>
            <a:r>
              <a:rPr lang="uk-UA" sz="2601" i="1" dirty="0">
                <a:solidFill>
                  <a:schemeClr val="bg1"/>
                </a:solidFill>
              </a:rPr>
              <a:t>:</a:t>
            </a:r>
            <a:endParaRPr lang="ru-RU" sz="2601" dirty="0">
              <a:solidFill>
                <a:schemeClr val="bg1"/>
              </a:solidFill>
            </a:endParaRPr>
          </a:p>
          <a:p>
            <a:pPr>
              <a:lnSpc>
                <a:spcPct val="100000"/>
              </a:lnSpc>
              <a:spcBef>
                <a:spcPts val="601"/>
              </a:spcBef>
              <a:buFont typeface="Wingdings" panose="05000000000000000000" pitchFamily="2" charset="2"/>
              <a:buChar char="ü"/>
            </a:pPr>
            <a:r>
              <a:rPr lang="uk-UA" sz="2601" dirty="0">
                <a:solidFill>
                  <a:schemeClr val="bg1"/>
                </a:solidFill>
              </a:rPr>
              <a:t>Детальні (включають точність відносного положення поверхонь або осей окремої деталі);</a:t>
            </a:r>
            <a:endParaRPr lang="ru-RU" sz="2601" dirty="0">
              <a:solidFill>
                <a:schemeClr val="bg1"/>
              </a:solidFill>
            </a:endParaRPr>
          </a:p>
          <a:p>
            <a:pPr>
              <a:lnSpc>
                <a:spcPct val="100000"/>
              </a:lnSpc>
              <a:spcBef>
                <a:spcPts val="601"/>
              </a:spcBef>
              <a:buFont typeface="Wingdings" panose="05000000000000000000" pitchFamily="2" charset="2"/>
              <a:buChar char="ü"/>
            </a:pPr>
            <a:r>
              <a:rPr lang="uk-UA" sz="2601" dirty="0">
                <a:solidFill>
                  <a:schemeClr val="bg1"/>
                </a:solidFill>
              </a:rPr>
              <a:t>Складальні (визначають точність відносного положення поверхонь або осей деталей, які входять до складальної одиниці).</a:t>
            </a:r>
            <a:endParaRPr lang="ru-RU" sz="2601" dirty="0">
              <a:solidFill>
                <a:schemeClr val="bg1"/>
              </a:solidFill>
            </a:endParaRPr>
          </a:p>
        </p:txBody>
      </p:sp>
    </p:spTree>
    <p:extLst>
      <p:ext uri="{BB962C8B-B14F-4D97-AF65-F5344CB8AC3E}">
        <p14:creationId xmlns:p14="http://schemas.microsoft.com/office/powerpoint/2010/main" xmlns="" val="14914334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TotalTime>
  <Words>3468</Words>
  <Application>Microsoft Office PowerPoint</Application>
  <PresentationFormat>Произвольный</PresentationFormat>
  <Paragraphs>188</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Лекція 3</vt:lpstr>
      <vt:lpstr>3.1. Загальні положення розмірних зв’язків</vt:lpstr>
      <vt:lpstr>Слайд 3</vt:lpstr>
      <vt:lpstr>Слайд 4</vt:lpstr>
      <vt:lpstr>3.1.2. Основні поняття та визначення</vt:lpstr>
      <vt:lpstr>Слайд 6</vt:lpstr>
      <vt:lpstr>Слайд 7</vt:lpstr>
      <vt:lpstr>Слайд 8</vt:lpstr>
      <vt:lpstr>3.1.3. Класифікація розмірних ланцюгів</vt:lpstr>
      <vt:lpstr>3.1.3. Класифікація розмірних ланцюгів</vt:lpstr>
      <vt:lpstr>3.1.3. Класифікація розмірних ланцюгів</vt:lpstr>
      <vt:lpstr>Слайд 12</vt:lpstr>
      <vt:lpstr>Слайд 13</vt:lpstr>
      <vt:lpstr>3.1.4. Задачі, що розв’язуються за допомогою розмірних ланцюгів </vt:lpstr>
      <vt:lpstr>Слайд 15</vt:lpstr>
      <vt:lpstr>Слайд 16</vt:lpstr>
      <vt:lpstr>3.2. Розрахунок розмірних  ланцюгів 3.2.1. Розрахунок розмірних ланцюгів методом максимуму-мінімуму</vt:lpstr>
      <vt:lpstr>Слайд 18</vt:lpstr>
      <vt:lpstr>Слайд 19</vt:lpstr>
      <vt:lpstr>3.2.2. Розрахунки розмірних ланцюгів за ймовірнісним методом</vt:lpstr>
      <vt:lpstr>Слайд 21</vt:lpstr>
      <vt:lpstr>3.2.3.Розрахунки  кутових розмірних ланцюгів</vt:lpstr>
      <vt:lpstr>Слайд 23</vt:lpstr>
      <vt:lpstr>3.2.4. Особливості розрахунку площинних розмірних ланцюгів</vt:lpstr>
      <vt:lpstr>Слайд 25</vt:lpstr>
      <vt:lpstr>3.2.5. Особливості розрахунку взаємозв’язаних розмірних ланцюгів</vt:lpstr>
      <vt:lpstr>Слайд 27</vt:lpstr>
      <vt:lpstr>Слайд 28</vt:lpstr>
      <vt:lpstr>3.3. Методи досягнення точності замикальної ланки розмірного ланцюга 3.3.1. Метод повної взаємозамінності</vt:lpstr>
      <vt:lpstr>3.3.2. Метод неповної взаємозамінності</vt:lpstr>
      <vt:lpstr>3.3.3. Метод групової взаємозамінності</vt:lpstr>
      <vt:lpstr>Слайд 32</vt:lpstr>
      <vt:lpstr>3.3.4. Метод припасування</vt:lpstr>
      <vt:lpstr>3.3.5.  Метод регулювання</vt:lpstr>
      <vt:lpstr>3.4. Виявлення розмірних ланцюгів і порядок їх розрахунку  3.4.1. Знаходження замикальної ланки, визначення допуску на її розмір, виявлення складових ланок розмірного ланцюга</vt:lpstr>
      <vt:lpstr>Слайд 36</vt:lpstr>
      <vt:lpstr>Слайд 37</vt:lpstr>
      <vt:lpstr>Слайд 38</vt:lpstr>
      <vt:lpstr>Слайд 39</vt:lpstr>
      <vt:lpstr>Слайд 40</vt:lpstr>
      <vt:lpstr>Запитання для самоконтролю</vt:lpstr>
      <vt:lpstr>Слайд 42</vt:lpstr>
      <vt:lpstr>Слайд 43</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3</dc:title>
  <dc:creator>Лариса</dc:creator>
  <cp:lastModifiedBy>mpp</cp:lastModifiedBy>
  <cp:revision>19</cp:revision>
  <dcterms:created xsi:type="dcterms:W3CDTF">2020-01-24T11:14:20Z</dcterms:created>
  <dcterms:modified xsi:type="dcterms:W3CDTF">2020-01-27T10:56:21Z</dcterms:modified>
</cp:coreProperties>
</file>