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1" r:id="rId7"/>
    <p:sldId id="262" r:id="rId8"/>
    <p:sldId id="263" r:id="rId9"/>
    <p:sldId id="265" r:id="rId10"/>
    <p:sldId id="264" r:id="rId11"/>
    <p:sldId id="266" r:id="rId12"/>
    <p:sldId id="267" r:id="rId13"/>
    <p:sldId id="269" r:id="rId14"/>
    <p:sldId id="270" r:id="rId15"/>
    <p:sldId id="271" r:id="rId16"/>
    <p:sldId id="272" r:id="rId17"/>
    <p:sldId id="273" r:id="rId18"/>
    <p:sldId id="274" r:id="rId19"/>
    <p:sldId id="268" r:id="rId20"/>
    <p:sldId id="277" r:id="rId21"/>
    <p:sldId id="276"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94660"/>
  </p:normalViewPr>
  <p:slideViewPr>
    <p:cSldViewPr snapToGrid="0">
      <p:cViewPr varScale="1">
        <p:scale>
          <a:sx n="70" d="100"/>
          <a:sy n="70" d="100"/>
        </p:scale>
        <p:origin x="67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1FC583E-447B-4563-89E9-6387520F41C0}" type="datetimeFigureOut">
              <a:rPr lang="ru-RU" smtClean="0"/>
              <a:t>02.11.2023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E50245-7079-4A98-965A-963B4BE6B214}" type="slidenum">
              <a:rPr lang="ru-RU" smtClean="0"/>
              <a:t>‹#›</a:t>
            </a:fld>
            <a:endParaRPr lang="ru-RU"/>
          </a:p>
        </p:txBody>
      </p:sp>
    </p:spTree>
    <p:extLst>
      <p:ext uri="{BB962C8B-B14F-4D97-AF65-F5344CB8AC3E}">
        <p14:creationId xmlns:p14="http://schemas.microsoft.com/office/powerpoint/2010/main" val="2131589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1FC583E-447B-4563-89E9-6387520F41C0}" type="datetimeFigureOut">
              <a:rPr lang="ru-RU" smtClean="0"/>
              <a:t>02.11.2023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E50245-7079-4A98-965A-963B4BE6B214}" type="slidenum">
              <a:rPr lang="ru-RU" smtClean="0"/>
              <a:t>‹#›</a:t>
            </a:fld>
            <a:endParaRPr lang="ru-RU"/>
          </a:p>
        </p:txBody>
      </p:sp>
    </p:spTree>
    <p:extLst>
      <p:ext uri="{BB962C8B-B14F-4D97-AF65-F5344CB8AC3E}">
        <p14:creationId xmlns:p14="http://schemas.microsoft.com/office/powerpoint/2010/main" val="368604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1FC583E-447B-4563-89E9-6387520F41C0}" type="datetimeFigureOut">
              <a:rPr lang="ru-RU" smtClean="0"/>
              <a:t>02.11.2023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E50245-7079-4A98-965A-963B4BE6B214}" type="slidenum">
              <a:rPr lang="ru-RU" smtClean="0"/>
              <a:t>‹#›</a:t>
            </a:fld>
            <a:endParaRPr lang="ru-RU"/>
          </a:p>
        </p:txBody>
      </p:sp>
    </p:spTree>
    <p:extLst>
      <p:ext uri="{BB962C8B-B14F-4D97-AF65-F5344CB8AC3E}">
        <p14:creationId xmlns:p14="http://schemas.microsoft.com/office/powerpoint/2010/main" val="4213446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1FC583E-447B-4563-89E9-6387520F41C0}" type="datetimeFigureOut">
              <a:rPr lang="ru-RU" smtClean="0"/>
              <a:t>02.11.2023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E50245-7079-4A98-965A-963B4BE6B214}" type="slidenum">
              <a:rPr lang="ru-RU" smtClean="0"/>
              <a:t>‹#›</a:t>
            </a:fld>
            <a:endParaRPr lang="ru-RU"/>
          </a:p>
        </p:txBody>
      </p:sp>
    </p:spTree>
    <p:extLst>
      <p:ext uri="{BB962C8B-B14F-4D97-AF65-F5344CB8AC3E}">
        <p14:creationId xmlns:p14="http://schemas.microsoft.com/office/powerpoint/2010/main" val="2964455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1FC583E-447B-4563-89E9-6387520F41C0}" type="datetimeFigureOut">
              <a:rPr lang="ru-RU" smtClean="0"/>
              <a:t>02.11.2023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E50245-7079-4A98-965A-963B4BE6B214}" type="slidenum">
              <a:rPr lang="ru-RU" smtClean="0"/>
              <a:t>‹#›</a:t>
            </a:fld>
            <a:endParaRPr lang="ru-RU"/>
          </a:p>
        </p:txBody>
      </p:sp>
    </p:spTree>
    <p:extLst>
      <p:ext uri="{BB962C8B-B14F-4D97-AF65-F5344CB8AC3E}">
        <p14:creationId xmlns:p14="http://schemas.microsoft.com/office/powerpoint/2010/main" val="462965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1FC583E-447B-4563-89E9-6387520F41C0}" type="datetimeFigureOut">
              <a:rPr lang="ru-RU" smtClean="0"/>
              <a:t>02.11.2023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E50245-7079-4A98-965A-963B4BE6B214}" type="slidenum">
              <a:rPr lang="ru-RU" smtClean="0"/>
              <a:t>‹#›</a:t>
            </a:fld>
            <a:endParaRPr lang="ru-RU"/>
          </a:p>
        </p:txBody>
      </p:sp>
    </p:spTree>
    <p:extLst>
      <p:ext uri="{BB962C8B-B14F-4D97-AF65-F5344CB8AC3E}">
        <p14:creationId xmlns:p14="http://schemas.microsoft.com/office/powerpoint/2010/main" val="200034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1FC583E-447B-4563-89E9-6387520F41C0}" type="datetimeFigureOut">
              <a:rPr lang="ru-RU" smtClean="0"/>
              <a:t>02.11.2023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0E50245-7079-4A98-965A-963B4BE6B214}" type="slidenum">
              <a:rPr lang="ru-RU" smtClean="0"/>
              <a:t>‹#›</a:t>
            </a:fld>
            <a:endParaRPr lang="ru-RU"/>
          </a:p>
        </p:txBody>
      </p:sp>
    </p:spTree>
    <p:extLst>
      <p:ext uri="{BB962C8B-B14F-4D97-AF65-F5344CB8AC3E}">
        <p14:creationId xmlns:p14="http://schemas.microsoft.com/office/powerpoint/2010/main" val="2228160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1FC583E-447B-4563-89E9-6387520F41C0}" type="datetimeFigureOut">
              <a:rPr lang="ru-RU" smtClean="0"/>
              <a:t>02.11.2023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0E50245-7079-4A98-965A-963B4BE6B214}" type="slidenum">
              <a:rPr lang="ru-RU" smtClean="0"/>
              <a:t>‹#›</a:t>
            </a:fld>
            <a:endParaRPr lang="ru-RU"/>
          </a:p>
        </p:txBody>
      </p:sp>
    </p:spTree>
    <p:extLst>
      <p:ext uri="{BB962C8B-B14F-4D97-AF65-F5344CB8AC3E}">
        <p14:creationId xmlns:p14="http://schemas.microsoft.com/office/powerpoint/2010/main" val="3204172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1FC583E-447B-4563-89E9-6387520F41C0}" type="datetimeFigureOut">
              <a:rPr lang="ru-RU" smtClean="0"/>
              <a:t>02.11.2023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0E50245-7079-4A98-965A-963B4BE6B214}" type="slidenum">
              <a:rPr lang="ru-RU" smtClean="0"/>
              <a:t>‹#›</a:t>
            </a:fld>
            <a:endParaRPr lang="ru-RU"/>
          </a:p>
        </p:txBody>
      </p:sp>
    </p:spTree>
    <p:extLst>
      <p:ext uri="{BB962C8B-B14F-4D97-AF65-F5344CB8AC3E}">
        <p14:creationId xmlns:p14="http://schemas.microsoft.com/office/powerpoint/2010/main" val="1927431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1FC583E-447B-4563-89E9-6387520F41C0}" type="datetimeFigureOut">
              <a:rPr lang="ru-RU" smtClean="0"/>
              <a:t>02.11.2023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E50245-7079-4A98-965A-963B4BE6B214}" type="slidenum">
              <a:rPr lang="ru-RU" smtClean="0"/>
              <a:t>‹#›</a:t>
            </a:fld>
            <a:endParaRPr lang="ru-RU"/>
          </a:p>
        </p:txBody>
      </p:sp>
    </p:spTree>
    <p:extLst>
      <p:ext uri="{BB962C8B-B14F-4D97-AF65-F5344CB8AC3E}">
        <p14:creationId xmlns:p14="http://schemas.microsoft.com/office/powerpoint/2010/main" val="2936658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1FC583E-447B-4563-89E9-6387520F41C0}" type="datetimeFigureOut">
              <a:rPr lang="ru-RU" smtClean="0"/>
              <a:t>02.11.2023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E50245-7079-4A98-965A-963B4BE6B214}" type="slidenum">
              <a:rPr lang="ru-RU" smtClean="0"/>
              <a:t>‹#›</a:t>
            </a:fld>
            <a:endParaRPr lang="ru-RU"/>
          </a:p>
        </p:txBody>
      </p:sp>
    </p:spTree>
    <p:extLst>
      <p:ext uri="{BB962C8B-B14F-4D97-AF65-F5344CB8AC3E}">
        <p14:creationId xmlns:p14="http://schemas.microsoft.com/office/powerpoint/2010/main" val="1391719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C583E-447B-4563-89E9-6387520F41C0}" type="datetimeFigureOut">
              <a:rPr lang="ru-RU" smtClean="0"/>
              <a:t>02.11.2023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50245-7079-4A98-965A-963B4BE6B214}" type="slidenum">
              <a:rPr lang="ru-RU" smtClean="0"/>
              <a:t>‹#›</a:t>
            </a:fld>
            <a:endParaRPr lang="ru-RU"/>
          </a:p>
        </p:txBody>
      </p:sp>
    </p:spTree>
    <p:extLst>
      <p:ext uri="{BB962C8B-B14F-4D97-AF65-F5344CB8AC3E}">
        <p14:creationId xmlns:p14="http://schemas.microsoft.com/office/powerpoint/2010/main" val="1646291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8114" y="617873"/>
            <a:ext cx="10185802" cy="1077218"/>
          </a:xfrm>
          <a:prstGeom prst="rect">
            <a:avLst/>
          </a:prstGeom>
        </p:spPr>
        <p:txBody>
          <a:bodyPr wrap="none">
            <a:spAutoFit/>
          </a:bodyPr>
          <a:lstStyle/>
          <a:p>
            <a:pPr algn="ctr"/>
            <a:r>
              <a:rPr lang="uk-UA" sz="3200" b="1" cap="all" dirty="0" smtClean="0">
                <a:latin typeface="Segoe Script" panose="020B0504020000000003" pitchFamily="34" charset="0"/>
                <a:ea typeface="Segoe UI Symbol" panose="020B0502040204020203" pitchFamily="34" charset="0"/>
              </a:rPr>
              <a:t>Особливості психічного розвитку </a:t>
            </a:r>
          </a:p>
          <a:p>
            <a:pPr algn="ctr"/>
            <a:r>
              <a:rPr lang="uk-UA" sz="3200" b="1" cap="all" dirty="0" smtClean="0">
                <a:latin typeface="Segoe Script" panose="020B0504020000000003" pitchFamily="34" charset="0"/>
                <a:ea typeface="Segoe UI Symbol" panose="020B0502040204020203" pitchFamily="34" charset="0"/>
              </a:rPr>
              <a:t>особистості від 12 до 18 років</a:t>
            </a:r>
            <a:endParaRPr lang="uk-UA" sz="3200" b="1" cap="all" dirty="0">
              <a:latin typeface="Segoe Script" panose="020B0504020000000003" pitchFamily="34" charset="0"/>
              <a:ea typeface="Segoe UI Symbol" panose="020B0502040204020203" pitchFamily="34" charset="0"/>
            </a:endParaRPr>
          </a:p>
        </p:txBody>
      </p:sp>
      <p:pic>
        <p:nvPicPr>
          <p:cNvPr id="1026" name="Picture 2" descr="Pin on SoulWater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9010" y="2142700"/>
            <a:ext cx="4278572" cy="3295934"/>
          </a:xfrm>
          <a:prstGeom prst="ellipse">
            <a:avLst/>
          </a:prstGeom>
          <a:ln w="63500" cap="rnd">
            <a:solidFill>
              <a:schemeClr val="bg2"/>
            </a:solid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9386" y="5599640"/>
            <a:ext cx="9328196" cy="830997"/>
          </a:xfrm>
          <a:prstGeom prst="rect">
            <a:avLst/>
          </a:prstGeom>
          <a:noFill/>
        </p:spPr>
        <p:txBody>
          <a:bodyPr wrap="none" rtlCol="0">
            <a:spAutoFit/>
          </a:bodyPr>
          <a:lstStyle/>
          <a:p>
            <a:pPr algn="ctr"/>
            <a:r>
              <a:rPr lang="uk-UA" sz="2400" b="1" dirty="0" smtClean="0">
                <a:solidFill>
                  <a:srgbClr val="FF0000"/>
                </a:solidFill>
                <a:latin typeface="Segoe Script" panose="020B0504020000000003" pitchFamily="34" charset="0"/>
              </a:rPr>
              <a:t>«Батьки, яким повезло з дітьми, </a:t>
            </a:r>
          </a:p>
          <a:p>
            <a:pPr algn="ctr"/>
            <a:r>
              <a:rPr lang="uk-UA" sz="2400" b="1" dirty="0" smtClean="0">
                <a:solidFill>
                  <a:srgbClr val="FF0000"/>
                </a:solidFill>
                <a:latin typeface="Segoe Script" panose="020B0504020000000003" pitchFamily="34" charset="0"/>
              </a:rPr>
              <a:t>зазвичай мають дітей, яким повезло з батьками»</a:t>
            </a:r>
            <a:endParaRPr lang="ru-RU" sz="2400" b="1" dirty="0">
              <a:solidFill>
                <a:srgbClr val="FF0000"/>
              </a:solidFill>
              <a:latin typeface="Segoe Script" panose="020B0504020000000003" pitchFamily="34" charset="0"/>
            </a:endParaRPr>
          </a:p>
        </p:txBody>
      </p:sp>
    </p:spTree>
    <p:extLst>
      <p:ext uri="{BB962C8B-B14F-4D97-AF65-F5344CB8AC3E}">
        <p14:creationId xmlns:p14="http://schemas.microsoft.com/office/powerpoint/2010/main" val="3164229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0252" y="599701"/>
            <a:ext cx="7137779" cy="4801314"/>
          </a:xfrm>
          <a:prstGeom prst="rect">
            <a:avLst/>
          </a:prstGeom>
        </p:spPr>
        <p:txBody>
          <a:bodyPr wrap="square">
            <a:spAutoFit/>
          </a:bodyPr>
          <a:lstStyle/>
          <a:p>
            <a:r>
              <a:rPr lang="uk-UA" sz="2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egoe Print" panose="02000600000000000000" pitchFamily="2" charset="0"/>
              </a:rPr>
              <a:t>Слабкість, замкнутість, </a:t>
            </a:r>
          </a:p>
          <a:p>
            <a:r>
              <a:rPr lang="uk-UA" sz="2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egoe Print" panose="02000600000000000000" pitchFamily="2" charset="0"/>
              </a:rPr>
              <a:t>депресії, спроби суїциду</a:t>
            </a:r>
          </a:p>
          <a:p>
            <a:pPr algn="just"/>
            <a:endParaRPr lang="uk-UA" sz="2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egoe Print" panose="02000600000000000000" pitchFamily="2" charset="0"/>
            </a:endParaRPr>
          </a:p>
          <a:p>
            <a:pPr algn="just"/>
            <a:r>
              <a:rPr lang="uk-UA" b="1" dirty="0" smtClean="0">
                <a:solidFill>
                  <a:srgbClr val="333333"/>
                </a:solidFill>
                <a:latin typeface="Segoe Print" panose="02000600000000000000" pitchFamily="2" charset="0"/>
              </a:rPr>
              <a:t>З цією проблемою соціалізації часто стикаються підлітки з низькою самооцінкою, відчуттям власної непотрібності та незначущості, слабкою нервовою системою. Вони не мають друзів у школі та за її межами, не йдуть на контакт з батьками та дорослими, відмовляються від колишніх захоплень та інтересів, відчувають проблеми спілкування. Часто вони перестають піклуватися про себе: дотримуватися гігієни, розчісуватися, вчасно їсти і спати. У сучасному світі найчастіше такі підлітки йдуть у віртуальний світ: анонімно спілкуються з однолітками в мережі, грають в онлайн-ігри та пропадають за комп'ютером цілий день.</a:t>
            </a:r>
            <a:endParaRPr lang="uk-UA" b="1" i="0" dirty="0">
              <a:solidFill>
                <a:srgbClr val="333333"/>
              </a:solidFill>
              <a:effectLst/>
              <a:latin typeface="Segoe Print" panose="02000600000000000000" pitchFamily="2" charset="0"/>
            </a:endParaRPr>
          </a:p>
        </p:txBody>
      </p:sp>
      <p:pic>
        <p:nvPicPr>
          <p:cNvPr id="8194" name="Picture 2" descr="Ознаки серйозної депресії в підліт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8031" y="2068557"/>
            <a:ext cx="4352925" cy="32194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6870" y="5679967"/>
            <a:ext cx="4774064" cy="707886"/>
          </a:xfrm>
          <a:prstGeom prst="rect">
            <a:avLst/>
          </a:prstGeom>
          <a:noFill/>
        </p:spPr>
        <p:txBody>
          <a:bodyPr wrap="none" rtlCol="0">
            <a:spAutoFit/>
          </a:bodyPr>
          <a:lstStyle/>
          <a:p>
            <a:r>
              <a:rPr lang="uk-UA" sz="2000" b="1" dirty="0" smtClean="0">
                <a:solidFill>
                  <a:srgbClr val="FF0000"/>
                </a:solidFill>
                <a:latin typeface="Segoe Script" panose="020B0504020000000003" pitchFamily="34" charset="0"/>
              </a:rPr>
              <a:t>«Підлітковий вік – вік мушлі.</a:t>
            </a:r>
          </a:p>
          <a:p>
            <a:r>
              <a:rPr lang="uk-UA" sz="2000" b="1" dirty="0" smtClean="0">
                <a:solidFill>
                  <a:srgbClr val="FF0000"/>
                </a:solidFill>
                <a:latin typeface="Segoe Script" panose="020B0504020000000003" pitchFamily="34" charset="0"/>
              </a:rPr>
              <a:t>Стукайте! І вам відкриють»</a:t>
            </a:r>
            <a:endParaRPr lang="ru-RU" sz="2000" b="1" dirty="0">
              <a:solidFill>
                <a:srgbClr val="FF0000"/>
              </a:solidFill>
              <a:latin typeface="Segoe Script" panose="020B0504020000000003" pitchFamily="34" charset="0"/>
            </a:endParaRPr>
          </a:p>
        </p:txBody>
      </p:sp>
    </p:spTree>
    <p:extLst>
      <p:ext uri="{BB962C8B-B14F-4D97-AF65-F5344CB8AC3E}">
        <p14:creationId xmlns:p14="http://schemas.microsoft.com/office/powerpoint/2010/main" val="2239384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83141" y="539550"/>
            <a:ext cx="9062114" cy="2031325"/>
          </a:xfrm>
          <a:prstGeom prst="rect">
            <a:avLst/>
          </a:prstGeom>
        </p:spPr>
        <p:txBody>
          <a:bodyPr wrap="square">
            <a:spAutoFit/>
          </a:bodyPr>
          <a:lstStyle/>
          <a:p>
            <a:pPr algn="just"/>
            <a:r>
              <a:rPr lang="uk-UA" b="1" dirty="0" smtClean="0">
                <a:latin typeface="Segoe Print" panose="02000600000000000000" pitchFamily="2" charset="0"/>
              </a:rPr>
              <a:t>Підлітковий вік як етап психічного розвитку характеризується виходом дитини на якісно нову соціальну позицію, пов'язану з пошуком власного місця в суспільстві. Завищені претензії, не завжди адекватні уявлення про свої можливості призводять до численних конфліктів підлітка з батьками і вчителями, до заперечної поведінки. Навіть в цілому нормально протікаючого підліткового періоду властиві асинхронність, стрибкуватість, дисгармонічності розвитку. </a:t>
            </a:r>
            <a:endParaRPr lang="uk-UA" b="1" dirty="0">
              <a:latin typeface="Segoe Print" panose="02000600000000000000" pitchFamily="2" charset="0"/>
            </a:endParaRPr>
          </a:p>
        </p:txBody>
      </p:sp>
      <p:pic>
        <p:nvPicPr>
          <p:cNvPr id="10242" name="Picture 2" descr="Суперечки батьків з підлітком: чи добре ц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6973" y="2819715"/>
            <a:ext cx="5066306" cy="375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963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469" y="315064"/>
            <a:ext cx="8744702" cy="461665"/>
          </a:xfrm>
          <a:prstGeom prst="rect">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wrap="none">
            <a:spAutoFit/>
          </a:bodyPr>
          <a:lstStyle/>
          <a:p>
            <a:r>
              <a:rPr lang="uk-UA" sz="2400" b="1" cap="all" dirty="0" smtClean="0">
                <a:latin typeface="Segoe Print" panose="02000600000000000000" pitchFamily="2" charset="0"/>
              </a:rPr>
              <a:t>Поради батькам про виховання підлітка</a:t>
            </a:r>
            <a:endParaRPr lang="uk-UA" sz="2400" b="1" cap="all" dirty="0">
              <a:latin typeface="Segoe Print" panose="02000600000000000000" pitchFamily="2" charset="0"/>
            </a:endParaRPr>
          </a:p>
        </p:txBody>
      </p:sp>
      <p:sp>
        <p:nvSpPr>
          <p:cNvPr id="4" name="Прямоугольник 3"/>
          <p:cNvSpPr/>
          <p:nvPr/>
        </p:nvSpPr>
        <p:spPr>
          <a:xfrm>
            <a:off x="395787" y="1052521"/>
            <a:ext cx="11395879" cy="338554"/>
          </a:xfrm>
          <a:prstGeom prst="rect">
            <a:avLst/>
          </a:prstGeom>
        </p:spPr>
        <p:txBody>
          <a:bodyPr wrap="square">
            <a:spAutoFit/>
          </a:bodyPr>
          <a:lstStyle/>
          <a:p>
            <a:pPr algn="ctr"/>
            <a:r>
              <a:rPr lang="uk-UA" sz="1600" b="1" i="1" dirty="0" smtClean="0">
                <a:solidFill>
                  <a:srgbClr val="FF0000"/>
                </a:solidFill>
                <a:latin typeface="Segoe Print" panose="02000600000000000000" pitchFamily="2" charset="0"/>
              </a:rPr>
              <a:t>Коли дитина вступає в підлітковий вік, батькам потрібно переглянути свої принципи виховання</a:t>
            </a:r>
            <a:endParaRPr lang="uk-UA" sz="1600" b="1" i="1" dirty="0">
              <a:solidFill>
                <a:srgbClr val="FF0000"/>
              </a:solidFill>
              <a:effectLst/>
              <a:latin typeface="Segoe Print" panose="02000600000000000000" pitchFamily="2" charset="0"/>
            </a:endParaRPr>
          </a:p>
        </p:txBody>
      </p:sp>
      <p:sp>
        <p:nvSpPr>
          <p:cNvPr id="5" name="Прямоугольник 4"/>
          <p:cNvSpPr/>
          <p:nvPr/>
        </p:nvSpPr>
        <p:spPr>
          <a:xfrm>
            <a:off x="586854" y="1639571"/>
            <a:ext cx="11204812" cy="1754326"/>
          </a:xfrm>
          <a:prstGeom prst="rect">
            <a:avLst/>
          </a:prstGeom>
        </p:spPr>
        <p:txBody>
          <a:bodyPr wrap="square">
            <a:spAutoFit/>
          </a:bodyPr>
          <a:lstStyle/>
          <a:p>
            <a:pPr algn="just"/>
            <a:r>
              <a:rPr lang="uk-UA" b="1" dirty="0" smtClean="0">
                <a:solidFill>
                  <a:srgbClr val="121921"/>
                </a:solidFill>
                <a:latin typeface="Segoe Print" panose="02000600000000000000" pitchFamily="2" charset="0"/>
              </a:rPr>
              <a:t>Виховання підлітка – дуже складне завдання. У цьому віці діти, з одного боку, вже перестали бути залежними від вас малюками, а з іншого – ще не перетворились на дорослих молодих людей. Ця перехідна фаза приносить проблеми як батькам, так і самим підліткам. Проте за допомогою терпіння й корисних порад, викладених нижче, ви зможете успішно подолати цей період життя дитини й перетворити вашого підлітка на впевнену молоду людину.</a:t>
            </a:r>
            <a:endParaRPr lang="uk-UA" b="1" dirty="0">
              <a:latin typeface="Segoe Print" panose="02000600000000000000" pitchFamily="2" charset="0"/>
            </a:endParaRPr>
          </a:p>
        </p:txBody>
      </p:sp>
      <p:pic>
        <p:nvPicPr>
          <p:cNvPr id="11266" name="Picture 2" descr="Переваги позитивного виховання підліткі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0973" y="3393897"/>
            <a:ext cx="4352925"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732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06094" y="255474"/>
            <a:ext cx="7930376" cy="369332"/>
          </a:xfrm>
          <a:prstGeom prst="rect">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wrap="none">
            <a:spAutoFit/>
          </a:bodyPr>
          <a:lstStyle/>
          <a:p>
            <a:pPr algn="just"/>
            <a:r>
              <a:rPr lang="uk-UA" b="1" cap="all" dirty="0" smtClean="0">
                <a:solidFill>
                  <a:srgbClr val="000000"/>
                </a:solidFill>
                <a:latin typeface="Segoe Print" panose="02000600000000000000" pitchFamily="2" charset="0"/>
              </a:rPr>
              <a:t>Особливості розвитку головного мозку підлітка</a:t>
            </a:r>
            <a:endParaRPr lang="uk-UA" b="1" i="0" cap="all" dirty="0">
              <a:solidFill>
                <a:srgbClr val="000000"/>
              </a:solidFill>
              <a:effectLst/>
              <a:latin typeface="Segoe Print" panose="02000600000000000000" pitchFamily="2" charset="0"/>
            </a:endParaRPr>
          </a:p>
        </p:txBody>
      </p:sp>
      <p:sp>
        <p:nvSpPr>
          <p:cNvPr id="3" name="Прямоугольник 2"/>
          <p:cNvSpPr/>
          <p:nvPr/>
        </p:nvSpPr>
        <p:spPr>
          <a:xfrm>
            <a:off x="686936" y="1180996"/>
            <a:ext cx="11132025" cy="2246769"/>
          </a:xfrm>
          <a:prstGeom prst="rect">
            <a:avLst/>
          </a:prstGeom>
        </p:spPr>
        <p:txBody>
          <a:bodyPr wrap="square">
            <a:spAutoFit/>
          </a:bodyPr>
          <a:lstStyle/>
          <a:p>
            <a:pPr algn="just"/>
            <a:r>
              <a:rPr lang="uk-UA" sz="2000" b="1" dirty="0" smtClean="0">
                <a:solidFill>
                  <a:srgbClr val="121921"/>
                </a:solidFill>
                <a:latin typeface="Segoe Print" panose="02000600000000000000" pitchFamily="2" charset="0"/>
              </a:rPr>
              <a:t>Мозок підлітка схожий на губку. Він вбирає стільки інформації, скільки йому її надають. </a:t>
            </a:r>
          </a:p>
          <a:p>
            <a:pPr algn="just"/>
            <a:r>
              <a:rPr lang="uk-UA" sz="2000" b="1" dirty="0" smtClean="0">
                <a:solidFill>
                  <a:srgbClr val="121921"/>
                </a:solidFill>
                <a:latin typeface="Segoe Print" panose="02000600000000000000" pitchFamily="2" charset="0"/>
              </a:rPr>
              <a:t>Батьки повинні проявити особливу турботу про свою дитину-підлітка, оскільки це той вік, коли формуються звички, які залишаться з нею на все життя, і ваша відповідальність полягає в тому, щоби прищепити їй кращі з них. Дуже важливо стежити за дитиною, контролювати й направляти її протягом усього підліткового періоду.</a:t>
            </a:r>
            <a:endParaRPr lang="uk-UA" sz="2000" b="1" dirty="0">
              <a:latin typeface="Segoe Print" panose="02000600000000000000" pitchFamily="2" charset="0"/>
            </a:endParaRPr>
          </a:p>
        </p:txBody>
      </p:sp>
      <p:pic>
        <p:nvPicPr>
          <p:cNvPr id="12290" name="Picture 2" descr="Критичне мислення – запорука пізнанн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3881" y="3330152"/>
            <a:ext cx="4187635" cy="3101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670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71832" y="445533"/>
            <a:ext cx="6969457" cy="6247864"/>
          </a:xfrm>
          <a:prstGeom prst="rect">
            <a:avLst/>
          </a:prstGeom>
        </p:spPr>
        <p:txBody>
          <a:bodyPr wrap="square">
            <a:spAutoFit/>
          </a:bodyPr>
          <a:lstStyle/>
          <a:p>
            <a:pPr marL="342900" indent="-342900" algn="just">
              <a:buFont typeface="Wingdings" panose="05000000000000000000" pitchFamily="2" charset="2"/>
              <a:buChar char="Ø"/>
            </a:pPr>
            <a:r>
              <a:rPr lang="uk-UA" sz="2000" b="1" dirty="0" smtClean="0">
                <a:solidFill>
                  <a:srgbClr val="121921"/>
                </a:solidFill>
                <a:latin typeface="Segoe Print" panose="02000600000000000000" pitchFamily="2" charset="0"/>
              </a:rPr>
              <a:t>Підлітковий вік – це той період, коли мозок дитини вже досить розвинений, але не настільки, щоб незалежно від ситуації скеровувати на обдумані вчинки. Більшість батьків уважають, що це один з найважчих періодів як для дітей, так і для них – батьків.</a:t>
            </a:r>
          </a:p>
          <a:p>
            <a:pPr marL="342900" indent="-342900" algn="just">
              <a:buFont typeface="Wingdings" panose="05000000000000000000" pitchFamily="2" charset="2"/>
              <a:buChar char="Ø"/>
            </a:pPr>
            <a:endParaRPr lang="uk-UA" sz="2000" b="1" dirty="0" smtClean="0">
              <a:solidFill>
                <a:srgbClr val="121921"/>
              </a:solidFill>
              <a:latin typeface="Segoe Print" panose="02000600000000000000" pitchFamily="2" charset="0"/>
            </a:endParaRPr>
          </a:p>
          <a:p>
            <a:pPr marL="342900" indent="-342900" algn="just">
              <a:buFont typeface="Wingdings" panose="05000000000000000000" pitchFamily="2" charset="2"/>
              <a:buChar char="Ø"/>
            </a:pPr>
            <a:r>
              <a:rPr lang="uk-UA" sz="2000" b="1" dirty="0" smtClean="0">
                <a:solidFill>
                  <a:srgbClr val="121921"/>
                </a:solidFill>
                <a:latin typeface="Segoe Print" panose="02000600000000000000" pitchFamily="2" charset="0"/>
              </a:rPr>
              <a:t>У підлітковому віці настає вирішальний момент у розвитку вашої дитини. Це час найбільших змін тіла, енергетичного потенціалу й розумових здібностей. І найчастіше це час протиріч, що призводять до безладдя та плутанини в голові підлітка, що, власне, є віковою нормою.</a:t>
            </a:r>
          </a:p>
          <a:p>
            <a:pPr marL="342900" indent="-342900" algn="just">
              <a:buFont typeface="Wingdings" panose="05000000000000000000" pitchFamily="2" charset="2"/>
              <a:buChar char="Ø"/>
            </a:pPr>
            <a:endParaRPr lang="uk-UA" sz="2000" b="1" dirty="0" smtClean="0">
              <a:solidFill>
                <a:srgbClr val="121921"/>
              </a:solidFill>
              <a:latin typeface="Segoe Print" panose="02000600000000000000" pitchFamily="2" charset="0"/>
            </a:endParaRPr>
          </a:p>
          <a:p>
            <a:pPr marL="342900" indent="-342900" algn="just">
              <a:buFont typeface="Wingdings" panose="05000000000000000000" pitchFamily="2" charset="2"/>
              <a:buChar char="Ø"/>
            </a:pPr>
            <a:r>
              <a:rPr lang="uk-UA" sz="2000" b="1" dirty="0" smtClean="0">
                <a:solidFill>
                  <a:srgbClr val="121921"/>
                </a:solidFill>
                <a:latin typeface="Segoe Print" panose="02000600000000000000" pitchFamily="2" charset="0"/>
              </a:rPr>
              <a:t>Ситуацію погіршує той факт, що більшість батьків не мають достатніх знань про характерні емоційні та інші зміни й, отже, не можуть повною мірою зрозуміти свою дитину.</a:t>
            </a:r>
            <a:endParaRPr lang="uk-UA" sz="2000" b="1" i="0" dirty="0">
              <a:solidFill>
                <a:srgbClr val="121921"/>
              </a:solidFill>
              <a:effectLst/>
              <a:latin typeface="Segoe Print" panose="02000600000000000000" pitchFamily="2" charset="0"/>
            </a:endParaRPr>
          </a:p>
        </p:txBody>
      </p:sp>
      <p:pic>
        <p:nvPicPr>
          <p:cNvPr id="13314" name="Picture 2" descr="Розвивальні настільні ігри для дошкільня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61" y="2269287"/>
            <a:ext cx="3515863" cy="2600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880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5050" y="1120508"/>
            <a:ext cx="6819332" cy="2031325"/>
          </a:xfrm>
          <a:prstGeom prst="rect">
            <a:avLst/>
          </a:prstGeom>
        </p:spPr>
        <p:txBody>
          <a:bodyPr wrap="square">
            <a:spAutoFit/>
          </a:bodyPr>
          <a:lstStyle/>
          <a:p>
            <a:pPr algn="just"/>
            <a:r>
              <a:rPr lang="uk-UA" b="1" dirty="0" smtClean="0">
                <a:solidFill>
                  <a:srgbClr val="121921"/>
                </a:solidFill>
                <a:latin typeface="Segoe Print" panose="02000600000000000000" pitchFamily="2" charset="0"/>
              </a:rPr>
              <a:t>Мозок підлітка знаходиться у стані незавершеного будівництва, у стадії формування. До цього часу деякі ділянки мозку вже зазнали розвитку та стали більш зрілими, але інші ділянки все ще залишаються на рівні дитячого розвитку. Це призводить до зовсім екстремальних реакцій і поведінки – іноді надто дорослої, а іноді абсолютно по-дитячому незрілої.</a:t>
            </a:r>
            <a:endParaRPr lang="uk-UA" b="1" dirty="0">
              <a:latin typeface="Segoe Print" panose="02000600000000000000" pitchFamily="2" charset="0"/>
            </a:endParaRPr>
          </a:p>
        </p:txBody>
      </p:sp>
      <p:sp>
        <p:nvSpPr>
          <p:cNvPr id="3" name="Прямоугольник 2"/>
          <p:cNvSpPr/>
          <p:nvPr/>
        </p:nvSpPr>
        <p:spPr>
          <a:xfrm>
            <a:off x="5354472" y="3350990"/>
            <a:ext cx="6096000" cy="3139321"/>
          </a:xfrm>
          <a:prstGeom prst="rect">
            <a:avLst/>
          </a:prstGeom>
        </p:spPr>
        <p:txBody>
          <a:bodyPr>
            <a:spAutoFit/>
          </a:bodyPr>
          <a:lstStyle/>
          <a:p>
            <a:pPr marL="285750" indent="-285750" algn="just">
              <a:buFont typeface="Wingdings" panose="05000000000000000000" pitchFamily="2" charset="2"/>
              <a:buChar char="ü"/>
            </a:pPr>
            <a:r>
              <a:rPr lang="uk-UA" b="1" dirty="0" smtClean="0">
                <a:solidFill>
                  <a:srgbClr val="121921"/>
                </a:solidFill>
                <a:latin typeface="Segoe Print" panose="02000600000000000000" pitchFamily="2" charset="0"/>
              </a:rPr>
              <a:t>Батьки повинні розуміти принципи розвитку мозку їхнього підлітка, щоб допомогти собі мати справу зі злетами й падіннями, позитивними та негативними моментами підліткового віку.</a:t>
            </a:r>
          </a:p>
          <a:p>
            <a:pPr marL="285750" indent="-285750" algn="just">
              <a:buFont typeface="Wingdings" panose="05000000000000000000" pitchFamily="2" charset="2"/>
              <a:buChar char="ü"/>
            </a:pPr>
            <a:r>
              <a:rPr lang="uk-UA" b="1" dirty="0" smtClean="0">
                <a:solidFill>
                  <a:srgbClr val="121921"/>
                </a:solidFill>
                <a:latin typeface="Segoe Print" panose="02000600000000000000" pitchFamily="2" charset="0"/>
              </a:rPr>
              <a:t>У цей період нарівні зі зростанням і зміною тіла підлітка ростуть і змінюються його життєво важливі органи. Хоча більшість батьків помічають лише фізичні (тілесні) зміни, важливо навчитись визначати також і різні етапи розвитку мозку своєї дитини.</a:t>
            </a:r>
            <a:endParaRPr lang="uk-UA" b="1" i="0" dirty="0">
              <a:solidFill>
                <a:srgbClr val="121921"/>
              </a:solidFill>
              <a:effectLst/>
              <a:latin typeface="Segoe Print" panose="02000600000000000000" pitchFamily="2" charset="0"/>
            </a:endParaRPr>
          </a:p>
        </p:txBody>
      </p:sp>
      <p:sp>
        <p:nvSpPr>
          <p:cNvPr id="4" name="Прямоугольник 3"/>
          <p:cNvSpPr/>
          <p:nvPr/>
        </p:nvSpPr>
        <p:spPr>
          <a:xfrm>
            <a:off x="2583975" y="265417"/>
            <a:ext cx="6096000" cy="369332"/>
          </a:xfrm>
          <a:prstGeom prst="rect">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spAutoFit/>
          </a:bodyPr>
          <a:lstStyle/>
          <a:p>
            <a:pPr algn="ctr"/>
            <a:r>
              <a:rPr lang="uk-UA" b="1" cap="all" dirty="0">
                <a:solidFill>
                  <a:srgbClr val="121921"/>
                </a:solidFill>
                <a:latin typeface="Segoe Print" panose="02000600000000000000" pitchFamily="2" charset="0"/>
              </a:rPr>
              <a:t>Як функціонує мозок підлітка</a:t>
            </a:r>
            <a:r>
              <a:rPr lang="uk-UA" b="1" cap="all" dirty="0" smtClean="0">
                <a:solidFill>
                  <a:srgbClr val="121921"/>
                </a:solidFill>
                <a:latin typeface="Segoe Print" panose="02000600000000000000" pitchFamily="2" charset="0"/>
              </a:rPr>
              <a:t>?</a:t>
            </a:r>
            <a:endParaRPr lang="ru-RU" cap="all" dirty="0"/>
          </a:p>
        </p:txBody>
      </p:sp>
    </p:spTree>
    <p:extLst>
      <p:ext uri="{BB962C8B-B14F-4D97-AF65-F5344CB8AC3E}">
        <p14:creationId xmlns:p14="http://schemas.microsoft.com/office/powerpoint/2010/main" val="546972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68286" y="855470"/>
            <a:ext cx="6305265" cy="3416320"/>
          </a:xfrm>
          <a:prstGeom prst="rect">
            <a:avLst/>
          </a:prstGeom>
        </p:spPr>
        <p:txBody>
          <a:bodyPr wrap="square">
            <a:spAutoFit/>
          </a:bodyPr>
          <a:lstStyle/>
          <a:p>
            <a:pPr algn="just"/>
            <a:r>
              <a:rPr lang="uk-UA" b="1" dirty="0" smtClean="0">
                <a:solidFill>
                  <a:srgbClr val="121921"/>
                </a:solidFill>
                <a:latin typeface="Segoe Print" panose="02000600000000000000" pitchFamily="2" charset="0"/>
              </a:rPr>
              <a:t>У дитинстві мозок розвивається майже на 95 %. </a:t>
            </a:r>
          </a:p>
          <a:p>
            <a:pPr algn="just"/>
            <a:endParaRPr lang="uk-UA" b="1" dirty="0">
              <a:solidFill>
                <a:srgbClr val="121921"/>
              </a:solidFill>
              <a:latin typeface="Segoe Print" panose="02000600000000000000" pitchFamily="2" charset="0"/>
            </a:endParaRPr>
          </a:p>
          <a:p>
            <a:pPr algn="just"/>
            <a:r>
              <a:rPr lang="uk-UA" b="1" dirty="0" smtClean="0">
                <a:solidFill>
                  <a:srgbClr val="121921"/>
                </a:solidFill>
                <a:latin typeface="Segoe Print" panose="02000600000000000000" pitchFamily="2" charset="0"/>
              </a:rPr>
              <a:t>Проте в підлітковому віці мозок проходить через певну реконструкцію. Ця реконструкція починається з періоду статевого дозрівання і триває до 24–25-ти років. </a:t>
            </a:r>
          </a:p>
          <a:p>
            <a:pPr algn="just"/>
            <a:endParaRPr lang="uk-UA" b="1" dirty="0">
              <a:solidFill>
                <a:srgbClr val="121921"/>
              </a:solidFill>
              <a:latin typeface="Segoe Print" panose="02000600000000000000" pitchFamily="2" charset="0"/>
            </a:endParaRPr>
          </a:p>
          <a:p>
            <a:pPr algn="just"/>
            <a:r>
              <a:rPr lang="uk-UA" b="1" dirty="0" smtClean="0">
                <a:solidFill>
                  <a:srgbClr val="121921"/>
                </a:solidFill>
                <a:latin typeface="Segoe Print" panose="02000600000000000000" pitchFamily="2" charset="0"/>
              </a:rPr>
              <a:t>У молодшому віці мозок дитини проходить етап бурхливого розвитку, але пізніше в деяких ділянках мозку цей розвиток зупиняється й починається новий процес – процес збільшення їх ефективності.</a:t>
            </a:r>
            <a:endParaRPr lang="uk-UA" b="1" dirty="0">
              <a:latin typeface="Segoe Print" panose="02000600000000000000" pitchFamily="2" charset="0"/>
            </a:endParaRPr>
          </a:p>
        </p:txBody>
      </p:sp>
      <p:pic>
        <p:nvPicPr>
          <p:cNvPr id="14338" name="Picture 2" descr="Скільки часу дитина може проводити за монітор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952" y="2400803"/>
            <a:ext cx="5059413" cy="3741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593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5745" y="224136"/>
            <a:ext cx="6096000" cy="6370975"/>
          </a:xfrm>
          <a:prstGeom prst="rect">
            <a:avLst/>
          </a:prstGeom>
        </p:spPr>
        <p:txBody>
          <a:bodyPr>
            <a:spAutoFit/>
          </a:bodyPr>
          <a:lstStyle/>
          <a:p>
            <a:r>
              <a:rPr lang="uk-UA" sz="2400" b="1" dirty="0" smtClean="0">
                <a:ln/>
                <a:solidFill>
                  <a:schemeClr val="bg2">
                    <a:lumMod val="25000"/>
                  </a:schemeClr>
                </a:solidFill>
                <a:effectLst>
                  <a:outerShdw blurRad="38100" dist="19050" dir="2700000" algn="tl" rotWithShape="0">
                    <a:schemeClr val="dk1">
                      <a:lumMod val="50000"/>
                      <a:alpha val="40000"/>
                    </a:schemeClr>
                  </a:outerShdw>
                </a:effectLst>
                <a:latin typeface="Segoe Print" panose="02000600000000000000" pitchFamily="2" charset="0"/>
              </a:rPr>
              <a:t>Префронтальна кора й мигдалина </a:t>
            </a:r>
          </a:p>
          <a:p>
            <a:endParaRPr lang="uk-UA" sz="2400" b="1" dirty="0">
              <a:ln/>
              <a:solidFill>
                <a:schemeClr val="bg2">
                  <a:lumMod val="25000"/>
                </a:schemeClr>
              </a:solidFill>
              <a:effectLst>
                <a:outerShdw blurRad="38100" dist="19050" dir="2700000" algn="tl" rotWithShape="0">
                  <a:schemeClr val="dk1">
                    <a:lumMod val="50000"/>
                    <a:alpha val="40000"/>
                  </a:schemeClr>
                </a:outerShdw>
              </a:effectLst>
              <a:latin typeface="Segoe Print" panose="02000600000000000000" pitchFamily="2" charset="0"/>
            </a:endParaRPr>
          </a:p>
          <a:p>
            <a:r>
              <a:rPr lang="uk-UA" b="1" dirty="0" smtClean="0">
                <a:solidFill>
                  <a:srgbClr val="121921"/>
                </a:solidFill>
                <a:latin typeface="Segoe Print" panose="02000600000000000000" pitchFamily="2" charset="0"/>
              </a:rPr>
              <a:t>Префронтальна кора (ПФК) або неокортекс розташована в передній частині лобових частин головного мозку. У певному сенсі вона є основним контролером нашого мозку. ПФК допомагає нам планувати, координувати та організовувати, приймати рішення й регулювати свою соціальну поведінку, а також надає нам робочу пам'ять. У кожної дитини розвиток ПФК відбувається у свій час. У деяких випадках вона продовжує розвиватись і стає зрілою тільки у 24 роки!</a:t>
            </a:r>
            <a:r>
              <a:rPr lang="uk-UA" b="1" dirty="0" smtClean="0">
                <a:latin typeface="Segoe Print" panose="02000600000000000000" pitchFamily="2" charset="0"/>
              </a:rPr>
              <a:t/>
            </a:r>
            <a:br>
              <a:rPr lang="uk-UA" b="1" dirty="0" smtClean="0">
                <a:latin typeface="Segoe Print" panose="02000600000000000000" pitchFamily="2" charset="0"/>
              </a:rPr>
            </a:br>
            <a:r>
              <a:rPr lang="uk-UA" b="1" dirty="0" smtClean="0">
                <a:latin typeface="Segoe Print" panose="02000600000000000000" pitchFamily="2" charset="0"/>
              </a:rPr>
              <a:t/>
            </a:r>
            <a:br>
              <a:rPr lang="uk-UA" b="1" dirty="0" smtClean="0">
                <a:latin typeface="Segoe Print" panose="02000600000000000000" pitchFamily="2" charset="0"/>
              </a:rPr>
            </a:br>
            <a:r>
              <a:rPr lang="uk-UA" b="1" dirty="0" smtClean="0">
                <a:solidFill>
                  <a:srgbClr val="121921"/>
                </a:solidFill>
                <a:latin typeface="Segoe Print" panose="02000600000000000000" pitchFamily="2" charset="0"/>
              </a:rPr>
              <a:t>Мигдалина (мигдалина мозочка, мигдалеподібне тіло) – це ще одна структурна частина мозку, розташована всередині </a:t>
            </a:r>
            <a:r>
              <a:rPr lang="uk-UA" b="1" smtClean="0">
                <a:solidFill>
                  <a:srgbClr val="121921"/>
                </a:solidFill>
                <a:latin typeface="Segoe Print" panose="02000600000000000000" pitchFamily="2" charset="0"/>
              </a:rPr>
              <a:t>скроневої частини, </a:t>
            </a:r>
            <a:r>
              <a:rPr lang="uk-UA" b="1" dirty="0" smtClean="0">
                <a:solidFill>
                  <a:srgbClr val="121921"/>
                </a:solidFill>
                <a:latin typeface="Segoe Print" panose="02000600000000000000" pitchFamily="2" charset="0"/>
              </a:rPr>
              <a:t>й нагадує формою волоський горіх. Прийнято вважати, що мигдалина дозріває та розвивається раніше, ніж ПФК. Вона відповідає за наші емоції, як позитивні, так і негативні, рефлекторні реакції й агресію.</a:t>
            </a:r>
            <a:endParaRPr lang="uk-UA" b="1" dirty="0">
              <a:latin typeface="Segoe Print" panose="02000600000000000000" pitchFamily="2" charset="0"/>
            </a:endParaRPr>
          </a:p>
        </p:txBody>
      </p:sp>
      <p:pic>
        <p:nvPicPr>
          <p:cNvPr id="3" name="Google Shape;330;g1cb4d9b2da8_1_599"/>
          <p:cNvPicPr preferRelativeResize="0"/>
          <p:nvPr/>
        </p:nvPicPr>
        <p:blipFill rotWithShape="1">
          <a:blip r:embed="rId2">
            <a:alphaModFix/>
          </a:blip>
          <a:srcRect/>
          <a:stretch/>
        </p:blipFill>
        <p:spPr>
          <a:xfrm>
            <a:off x="6660107" y="1124318"/>
            <a:ext cx="5278743" cy="41300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3934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3290" y="330791"/>
            <a:ext cx="6096000" cy="5632311"/>
          </a:xfrm>
          <a:prstGeom prst="rect">
            <a:avLst/>
          </a:prstGeom>
        </p:spPr>
        <p:txBody>
          <a:bodyPr>
            <a:spAutoFit/>
          </a:bodyPr>
          <a:lstStyle/>
          <a:p>
            <a:pPr algn="just"/>
            <a:r>
              <a:rPr lang="uk-UA" sz="2000" b="1" dirty="0" smtClean="0">
                <a:solidFill>
                  <a:srgbClr val="121921"/>
                </a:solidFill>
                <a:latin typeface="Segoe Print" panose="02000600000000000000" pitchFamily="2" charset="0"/>
              </a:rPr>
              <a:t>Тимчасова невідповідність у розвитку різних частин мозку вважається однією з головних причин конфліктів, плутанини та протиріччя у свідомості підлітка. </a:t>
            </a:r>
          </a:p>
          <a:p>
            <a:pPr algn="just"/>
            <a:r>
              <a:rPr lang="uk-UA" sz="2000" b="1" dirty="0" smtClean="0">
                <a:solidFill>
                  <a:srgbClr val="121921"/>
                </a:solidFill>
                <a:latin typeface="Segoe Print" panose="02000600000000000000" pitchFamily="2" charset="0"/>
              </a:rPr>
              <a:t>У той час як емоції вашої дитини знаходяться на своєму піку, її мозок ще не досить розвинений для того, щоб заздалегідь планувати, розрізняти добро і зло або передбачати наслідки. </a:t>
            </a:r>
          </a:p>
          <a:p>
            <a:pPr algn="just"/>
            <a:endParaRPr lang="uk-UA" sz="2000" b="1" dirty="0">
              <a:solidFill>
                <a:srgbClr val="121921"/>
              </a:solidFill>
              <a:latin typeface="Segoe Print" panose="02000600000000000000" pitchFamily="2" charset="0"/>
            </a:endParaRPr>
          </a:p>
          <a:p>
            <a:pPr algn="just"/>
            <a:r>
              <a:rPr lang="uk-UA" sz="2000" b="1" dirty="0" smtClean="0">
                <a:solidFill>
                  <a:srgbClr val="121921"/>
                </a:solidFill>
                <a:latin typeface="Segoe Print" panose="02000600000000000000" pitchFamily="2" charset="0"/>
              </a:rPr>
              <a:t>Тобто мигдалина обслуговує екстремальні емоції й імпульси підлітка, але ПФК розвинена не достатньо, щоб спрямовувати їх у правильне русло. </a:t>
            </a:r>
          </a:p>
          <a:p>
            <a:pPr algn="just"/>
            <a:endParaRPr lang="uk-UA" sz="2000" b="1" dirty="0">
              <a:solidFill>
                <a:srgbClr val="121921"/>
              </a:solidFill>
              <a:latin typeface="Segoe Print" panose="02000600000000000000" pitchFamily="2" charset="0"/>
            </a:endParaRPr>
          </a:p>
          <a:p>
            <a:pPr algn="just"/>
            <a:r>
              <a:rPr lang="uk-UA" sz="2000" b="1" dirty="0" smtClean="0">
                <a:solidFill>
                  <a:srgbClr val="121921"/>
                </a:solidFill>
                <a:latin typeface="Segoe Print" panose="02000600000000000000" pitchFamily="2" charset="0"/>
              </a:rPr>
              <a:t>Як приклад уявіть, що ваша права нога біжить, а ліва не може навіть поворухнутись.</a:t>
            </a:r>
            <a:endParaRPr lang="uk-UA" sz="2000" b="1" dirty="0">
              <a:latin typeface="Segoe Print" panose="02000600000000000000" pitchFamily="2" charset="0"/>
            </a:endParaRPr>
          </a:p>
        </p:txBody>
      </p:sp>
      <p:pic>
        <p:nvPicPr>
          <p:cNvPr id="15362" name="Picture 2" descr="Проблеми при навчанні тайм-менеджмент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3413" y="1839604"/>
            <a:ext cx="4075649" cy="301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65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83558" y="474849"/>
            <a:ext cx="8548047" cy="646331"/>
          </a:xfrm>
          <a:prstGeom prst="rect">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uk-UA" b="1" cap="all" dirty="0" smtClean="0">
                <a:solidFill>
                  <a:srgbClr val="121921"/>
                </a:solidFill>
                <a:latin typeface="Segoe Print" panose="02000600000000000000" pitchFamily="2" charset="0"/>
              </a:rPr>
              <a:t>корисні поради, які допоможуть дорослим зміцнити й оздоровити ваші стосунки з підлітком</a:t>
            </a:r>
            <a:endParaRPr lang="uk-UA" b="1" cap="all" dirty="0">
              <a:latin typeface="Segoe Print" panose="02000600000000000000" pitchFamily="2" charset="0"/>
            </a:endParaRPr>
          </a:p>
        </p:txBody>
      </p:sp>
      <p:sp>
        <p:nvSpPr>
          <p:cNvPr id="3" name="Прямоугольник 2"/>
          <p:cNvSpPr/>
          <p:nvPr/>
        </p:nvSpPr>
        <p:spPr>
          <a:xfrm>
            <a:off x="1128984" y="1828057"/>
            <a:ext cx="10158550" cy="3477875"/>
          </a:xfrm>
          <a:prstGeom prst="rect">
            <a:avLst/>
          </a:prstGeom>
        </p:spPr>
        <p:txBody>
          <a:bodyPr wrap="none">
            <a:spAutoFit/>
          </a:bodyPr>
          <a:lstStyle/>
          <a:p>
            <a:pPr marL="342900" indent="-342900" algn="just">
              <a:buFont typeface="Wingdings" panose="05000000000000000000" pitchFamily="2" charset="2"/>
              <a:buChar char="Ø"/>
            </a:pPr>
            <a:r>
              <a:rPr lang="uk-UA" sz="2000" b="1" dirty="0" smtClean="0">
                <a:solidFill>
                  <a:srgbClr val="121921"/>
                </a:solidFill>
                <a:latin typeface="Segoe Print" panose="02000600000000000000" pitchFamily="2" charset="0"/>
              </a:rPr>
              <a:t>Будьте не батьками, а друзями</a:t>
            </a:r>
          </a:p>
          <a:p>
            <a:pPr marL="342900" indent="-342900" algn="just">
              <a:buFont typeface="Wingdings" panose="05000000000000000000" pitchFamily="2" charset="2"/>
              <a:buChar char="Ø"/>
            </a:pPr>
            <a:r>
              <a:rPr lang="uk-UA" sz="2000" b="1" dirty="0" smtClean="0">
                <a:solidFill>
                  <a:srgbClr val="121921"/>
                </a:solidFill>
                <a:latin typeface="Segoe Print" panose="02000600000000000000" pitchFamily="2" charset="0"/>
              </a:rPr>
              <a:t>Поважайте особистий простір підлітка</a:t>
            </a:r>
          </a:p>
          <a:p>
            <a:pPr marL="342900" indent="-342900" algn="just">
              <a:buFont typeface="Wingdings" panose="05000000000000000000" pitchFamily="2" charset="2"/>
              <a:buChar char="Ø"/>
            </a:pPr>
            <a:r>
              <a:rPr lang="uk-UA" sz="2000" b="1" dirty="0" smtClean="0">
                <a:solidFill>
                  <a:srgbClr val="121921"/>
                </a:solidFill>
                <a:latin typeface="Segoe Print" panose="02000600000000000000" pitchFamily="2" charset="0"/>
              </a:rPr>
              <a:t>Підготуйте себе до особливостей підліткового періоду</a:t>
            </a:r>
            <a:endParaRPr lang="uk-UA" sz="2000" dirty="0" smtClean="0">
              <a:latin typeface="Segoe Print" panose="02000600000000000000" pitchFamily="2" charset="0"/>
            </a:endParaRPr>
          </a:p>
          <a:p>
            <a:pPr marL="342900" indent="-342900" algn="just">
              <a:buFont typeface="Wingdings" panose="05000000000000000000" pitchFamily="2" charset="2"/>
              <a:buChar char="Ø"/>
            </a:pPr>
            <a:r>
              <a:rPr lang="uk-UA" sz="2000" b="1" dirty="0" smtClean="0">
                <a:latin typeface="Segoe Print" panose="02000600000000000000" pitchFamily="2" charset="0"/>
              </a:rPr>
              <a:t>Дисциплінуйте, а не карайте</a:t>
            </a:r>
          </a:p>
          <a:p>
            <a:pPr marL="342900" indent="-342900" algn="just">
              <a:buFont typeface="Wingdings" panose="05000000000000000000" pitchFamily="2" charset="2"/>
              <a:buChar char="Ø"/>
            </a:pPr>
            <a:r>
              <a:rPr lang="uk-UA" sz="2000" b="1" dirty="0" smtClean="0">
                <a:latin typeface="Segoe Print" panose="02000600000000000000" pitchFamily="2" charset="0"/>
              </a:rPr>
              <a:t>Прищеплюйте почуття відповідальності</a:t>
            </a:r>
          </a:p>
          <a:p>
            <a:pPr marL="342900" indent="-342900" algn="just">
              <a:buFont typeface="Wingdings" panose="05000000000000000000" pitchFamily="2" charset="2"/>
              <a:buChar char="Ø"/>
            </a:pPr>
            <a:r>
              <a:rPr lang="uk-UA" sz="2000" b="1" dirty="0" smtClean="0">
                <a:latin typeface="Segoe Print" panose="02000600000000000000" pitchFamily="2" charset="0"/>
              </a:rPr>
              <a:t>Знайдіть час для систематичного довірливого спілкування з </a:t>
            </a:r>
            <a:r>
              <a:rPr lang="uk-UA" sz="2000" b="1" dirty="0" smtClean="0">
                <a:latin typeface="Segoe Print" panose="02000600000000000000" pitchFamily="2" charset="0"/>
              </a:rPr>
              <a:t>підлітком</a:t>
            </a:r>
          </a:p>
          <a:p>
            <a:pPr marL="342900" indent="-342900" algn="just">
              <a:buFont typeface="Wingdings" panose="05000000000000000000" pitchFamily="2" charset="2"/>
              <a:buChar char="Ø"/>
            </a:pPr>
            <a:r>
              <a:rPr lang="uk-UA" sz="2000" b="1" dirty="0" smtClean="0">
                <a:latin typeface="Segoe Print" panose="02000600000000000000" pitchFamily="2" charset="0"/>
              </a:rPr>
              <a:t>Дійте </a:t>
            </a:r>
            <a:r>
              <a:rPr lang="uk-UA" sz="2000" b="1" dirty="0" smtClean="0">
                <a:latin typeface="Segoe Print" panose="02000600000000000000" pitchFamily="2" charset="0"/>
              </a:rPr>
              <a:t>превентивно, з урахуванням прогнозу розвитку </a:t>
            </a:r>
            <a:r>
              <a:rPr lang="uk-UA" sz="2000" b="1" dirty="0" smtClean="0">
                <a:latin typeface="Segoe Print" panose="02000600000000000000" pitchFamily="2" charset="0"/>
              </a:rPr>
              <a:t>подій</a:t>
            </a:r>
          </a:p>
          <a:p>
            <a:pPr marL="342900" indent="-342900" algn="just">
              <a:buFont typeface="Wingdings" panose="05000000000000000000" pitchFamily="2" charset="2"/>
              <a:buChar char="Ø"/>
            </a:pPr>
            <a:r>
              <a:rPr lang="uk-UA" sz="2000" b="1" dirty="0" smtClean="0">
                <a:latin typeface="Segoe Print" panose="02000600000000000000" pitchFamily="2" charset="0"/>
              </a:rPr>
              <a:t>Будьте </a:t>
            </a:r>
            <a:r>
              <a:rPr lang="uk-UA" sz="2000" b="1" dirty="0" smtClean="0">
                <a:latin typeface="Segoe Print" panose="02000600000000000000" pitchFamily="2" charset="0"/>
              </a:rPr>
              <a:t>свідомими й обережними</a:t>
            </a:r>
          </a:p>
          <a:p>
            <a:pPr marL="342900" indent="-342900" algn="just">
              <a:buFont typeface="Wingdings" panose="05000000000000000000" pitchFamily="2" charset="2"/>
              <a:buChar char="Ø"/>
            </a:pPr>
            <a:r>
              <a:rPr lang="uk-UA" sz="2000" b="1" dirty="0" smtClean="0">
                <a:latin typeface="Segoe Print" panose="02000600000000000000" pitchFamily="2" charset="0"/>
              </a:rPr>
              <a:t>Будьте милосердними і співчутливими</a:t>
            </a:r>
          </a:p>
          <a:p>
            <a:pPr marL="342900" indent="-342900" algn="just">
              <a:buFont typeface="Wingdings" panose="05000000000000000000" pitchFamily="2" charset="2"/>
              <a:buChar char="Ø"/>
            </a:pPr>
            <a:r>
              <a:rPr lang="uk-UA" sz="2000" b="1" dirty="0" smtClean="0">
                <a:latin typeface="Segoe Print" panose="02000600000000000000" pitchFamily="2" charset="0"/>
              </a:rPr>
              <a:t>Будьте гідні наслідування</a:t>
            </a:r>
            <a:endParaRPr lang="uk-UA" sz="2000" dirty="0" smtClean="0">
              <a:latin typeface="Segoe Print" panose="02000600000000000000" pitchFamily="2" charset="0"/>
            </a:endParaRPr>
          </a:p>
          <a:p>
            <a:pPr marL="342900" indent="-342900" algn="just">
              <a:buFont typeface="Wingdings" panose="05000000000000000000" pitchFamily="2" charset="2"/>
              <a:buChar char="Ø"/>
            </a:pPr>
            <a:endParaRPr lang="uk-UA" sz="2000" dirty="0">
              <a:latin typeface="Segoe Print" panose="02000600000000000000" pitchFamily="2" charset="0"/>
            </a:endParaRPr>
          </a:p>
        </p:txBody>
      </p:sp>
      <p:sp>
        <p:nvSpPr>
          <p:cNvPr id="4" name="Прямоугольник 3"/>
          <p:cNvSpPr/>
          <p:nvPr/>
        </p:nvSpPr>
        <p:spPr>
          <a:xfrm>
            <a:off x="3642124" y="4295212"/>
            <a:ext cx="184731" cy="369332"/>
          </a:xfrm>
          <a:prstGeom prst="rect">
            <a:avLst/>
          </a:prstGeom>
        </p:spPr>
        <p:txBody>
          <a:bodyPr wrap="none">
            <a:spAutoFit/>
          </a:bodyPr>
          <a:lstStyle/>
          <a:p>
            <a:endParaRPr lang="ru-RU" dirty="0"/>
          </a:p>
        </p:txBody>
      </p:sp>
      <p:sp>
        <p:nvSpPr>
          <p:cNvPr id="5" name="Прямоугольник 4"/>
          <p:cNvSpPr/>
          <p:nvPr/>
        </p:nvSpPr>
        <p:spPr>
          <a:xfrm>
            <a:off x="2911521" y="5090489"/>
            <a:ext cx="6096000" cy="369332"/>
          </a:xfrm>
          <a:prstGeom prst="rect">
            <a:avLst/>
          </a:prstGeom>
        </p:spPr>
        <p:txBody>
          <a:bodyPr>
            <a:spAutoFit/>
          </a:bodyPr>
          <a:lstStyle/>
          <a:p>
            <a:endParaRPr lang="ru-RU" dirty="0"/>
          </a:p>
        </p:txBody>
      </p:sp>
    </p:spTree>
    <p:extLst>
      <p:ext uri="{BB962C8B-B14F-4D97-AF65-F5344CB8AC3E}">
        <p14:creationId xmlns:p14="http://schemas.microsoft.com/office/powerpoint/2010/main" val="3876803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2346" y="465750"/>
            <a:ext cx="10340454" cy="1323439"/>
          </a:xfrm>
          <a:prstGeom prst="rect">
            <a:avLst/>
          </a:prstGeom>
        </p:spPr>
        <p:txBody>
          <a:bodyPr wrap="square">
            <a:spAutoFit/>
          </a:bodyPr>
          <a:lstStyle/>
          <a:p>
            <a:pPr algn="just"/>
            <a:r>
              <a:rPr lang="uk-UA" sz="2000" b="1" dirty="0" smtClean="0">
                <a:solidFill>
                  <a:srgbClr val="333333"/>
                </a:solidFill>
                <a:latin typeface="Segoe Print" panose="02000600000000000000" pitchFamily="2" charset="0"/>
                <a:ea typeface="Segoe UI Symbol" panose="020B0502040204020203" pitchFamily="34" charset="0"/>
              </a:rPr>
              <a:t>Підлітковий вік – це перехідний етап між дитинством та дорослістю — це особи віком 11–19 років:</a:t>
            </a:r>
          </a:p>
          <a:p>
            <a:pPr marL="285750" indent="-285750" algn="just">
              <a:buFont typeface="Wingdings" panose="05000000000000000000" pitchFamily="2" charset="2"/>
              <a:buChar char="ü"/>
            </a:pPr>
            <a:r>
              <a:rPr lang="uk-UA" sz="2000" b="1" dirty="0" smtClean="0">
                <a:solidFill>
                  <a:srgbClr val="333333"/>
                </a:solidFill>
                <a:latin typeface="Segoe Print" panose="02000600000000000000" pitchFamily="2" charset="0"/>
                <a:ea typeface="Segoe UI Symbol" panose="020B0502040204020203" pitchFamily="34" charset="0"/>
              </a:rPr>
              <a:t>ранній підлітковий вік – 11–14 років; </a:t>
            </a:r>
          </a:p>
          <a:p>
            <a:pPr marL="285750" indent="-285750" algn="just">
              <a:buFont typeface="Wingdings" panose="05000000000000000000" pitchFamily="2" charset="2"/>
              <a:buChar char="ü"/>
            </a:pPr>
            <a:r>
              <a:rPr lang="uk-UA" sz="2000" b="1" dirty="0" smtClean="0">
                <a:solidFill>
                  <a:srgbClr val="333333"/>
                </a:solidFill>
                <a:latin typeface="Segoe Print" panose="02000600000000000000" pitchFamily="2" charset="0"/>
                <a:ea typeface="Segoe UI Symbol" panose="020B0502040204020203" pitchFamily="34" charset="0"/>
              </a:rPr>
              <a:t>пізній підлітковий вік – 15–18 років. </a:t>
            </a:r>
            <a:endParaRPr lang="uk-UA" sz="2000" b="1" dirty="0">
              <a:latin typeface="Segoe Print" panose="02000600000000000000" pitchFamily="2" charset="0"/>
              <a:ea typeface="Segoe UI Symbol" panose="020B0502040204020203" pitchFamily="34" charset="0"/>
            </a:endParaRPr>
          </a:p>
        </p:txBody>
      </p:sp>
      <p:sp>
        <p:nvSpPr>
          <p:cNvPr id="3" name="Прямоугольник 2"/>
          <p:cNvSpPr/>
          <p:nvPr/>
        </p:nvSpPr>
        <p:spPr>
          <a:xfrm>
            <a:off x="632346" y="5656955"/>
            <a:ext cx="10633881" cy="707886"/>
          </a:xfrm>
          <a:prstGeom prst="rect">
            <a:avLst/>
          </a:prstGeom>
        </p:spPr>
        <p:txBody>
          <a:bodyPr wrap="square">
            <a:spAutoFit/>
          </a:bodyPr>
          <a:lstStyle/>
          <a:p>
            <a:pPr algn="just"/>
            <a:r>
              <a:rPr lang="uk-UA" sz="2000" b="1" dirty="0">
                <a:latin typeface="Segoe Print" panose="02000600000000000000" pitchFamily="2" charset="0"/>
                <a:ea typeface="Segoe UI Symbol" panose="020B0502040204020203" pitchFamily="34" charset="0"/>
              </a:rPr>
              <a:t>П</a:t>
            </a:r>
            <a:r>
              <a:rPr lang="uk-UA" sz="2000" b="1" dirty="0" smtClean="0">
                <a:latin typeface="Segoe Print" panose="02000600000000000000" pitchFamily="2" charset="0"/>
                <a:ea typeface="Segoe UI Symbol" panose="020B0502040204020203" pitchFamily="34" charset="0"/>
              </a:rPr>
              <a:t>ідлітковий вік і юність </a:t>
            </a:r>
            <a:r>
              <a:rPr lang="uk-UA" sz="2000" b="1" dirty="0">
                <a:latin typeface="Segoe Print" panose="02000600000000000000" pitchFamily="2" charset="0"/>
                <a:ea typeface="Segoe UI Symbol" panose="020B0502040204020203" pitchFamily="34" charset="0"/>
              </a:rPr>
              <a:t>-</a:t>
            </a:r>
            <a:r>
              <a:rPr lang="uk-UA" sz="2000" b="1" dirty="0" smtClean="0">
                <a:latin typeface="Segoe Print" panose="02000600000000000000" pitchFamily="2" charset="0"/>
                <a:ea typeface="Segoe UI Symbol" panose="020B0502040204020203" pitchFamily="34" charset="0"/>
              </a:rPr>
              <a:t> центральний період для вирішення завдання особистісного самовизначення, досягнення ідентичності. </a:t>
            </a:r>
            <a:endParaRPr lang="uk-UA" sz="2000" b="1" dirty="0">
              <a:latin typeface="Segoe Print" panose="02000600000000000000" pitchFamily="2" charset="0"/>
              <a:ea typeface="Segoe UI Symbol" panose="020B0502040204020203" pitchFamily="34" charset="0"/>
            </a:endParaRPr>
          </a:p>
        </p:txBody>
      </p:sp>
      <p:sp>
        <p:nvSpPr>
          <p:cNvPr id="4" name="Прямоугольник 3"/>
          <p:cNvSpPr/>
          <p:nvPr/>
        </p:nvSpPr>
        <p:spPr>
          <a:xfrm>
            <a:off x="6455391" y="2539030"/>
            <a:ext cx="5199796" cy="1938992"/>
          </a:xfrm>
          <a:prstGeom prst="rect">
            <a:avLst/>
          </a:prstGeom>
        </p:spPr>
        <p:txBody>
          <a:bodyPr wrap="square">
            <a:spAutoFit/>
          </a:bodyPr>
          <a:lstStyle/>
          <a:p>
            <a:pPr algn="just"/>
            <a:r>
              <a:rPr lang="uk-UA" sz="2000" b="1" dirty="0" smtClean="0">
                <a:latin typeface="Segoe Print" panose="02000600000000000000" pitchFamily="2" charset="0"/>
                <a:ea typeface="Segoe UI Symbol" panose="020B0502040204020203" pitchFamily="34" charset="0"/>
              </a:rPr>
              <a:t>Часто весь підлітковий період трактують як кризовий, як період нормальної патології, підкреслюючи його бурхливий перебіг, складність і для самого підлітка і для спілкуються з ним дорослих. </a:t>
            </a:r>
            <a:endParaRPr lang="uk-UA" sz="2000" b="1" dirty="0">
              <a:latin typeface="Segoe Print" panose="02000600000000000000" pitchFamily="2" charset="0"/>
              <a:ea typeface="Segoe UI Symbol" panose="020B0502040204020203" pitchFamily="34" charset="0"/>
            </a:endParaRPr>
          </a:p>
        </p:txBody>
      </p:sp>
      <p:pic>
        <p:nvPicPr>
          <p:cNvPr id="2050" name="Picture 2" descr="Соціальні зміни в пубертатному віці дитин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157" y="1898800"/>
            <a:ext cx="4352925"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215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67785" y="1391272"/>
            <a:ext cx="6823880" cy="5324535"/>
          </a:xfrm>
          <a:prstGeom prst="rect">
            <a:avLst/>
          </a:prstGeom>
        </p:spPr>
        <p:txBody>
          <a:bodyPr wrap="square">
            <a:spAutoFit/>
          </a:bodyPr>
          <a:lstStyle/>
          <a:p>
            <a:pPr algn="ctr"/>
            <a:r>
              <a:rPr lang="uk-UA" sz="2000" b="1" dirty="0" smtClean="0">
                <a:ln/>
                <a:solidFill>
                  <a:schemeClr val="bg2">
                    <a:lumMod val="25000"/>
                  </a:schemeClr>
                </a:solidFill>
                <a:effectLst>
                  <a:outerShdw blurRad="38100" dist="19050" dir="2700000" algn="tl" rotWithShape="0">
                    <a:schemeClr val="dk1">
                      <a:lumMod val="50000"/>
                      <a:alpha val="40000"/>
                    </a:schemeClr>
                  </a:outerShdw>
                </a:effectLst>
                <a:latin typeface="Segoe Print" panose="02000600000000000000" pitchFamily="2" charset="0"/>
              </a:rPr>
              <a:t>Любов та прийняття</a:t>
            </a:r>
          </a:p>
          <a:p>
            <a:pPr algn="ctr"/>
            <a:endParaRPr lang="uk-UA" sz="2000" dirty="0" smtClean="0">
              <a:solidFill>
                <a:srgbClr val="333333"/>
              </a:solidFill>
              <a:latin typeface="Segoe Print" panose="02000600000000000000" pitchFamily="2" charset="0"/>
            </a:endParaRPr>
          </a:p>
          <a:p>
            <a:pPr algn="just"/>
            <a:r>
              <a:rPr lang="uk-UA" sz="2000" dirty="0" smtClean="0">
                <a:solidFill>
                  <a:srgbClr val="333333"/>
                </a:solidFill>
                <a:latin typeface="Segoe Print" panose="02000600000000000000" pitchFamily="2" charset="0"/>
              </a:rPr>
              <a:t>Необхідно залишатися з дитиною в контакті, незалежно від її поведінки. </a:t>
            </a:r>
          </a:p>
          <a:p>
            <a:pPr algn="just"/>
            <a:r>
              <a:rPr lang="uk-UA" sz="2000" dirty="0" smtClean="0">
                <a:solidFill>
                  <a:srgbClr val="333333"/>
                </a:solidFill>
                <a:latin typeface="Segoe Print" panose="02000600000000000000" pitchFamily="2" charset="0"/>
              </a:rPr>
              <a:t>Не ускладнювати ситуацію мораллю та приниженнями, не робити спроб повернути поведінку дитини до тієї, якою вона була в початковій школі. </a:t>
            </a:r>
          </a:p>
          <a:p>
            <a:pPr algn="just"/>
            <a:r>
              <a:rPr lang="uk-UA" sz="2000" dirty="0" smtClean="0">
                <a:solidFill>
                  <a:srgbClr val="333333"/>
                </a:solidFill>
                <a:latin typeface="Segoe Print" panose="02000600000000000000" pitchFamily="2" charset="0"/>
              </a:rPr>
              <a:t>По-перше, це гальмує розвиток, а по-друге, провокує більш сильне відторгнення. </a:t>
            </a:r>
          </a:p>
          <a:p>
            <a:pPr algn="just"/>
            <a:r>
              <a:rPr lang="uk-UA" sz="2000" dirty="0" smtClean="0">
                <a:solidFill>
                  <a:srgbClr val="333333"/>
                </a:solidFill>
                <a:latin typeface="Segoe Print" panose="02000600000000000000" pitchFamily="2" charset="0"/>
              </a:rPr>
              <a:t>У разі ситуацій, коли батьки розуміють, що не можуть впоратися самостійно, потрібно вчасно звертатися до фахівців – психологів і психотерапевтів. </a:t>
            </a:r>
          </a:p>
          <a:p>
            <a:pPr algn="just"/>
            <a:r>
              <a:rPr lang="uk-UA" sz="2000" dirty="0" smtClean="0">
                <a:solidFill>
                  <a:srgbClr val="333333"/>
                </a:solidFill>
                <a:latin typeface="Segoe Print" panose="02000600000000000000" pitchFamily="2" charset="0"/>
              </a:rPr>
              <a:t>В іншому випадку підвищується ризик неблагополучних виходів із кризи: девіантна та злочинна поведінка, суїцид, клінічні депресії.</a:t>
            </a:r>
            <a:endParaRPr lang="uk-UA" sz="2000" b="0" i="0" dirty="0">
              <a:solidFill>
                <a:srgbClr val="333333"/>
              </a:solidFill>
              <a:effectLst/>
              <a:latin typeface="Segoe Print" panose="02000600000000000000" pitchFamily="2" charset="0"/>
            </a:endParaRPr>
          </a:p>
        </p:txBody>
      </p:sp>
      <p:sp>
        <p:nvSpPr>
          <p:cNvPr id="4" name="Прямоугольник 3"/>
          <p:cNvSpPr/>
          <p:nvPr/>
        </p:nvSpPr>
        <p:spPr>
          <a:xfrm>
            <a:off x="2042615" y="352019"/>
            <a:ext cx="8548047" cy="646331"/>
          </a:xfrm>
          <a:prstGeom prst="rect">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uk-UA" b="1" cap="all" dirty="0" smtClean="0">
                <a:solidFill>
                  <a:srgbClr val="121921"/>
                </a:solidFill>
                <a:latin typeface="Segoe Print" panose="02000600000000000000" pitchFamily="2" charset="0"/>
              </a:rPr>
              <a:t>корисні поради, які допоможуть дорослим зміцнити й оздоровити ваші стосунки з підлітком</a:t>
            </a:r>
            <a:endParaRPr lang="uk-UA" b="1" cap="all" dirty="0">
              <a:latin typeface="Segoe Print" panose="02000600000000000000" pitchFamily="2" charset="0"/>
            </a:endParaRPr>
          </a:p>
        </p:txBody>
      </p:sp>
      <p:pic>
        <p:nvPicPr>
          <p:cNvPr id="5" name="Рисунок 4"/>
          <p:cNvPicPr>
            <a:picLocks noChangeAspect="1"/>
          </p:cNvPicPr>
          <p:nvPr/>
        </p:nvPicPr>
        <p:blipFill rotWithShape="1">
          <a:blip r:embed="rId2"/>
          <a:srcRect l="32937" t="15066" r="33707" b="19449"/>
          <a:stretch/>
        </p:blipFill>
        <p:spPr>
          <a:xfrm rot="19321180">
            <a:off x="1330690" y="2776519"/>
            <a:ext cx="2813681" cy="31056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61896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2297" y="259307"/>
            <a:ext cx="8560356" cy="2246769"/>
          </a:xfrm>
          <a:prstGeom prst="rect">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endParaRPr lang="uk-UA" sz="2000" b="1" dirty="0" smtClean="0">
              <a:solidFill>
                <a:srgbClr val="FF0000"/>
              </a:solidFill>
              <a:latin typeface="Segoe Script" panose="020B0504020000000003" pitchFamily="34" charset="0"/>
            </a:endParaRPr>
          </a:p>
          <a:p>
            <a:pPr algn="ctr"/>
            <a:r>
              <a:rPr lang="uk-UA" sz="2000" b="1" dirty="0">
                <a:solidFill>
                  <a:srgbClr val="FF0000"/>
                </a:solidFill>
                <a:latin typeface="Segoe Script" panose="020B0504020000000003" pitchFamily="34" charset="0"/>
              </a:rPr>
              <a:t>Д</a:t>
            </a:r>
            <a:r>
              <a:rPr lang="uk-UA" sz="2000" b="1" dirty="0" smtClean="0">
                <a:solidFill>
                  <a:srgbClr val="FF0000"/>
                </a:solidFill>
                <a:latin typeface="Segoe Script" panose="020B0504020000000003" pitchFamily="34" charset="0"/>
              </a:rPr>
              <a:t>ОРОГІ БАТЬКИ!</a:t>
            </a:r>
          </a:p>
          <a:p>
            <a:pPr algn="ctr"/>
            <a:endParaRPr lang="uk-UA" sz="2000" b="1" dirty="0" smtClean="0">
              <a:solidFill>
                <a:srgbClr val="FF0000"/>
              </a:solidFill>
              <a:latin typeface="Segoe Script" panose="020B0504020000000003" pitchFamily="34" charset="0"/>
            </a:endParaRPr>
          </a:p>
          <a:p>
            <a:pPr algn="ctr"/>
            <a:r>
              <a:rPr lang="uk-UA" sz="2000" b="1" dirty="0" smtClean="0">
                <a:solidFill>
                  <a:srgbClr val="FF0000"/>
                </a:solidFill>
                <a:latin typeface="Segoe Script" panose="020B0504020000000003" pitchFamily="34" charset="0"/>
              </a:rPr>
              <a:t>ВИ БУЛИ ДІТЬМИ, А ДІТИ ВАШІ НЕ БУЛИ ДОРОСЛИМИ.</a:t>
            </a:r>
          </a:p>
          <a:p>
            <a:pPr algn="ctr"/>
            <a:endParaRPr lang="uk-UA" sz="2000" b="1" dirty="0" smtClean="0">
              <a:solidFill>
                <a:srgbClr val="FF0000"/>
              </a:solidFill>
              <a:latin typeface="Segoe Script" panose="020B0504020000000003" pitchFamily="34" charset="0"/>
            </a:endParaRPr>
          </a:p>
          <a:p>
            <a:pPr algn="ctr"/>
            <a:r>
              <a:rPr lang="uk-UA" sz="2000" b="1" dirty="0" smtClean="0">
                <a:solidFill>
                  <a:srgbClr val="FF0000"/>
                </a:solidFill>
                <a:latin typeface="Segoe Script" panose="020B0504020000000003" pitchFamily="34" charset="0"/>
              </a:rPr>
              <a:t>ТОМУ ВИ ПОВИННІ РОЗУМІТИ ЇХ, А НЕ ВОНИ ВАС.</a:t>
            </a:r>
          </a:p>
          <a:p>
            <a:pPr algn="ctr"/>
            <a:endParaRPr lang="ru-RU" sz="2000" b="1" dirty="0">
              <a:solidFill>
                <a:srgbClr val="FF0000"/>
              </a:solidFill>
              <a:latin typeface="Segoe Script" panose="020B0504020000000003" pitchFamily="34" charset="0"/>
            </a:endParaRPr>
          </a:p>
        </p:txBody>
      </p:sp>
      <p:sp>
        <p:nvSpPr>
          <p:cNvPr id="3" name="Прямоугольник 2"/>
          <p:cNvSpPr/>
          <p:nvPr/>
        </p:nvSpPr>
        <p:spPr>
          <a:xfrm>
            <a:off x="668741" y="2804575"/>
            <a:ext cx="11027390" cy="1631216"/>
          </a:xfrm>
          <a:prstGeom prst="rect">
            <a:avLst/>
          </a:prstGeom>
        </p:spPr>
        <p:txBody>
          <a:bodyPr wrap="square">
            <a:spAutoFit/>
          </a:bodyPr>
          <a:lstStyle/>
          <a:p>
            <a:pPr algn="just"/>
            <a:r>
              <a:rPr lang="uk-UA" sz="2000" b="1" dirty="0" smtClean="0">
                <a:solidFill>
                  <a:srgbClr val="121921"/>
                </a:solidFill>
                <a:latin typeface="Segoe Print" panose="02000600000000000000" pitchFamily="2" charset="0"/>
              </a:rPr>
              <a:t>Батькам дуже важливо допомогти підлітку пригальмувати, заспокоїтись і навчитися правильних суджень. Давати йому зрозуміти те, що він робить і до чого це може призвести згодом. </a:t>
            </a:r>
          </a:p>
          <a:p>
            <a:pPr algn="just"/>
            <a:endParaRPr lang="uk-UA" sz="2000" b="1" dirty="0" smtClean="0">
              <a:solidFill>
                <a:srgbClr val="121921"/>
              </a:solidFill>
              <a:latin typeface="Segoe Print" panose="02000600000000000000" pitchFamily="2" charset="0"/>
            </a:endParaRPr>
          </a:p>
          <a:p>
            <a:pPr algn="just"/>
            <a:r>
              <a:rPr lang="uk-UA" sz="2000" b="1" dirty="0" smtClean="0">
                <a:solidFill>
                  <a:srgbClr val="121921"/>
                </a:solidFill>
                <a:latin typeface="Segoe Print" panose="02000600000000000000" pitchFamily="2" charset="0"/>
              </a:rPr>
              <a:t>Потрібно вчити дитину життєвої мудрості.</a:t>
            </a:r>
          </a:p>
        </p:txBody>
      </p:sp>
      <p:pic>
        <p:nvPicPr>
          <p:cNvPr id="16386" name="Picture 2" descr="Способи розвитку креативності дитин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690" y="3652871"/>
            <a:ext cx="3819145" cy="2828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254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68370" y="1797166"/>
            <a:ext cx="6096000" cy="3323987"/>
          </a:xfrm>
          <a:prstGeom prst="rect">
            <a:avLst/>
          </a:prstGeom>
        </p:spPr>
        <p:txBody>
          <a:bodyPr>
            <a:spAutoFit/>
          </a:bodyPr>
          <a:lstStyle/>
          <a:p>
            <a:pPr algn="r"/>
            <a:r>
              <a:rPr lang="uk-UA" sz="2400" b="1" dirty="0" smtClean="0">
                <a:ln/>
                <a:solidFill>
                  <a:schemeClr val="bg2">
                    <a:lumMod val="25000"/>
                  </a:schemeClr>
                </a:solidFill>
                <a:effectLst>
                  <a:outerShdw blurRad="38100" dist="19050" dir="2700000" algn="tl" rotWithShape="0">
                    <a:schemeClr val="dk1">
                      <a:lumMod val="50000"/>
                      <a:alpha val="40000"/>
                    </a:schemeClr>
                  </a:outerShdw>
                </a:effectLst>
                <a:latin typeface="Segoe Print" panose="02000600000000000000" pitchFamily="2" charset="0"/>
              </a:rPr>
              <a:t>Стрімкий розвиток</a:t>
            </a:r>
          </a:p>
          <a:p>
            <a:pPr algn="just"/>
            <a:endParaRPr lang="uk-UA" sz="2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egoe Print" panose="02000600000000000000" pitchFamily="2" charset="0"/>
            </a:endParaRPr>
          </a:p>
          <a:p>
            <a:pPr algn="just"/>
            <a:r>
              <a:rPr lang="uk-UA" b="1" dirty="0" smtClean="0">
                <a:solidFill>
                  <a:srgbClr val="333333"/>
                </a:solidFill>
                <a:latin typeface="Segoe Print" panose="02000600000000000000" pitchFamily="2" charset="0"/>
              </a:rPr>
              <a:t>В організмі підлітка відбуваються бурхливі фізіологічні зміни: гормональні сплески, нерівномірний розвиток мозку. Все це призводить до того, що підліток стає схильним до імпульсних вчинків, а також до неврозів. За багатьма фізіологічними та психологічними характеристиками підлітки нам здаються вже дорослими, але це далеко не так.</a:t>
            </a:r>
            <a:endParaRPr lang="uk-UA" b="1" i="0" dirty="0">
              <a:solidFill>
                <a:srgbClr val="333333"/>
              </a:solidFill>
              <a:effectLst/>
              <a:latin typeface="Segoe Print" panose="02000600000000000000" pitchFamily="2" charset="0"/>
            </a:endParaRPr>
          </a:p>
        </p:txBody>
      </p:sp>
      <p:sp>
        <p:nvSpPr>
          <p:cNvPr id="3" name="Прямоугольник 2"/>
          <p:cNvSpPr/>
          <p:nvPr/>
        </p:nvSpPr>
        <p:spPr>
          <a:xfrm>
            <a:off x="2701101" y="542076"/>
            <a:ext cx="6205545" cy="369332"/>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none">
            <a:spAutoFit/>
          </a:bodyPr>
          <a:lstStyle/>
          <a:p>
            <a:r>
              <a:rPr lang="uk-UA" b="1" cap="all" dirty="0" smtClean="0">
                <a:latin typeface="Segoe Print" panose="02000600000000000000" pitchFamily="2" charset="0"/>
              </a:rPr>
              <a:t>Чим характерний підлітковий період?</a:t>
            </a:r>
            <a:endParaRPr lang="uk-UA" b="1" i="0" cap="all" dirty="0">
              <a:effectLst/>
              <a:latin typeface="Segoe Print" panose="02000600000000000000" pitchFamily="2" charset="0"/>
            </a:endParaRPr>
          </a:p>
        </p:txBody>
      </p:sp>
      <p:pic>
        <p:nvPicPr>
          <p:cNvPr id="4098" name="Picture 2" descr="Як сприймає себе дитина, дивлячись у дзеркало? – Розвиток дитин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485" y="2952579"/>
            <a:ext cx="4352925"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078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23178" y="337360"/>
            <a:ext cx="6205545" cy="369332"/>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none">
            <a:spAutoFit/>
          </a:bodyPr>
          <a:lstStyle/>
          <a:p>
            <a:r>
              <a:rPr lang="uk-UA" b="1" cap="all" dirty="0" smtClean="0">
                <a:latin typeface="Segoe Print" panose="02000600000000000000" pitchFamily="2" charset="0"/>
              </a:rPr>
              <a:t>Чим характерний підлітковий період?</a:t>
            </a:r>
            <a:endParaRPr lang="uk-UA" b="1" i="0" cap="all" dirty="0">
              <a:effectLst/>
              <a:latin typeface="Segoe Print" panose="02000600000000000000" pitchFamily="2" charset="0"/>
            </a:endParaRPr>
          </a:p>
        </p:txBody>
      </p:sp>
      <p:sp>
        <p:nvSpPr>
          <p:cNvPr id="3" name="Прямоугольник 2"/>
          <p:cNvSpPr/>
          <p:nvPr/>
        </p:nvSpPr>
        <p:spPr>
          <a:xfrm>
            <a:off x="353940" y="1424633"/>
            <a:ext cx="7187821" cy="4154984"/>
          </a:xfrm>
          <a:prstGeom prst="rect">
            <a:avLst/>
          </a:prstGeom>
        </p:spPr>
        <p:txBody>
          <a:bodyPr wrap="square">
            <a:spAutoFit/>
          </a:bodyPr>
          <a:lstStyle/>
          <a:p>
            <a:pPr algn="just"/>
            <a:r>
              <a:rPr lang="uk-UA" sz="2400" b="1" dirty="0" smtClean="0">
                <a:ln/>
                <a:solidFill>
                  <a:schemeClr val="bg2">
                    <a:lumMod val="25000"/>
                  </a:schemeClr>
                </a:solidFill>
                <a:effectLst>
                  <a:outerShdw blurRad="38100" dist="19050" dir="2700000" algn="tl" rotWithShape="0">
                    <a:schemeClr val="dk1">
                      <a:lumMod val="50000"/>
                      <a:alpha val="40000"/>
                    </a:schemeClr>
                  </a:outerShdw>
                </a:effectLst>
                <a:latin typeface="Segoe Print" panose="02000600000000000000" pitchFamily="2" charset="0"/>
              </a:rPr>
              <a:t>Протиріччя</a:t>
            </a:r>
          </a:p>
          <a:p>
            <a:pPr algn="just"/>
            <a:endParaRPr lang="uk-UA" sz="2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egoe Print" panose="02000600000000000000" pitchFamily="2" charset="0"/>
            </a:endParaRPr>
          </a:p>
          <a:p>
            <a:pPr algn="just"/>
            <a:r>
              <a:rPr lang="uk-UA" dirty="0" smtClean="0">
                <a:solidFill>
                  <a:srgbClr val="333333"/>
                </a:solidFill>
                <a:latin typeface="Segoe Print" panose="02000600000000000000" pitchFamily="2" charset="0"/>
              </a:rPr>
              <a:t>Підлітковий період сповнений протиріч. З одного боку, у підлітка виникає так зване почуття дорослості, і він всіляко демонструє себе дорослим, самостійним, незалежним. </a:t>
            </a:r>
          </a:p>
          <a:p>
            <a:pPr algn="just"/>
            <a:endParaRPr lang="uk-UA" dirty="0">
              <a:solidFill>
                <a:srgbClr val="333333"/>
              </a:solidFill>
              <a:latin typeface="Segoe Print" panose="02000600000000000000" pitchFamily="2" charset="0"/>
            </a:endParaRPr>
          </a:p>
          <a:p>
            <a:pPr algn="just"/>
            <a:r>
              <a:rPr lang="uk-UA" dirty="0" smtClean="0">
                <a:solidFill>
                  <a:srgbClr val="333333"/>
                </a:solidFill>
                <a:latin typeface="Segoe Print" panose="02000600000000000000" pitchFamily="2" charset="0"/>
              </a:rPr>
              <a:t>З іншого боку, підліток дуже вразливий і йому життєво необхідна підтримка, розмови по душах, розуміння того, що його люблять, насамперед  батьки. </a:t>
            </a:r>
          </a:p>
          <a:p>
            <a:pPr algn="just"/>
            <a:endParaRPr lang="uk-UA" dirty="0">
              <a:solidFill>
                <a:srgbClr val="333333"/>
              </a:solidFill>
              <a:latin typeface="Segoe Print" panose="02000600000000000000" pitchFamily="2" charset="0"/>
            </a:endParaRPr>
          </a:p>
          <a:p>
            <a:pPr algn="just"/>
            <a:r>
              <a:rPr lang="uk-UA" dirty="0" smtClean="0">
                <a:solidFill>
                  <a:srgbClr val="333333"/>
                </a:solidFill>
                <a:latin typeface="Segoe Print" panose="02000600000000000000" pitchFamily="2" charset="0"/>
              </a:rPr>
              <a:t>З одного боку, підлітки бунтують проти обмежень, з другого боку, їм потрібні певні рамки відчуття стабільності цього світу.</a:t>
            </a:r>
            <a:endParaRPr lang="uk-UA" b="0" i="0" dirty="0">
              <a:solidFill>
                <a:srgbClr val="333333"/>
              </a:solidFill>
              <a:effectLst/>
              <a:latin typeface="Segoe Print" panose="02000600000000000000" pitchFamily="2" charset="0"/>
            </a:endParaRPr>
          </a:p>
        </p:txBody>
      </p:sp>
      <p:pic>
        <p:nvPicPr>
          <p:cNvPr id="3074" name="Picture 2" descr="Образ тіла і труднощі підліткового період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7295" y="3078107"/>
            <a:ext cx="4352925"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370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5051" y="1228003"/>
            <a:ext cx="6096000" cy="2215991"/>
          </a:xfrm>
          <a:prstGeom prst="rect">
            <a:avLst/>
          </a:prstGeom>
        </p:spPr>
        <p:txBody>
          <a:bodyPr>
            <a:spAutoFit/>
          </a:bodyPr>
          <a:lstStyle/>
          <a:p>
            <a:pPr algn="just"/>
            <a:r>
              <a:rPr lang="uk-UA" sz="2400" b="1" dirty="0" smtClean="0">
                <a:ln/>
                <a:solidFill>
                  <a:schemeClr val="bg2">
                    <a:lumMod val="25000"/>
                  </a:schemeClr>
                </a:solidFill>
                <a:effectLst>
                  <a:outerShdw blurRad="38100" dist="19050" dir="2700000" algn="tl" rotWithShape="0">
                    <a:schemeClr val="dk1">
                      <a:lumMod val="50000"/>
                      <a:alpha val="40000"/>
                    </a:schemeClr>
                  </a:outerShdw>
                </a:effectLst>
                <a:latin typeface="Segoe Print" panose="02000600000000000000" pitchFamily="2" charset="0"/>
              </a:rPr>
              <a:t>Зміна авторитетів</a:t>
            </a:r>
          </a:p>
          <a:p>
            <a:pPr algn="just"/>
            <a:endParaRPr lang="uk-UA" sz="2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egoe Print" panose="02000600000000000000" pitchFamily="2" charset="0"/>
            </a:endParaRPr>
          </a:p>
          <a:p>
            <a:pPr algn="just"/>
            <a:r>
              <a:rPr lang="uk-UA" b="1" dirty="0" smtClean="0">
                <a:solidFill>
                  <a:srgbClr val="333333"/>
                </a:solidFill>
                <a:latin typeface="Segoe Print" panose="02000600000000000000" pitchFamily="2" charset="0"/>
              </a:rPr>
              <a:t>На цьому етапі підлітки поглинені спілкуванням з однолітками, а авторитет дорослих відходить на другий план. Дуже часто підлітки знаходять кумирів серед успішних знаменитостей і намагаються наслідувати їх.</a:t>
            </a:r>
            <a:endParaRPr lang="uk-UA" b="1" i="0" dirty="0">
              <a:solidFill>
                <a:srgbClr val="333333"/>
              </a:solidFill>
              <a:effectLst/>
              <a:latin typeface="Segoe Print" panose="02000600000000000000" pitchFamily="2" charset="0"/>
            </a:endParaRPr>
          </a:p>
        </p:txBody>
      </p:sp>
      <p:sp>
        <p:nvSpPr>
          <p:cNvPr id="3" name="Прямоугольник 2"/>
          <p:cNvSpPr/>
          <p:nvPr/>
        </p:nvSpPr>
        <p:spPr>
          <a:xfrm>
            <a:off x="5340824" y="4464545"/>
            <a:ext cx="6096000" cy="1938992"/>
          </a:xfrm>
          <a:prstGeom prst="rect">
            <a:avLst/>
          </a:prstGeom>
        </p:spPr>
        <p:txBody>
          <a:bodyPr>
            <a:spAutoFit/>
          </a:bodyPr>
          <a:lstStyle/>
          <a:p>
            <a:pPr algn="just"/>
            <a:r>
              <a:rPr lang="uk-UA" sz="2400" b="1" dirty="0" smtClean="0">
                <a:ln/>
                <a:solidFill>
                  <a:schemeClr val="bg2">
                    <a:lumMod val="25000"/>
                  </a:schemeClr>
                </a:solidFill>
                <a:effectLst>
                  <a:outerShdw blurRad="38100" dist="19050" dir="2700000" algn="tl" rotWithShape="0">
                    <a:schemeClr val="dk1">
                      <a:lumMod val="50000"/>
                      <a:alpha val="40000"/>
                    </a:schemeClr>
                  </a:outerShdw>
                </a:effectLst>
                <a:latin typeface="Segoe Print" panose="02000600000000000000" pitchFamily="2" charset="0"/>
              </a:rPr>
              <a:t>Самовизначення</a:t>
            </a:r>
          </a:p>
          <a:p>
            <a:pPr algn="just"/>
            <a:endParaRPr lang="uk-UA" sz="2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Segoe Print" panose="02000600000000000000" pitchFamily="2" charset="0"/>
            </a:endParaRPr>
          </a:p>
          <a:p>
            <a:pPr algn="just"/>
            <a:r>
              <a:rPr lang="uk-UA" b="1" dirty="0" smtClean="0">
                <a:solidFill>
                  <a:srgbClr val="333333"/>
                </a:solidFill>
                <a:latin typeface="Segoe Print" panose="02000600000000000000" pitchFamily="2" charset="0"/>
              </a:rPr>
              <a:t>Підліток активно самовиражається та шукає відповіді на запитання «Хто я? Який я? У цей час відбувається становлення особистості та професійне самовизначення.</a:t>
            </a:r>
            <a:endParaRPr lang="uk-UA" b="1" i="0" dirty="0">
              <a:solidFill>
                <a:srgbClr val="333333"/>
              </a:solidFill>
              <a:effectLst/>
              <a:latin typeface="Segoe Print" panose="02000600000000000000" pitchFamily="2" charset="0"/>
            </a:endParaRPr>
          </a:p>
        </p:txBody>
      </p:sp>
      <p:sp>
        <p:nvSpPr>
          <p:cNvPr id="4" name="Прямоугольник 3"/>
          <p:cNvSpPr/>
          <p:nvPr/>
        </p:nvSpPr>
        <p:spPr>
          <a:xfrm>
            <a:off x="1923178" y="337360"/>
            <a:ext cx="6205545" cy="369332"/>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none">
            <a:spAutoFit/>
          </a:bodyPr>
          <a:lstStyle/>
          <a:p>
            <a:r>
              <a:rPr lang="uk-UA" b="1" cap="all" dirty="0" smtClean="0">
                <a:latin typeface="Segoe Print" panose="02000600000000000000" pitchFamily="2" charset="0"/>
              </a:rPr>
              <a:t>Чим характерний підлітковий період?</a:t>
            </a:r>
            <a:endParaRPr lang="uk-UA" b="1" i="0" cap="all" dirty="0">
              <a:effectLst/>
              <a:latin typeface="Segoe Print" panose="02000600000000000000" pitchFamily="2" charset="0"/>
            </a:endParaRPr>
          </a:p>
        </p:txBody>
      </p:sp>
    </p:spTree>
    <p:extLst>
      <p:ext uri="{BB962C8B-B14F-4D97-AF65-F5344CB8AC3E}">
        <p14:creationId xmlns:p14="http://schemas.microsoft.com/office/powerpoint/2010/main" val="2420450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43943" y="460190"/>
            <a:ext cx="7603363" cy="400110"/>
          </a:xfrm>
          <a:prstGeom prst="rect">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wrap="none">
            <a:spAutoFit/>
          </a:bodyPr>
          <a:lstStyle/>
          <a:p>
            <a:pPr algn="just"/>
            <a:r>
              <a:rPr lang="uk-UA" sz="2000" b="1" cap="all" dirty="0" smtClean="0">
                <a:latin typeface="Segoe Print" panose="02000600000000000000" pitchFamily="2" charset="0"/>
              </a:rPr>
              <a:t>Психологічні проблеми у підлітковому віці</a:t>
            </a:r>
            <a:endParaRPr lang="uk-UA" sz="2000" b="1" i="0" cap="all" dirty="0">
              <a:effectLst/>
              <a:latin typeface="Segoe Print" panose="02000600000000000000" pitchFamily="2" charset="0"/>
            </a:endParaRPr>
          </a:p>
        </p:txBody>
      </p:sp>
      <p:sp>
        <p:nvSpPr>
          <p:cNvPr id="3" name="Прямоугольник 2"/>
          <p:cNvSpPr/>
          <p:nvPr/>
        </p:nvSpPr>
        <p:spPr>
          <a:xfrm>
            <a:off x="780196" y="1416041"/>
            <a:ext cx="9730854" cy="4616648"/>
          </a:xfrm>
          <a:prstGeom prst="rect">
            <a:avLst/>
          </a:prstGeom>
        </p:spPr>
        <p:txBody>
          <a:bodyPr wrap="square">
            <a:spAutoFit/>
          </a:bodyPr>
          <a:lstStyle/>
          <a:p>
            <a:pPr algn="just"/>
            <a:r>
              <a:rPr lang="uk-UA" sz="2400" b="1" dirty="0" smtClean="0">
                <a:ln/>
                <a:solidFill>
                  <a:schemeClr val="bg2">
                    <a:lumMod val="25000"/>
                  </a:schemeClr>
                </a:solidFill>
                <a:effectLst>
                  <a:outerShdw blurRad="38100" dist="19050" dir="2700000" algn="tl" rotWithShape="0">
                    <a:schemeClr val="dk1">
                      <a:lumMod val="50000"/>
                      <a:alpha val="40000"/>
                    </a:schemeClr>
                  </a:outerShdw>
                </a:effectLst>
                <a:latin typeface="Segoe Print" panose="02000600000000000000" pitchFamily="2" charset="0"/>
              </a:rPr>
              <a:t>Прояв гіперсексуальності</a:t>
            </a:r>
          </a:p>
          <a:p>
            <a:pPr algn="just"/>
            <a:r>
              <a:rPr lang="uk-UA" b="1" dirty="0" smtClean="0">
                <a:solidFill>
                  <a:srgbClr val="333333"/>
                </a:solidFill>
                <a:latin typeface="Segoe Print" panose="02000600000000000000" pitchFamily="2" charset="0"/>
              </a:rPr>
              <a:t/>
            </a:r>
            <a:br>
              <a:rPr lang="uk-UA" b="1" dirty="0" smtClean="0">
                <a:solidFill>
                  <a:srgbClr val="333333"/>
                </a:solidFill>
                <a:latin typeface="Segoe Print" panose="02000600000000000000" pitchFamily="2" charset="0"/>
              </a:rPr>
            </a:br>
            <a:r>
              <a:rPr lang="uk-UA" b="1" dirty="0" smtClean="0">
                <a:solidFill>
                  <a:srgbClr val="333333"/>
                </a:solidFill>
                <a:latin typeface="Segoe Print" panose="02000600000000000000" pitchFamily="2" charset="0"/>
              </a:rPr>
              <a:t>Підлітковий період часто називається періодом статевого дозрівання, і це недарма. У цей час організм дитини поступово готується до виконання своїх природних функцій – створенню потомства. </a:t>
            </a:r>
          </a:p>
          <a:p>
            <a:pPr algn="just"/>
            <a:r>
              <a:rPr lang="uk-UA" b="1" dirty="0" smtClean="0">
                <a:solidFill>
                  <a:srgbClr val="333333"/>
                </a:solidFill>
                <a:latin typeface="Segoe Print" panose="02000600000000000000" pitchFamily="2" charset="0"/>
              </a:rPr>
              <a:t>Разом із статевою системою розвивається і гормональна, тому підлітки намагаються більше дізнатися про секс. Часто саме в цьому віці з'являються перші статеві зв'язки, що може стати серйозною проблемою.</a:t>
            </a:r>
          </a:p>
          <a:p>
            <a:pPr algn="just"/>
            <a:r>
              <a:rPr lang="uk-UA" b="1" dirty="0" smtClean="0">
                <a:solidFill>
                  <a:srgbClr val="333333"/>
                </a:solidFill>
                <a:latin typeface="Segoe Print" panose="02000600000000000000" pitchFamily="2" charset="0"/>
              </a:rPr>
              <a:t>У дівчат гіперсексуальність часто проявляється як бажання стати привабливішою для протилежної статі. Тут з'являється своєрідний вибір одягу: обтягуючі фігуру джинси, глибокі декольте, оголені плечі та поперек, надмірний макіяж.</a:t>
            </a:r>
          </a:p>
          <a:p>
            <a:pPr algn="just"/>
            <a:r>
              <a:rPr lang="uk-UA" b="1" dirty="0" smtClean="0">
                <a:solidFill>
                  <a:srgbClr val="333333"/>
                </a:solidFill>
                <a:latin typeface="Segoe Print" panose="02000600000000000000" pitchFamily="2" charset="0"/>
              </a:rPr>
              <a:t>Юнаки та дівчата вперше пробують мастурбацію, але знаючи, що це заняття не заохочується суспільством, відчувають почуття провини. </a:t>
            </a:r>
          </a:p>
          <a:p>
            <a:pPr algn="just"/>
            <a:r>
              <a:rPr lang="uk-UA" b="1" dirty="0" smtClean="0">
                <a:solidFill>
                  <a:srgbClr val="333333"/>
                </a:solidFill>
                <a:latin typeface="Segoe Print" panose="02000600000000000000" pitchFamily="2" charset="0"/>
              </a:rPr>
              <a:t>Також у сучасному суспільстві непорочність не є ознакою порядності, тому підлітки часто комплексують у зв'язку зі своєю цнотливістю.</a:t>
            </a:r>
            <a:endParaRPr lang="uk-UA" b="1" i="0" dirty="0">
              <a:solidFill>
                <a:srgbClr val="333333"/>
              </a:solidFill>
              <a:effectLst/>
              <a:latin typeface="Segoe Print" panose="02000600000000000000" pitchFamily="2" charset="0"/>
            </a:endParaRPr>
          </a:p>
        </p:txBody>
      </p:sp>
    </p:spTree>
    <p:extLst>
      <p:ext uri="{BB962C8B-B14F-4D97-AF65-F5344CB8AC3E}">
        <p14:creationId xmlns:p14="http://schemas.microsoft.com/office/powerpoint/2010/main" val="166945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35355" y="3534013"/>
            <a:ext cx="7447128" cy="3323987"/>
          </a:xfrm>
          <a:prstGeom prst="rect">
            <a:avLst/>
          </a:prstGeom>
        </p:spPr>
        <p:txBody>
          <a:bodyPr wrap="square">
            <a:spAutoFit/>
          </a:bodyPr>
          <a:lstStyle/>
          <a:p>
            <a:pPr algn="r"/>
            <a:r>
              <a:rPr lang="uk-UA" sz="2400" b="1" dirty="0" smtClean="0">
                <a:ln/>
                <a:solidFill>
                  <a:schemeClr val="bg2">
                    <a:lumMod val="25000"/>
                  </a:schemeClr>
                </a:solidFill>
                <a:effectLst>
                  <a:outerShdw blurRad="38100" dist="19050" dir="2700000" algn="tl" rotWithShape="0">
                    <a:schemeClr val="dk1">
                      <a:lumMod val="50000"/>
                      <a:alpha val="40000"/>
                    </a:schemeClr>
                  </a:outerShdw>
                </a:effectLst>
                <a:latin typeface="Segoe Print" panose="02000600000000000000" pitchFamily="2" charset="0"/>
              </a:rPr>
              <a:t>Спроби самоствердитися</a:t>
            </a:r>
          </a:p>
          <a:p>
            <a:pPr algn="just"/>
            <a:endParaRPr lang="uk-UA" sz="2400" b="1" dirty="0" smtClean="0">
              <a:ln/>
              <a:solidFill>
                <a:schemeClr val="bg2">
                  <a:lumMod val="25000"/>
                </a:schemeClr>
              </a:solidFill>
              <a:effectLst>
                <a:outerShdw blurRad="38100" dist="19050" dir="2700000" algn="tl" rotWithShape="0">
                  <a:schemeClr val="dk1">
                    <a:lumMod val="50000"/>
                    <a:alpha val="40000"/>
                  </a:schemeClr>
                </a:outerShdw>
              </a:effectLst>
              <a:latin typeface="Segoe Print" panose="02000600000000000000" pitchFamily="2" charset="0"/>
            </a:endParaRPr>
          </a:p>
          <a:p>
            <a:pPr algn="just"/>
            <a:r>
              <a:rPr lang="uk-UA" b="1" dirty="0" smtClean="0">
                <a:solidFill>
                  <a:srgbClr val="333333"/>
                </a:solidFill>
                <a:latin typeface="Segoe Print" panose="02000600000000000000" pitchFamily="2" charset="0"/>
              </a:rPr>
              <a:t>Підлітки намагаються довести дорослим свою значимість і незалежність від них, що іноді проходить досить радикально: втечі з дому, пристрасть до шкідливих звичок, шкільні прогули, конфлікти з дорослими, впертість у доказі своїх рішень, агресія у відповідь на спроби втрутитися у приватне життя. </a:t>
            </a:r>
          </a:p>
          <a:p>
            <a:pPr algn="just"/>
            <a:endParaRPr lang="uk-UA" b="1" dirty="0">
              <a:solidFill>
                <a:srgbClr val="333333"/>
              </a:solidFill>
              <a:latin typeface="Segoe Print" panose="02000600000000000000" pitchFamily="2" charset="0"/>
            </a:endParaRPr>
          </a:p>
          <a:p>
            <a:pPr algn="just"/>
            <a:r>
              <a:rPr lang="uk-UA" b="1" dirty="0" smtClean="0">
                <a:solidFill>
                  <a:srgbClr val="333333"/>
                </a:solidFill>
                <a:latin typeface="Segoe Print" panose="02000600000000000000" pitchFamily="2" charset="0"/>
              </a:rPr>
              <a:t>Все це, на думку дитини, допомагає їй продемонструвати свою дорослість собі та оточуючим.</a:t>
            </a:r>
            <a:endParaRPr lang="uk-UA" b="1" i="0" dirty="0">
              <a:solidFill>
                <a:srgbClr val="333333"/>
              </a:solidFill>
              <a:effectLst/>
              <a:latin typeface="Segoe Print" panose="02000600000000000000" pitchFamily="2" charset="0"/>
            </a:endParaRPr>
          </a:p>
        </p:txBody>
      </p:sp>
      <p:pic>
        <p:nvPicPr>
          <p:cNvPr id="6150" name="Picture 6" descr="Влияние курения на организм подростка: вред сигарет простым язык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782" y="1009594"/>
            <a:ext cx="5317177" cy="298943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244277" y="255473"/>
            <a:ext cx="7603363" cy="400110"/>
          </a:xfrm>
          <a:prstGeom prst="rect">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wrap="none">
            <a:spAutoFit/>
          </a:bodyPr>
          <a:lstStyle/>
          <a:p>
            <a:pPr algn="just"/>
            <a:r>
              <a:rPr lang="uk-UA" sz="2000" b="1" cap="all" dirty="0" smtClean="0">
                <a:latin typeface="Segoe Print" panose="02000600000000000000" pitchFamily="2" charset="0"/>
              </a:rPr>
              <a:t>Психологічні проблеми у підлітковому віці</a:t>
            </a:r>
            <a:endParaRPr lang="uk-UA" sz="2000" b="1" i="0" cap="all" dirty="0">
              <a:effectLst/>
              <a:latin typeface="Segoe Print" panose="02000600000000000000" pitchFamily="2" charset="0"/>
            </a:endParaRPr>
          </a:p>
        </p:txBody>
      </p:sp>
    </p:spTree>
    <p:extLst>
      <p:ext uri="{BB962C8B-B14F-4D97-AF65-F5344CB8AC3E}">
        <p14:creationId xmlns:p14="http://schemas.microsoft.com/office/powerpoint/2010/main" val="660583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2010" y="168030"/>
            <a:ext cx="8516205" cy="3600986"/>
          </a:xfrm>
          <a:prstGeom prst="rect">
            <a:avLst/>
          </a:prstGeom>
        </p:spPr>
        <p:txBody>
          <a:bodyPr wrap="square">
            <a:spAutoFit/>
          </a:bodyPr>
          <a:lstStyle/>
          <a:p>
            <a:pPr algn="just"/>
            <a:r>
              <a:rPr lang="uk-UA" sz="2400" b="1" dirty="0" smtClean="0">
                <a:ln/>
                <a:solidFill>
                  <a:schemeClr val="bg2">
                    <a:lumMod val="25000"/>
                  </a:schemeClr>
                </a:solidFill>
                <a:effectLst>
                  <a:outerShdw blurRad="38100" dist="19050" dir="2700000" algn="tl" rotWithShape="0">
                    <a:schemeClr val="dk1">
                      <a:lumMod val="50000"/>
                      <a:alpha val="40000"/>
                    </a:schemeClr>
                  </a:outerShdw>
                </a:effectLst>
                <a:latin typeface="Segoe Print" panose="02000600000000000000" pitchFamily="2" charset="0"/>
              </a:rPr>
              <a:t>Бажання злитися з групою однолітків</a:t>
            </a:r>
          </a:p>
          <a:p>
            <a:pPr algn="just"/>
            <a:endParaRPr lang="uk-UA" sz="2400" b="1" dirty="0" smtClean="0">
              <a:ln/>
              <a:solidFill>
                <a:schemeClr val="bg2">
                  <a:lumMod val="25000"/>
                </a:schemeClr>
              </a:solidFill>
              <a:effectLst>
                <a:outerShdw blurRad="38100" dist="19050" dir="2700000" algn="tl" rotWithShape="0">
                  <a:schemeClr val="dk1">
                    <a:lumMod val="50000"/>
                    <a:alpha val="40000"/>
                  </a:schemeClr>
                </a:outerShdw>
              </a:effectLst>
              <a:latin typeface="Segoe Print" panose="02000600000000000000" pitchFamily="2" charset="0"/>
            </a:endParaRPr>
          </a:p>
          <a:p>
            <a:pPr algn="just"/>
            <a:r>
              <a:rPr lang="uk-UA" b="1" dirty="0" smtClean="0">
                <a:solidFill>
                  <a:srgbClr val="333333"/>
                </a:solidFill>
                <a:latin typeface="Segoe Print" panose="02000600000000000000" pitchFamily="2" charset="0"/>
              </a:rPr>
              <a:t>Ось тут як ніде проявляться плоди вашого виховання (або його відсутності), правильно обрана школа і навіть ваше особисте оточення. Адже залежно від того, до якої компанії потрапив підліток, він стане позитивним чи негативним героєм суспільства. Якщо його друзі прагнуть досягнень, то і він, швидше за все, слідуватиме за ними, щоби бути прийнятим. Якщо його однолітки виявилися “поганою компанією”, націленою на кримінал, шкідливі звички, прогули школи, то навіть найзразковіший підліток почне поводитися так само з тією ж метою – бути прийнятим.</a:t>
            </a:r>
          </a:p>
          <a:p>
            <a:pPr algn="just"/>
            <a:endParaRPr lang="uk-UA" b="1" dirty="0" smtClean="0">
              <a:solidFill>
                <a:srgbClr val="333333"/>
              </a:solidFill>
              <a:latin typeface="Segoe Print" panose="02000600000000000000" pitchFamily="2" charset="0"/>
            </a:endParaRPr>
          </a:p>
        </p:txBody>
      </p:sp>
      <p:pic>
        <p:nvPicPr>
          <p:cNvPr id="7170" name="Picture 2" descr="Всероссийский форум PRO-подростков - Агентство социальной информаци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010" y="3932806"/>
            <a:ext cx="3562068" cy="237039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011445" y="3601151"/>
            <a:ext cx="7903050" cy="3139321"/>
          </a:xfrm>
          <a:prstGeom prst="rect">
            <a:avLst/>
          </a:prstGeom>
        </p:spPr>
        <p:txBody>
          <a:bodyPr wrap="square">
            <a:spAutoFit/>
          </a:bodyPr>
          <a:lstStyle/>
          <a:p>
            <a:pPr algn="just"/>
            <a:r>
              <a:rPr lang="uk-UA" b="1" dirty="0">
                <a:solidFill>
                  <a:srgbClr val="333333"/>
                </a:solidFill>
                <a:latin typeface="Segoe Print" panose="02000600000000000000" pitchFamily="2" charset="0"/>
              </a:rPr>
              <a:t>Психологи вважають, що вибір тієї чи іншої компанії дитиною залежить від її початкових інтересів, а також від ступеня близькості та довіри у стосунках із батьками. Якщо підлітку некомфортно у ній, то він, швидше за все, зв'яжеться з «поганою компанією», оскільки йому з ними спілкуватися простіше. Якщо ж підлітку в сім'ї вистачає поваги, тепла, кохання та розуміння, то він виростає вельми самодостатнім, йому не потрібно нікому нічого доводити, тому він не переживає, що підлітки з позитивними цілями його не приймуть: він вірить у себе та спілкується лише заради задоволення .</a:t>
            </a:r>
          </a:p>
        </p:txBody>
      </p:sp>
    </p:spTree>
    <p:extLst>
      <p:ext uri="{BB962C8B-B14F-4D97-AF65-F5344CB8AC3E}">
        <p14:creationId xmlns:p14="http://schemas.microsoft.com/office/powerpoint/2010/main" val="3860065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82917" y="296417"/>
            <a:ext cx="6328977" cy="369332"/>
          </a:xfrm>
          <a:prstGeom prst="rect">
            <a:avLst/>
          </a:prstGeom>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wrap="none">
            <a:spAutoFit/>
          </a:bodyPr>
          <a:lstStyle/>
          <a:p>
            <a:pPr algn="just"/>
            <a:r>
              <a:rPr lang="uk-UA" b="1" cap="all" dirty="0" smtClean="0">
                <a:latin typeface="Segoe Print" panose="02000600000000000000" pitchFamily="2" charset="0"/>
              </a:rPr>
              <a:t>Основні психологічні потреби підлітка </a:t>
            </a:r>
            <a:endParaRPr lang="uk-UA" b="1" cap="all" dirty="0">
              <a:latin typeface="Segoe Print" panose="02000600000000000000" pitchFamily="2" charset="0"/>
            </a:endParaRPr>
          </a:p>
        </p:txBody>
      </p:sp>
      <p:sp>
        <p:nvSpPr>
          <p:cNvPr id="3" name="Прямоугольник 2"/>
          <p:cNvSpPr/>
          <p:nvPr/>
        </p:nvSpPr>
        <p:spPr>
          <a:xfrm>
            <a:off x="1314734" y="5710534"/>
            <a:ext cx="10317707" cy="646331"/>
          </a:xfrm>
          <a:prstGeom prst="rect">
            <a:avLst/>
          </a:prstGeom>
        </p:spPr>
        <p:txBody>
          <a:bodyPr wrap="square">
            <a:spAutoFit/>
          </a:bodyPr>
          <a:lstStyle/>
          <a:p>
            <a:pPr algn="just"/>
            <a:r>
              <a:rPr lang="uk-UA" b="1" dirty="0" smtClean="0">
                <a:latin typeface="Segoe Print" panose="02000600000000000000" pitchFamily="2" charset="0"/>
              </a:rPr>
              <a:t>Прагнення до спілкування з однолітками, прагнення до самостійності і незалежності, емансипації від дорослих, до визнання своїх прав з боку інших людей. </a:t>
            </a:r>
            <a:endParaRPr lang="uk-UA" b="1" dirty="0">
              <a:latin typeface="Segoe Print" panose="02000600000000000000" pitchFamily="2" charset="0"/>
            </a:endParaRPr>
          </a:p>
        </p:txBody>
      </p:sp>
      <p:sp>
        <p:nvSpPr>
          <p:cNvPr id="4" name="Прямоугольник 3"/>
          <p:cNvSpPr/>
          <p:nvPr/>
        </p:nvSpPr>
        <p:spPr>
          <a:xfrm>
            <a:off x="2920620" y="1017727"/>
            <a:ext cx="6096000" cy="923330"/>
          </a:xfrm>
          <a:prstGeom prst="rect">
            <a:avLst/>
          </a:prstGeom>
        </p:spPr>
        <p:txBody>
          <a:bodyPr>
            <a:spAutoFit/>
          </a:bodyPr>
          <a:lstStyle/>
          <a:p>
            <a:pPr algn="ctr"/>
            <a:r>
              <a:rPr lang="uk-UA" b="1" dirty="0" smtClean="0">
                <a:latin typeface="Segoe Print" panose="02000600000000000000" pitchFamily="2" charset="0"/>
              </a:rPr>
              <a:t>Головна потреба періоду - знайти своє місце в суспільстві, бути значущим - реалізується в співтоваристві однолітків. </a:t>
            </a:r>
            <a:endParaRPr lang="uk-UA" b="1" dirty="0">
              <a:latin typeface="Segoe Print" panose="02000600000000000000" pitchFamily="2" charset="0"/>
            </a:endParaRPr>
          </a:p>
        </p:txBody>
      </p:sp>
      <p:pic>
        <p:nvPicPr>
          <p:cNvPr id="9218" name="Picture 2" descr="Виховання підлітків: 5 основних навичо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6057" y="1941057"/>
            <a:ext cx="4749363" cy="3518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48995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2F8AB64A37CDEB409612E99DE50E3386" ma:contentTypeVersion="12" ma:contentTypeDescription="Створення нового документа." ma:contentTypeScope="" ma:versionID="30a777b5168a620546c92df3e098dd08">
  <xsd:schema xmlns:xsd="http://www.w3.org/2001/XMLSchema" xmlns:xs="http://www.w3.org/2001/XMLSchema" xmlns:p="http://schemas.microsoft.com/office/2006/metadata/properties" xmlns:ns2="35004a38-e83d-4c4d-bde0-aef18251eec4" xmlns:ns3="0c3e3391-711f-4ff2-b1d1-eb8445db8c4c" targetNamespace="http://schemas.microsoft.com/office/2006/metadata/properties" ma:root="true" ma:fieldsID="ee596081dd244d20391b5741bda89566" ns2:_="" ns3:_="">
    <xsd:import namespace="35004a38-e83d-4c4d-bde0-aef18251eec4"/>
    <xsd:import namespace="0c3e3391-711f-4ff2-b1d1-eb8445db8c4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004a38-e83d-4c4d-bde0-aef18251ee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Теги зображень" ma:readOnly="false" ma:fieldId="{5cf76f15-5ced-4ddc-b409-7134ff3c332f}" ma:taxonomyMulti="true" ma:sspId="fc011cf1-cf52-437b-824f-27f9426abd81"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c3e3391-711f-4ff2-b1d1-eb8445db8c4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496e8a5-f4d4-42b2-8a0c-c061b8dcd2d4}" ma:internalName="TaxCatchAll" ma:showField="CatchAllData" ma:web="0c3e3391-711f-4ff2-b1d1-eb8445db8c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вмісту"/>
        <xsd:element ref="dc:title" minOccurs="0" maxOccurs="1" ma:index="4" ma:displayName="Заголовок"/>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c3e3391-711f-4ff2-b1d1-eb8445db8c4c" xsi:nil="true"/>
    <lcf76f155ced4ddcb4097134ff3c332f xmlns="35004a38-e83d-4c4d-bde0-aef18251eec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922A16B-6389-462F-86EA-8574590925AD}"/>
</file>

<file path=customXml/itemProps2.xml><?xml version="1.0" encoding="utf-8"?>
<ds:datastoreItem xmlns:ds="http://schemas.openxmlformats.org/officeDocument/2006/customXml" ds:itemID="{A1BC9126-4EB9-43A2-902C-E4AB72D27C73}"/>
</file>

<file path=customXml/itemProps3.xml><?xml version="1.0" encoding="utf-8"?>
<ds:datastoreItem xmlns:ds="http://schemas.openxmlformats.org/officeDocument/2006/customXml" ds:itemID="{8C2C0217-9A30-482A-BAAB-DEFBC0A9397D}"/>
</file>

<file path=docProps/app.xml><?xml version="1.0" encoding="utf-8"?>
<Properties xmlns="http://schemas.openxmlformats.org/officeDocument/2006/extended-properties" xmlns:vt="http://schemas.openxmlformats.org/officeDocument/2006/docPropsVTypes">
  <TotalTime>6488</TotalTime>
  <Words>1599</Words>
  <Application>Microsoft Office PowerPoint</Application>
  <PresentationFormat>Широкоэкранный</PresentationFormat>
  <Paragraphs>112</Paragraphs>
  <Slides>21</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21</vt:i4>
      </vt:variant>
    </vt:vector>
  </HeadingPairs>
  <TitlesOfParts>
    <vt:vector size="29" baseType="lpstr">
      <vt:lpstr>Arial</vt:lpstr>
      <vt:lpstr>Calibri</vt:lpstr>
      <vt:lpstr>Calibri Light</vt:lpstr>
      <vt:lpstr>Segoe Print</vt:lpstr>
      <vt:lpstr>Segoe Script</vt:lpstr>
      <vt:lpstr>Segoe UI Symbol</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Кондес Тетяна Василівна</dc:creator>
  <cp:lastModifiedBy>Кондес Тетяна Василівна</cp:lastModifiedBy>
  <cp:revision>44</cp:revision>
  <dcterms:created xsi:type="dcterms:W3CDTF">2023-10-26T18:07:18Z</dcterms:created>
  <dcterms:modified xsi:type="dcterms:W3CDTF">2023-11-02T14:41:16Z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0x0101002F8AB64A37CDEB409612E99DE50E3386</vt:lpwstr>
  </property>
</Properties>
</file>