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2" r:id="rId4"/>
    <p:sldId id="283" r:id="rId5"/>
    <p:sldId id="312" r:id="rId6"/>
    <p:sldId id="313" r:id="rId7"/>
    <p:sldId id="315" r:id="rId8"/>
    <p:sldId id="316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17" r:id="rId17"/>
    <p:sldId id="326" r:id="rId18"/>
    <p:sldId id="327" r:id="rId19"/>
    <p:sldId id="328" r:id="rId20"/>
    <p:sldId id="318" r:id="rId21"/>
    <p:sldId id="329" r:id="rId22"/>
    <p:sldId id="330" r:id="rId23"/>
    <p:sldId id="281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9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99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95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852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69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38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196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372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294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43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5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83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603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71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236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7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7A05-C706-4DEF-8089-76626E8CD535}" type="datetimeFigureOut">
              <a:rPr lang="uk-UA" smtClean="0"/>
              <a:pPr/>
              <a:t>14.10.2024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897D33A-80FC-4231-A138-DD5B2D92EFB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827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5810" y="957943"/>
            <a:ext cx="8751630" cy="4188822"/>
          </a:xfrm>
        </p:spPr>
        <p:txBody>
          <a:bodyPr/>
          <a:lstStyle/>
          <a:p>
            <a:pPr algn="ctr"/>
            <a:br>
              <a:rPr lang="uk-UA" dirty="0">
                <a:solidFill>
                  <a:schemeClr val="tx1"/>
                </a:solidFill>
              </a:rPr>
            </a:br>
            <a:br>
              <a:rPr lang="uk-UA" dirty="0">
                <a:solidFill>
                  <a:schemeClr val="tx1"/>
                </a:solidFill>
              </a:rPr>
            </a:br>
            <a:r>
              <a:rPr lang="uk-UA" sz="3600" dirty="0">
                <a:solidFill>
                  <a:schemeClr val="tx1"/>
                </a:solidFill>
              </a:rPr>
              <a:t>Тема 7</a:t>
            </a:r>
            <a:br>
              <a:rPr lang="uk-UA" sz="3600" dirty="0">
                <a:solidFill>
                  <a:schemeClr val="tx1"/>
                </a:solidFill>
              </a:rPr>
            </a:br>
            <a:r>
              <a:rPr lang="ru-RU" sz="3600" b="1" dirty="0"/>
              <a:t>ВНУТРІШНЄ (ТРАНСФЕРТНЕ) ЦІНОУТВОРЕННЯ</a:t>
            </a:r>
            <a:br>
              <a:rPr lang="uk-UA" dirty="0">
                <a:solidFill>
                  <a:schemeClr val="tx1"/>
                </a:solidFill>
              </a:rPr>
            </a:br>
            <a:br>
              <a:rPr lang="uk-UA" dirty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73724"/>
            <a:ext cx="8596668" cy="4220308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Ринкові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тому,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реалістично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покупця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продавця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недоліком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«справедлива»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виражена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постачальники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практично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контролю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конкурентного ринку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самого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ринкового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надійністю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прогнозів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правильним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позиціюванням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ринку.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29994"/>
            <a:ext cx="8596668" cy="5219113"/>
          </a:xfrm>
        </p:spPr>
        <p:txBody>
          <a:bodyPr>
            <a:noAutofit/>
          </a:bodyPr>
          <a:lstStyle/>
          <a:p>
            <a:pPr algn="just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Витратні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базуються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обчисленні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алгоритмом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плюс»,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входить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показник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фіксований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відсотка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норматив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Розмір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надбавки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випускається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витратного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методу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нормовитрат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повних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вит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широке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через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зрозумілість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відносну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простоту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зорієнтованість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центрами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орієнтований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довгострокову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перспективу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таких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обставин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норматив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суб’єктивний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стимулу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центру-продавця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зниженні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виникнення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формуванням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59655"/>
            <a:ext cx="8596668" cy="528170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склад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не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інвестування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критерії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капіталовкладення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залишковий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уникнути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суперечностей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комбінацію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нормо-витрат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ідентифікувати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вказані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проблеми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недовантаження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акумулюється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системі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директ-костинг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689317"/>
            <a:ext cx="8596668" cy="5352045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такому: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незмінними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будь-яке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додаткових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оптимальної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цінової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умов оптимального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продажу;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підрозділу-продавцю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відшкодовуються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котрі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заплановані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бюджеті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(плюс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стимулу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центрами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рамках бюджету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сукупного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доходу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4051494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концепції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проблем: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норма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покриває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позбавлений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стимулу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зростати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покриваються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центрам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трудомісткою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процедурою.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/>
              <a:t>7.3. </a:t>
            </a:r>
            <a:r>
              <a:rPr lang="ru-RU" sz="2000" b="1" dirty="0" err="1"/>
              <a:t>Реалізація</a:t>
            </a:r>
            <a:r>
              <a:rPr lang="ru-RU" sz="2000" b="1" dirty="0"/>
              <a:t> </a:t>
            </a:r>
            <a:r>
              <a:rPr lang="ru-RU" sz="2000" b="1" dirty="0" err="1"/>
              <a:t>функцій</a:t>
            </a:r>
            <a:r>
              <a:rPr lang="ru-RU" sz="2000" b="1" dirty="0"/>
              <a:t> </a:t>
            </a:r>
            <a:r>
              <a:rPr lang="ru-RU" sz="2000" b="1" dirty="0" err="1"/>
              <a:t>внутрішнього</a:t>
            </a:r>
            <a:r>
              <a:rPr lang="ru-RU" sz="2000" b="1" dirty="0"/>
              <a:t> контролю у </a:t>
            </a:r>
            <a:r>
              <a:rPr lang="ru-RU" sz="2000" b="1" dirty="0" err="1"/>
              <a:t>застосуванні</a:t>
            </a:r>
            <a:r>
              <a:rPr lang="ru-RU" sz="2000" b="1" dirty="0"/>
              <a:t> </a:t>
            </a:r>
            <a:r>
              <a:rPr lang="ru-RU" sz="2000" b="1" dirty="0" err="1"/>
              <a:t>методів</a:t>
            </a:r>
            <a:r>
              <a:rPr lang="ru-RU" sz="2000" b="1" dirty="0"/>
              <a:t> трансфертного </a:t>
            </a:r>
            <a:r>
              <a:rPr lang="ru-RU" sz="2000" b="1" dirty="0" err="1"/>
              <a:t>ціноутворення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702191"/>
            <a:ext cx="8596668" cy="3123027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Характеристику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наведено в табл. 4.2. Вона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складена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сутності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кожного 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те,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однозначним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методом,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невизначених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нереалізовані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18" t="41485" r="27964" b="14764"/>
          <a:stretch/>
        </p:blipFill>
        <p:spPr>
          <a:xfrm>
            <a:off x="2063929" y="322216"/>
            <a:ext cx="6757853" cy="5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9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407963"/>
            <a:ext cx="8776155" cy="595063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оптимального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варіанту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порівняння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розрахованих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трьома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вказаними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використаний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поставлених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економічної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самостійності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наявністю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низки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чинників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Основними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>
                <a:latin typeface="Times New Roman" pitchFamily="18" charset="0"/>
                <a:cs typeface="Times New Roman" pitchFamily="18" charset="0"/>
              </a:rPr>
              <a:t>чинниками</a:t>
            </a:r>
            <a:r>
              <a:rPr lang="ru-RU" sz="19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тип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(центр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), до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стан ринку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проміжних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аналогічних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(роботам,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послугам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),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децентралізації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організаційної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купувати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одержувати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продавати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 як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стороні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характер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об’єкту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кінцевим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продуктом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напівфабрикатом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виробом-комплектом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підлягає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подальшій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техніко-економічні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: склад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в яке входить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підрозділ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допоміжне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); тип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одиничне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серійне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масове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); номенклатура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існуючі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відпускні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тарифи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кошториси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– порядок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поточного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бухгалтерського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рахунках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520505"/>
            <a:ext cx="8596668" cy="566928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умов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зумовлюють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доцільність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Формалізоване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достовірно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передбачаючи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підрозділу-продавця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гнучкість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повинна бути стимулом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стимулу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автономність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вибір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централізована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децентралізована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адаптивність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реагування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спрямовувати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вони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знайдуть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найкраще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15927"/>
            <a:ext cx="8596668" cy="5225436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вітчизняних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невикористаних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доцільно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плюс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маржинального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очікуваного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продажів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наведений на рис. 4.1.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790" y="809896"/>
            <a:ext cx="9084976" cy="4032069"/>
          </a:xfrm>
        </p:spPr>
        <p:txBody>
          <a:bodyPr>
            <a:normAutofit/>
          </a:bodyPr>
          <a:lstStyle/>
          <a:p>
            <a:pPr algn="just"/>
            <a:br>
              <a:rPr lang="ru-RU" dirty="0">
                <a:solidFill>
                  <a:schemeClr val="tx1"/>
                </a:solidFill>
              </a:rPr>
            </a:b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7.1.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ринковій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економіці</a:t>
            </a:r>
            <a:b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7.2.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</a:t>
            </a:r>
            <a:b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7.3.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контролю у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31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31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ціноутворення</a:t>
            </a:r>
            <a:endParaRPr lang="uk-UA" sz="3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58" t="21068" r="60525" b="37873"/>
          <a:stretch/>
        </p:blipFill>
        <p:spPr>
          <a:xfrm>
            <a:off x="1026943" y="1"/>
            <a:ext cx="8243666" cy="66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1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801859"/>
            <a:ext cx="8596668" cy="5239504"/>
          </a:xfrm>
        </p:spPr>
        <p:txBody>
          <a:bodyPr>
            <a:no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Методика трансфертного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повинна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ґрунтуватися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кожного центру,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прибутку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дозволить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контрольно-аналітичну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вузьких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об’єктивної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результативності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Центр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центру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того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оцінений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враховується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результатів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взаємовідносин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методом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єдиної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інформаційного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центрами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претензій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внутрішніми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підрозділами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Контрольні</a:t>
            </a:r>
            <a:r>
              <a:rPr lang="ru-RU" b="1" dirty="0"/>
              <a:t> </a:t>
            </a:r>
            <a:r>
              <a:rPr lang="ru-RU" b="1" dirty="0" err="1"/>
              <a:t>запитання</a:t>
            </a:r>
            <a:r>
              <a:rPr lang="ru-RU" b="1" dirty="0"/>
              <a:t> та </a:t>
            </a:r>
            <a:r>
              <a:rPr lang="ru-RU" b="1" dirty="0" err="1"/>
              <a:t>завдання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308295"/>
            <a:ext cx="8596668" cy="4733067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базові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ураховуватися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Дайте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порівняльну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характеристику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Розкрийте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ринкового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використовуватися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8.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собівартості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непрямих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9. 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контролю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застосуванні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308" y="2647406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2818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928468"/>
            <a:ext cx="8893386" cy="550890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400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600" i="1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умовно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розрахункові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>
                <a:latin typeface="Times New Roman" pitchFamily="18" charset="0"/>
                <a:cs typeface="Times New Roman" pitchFamily="18" charset="0"/>
              </a:rPr>
              <a:t>струк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турні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передають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один одному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надають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трудомісткий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відображаються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інтереси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структурних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Трансфертні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встановлюватися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ринкових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договірних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– 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за основу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середні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ринкові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ринково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обґрунтованих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продукти-аналоги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Практикується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знижок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підрозділи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партнерів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фактичної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деталі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комплектуючі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вузли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фактичної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кінцевої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прибутків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підприємств-постачальників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87791"/>
            <a:ext cx="8596668" cy="563739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централізованої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структурним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підрозділам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(центрам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делегована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господарська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самостійність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трансфертному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участь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сторони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відповідальності,який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наступної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менеджер такого центру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контрольовані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доходи.</a:t>
            </a:r>
          </a:p>
          <a:p>
            <a:pPr algn="just"/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поширеного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сегментами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Звідси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умовна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розрахункова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вартості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півфабрикатів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готової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надаються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одним центром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центрам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92481"/>
            <a:ext cx="8596668" cy="2999231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	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багатомірною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категорією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Багатомірність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трансфертного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обумовлюється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низкою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фінансове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регулювання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координація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7.2.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розрахунку</a:t>
            </a:r>
            <a:r>
              <a:rPr lang="ru-RU" b="1" dirty="0"/>
              <a:t> </a:t>
            </a:r>
            <a:r>
              <a:rPr lang="ru-RU" b="1" dirty="0" err="1"/>
              <a:t>трансфертних</a:t>
            </a:r>
            <a:r>
              <a:rPr lang="ru-RU" b="1" dirty="0"/>
              <a:t> </a:t>
            </a:r>
            <a:r>
              <a:rPr lang="ru-RU" b="1" dirty="0" err="1"/>
              <a:t>цін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/>
              <a:t>Результати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існуючих</a:t>
            </a:r>
            <a:r>
              <a:rPr lang="ru-RU" dirty="0"/>
              <a:t> </a:t>
            </a:r>
            <a:r>
              <a:rPr lang="ru-RU" dirty="0" err="1"/>
              <a:t>концепцій</a:t>
            </a:r>
            <a:r>
              <a:rPr lang="ru-RU" dirty="0"/>
              <a:t> </a:t>
            </a:r>
            <a:r>
              <a:rPr lang="ru-RU" dirty="0" err="1"/>
              <a:t>підтверджують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методами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трансфертних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є:</a:t>
            </a:r>
          </a:p>
          <a:p>
            <a:pPr algn="just"/>
            <a:r>
              <a:rPr lang="ru-RU" dirty="0"/>
              <a:t>1. </a:t>
            </a:r>
            <a:r>
              <a:rPr lang="ru-RU" dirty="0" err="1"/>
              <a:t>Договірні</a:t>
            </a:r>
            <a:r>
              <a:rPr lang="ru-RU" dirty="0"/>
              <a:t> </a:t>
            </a:r>
            <a:r>
              <a:rPr lang="ru-RU" dirty="0" err="1"/>
              <a:t>трансфертні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, </a:t>
            </a:r>
            <a:r>
              <a:rPr lang="ru-RU" dirty="0" err="1"/>
              <a:t>сформовані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ринкових</a:t>
            </a:r>
            <a:r>
              <a:rPr lang="ru-RU" dirty="0"/>
              <a:t> </a:t>
            </a:r>
            <a:r>
              <a:rPr lang="ru-RU" dirty="0" err="1"/>
              <a:t>мультиплікаторів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2. </a:t>
            </a:r>
            <a:r>
              <a:rPr lang="ru-RU" dirty="0" err="1"/>
              <a:t>Ринковий</a:t>
            </a:r>
            <a:r>
              <a:rPr lang="ru-RU" dirty="0"/>
              <a:t> метод.</a:t>
            </a:r>
          </a:p>
          <a:p>
            <a:pPr algn="just"/>
            <a:r>
              <a:rPr lang="ru-RU" dirty="0"/>
              <a:t>3. </a:t>
            </a:r>
            <a:r>
              <a:rPr lang="ru-RU" dirty="0" err="1"/>
              <a:t>Витратні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: </a:t>
            </a:r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r>
              <a:rPr lang="ru-RU" dirty="0"/>
              <a:t>,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-</a:t>
            </a:r>
          </a:p>
          <a:p>
            <a:pPr algn="just"/>
            <a:r>
              <a:rPr lang="ru-RU" dirty="0"/>
              <a:t>трат, </a:t>
            </a:r>
            <a:r>
              <a:rPr lang="ru-RU" dirty="0" err="1"/>
              <a:t>змінної</a:t>
            </a:r>
            <a:r>
              <a:rPr lang="ru-RU" dirty="0"/>
              <a:t> </a:t>
            </a:r>
            <a:r>
              <a:rPr lang="ru-RU" dirty="0" err="1"/>
              <a:t>собівартості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87" t="17703" r="29137" b="8982"/>
          <a:stretch/>
        </p:blipFill>
        <p:spPr>
          <a:xfrm rot="5400000">
            <a:off x="2099854" y="-1176745"/>
            <a:ext cx="5986870" cy="926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11" t="17926" r="66961" b="7808"/>
          <a:stretch/>
        </p:blipFill>
        <p:spPr>
          <a:xfrm rot="5400000">
            <a:off x="2694244" y="-1048323"/>
            <a:ext cx="4676501" cy="9159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4777" y="854521"/>
            <a:ext cx="384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 табл. 4.1</a:t>
            </a:r>
          </a:p>
        </p:txBody>
      </p:sp>
    </p:spTree>
    <p:extLst>
      <p:ext uri="{BB962C8B-B14F-4D97-AF65-F5344CB8AC3E}">
        <p14:creationId xmlns:p14="http://schemas.microsoft.com/office/powerpoint/2010/main" val="21497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745589"/>
            <a:ext cx="8596668" cy="5295774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таблиці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числа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розглянутих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розглядати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аспектах: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внутрішнього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доходів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управлінських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Договірний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ґрунтується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досягненні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консенсусу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підрозділом-продавцем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підрозділом-покупцем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договірної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Вибрана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трансфертна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жорсткий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собівартістю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ринковими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Цей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доцільний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неповного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ефективність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договірного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ціноутворення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наявності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кон’юнктуру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ринку.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598</TotalTime>
  <Words>1829</Words>
  <Application>Microsoft Office PowerPoint</Application>
  <PresentationFormat>Широкоэкранный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Trebuchet MS</vt:lpstr>
      <vt:lpstr>Wingdings 3</vt:lpstr>
      <vt:lpstr>Грань</vt:lpstr>
      <vt:lpstr>  Тема 7 ВНУТРІШНЄ (ТРАНСФЕРТНЕ) ЦІНОУТВОРЕННЯ  </vt:lpstr>
      <vt:lpstr> 7.1. Сутність трансфертного ціноутворення в ринковій економіці 7.2. Методи розрахунку трансфертних цін 7.3. Реалізація функцій внутрішнього контролю у застосуванні методів трансфертного ціноутворення</vt:lpstr>
      <vt:lpstr>Презентация PowerPoint</vt:lpstr>
      <vt:lpstr>Презентация PowerPoint</vt:lpstr>
      <vt:lpstr>Презентация PowerPoint</vt:lpstr>
      <vt:lpstr>7.2. Методи розрахунку трансфертних цін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7.3. Реалізація функцій внутрішнього контролю у застосуванні методів трансфертного ціноутворення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Контрольні запитання та завдання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4 Контролінг управління витратами в системі фінансового управління підприємством</dc:title>
  <dc:creator>Прохорчук Наталія Олегівна</dc:creator>
  <cp:lastModifiedBy>Користувач</cp:lastModifiedBy>
  <cp:revision>95</cp:revision>
  <dcterms:created xsi:type="dcterms:W3CDTF">2022-10-04T06:51:51Z</dcterms:created>
  <dcterms:modified xsi:type="dcterms:W3CDTF">2024-10-14T20:12:06Z</dcterms:modified>
</cp:coreProperties>
</file>