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72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A8B703-236E-4AEB-A8FC-013601EABB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9A01D24C-74DD-4D4F-A21A-BEDB9AEAD7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253DCB8D-CA97-47C3-BACD-3DEC42DD76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B3C54-FDAF-4249-B56C-76974BF3D129}" type="datetimeFigureOut">
              <a:rPr lang="uk-UA" smtClean="0"/>
              <a:t>11.09.2023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A0F1BA11-4CB7-4EAE-8A6A-934AF99A0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A8A8AEE5-1F45-4D19-A483-3B363C209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3D8C3-5591-4EA3-993D-3ACEAE3C836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16980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54A595-32F6-4460-B1EB-7A9467113D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1A320462-AB9D-4842-95AD-D1D03B50BA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50F17EA9-D785-4FD0-B021-802683DA94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B3C54-FDAF-4249-B56C-76974BF3D129}" type="datetimeFigureOut">
              <a:rPr lang="uk-UA" smtClean="0"/>
              <a:t>11.09.2023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EE373BF5-111C-45BB-A099-2EDBDCD59B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AE346549-6C82-49BC-8F0A-44F671897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3D8C3-5591-4EA3-993D-3ACEAE3C836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76865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7FD62383-BDEE-4E97-A3DA-0FD9C14F92F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ED219056-B230-4B6A-836D-49C5FA0764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649F7024-ED01-4B88-866A-7E93D5550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B3C54-FDAF-4249-B56C-76974BF3D129}" type="datetimeFigureOut">
              <a:rPr lang="uk-UA" smtClean="0"/>
              <a:t>11.09.2023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7D851899-CECE-4998-B456-C4CA89932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6F0EAEFA-546F-4AEA-BAFD-942B7A38D4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3D8C3-5591-4EA3-993D-3ACEAE3C836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0673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61B2AE-B969-4804-AFA6-FCB3A55884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21EEB2A-74F1-463E-92C2-9842B0E745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FBAA8634-08BB-4201-A97A-F18BA36D61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B3C54-FDAF-4249-B56C-76974BF3D129}" type="datetimeFigureOut">
              <a:rPr lang="uk-UA" smtClean="0"/>
              <a:t>11.09.2023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3CBE0A53-732E-499B-9399-5D549D79FF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2549AEAC-5445-4FFA-B5D4-10C628387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3D8C3-5591-4EA3-993D-3ACEAE3C836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556137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745C16-83DC-434E-AE59-97B657F4BE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EA786E79-696C-465B-88F4-D23AEB879B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559B400C-A381-4462-9379-35A1D299F9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B3C54-FDAF-4249-B56C-76974BF3D129}" type="datetimeFigureOut">
              <a:rPr lang="uk-UA" smtClean="0"/>
              <a:t>11.09.2023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F4669A60-C552-4A79-B2A2-D3C69067B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86045559-D4C7-4266-A767-D0E256097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3D8C3-5591-4EA3-993D-3ACEAE3C836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58629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8EC37F-355C-48FA-A000-80D2BA546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48D400F-219D-4632-A91D-1EF5F4CAD0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7B06F479-EFC3-40E8-B53D-1AE9FF7B5A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4B704EFC-17AB-4A59-8B28-835DAC3B9E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B3C54-FDAF-4249-B56C-76974BF3D129}" type="datetimeFigureOut">
              <a:rPr lang="uk-UA" smtClean="0"/>
              <a:t>11.09.2023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9004758D-EE8C-41A1-97E4-CFD3D02F4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A7832CD0-82B0-4FF7-A8FF-AB8F99BE4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3D8C3-5591-4EA3-993D-3ACEAE3C836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1976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A7A4E3-3B2B-482B-9865-A87879197D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D748E9AB-5DC4-4D5A-861F-C01ABD1B68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2C801B8B-D908-4F5E-8AF0-838D83B95B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0471DB34-002E-4252-848E-535922618D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F1539610-DA0B-4D58-A437-12A8856826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3E4CFBA9-7D17-4A84-B68D-E6BAE2FA81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B3C54-FDAF-4249-B56C-76974BF3D129}" type="datetimeFigureOut">
              <a:rPr lang="uk-UA" smtClean="0"/>
              <a:t>11.09.2023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90734CC1-5B86-4099-8051-418ECF2FB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668780F8-0F1A-4543-82E0-A2B446F47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3D8C3-5591-4EA3-993D-3ACEAE3C836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523334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3AB9D5-F6EC-4955-B641-F6F74BFE12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ACD6A2D2-C644-4C9C-9C51-FF92491234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B3C54-FDAF-4249-B56C-76974BF3D129}" type="datetimeFigureOut">
              <a:rPr lang="uk-UA" smtClean="0"/>
              <a:t>11.09.2023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E3A57FF0-6768-4E3D-90B0-3F78B04DA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FFFBFA2F-7B59-4EC2-9503-91F7631E36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3D8C3-5591-4EA3-993D-3ACEAE3C836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39710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3DC97AC2-BA44-4D85-9EB9-B049652E07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B3C54-FDAF-4249-B56C-76974BF3D129}" type="datetimeFigureOut">
              <a:rPr lang="uk-UA" smtClean="0"/>
              <a:t>11.09.2023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FF6225BF-30CF-4A64-85C8-3C544430B1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B57AD8FB-0E43-4AD3-B386-84F12374E5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3D8C3-5591-4EA3-993D-3ACEAE3C836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26491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88D2DC-4BAF-4789-80C6-D17B6D757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DBD6975-5A46-41DF-A74C-B72B6884F4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5CF86C75-871F-4633-90E8-68C9FA4AC4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A2E795F9-1F71-4149-8DD5-7DC6431D74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B3C54-FDAF-4249-B56C-76974BF3D129}" type="datetimeFigureOut">
              <a:rPr lang="uk-UA" smtClean="0"/>
              <a:t>11.09.2023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23CB0DDB-05F7-44EB-9E05-E9FDA945D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C0A633AC-A243-4D5F-99D2-D700971CD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3D8C3-5591-4EA3-993D-3ACEAE3C836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569912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70B63E-BEF8-4238-BE84-7596B94DFF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6E6D88B4-2323-4D58-8BD8-C63A4594E7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82C3AE72-4E71-4DEA-AD28-468253932D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2AB32AE4-60B3-4B18-8D26-E96D5AF93A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B3C54-FDAF-4249-B56C-76974BF3D129}" type="datetimeFigureOut">
              <a:rPr lang="uk-UA" smtClean="0"/>
              <a:t>11.09.2023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2544ACAA-4FAD-42C2-8C06-72698E41A5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E379C929-73F9-4A04-BD55-702E08DE70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3D8C3-5591-4EA3-993D-3ACEAE3C836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62458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1070">
              <a:srgbClr val="CCD9EF"/>
            </a:gs>
            <a:gs pos="0">
              <a:schemeClr val="accent1">
                <a:lumMod val="5000"/>
                <a:lumOff val="95000"/>
              </a:schemeClr>
            </a:gs>
            <a:gs pos="91000">
              <a:schemeClr val="accent1">
                <a:alpha val="53000"/>
                <a:lumMod val="26000"/>
                <a:lumOff val="74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5C9B011F-7F80-40ED-B55E-52E666D9E6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dirty="0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48C7A2F5-362C-48B8-B07F-54F28E075C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dirty="0"/>
              <a:t>Клацніть, щоб відредагувати стилі зразків тексту</a:t>
            </a:r>
          </a:p>
          <a:p>
            <a:pPr lvl="1"/>
            <a:r>
              <a:rPr lang="uk-UA" dirty="0"/>
              <a:t>Другий рівень</a:t>
            </a:r>
          </a:p>
          <a:p>
            <a:pPr lvl="2"/>
            <a:r>
              <a:rPr lang="uk-UA" dirty="0"/>
              <a:t>Третій рівень</a:t>
            </a:r>
          </a:p>
          <a:p>
            <a:pPr lvl="3"/>
            <a:r>
              <a:rPr lang="uk-UA" dirty="0"/>
              <a:t>Четвертий рівень</a:t>
            </a:r>
          </a:p>
          <a:p>
            <a:pPr lvl="4"/>
            <a:r>
              <a:rPr lang="uk-UA" dirty="0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6A37E0A0-446E-4021-8C45-0798276175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fld id="{1DAB3C54-FDAF-4249-B56C-76974BF3D129}" type="datetimeFigureOut">
              <a:rPr lang="uk-UA" smtClean="0"/>
              <a:pPr/>
              <a:t>11.09.2023</a:t>
            </a:fld>
            <a:endParaRPr lang="uk-UA" dirty="0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8EA77029-3137-4405-9BAB-71F61943AD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endParaRPr lang="uk-UA" dirty="0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A608D425-F7C5-4D48-B5CC-C640902988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fld id="{15F3D8C3-5591-4EA3-993D-3ACEAE3C8361}" type="slidenum">
              <a:rPr lang="uk-UA" smtClean="0"/>
              <a:pPr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40940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Times New Roman" panose="02020603050405020304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https://support.google.com/docs/answer/3093333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msdn.microsoft.com/ru-ru/library/ms256086(v=vs.120).aspx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2E50AB-7C3B-447A-AB11-49510FB14B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06637"/>
          </a:xfrm>
        </p:spPr>
        <p:txBody>
          <a:bodyPr>
            <a:normAutofit fontScale="90000"/>
          </a:bodyPr>
          <a:lstStyle/>
          <a:p>
            <a:br>
              <a:rPr lang="uk-UA" dirty="0">
                <a:solidFill>
                  <a:srgbClr val="FFFFFF"/>
                </a:solidFill>
              </a:rPr>
            </a:br>
            <a:r>
              <a:rPr lang="uk-UA" b="1" dirty="0"/>
              <a:t>Імпорт та </a:t>
            </a:r>
            <a:r>
              <a:rPr lang="uk-UA" b="1" dirty="0" err="1"/>
              <a:t>парсинг</a:t>
            </a:r>
            <a:r>
              <a:rPr lang="uk-UA" b="1" dirty="0"/>
              <a:t> даних за допомогою </a:t>
            </a:r>
            <a:r>
              <a:rPr lang="en-US" b="1" dirty="0"/>
              <a:t>Google Spreadsheets</a:t>
            </a:r>
            <a:endParaRPr lang="uk-UA" b="1" dirty="0"/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DD06CA77-366B-4A73-9E1F-8214BD8804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516582"/>
            <a:ext cx="9144000" cy="741218"/>
          </a:xfrm>
        </p:spPr>
        <p:txBody>
          <a:bodyPr/>
          <a:lstStyle/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299056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A1F976-B058-424D-9FBC-B9CB9F21FA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IMAGE — </a:t>
            </a:r>
            <a:r>
              <a:rPr lang="uk-UA" b="1" dirty="0"/>
              <a:t>зображення всередині комірки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9BEE252-577E-46E0-86E7-B4BDDC2EA3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/>
              <a:t>Ця функція буде корисною для оформлення і </a:t>
            </a:r>
            <a:r>
              <a:rPr lang="uk-UA" dirty="0" err="1"/>
              <a:t>брендування</a:t>
            </a:r>
            <a:r>
              <a:rPr lang="uk-UA" dirty="0"/>
              <a:t> звітів всередині </a:t>
            </a:r>
            <a:r>
              <a:rPr lang="en-US" dirty="0"/>
              <a:t>Google Spreadsheets. </a:t>
            </a:r>
            <a:r>
              <a:rPr lang="uk-UA" dirty="0"/>
              <a:t>Синтаксис нехитрий, за бажанням можна додати </a:t>
            </a:r>
            <a:r>
              <a:rPr lang="uk-UA" u="sng" dirty="0">
                <a:hlinkClick r:id="rId2"/>
              </a:rPr>
              <a:t>параметри для трансформування зображення</a:t>
            </a:r>
            <a:r>
              <a:rPr lang="uk-UA" dirty="0"/>
              <a:t>.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476D00B-55E0-4669-BBCB-C107B73876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54549" y="3429000"/>
            <a:ext cx="7910245" cy="1150720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B32688A-0424-45E6-9C6D-2476DAB766A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54549" y="4799171"/>
            <a:ext cx="8176969" cy="1158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636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0C76BC1-8993-4F35-8AAA-4B0F7E9C0A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15636"/>
            <a:ext cx="10515600" cy="5761327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uk-UA" dirty="0"/>
              <a:t>Параметри функції </a:t>
            </a:r>
            <a:r>
              <a:rPr lang="en-US" dirty="0"/>
              <a:t>IMAGE</a:t>
            </a:r>
            <a:endParaRPr lang="uk-UA" dirty="0"/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r>
              <a:rPr lang="en-US" dirty="0"/>
              <a:t>IMAGE(</a:t>
            </a:r>
            <a:r>
              <a:rPr lang="uk-UA" dirty="0"/>
              <a:t>посилання; [режим]; [висота]; [ширина])</a:t>
            </a:r>
          </a:p>
          <a:p>
            <a:pPr marL="0" indent="0">
              <a:buNone/>
            </a:pPr>
            <a:endParaRPr lang="uk-UA" dirty="0"/>
          </a:p>
          <a:p>
            <a:r>
              <a:rPr lang="uk-UA" dirty="0"/>
              <a:t>посилання — посилання на зображення. Повинне містити протокол (наприклад, </a:t>
            </a:r>
            <a:r>
              <a:rPr lang="en-US" dirty="0"/>
              <a:t>http://).</a:t>
            </a:r>
          </a:p>
          <a:p>
            <a:r>
              <a:rPr lang="uk-UA" dirty="0"/>
              <a:t>масштабування: = </a:t>
            </a:r>
            <a:r>
              <a:rPr lang="en-US" dirty="0"/>
              <a:t>IMAGE(“UFL”), = IMAGE(“URL”, 1);</a:t>
            </a:r>
          </a:p>
          <a:p>
            <a:r>
              <a:rPr lang="uk-UA" dirty="0"/>
              <a:t>розтягування: = </a:t>
            </a:r>
            <a:r>
              <a:rPr lang="en-US" dirty="0"/>
              <a:t>IMAGE(“URL”, 2);;</a:t>
            </a:r>
          </a:p>
          <a:p>
            <a:r>
              <a:rPr lang="uk-UA" dirty="0"/>
              <a:t>збереження вихідного файлу: = </a:t>
            </a:r>
            <a:r>
              <a:rPr lang="en-US" dirty="0"/>
              <a:t>IMAGE(“URL”, 3);;</a:t>
            </a:r>
          </a:p>
          <a:p>
            <a:r>
              <a:rPr lang="uk-UA" dirty="0"/>
              <a:t>довільні розміри: = </a:t>
            </a:r>
            <a:r>
              <a:rPr lang="en-US" dirty="0"/>
              <a:t>IMAGE(“URL”, 4, [</a:t>
            </a:r>
            <a:r>
              <a:rPr lang="uk-UA" dirty="0"/>
              <a:t>висота], [ширина]).</a:t>
            </a:r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r>
              <a:rPr lang="uk-UA" dirty="0"/>
              <a:t>Приклад використання формули </a:t>
            </a:r>
            <a:r>
              <a:rPr lang="en-US" dirty="0"/>
              <a:t>Google </a:t>
            </a:r>
            <a:r>
              <a:rPr lang="uk-UA" dirty="0"/>
              <a:t>Таблиць:</a:t>
            </a:r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r>
              <a:rPr lang="en-US" dirty="0"/>
              <a:t>IMAGE(«https://www.google.com/images/</a:t>
            </a:r>
            <a:r>
              <a:rPr lang="en-US" dirty="0" err="1"/>
              <a:t>srpr</a:t>
            </a:r>
            <a:r>
              <a:rPr lang="en-US" dirty="0"/>
              <a:t>/logo3w.png»)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IMAGE(A2; 2)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IMAGE(A2; 4; 120; 200)</a:t>
            </a:r>
          </a:p>
          <a:p>
            <a:endParaRPr lang="en-US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533038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EE73F72-5604-4DBF-8DFE-C2137D217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34002"/>
          </a:xfrm>
        </p:spPr>
        <p:txBody>
          <a:bodyPr>
            <a:normAutofit fontScale="90000"/>
          </a:bodyPr>
          <a:lstStyle/>
          <a:p>
            <a:pPr algn="ctr"/>
            <a:br>
              <a:rPr lang="uk-UA" b="1" dirty="0"/>
            </a:br>
            <a:r>
              <a:rPr lang="uk-UA" sz="3600" b="1" dirty="0"/>
              <a:t>І</a:t>
            </a:r>
            <a:r>
              <a:rPr lang="en-US" sz="3600" b="1" dirty="0" err="1"/>
              <a:t>mportRange</a:t>
            </a:r>
            <a:r>
              <a:rPr lang="en-US" sz="3600" b="1" dirty="0"/>
              <a:t> — </a:t>
            </a:r>
            <a:r>
              <a:rPr lang="uk-UA" sz="3600" b="1" dirty="0"/>
              <a:t>імпорт даних з іншої таблиці </a:t>
            </a:r>
            <a:r>
              <a:rPr lang="en-US" sz="3600" b="1" dirty="0"/>
              <a:t>Google</a:t>
            </a:r>
            <a:br>
              <a:rPr lang="en-US" sz="3600" b="1" dirty="0"/>
            </a:br>
            <a:endParaRPr lang="uk-UA" sz="3600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448FF75-59BC-4F0C-950F-C0EC6E1747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7999" y="1191491"/>
            <a:ext cx="11203709" cy="53940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/>
              <a:t>За допомогою цієї формули можна уникнути дублювання даних та імпортувати їх з наявної таблиці </a:t>
            </a:r>
            <a:r>
              <a:rPr lang="en-US" dirty="0"/>
              <a:t>Google.</a:t>
            </a:r>
            <a:r>
              <a:rPr lang="uk-UA" dirty="0"/>
              <a:t> </a:t>
            </a:r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sz="1400" dirty="0"/>
          </a:p>
          <a:p>
            <a:pPr marL="0" indent="0">
              <a:buNone/>
            </a:pPr>
            <a:r>
              <a:rPr lang="uk-UA" sz="1600" dirty="0"/>
              <a:t>=</a:t>
            </a:r>
            <a:r>
              <a:rPr lang="en-US" sz="1600" dirty="0"/>
              <a:t>IMPORTRANGE</a:t>
            </a:r>
            <a:r>
              <a:rPr lang="en-US" sz="1600" dirty="0">
                <a:solidFill>
                  <a:srgbClr val="00B050"/>
                </a:solidFill>
              </a:rPr>
              <a:t>("https://docs.google.com/spreadsheets/d/1gS3l8QlRNtSi4mUE5KU8fNkcON1nVLtK-dnt1YgdwFE/</a:t>
            </a:r>
            <a:r>
              <a:rPr lang="en-US" sz="1600" dirty="0" err="1">
                <a:solidFill>
                  <a:srgbClr val="00B050"/>
                </a:solidFill>
              </a:rPr>
              <a:t>edit#gid</a:t>
            </a:r>
            <a:r>
              <a:rPr lang="en-US" sz="1600" dirty="0">
                <a:solidFill>
                  <a:srgbClr val="00B050"/>
                </a:solidFill>
              </a:rPr>
              <a:t>=0";"</a:t>
            </a:r>
            <a:r>
              <a:rPr lang="uk-UA" sz="1600" dirty="0">
                <a:solidFill>
                  <a:srgbClr val="00B050"/>
                </a:solidFill>
              </a:rPr>
              <a:t>ПЛ-3!</a:t>
            </a:r>
            <a:r>
              <a:rPr lang="en-US" sz="1600" dirty="0">
                <a:solidFill>
                  <a:srgbClr val="00B050"/>
                </a:solidFill>
              </a:rPr>
              <a:t>A4:X35"</a:t>
            </a:r>
            <a:r>
              <a:rPr lang="en-US" sz="1600" dirty="0"/>
              <a:t>)</a:t>
            </a:r>
            <a:endParaRPr lang="uk-UA" sz="1600" dirty="0"/>
          </a:p>
          <a:p>
            <a:pPr marL="0" indent="0">
              <a:buNone/>
            </a:pPr>
            <a:r>
              <a:rPr lang="ru-RU" dirty="0" err="1"/>
              <a:t>Якщо</a:t>
            </a:r>
            <a:r>
              <a:rPr lang="ru-RU" dirty="0"/>
              <a:t> документ, з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беруть</a:t>
            </a:r>
            <a:r>
              <a:rPr lang="ru-RU" dirty="0"/>
              <a:t> </a:t>
            </a:r>
            <a:r>
              <a:rPr lang="ru-RU" dirty="0" err="1"/>
              <a:t>дані</a:t>
            </a:r>
            <a:r>
              <a:rPr lang="ru-RU" dirty="0"/>
              <a:t>,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обмеження</a:t>
            </a:r>
            <a:r>
              <a:rPr lang="ru-RU" dirty="0"/>
              <a:t> доступу, </a:t>
            </a:r>
            <a:r>
              <a:rPr lang="ru-RU" dirty="0" err="1"/>
              <a:t>його</a:t>
            </a:r>
            <a:r>
              <a:rPr lang="ru-RU" dirty="0"/>
              <a:t> редакторам </a:t>
            </a:r>
            <a:r>
              <a:rPr lang="ru-RU" dirty="0" err="1"/>
              <a:t>необхідно</a:t>
            </a:r>
            <a:r>
              <a:rPr lang="ru-RU" dirty="0"/>
              <a:t> буде одноразово </a:t>
            </a:r>
            <a:r>
              <a:rPr lang="ru-RU" dirty="0" err="1"/>
              <a:t>дозволити</a:t>
            </a:r>
            <a:r>
              <a:rPr lang="ru-RU" dirty="0"/>
              <a:t> доступ до документа.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будь-</a:t>
            </a:r>
            <a:r>
              <a:rPr lang="ru-RU" dirty="0" err="1"/>
              <a:t>який</a:t>
            </a:r>
            <a:r>
              <a:rPr lang="ru-RU" dirty="0"/>
              <a:t> редактор документа </a:t>
            </a:r>
            <a:r>
              <a:rPr lang="ru-RU" dirty="0" err="1"/>
              <a:t>зможе</a:t>
            </a:r>
            <a:r>
              <a:rPr lang="ru-RU" dirty="0"/>
              <a:t> </a:t>
            </a:r>
            <a:r>
              <a:rPr lang="ru-RU" dirty="0" err="1"/>
              <a:t>імпортувати</a:t>
            </a:r>
            <a:r>
              <a:rPr lang="ru-RU" dirty="0"/>
              <a:t> будь-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дані</a:t>
            </a:r>
            <a:r>
              <a:rPr lang="ru-RU" dirty="0"/>
              <a:t> з </a:t>
            </a:r>
            <a:r>
              <a:rPr lang="ru-RU" dirty="0" err="1"/>
              <a:t>таблиці-джерела</a:t>
            </a:r>
            <a:r>
              <a:rPr lang="ru-RU" dirty="0"/>
              <a:t>. </a:t>
            </a:r>
          </a:p>
          <a:p>
            <a:pPr marL="0" indent="0">
              <a:buNone/>
            </a:pP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користувач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дав доступ до документа, </a:t>
            </a:r>
            <a:r>
              <a:rPr lang="ru-RU" dirty="0" err="1"/>
              <a:t>втрачає</a:t>
            </a:r>
            <a:r>
              <a:rPr lang="ru-RU" dirty="0"/>
              <a:t> на </a:t>
            </a:r>
            <a:r>
              <a:rPr lang="ru-RU" dirty="0" err="1"/>
              <a:t>нього</a:t>
            </a:r>
            <a:r>
              <a:rPr lang="ru-RU" dirty="0"/>
              <a:t> права доступу, то </a:t>
            </a:r>
            <a:r>
              <a:rPr lang="ru-RU" dirty="0" err="1"/>
              <a:t>губляться</a:t>
            </a:r>
            <a:r>
              <a:rPr lang="ru-RU" dirty="0"/>
              <a:t> і права доступу для документа,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імпортував</a:t>
            </a:r>
            <a:r>
              <a:rPr lang="ru-RU" dirty="0"/>
              <a:t> </a:t>
            </a:r>
            <a:r>
              <a:rPr lang="ru-RU" dirty="0" err="1"/>
              <a:t>дані</a:t>
            </a:r>
            <a:r>
              <a:rPr lang="ru-RU" dirty="0"/>
              <a:t>.</a:t>
            </a:r>
            <a:endParaRPr lang="uk-UA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4739C691-0B6A-46A0-999F-B703DE6942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491" y="2052596"/>
            <a:ext cx="11508509" cy="662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0431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A58A8F7-86E1-46BE-8E07-79BA778D8D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32402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err="1"/>
              <a:t>Парсинг</a:t>
            </a:r>
            <a:r>
              <a:rPr lang="uk-UA" dirty="0"/>
              <a:t> сайтів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612A66D-F0CD-42AA-B7AD-0D0556841D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782" y="997529"/>
            <a:ext cx="11388436" cy="5495346"/>
          </a:xfrm>
        </p:spPr>
        <p:txBody>
          <a:bodyPr/>
          <a:lstStyle/>
          <a:p>
            <a:pPr marL="0" indent="0">
              <a:buNone/>
            </a:pPr>
            <a:r>
              <a:rPr lang="en-US" b="1" dirty="0" err="1"/>
              <a:t>ImportHTML</a:t>
            </a:r>
            <a:r>
              <a:rPr lang="en-US" b="1" dirty="0"/>
              <a:t> — </a:t>
            </a:r>
            <a:r>
              <a:rPr lang="uk-UA" b="1" dirty="0"/>
              <a:t>імпорт таблиць і списків з веб-сторінки</a:t>
            </a:r>
          </a:p>
          <a:p>
            <a:pPr marL="0" indent="0">
              <a:buNone/>
            </a:pPr>
            <a:r>
              <a:rPr lang="uk-UA" dirty="0"/>
              <a:t>Як параметри треба вказати адресу веб-сторінки, тип даних (“</a:t>
            </a:r>
            <a:r>
              <a:rPr lang="en-US" dirty="0"/>
              <a:t>table” </a:t>
            </a:r>
            <a:r>
              <a:rPr lang="uk-UA" dirty="0"/>
              <a:t>або “</a:t>
            </a:r>
            <a:r>
              <a:rPr lang="en-US" dirty="0"/>
              <a:t>list”), </a:t>
            </a:r>
            <a:r>
              <a:rPr lang="uk-UA" dirty="0"/>
              <a:t>і порядковий номер таблиці, дані якої імпортуються.</a:t>
            </a:r>
          </a:p>
          <a:p>
            <a:pPr marL="0" indent="0">
              <a:buNone/>
            </a:pPr>
            <a:r>
              <a:rPr lang="en-US" sz="2400" dirty="0"/>
              <a:t>=</a:t>
            </a:r>
            <a:r>
              <a:rPr lang="en-US" sz="2400" dirty="0" err="1"/>
              <a:t>ImportHTML</a:t>
            </a:r>
            <a:r>
              <a:rPr lang="en-US" sz="2400" dirty="0"/>
              <a:t>(</a:t>
            </a:r>
            <a:r>
              <a:rPr lang="en-US" sz="2400" dirty="0">
                <a:solidFill>
                  <a:srgbClr val="00B050"/>
                </a:solidFill>
              </a:rPr>
              <a:t>"https://index.minfin.com.ua/</a:t>
            </a:r>
            <a:r>
              <a:rPr lang="en-US" sz="2400" dirty="0" err="1">
                <a:solidFill>
                  <a:srgbClr val="00B050"/>
                </a:solidFill>
              </a:rPr>
              <a:t>ua</a:t>
            </a:r>
            <a:r>
              <a:rPr lang="en-US" sz="2400" dirty="0">
                <a:solidFill>
                  <a:srgbClr val="00B050"/>
                </a:solidFill>
              </a:rPr>
              <a:t>/</a:t>
            </a:r>
            <a:r>
              <a:rPr lang="en-US" sz="2400" dirty="0" err="1">
                <a:solidFill>
                  <a:srgbClr val="00B050"/>
                </a:solidFill>
              </a:rPr>
              <a:t>labour</a:t>
            </a:r>
            <a:r>
              <a:rPr lang="en-US" sz="2400" dirty="0">
                <a:solidFill>
                  <a:srgbClr val="00B050"/>
                </a:solidFill>
              </a:rPr>
              <a:t>/salary/average/"</a:t>
            </a:r>
            <a:r>
              <a:rPr lang="en-US" sz="2400" dirty="0"/>
              <a:t>;</a:t>
            </a:r>
            <a:r>
              <a:rPr lang="en-US" sz="2400" dirty="0">
                <a:solidFill>
                  <a:srgbClr val="00B050"/>
                </a:solidFill>
              </a:rPr>
              <a:t>"table"</a:t>
            </a:r>
            <a:r>
              <a:rPr lang="en-US" sz="2400" dirty="0"/>
              <a:t>; 1)</a:t>
            </a:r>
            <a:endParaRPr lang="uk-UA" sz="2400" dirty="0"/>
          </a:p>
          <a:p>
            <a:endParaRPr lang="uk-UA" dirty="0"/>
          </a:p>
          <a:p>
            <a:endParaRPr lang="uk-UA" dirty="0"/>
          </a:p>
          <a:p>
            <a:endParaRPr lang="uk-UA" dirty="0"/>
          </a:p>
          <a:p>
            <a:endParaRPr lang="uk-UA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0B9539B-D004-4AB0-96C7-4A358B66C2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6211" y="3019208"/>
            <a:ext cx="9480262" cy="619919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79EF003-44F3-477A-A69D-58388BD8D2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6211" y="3639127"/>
            <a:ext cx="9198137" cy="2385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31824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1581214-F1E1-4874-A5E3-F44509E184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508000"/>
            <a:ext cx="5181600" cy="5668963"/>
          </a:xfrm>
        </p:spPr>
        <p:txBody>
          <a:bodyPr>
            <a:normAutofit fontScale="77500" lnSpcReduction="20000"/>
          </a:bodyPr>
          <a:lstStyle/>
          <a:p>
            <a:pPr marL="0" indent="457200">
              <a:lnSpc>
                <a:spcPct val="120000"/>
              </a:lnSpc>
              <a:spcBef>
                <a:spcPts val="600"/>
              </a:spcBef>
              <a:buNone/>
            </a:pPr>
            <a:r>
              <a:rPr lang="uk-UA" dirty="0"/>
              <a:t>Щоб дізнатися порядковий номер таблиці робимо наступне:</a:t>
            </a:r>
          </a:p>
          <a:p>
            <a:pPr marL="0" indent="457200">
              <a:lnSpc>
                <a:spcPct val="120000"/>
              </a:lnSpc>
              <a:spcBef>
                <a:spcPts val="600"/>
              </a:spcBef>
              <a:buNone/>
            </a:pPr>
            <a:r>
              <a:rPr lang="uk-UA" dirty="0"/>
              <a:t>Натискаємо правою кнопкою миші на область, яку займає потрібна таблиця, вибираємо в меню “Показати вихідний код”.</a:t>
            </a:r>
          </a:p>
          <a:p>
            <a:pPr marL="0" indent="457200">
              <a:lnSpc>
                <a:spcPct val="120000"/>
              </a:lnSpc>
              <a:spcBef>
                <a:spcPts val="600"/>
              </a:spcBef>
              <a:buNone/>
            </a:pPr>
            <a:r>
              <a:rPr lang="uk-UA" dirty="0"/>
              <a:t>Відкриється вікно, де з’явиться дерево елементів вихідної сторінки. Швидше за все, автоматично виділиться не сам елемент таблиці, а якийсь з дочірніх елементів. Нас же цікавить батьківський елемент </a:t>
            </a:r>
            <a:r>
              <a:rPr lang="en-US" b="1" dirty="0"/>
              <a:t>table.</a:t>
            </a:r>
            <a:r>
              <a:rPr lang="en-US" dirty="0"/>
              <a:t> </a:t>
            </a:r>
            <a:r>
              <a:rPr lang="uk-UA" dirty="0"/>
              <a:t>Йдемо вгору і знаходимо його. Якщо таблиця знайдена правильно, при наведенні миші на веб-сторінці повинна підсвітитися область з нашою таблицею.</a:t>
            </a:r>
          </a:p>
          <a:p>
            <a:endParaRPr lang="uk-UA" dirty="0"/>
          </a:p>
        </p:txBody>
      </p:sp>
      <p:pic>
        <p:nvPicPr>
          <p:cNvPr id="6" name="Місце для вмісту 5">
            <a:extLst>
              <a:ext uri="{FF2B5EF4-FFF2-40B4-BE49-F238E27FC236}">
                <a16:creationId xmlns:a16="http://schemas.microsoft.com/office/drawing/2014/main" id="{EE9C161C-1AE6-4F7D-8772-002EE423DD7F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172200" y="1825625"/>
            <a:ext cx="5181600" cy="3762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57079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7CEFE6EE-E807-4F31-B549-501E691CB2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8145" y="592428"/>
            <a:ext cx="10251486" cy="5673144"/>
          </a:xfrm>
          <a:prstGeom prst="rect">
            <a:avLst/>
          </a:prstGeom>
        </p:spPr>
      </p:pic>
      <p:cxnSp>
        <p:nvCxnSpPr>
          <p:cNvPr id="6" name="Пряма зі стрілкою 5">
            <a:extLst>
              <a:ext uri="{FF2B5EF4-FFF2-40B4-BE49-F238E27FC236}">
                <a16:creationId xmlns:a16="http://schemas.microsoft.com/office/drawing/2014/main" id="{BCDBC5FB-C93E-4E36-ADAD-0497B21E18ED}"/>
              </a:ext>
            </a:extLst>
          </p:cNvPr>
          <p:cNvCxnSpPr>
            <a:cxnSpLocks/>
          </p:cNvCxnSpPr>
          <p:nvPr/>
        </p:nvCxnSpPr>
        <p:spPr>
          <a:xfrm flipH="1">
            <a:off x="2198255" y="3325091"/>
            <a:ext cx="4987636" cy="219825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53522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B6C4651-4808-4DB9-95A7-09AE1027E1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1273" y="589900"/>
            <a:ext cx="5437909" cy="5678199"/>
          </a:xfrm>
        </p:spPr>
        <p:txBody>
          <a:bodyPr>
            <a:normAutofit fontScale="92500" lnSpcReduction="20000"/>
          </a:bodyPr>
          <a:lstStyle/>
          <a:p>
            <a:pPr marL="0" indent="457200" algn="just">
              <a:lnSpc>
                <a:spcPct val="100000"/>
              </a:lnSpc>
              <a:buNone/>
            </a:pPr>
            <a:r>
              <a:rPr lang="uk-UA" dirty="0"/>
              <a:t>Коли таблиця знайдена, натискаємо на ній правою кнопкою миші та вибираємо “</a:t>
            </a:r>
            <a:r>
              <a:rPr lang="en-US" dirty="0"/>
              <a:t>Copy – Copy XPath”. </a:t>
            </a:r>
            <a:endParaRPr lang="uk-UA" dirty="0"/>
          </a:p>
          <a:p>
            <a:pPr marL="0" indent="457200" algn="just">
              <a:lnSpc>
                <a:spcPct val="100000"/>
              </a:lnSpc>
              <a:buNone/>
            </a:pPr>
            <a:r>
              <a:rPr lang="uk-UA" dirty="0"/>
              <a:t>Потім в будь-якому текстовому редакторі вставляємо з буфера обміну текст, який </a:t>
            </a:r>
            <a:r>
              <a:rPr lang="uk-UA" dirty="0" err="1"/>
              <a:t>виглядатиие</a:t>
            </a:r>
            <a:r>
              <a:rPr lang="uk-UA" dirty="0"/>
              <a:t> приблизно так: 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uk-UA" sz="2600" b="1" dirty="0"/>
              <a:t>//*[@</a:t>
            </a:r>
            <a:r>
              <a:rPr lang="en-US" sz="2600" b="1" dirty="0"/>
              <a:t>id=”mw-content-text”]/table[3]. </a:t>
            </a:r>
            <a:endParaRPr lang="uk-UA" sz="2600" b="1" dirty="0"/>
          </a:p>
          <a:p>
            <a:pPr marL="0" indent="457200" algn="just">
              <a:lnSpc>
                <a:spcPct val="100000"/>
              </a:lnSpc>
              <a:buNone/>
            </a:pPr>
            <a:r>
              <a:rPr lang="uk-UA" dirty="0"/>
              <a:t>Число у квадратних дужках в кінці – це порядковий номер нашої таблиці, починаючи з нуля. Тому щоб використовувати його в таблицях </a:t>
            </a:r>
            <a:r>
              <a:rPr lang="en-US" dirty="0"/>
              <a:t>Google, </a:t>
            </a:r>
            <a:r>
              <a:rPr lang="uk-UA" dirty="0"/>
              <a:t>потрібно додати до нього одиницю.</a:t>
            </a:r>
          </a:p>
          <a:p>
            <a:endParaRPr lang="uk-UA" dirty="0"/>
          </a:p>
        </p:txBody>
      </p:sp>
      <p:pic>
        <p:nvPicPr>
          <p:cNvPr id="10" name="Місце для вмісту 9">
            <a:extLst>
              <a:ext uri="{FF2B5EF4-FFF2-40B4-BE49-F238E27FC236}">
                <a16:creationId xmlns:a16="http://schemas.microsoft.com/office/drawing/2014/main" id="{47C0CE67-2987-48D3-AEA0-2D30CEC98B35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378829" y="692727"/>
            <a:ext cx="4768341" cy="4128655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B6340855-DEA5-422B-8E5D-A0B10B5646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12000" y="5680815"/>
            <a:ext cx="4248727" cy="376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1363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E5CB6104-C8C9-4274-A946-E31C8E147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/>
              <a:t>ImportXML</a:t>
            </a:r>
            <a:r>
              <a:rPr lang="en-US" b="1" dirty="0"/>
              <a:t> — </a:t>
            </a:r>
            <a:r>
              <a:rPr lang="uk-UA" b="1" dirty="0"/>
              <a:t>імпорт інших даних з веб-сторінки</a:t>
            </a:r>
            <a:br>
              <a:rPr lang="uk-UA" b="1" dirty="0"/>
            </a:br>
            <a:endParaRPr lang="uk-UA" dirty="0"/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42817133-B4C0-47DC-B399-9A944D9695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6473" y="1200727"/>
            <a:ext cx="11323782" cy="52921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	</a:t>
            </a:r>
            <a:r>
              <a:rPr lang="ru-RU" dirty="0" err="1"/>
              <a:t>Використовується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вам </a:t>
            </a:r>
            <a:r>
              <a:rPr lang="ru-RU" dirty="0" err="1"/>
              <a:t>потрібно</a:t>
            </a:r>
            <a:r>
              <a:rPr lang="ru-RU" dirty="0"/>
              <a:t> </a:t>
            </a:r>
            <a:r>
              <a:rPr lang="ru-RU" dirty="0" err="1"/>
              <a:t>витягнути</a:t>
            </a:r>
            <a:r>
              <a:rPr lang="ru-RU" dirty="0"/>
              <a:t> з веб-</a:t>
            </a:r>
            <a:r>
              <a:rPr lang="ru-RU" dirty="0" err="1"/>
              <a:t>сторінки</a:t>
            </a:r>
            <a:r>
              <a:rPr lang="ru-RU" dirty="0"/>
              <a:t> будь-яку </a:t>
            </a:r>
            <a:r>
              <a:rPr lang="ru-RU" dirty="0" err="1"/>
              <a:t>інформацію</a:t>
            </a:r>
            <a:r>
              <a:rPr lang="ru-RU" dirty="0"/>
              <a:t>, яка </a:t>
            </a:r>
            <a:r>
              <a:rPr lang="ru-RU" dirty="0" err="1"/>
              <a:t>виходить</a:t>
            </a:r>
            <a:r>
              <a:rPr lang="ru-RU" dirty="0"/>
              <a:t> за рамки </a:t>
            </a:r>
            <a:r>
              <a:rPr lang="ru-RU" dirty="0" err="1"/>
              <a:t>таблиці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переліку</a:t>
            </a:r>
            <a:r>
              <a:rPr lang="ru-RU" dirty="0"/>
              <a:t>. </a:t>
            </a:r>
            <a:r>
              <a:rPr lang="ru-RU" dirty="0" err="1"/>
              <a:t>Наприклад</a:t>
            </a:r>
            <a:r>
              <a:rPr lang="ru-RU" dirty="0"/>
              <a:t>, заголовки H1 по </a:t>
            </a:r>
            <a:r>
              <a:rPr lang="ru-RU" dirty="0" err="1"/>
              <a:t>сторінці</a:t>
            </a:r>
            <a:r>
              <a:rPr lang="ru-RU" dirty="0"/>
              <a:t> з </a:t>
            </a:r>
            <a:r>
              <a:rPr lang="ru-RU" dirty="0" err="1"/>
              <a:t>заданим</a:t>
            </a:r>
            <a:r>
              <a:rPr lang="ru-RU" dirty="0"/>
              <a:t> </a:t>
            </a:r>
            <a:r>
              <a:rPr lang="ru-RU" dirty="0" err="1"/>
              <a:t>посиланням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Перший параметр </a:t>
            </a:r>
            <a:r>
              <a:rPr lang="en-US" dirty="0"/>
              <a:t>URL: -</a:t>
            </a:r>
            <a:r>
              <a:rPr lang="uk-UA" dirty="0"/>
              <a:t>адреса.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Другий параметр формули </a:t>
            </a:r>
            <a:r>
              <a:rPr lang="en-US" dirty="0" err="1"/>
              <a:t>ImportXML</a:t>
            </a:r>
            <a:r>
              <a:rPr lang="en-US" dirty="0"/>
              <a:t> — </a:t>
            </a:r>
            <a:r>
              <a:rPr lang="uk-UA" dirty="0"/>
              <a:t>адрес </a:t>
            </a:r>
            <a:r>
              <a:rPr lang="en-US" dirty="0"/>
              <a:t>XPath — </a:t>
            </a:r>
            <a:r>
              <a:rPr lang="uk-UA" dirty="0"/>
              <a:t>здобувається в такий само спосіб, що описано вище. </a:t>
            </a:r>
          </a:p>
          <a:p>
            <a:pPr marL="0" indent="0">
              <a:buNone/>
            </a:pPr>
            <a:r>
              <a:rPr lang="uk-UA" dirty="0"/>
              <a:t>Втім, якщо вас бентежить нагромадження зайвих символів в автоматично створеній адресі, завжди можна ознайомитися з </a:t>
            </a:r>
            <a:r>
              <a:rPr lang="uk-UA" u="sng" dirty="0">
                <a:hlinkClick r:id="rId2"/>
              </a:rPr>
              <a:t>документацією </a:t>
            </a:r>
            <a:r>
              <a:rPr lang="en-US" u="sng" dirty="0">
                <a:hlinkClick r:id="rId2"/>
              </a:rPr>
              <a:t>XPath</a:t>
            </a:r>
            <a:r>
              <a:rPr lang="en-US" dirty="0"/>
              <a:t> </a:t>
            </a:r>
            <a:r>
              <a:rPr lang="uk-UA" dirty="0"/>
              <a:t>і спробувати скласти свою адресу </a:t>
            </a:r>
            <a:r>
              <a:rPr lang="en-US" dirty="0"/>
              <a:t>XPath. </a:t>
            </a:r>
            <a:r>
              <a:rPr lang="uk-UA" dirty="0"/>
              <a:t>Наприклад, в нашому випадку з рівним успіхом спрацювала б проста адреса “//</a:t>
            </a:r>
            <a:r>
              <a:rPr lang="en-US" dirty="0"/>
              <a:t>h1”.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071135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Місце для вмісту 3">
            <a:extLst>
              <a:ext uri="{FF2B5EF4-FFF2-40B4-BE49-F238E27FC236}">
                <a16:creationId xmlns:a16="http://schemas.microsoft.com/office/drawing/2014/main" id="{2410DD83-B0DF-4E4C-88BA-4F0AED6493A3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1066800" y="591127"/>
            <a:ext cx="10058400" cy="5394035"/>
          </a:xfrm>
          <a:prstGeom prst="rect">
            <a:avLst/>
          </a:prstGeom>
        </p:spPr>
      </p:pic>
      <p:cxnSp>
        <p:nvCxnSpPr>
          <p:cNvPr id="6" name="Пряма зі стрілкою 5">
            <a:extLst>
              <a:ext uri="{FF2B5EF4-FFF2-40B4-BE49-F238E27FC236}">
                <a16:creationId xmlns:a16="http://schemas.microsoft.com/office/drawing/2014/main" id="{6A873503-EB9B-403D-BE86-E5B576B5B577}"/>
              </a:ext>
            </a:extLst>
          </p:cNvPr>
          <p:cNvCxnSpPr>
            <a:cxnSpLocks/>
          </p:cNvCxnSpPr>
          <p:nvPr/>
        </p:nvCxnSpPr>
        <p:spPr>
          <a:xfrm flipH="1">
            <a:off x="3814619" y="872838"/>
            <a:ext cx="526472" cy="1279235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" name="Пряма зі стрілкою 8">
            <a:extLst>
              <a:ext uri="{FF2B5EF4-FFF2-40B4-BE49-F238E27FC236}">
                <a16:creationId xmlns:a16="http://schemas.microsoft.com/office/drawing/2014/main" id="{692DE297-997B-4A25-8152-CB13FE1B5116}"/>
              </a:ext>
            </a:extLst>
          </p:cNvPr>
          <p:cNvCxnSpPr/>
          <p:nvPr/>
        </p:nvCxnSpPr>
        <p:spPr>
          <a:xfrm flipH="1">
            <a:off x="5615709" y="872838"/>
            <a:ext cx="249382" cy="1177635"/>
          </a:xfrm>
          <a:prstGeom prst="straightConnector1">
            <a:avLst/>
          </a:prstGeom>
          <a:ln w="28575"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03307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5DA350-0819-4BB8-8FC4-AF13DA94C3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0184"/>
          </a:xfrm>
        </p:spPr>
        <p:txBody>
          <a:bodyPr>
            <a:normAutofit fontScale="90000"/>
          </a:bodyPr>
          <a:lstStyle/>
          <a:p>
            <a:br>
              <a:rPr lang="ru-RU" b="1" dirty="0"/>
            </a:br>
            <a:r>
              <a:rPr lang="ru-RU" sz="3100" b="1" dirty="0"/>
              <a:t>GOOGLETRANSLATE — </a:t>
            </a:r>
            <a:r>
              <a:rPr lang="ru-RU" sz="3100" b="1" dirty="0" err="1"/>
              <a:t>Автоматичний</a:t>
            </a:r>
            <a:r>
              <a:rPr lang="ru-RU" sz="3100" b="1" dirty="0"/>
              <a:t> переклад тексту </a:t>
            </a:r>
            <a:r>
              <a:rPr lang="ru-RU" sz="3100" b="1" dirty="0" err="1"/>
              <a:t>всередині</a:t>
            </a:r>
            <a:r>
              <a:rPr lang="ru-RU" sz="3100" b="1" dirty="0"/>
              <a:t> листа</a:t>
            </a:r>
            <a:br>
              <a:rPr lang="ru-RU" sz="3100" b="1" dirty="0"/>
            </a:br>
            <a:endParaRPr lang="uk-UA" sz="3100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0A57FB7-CE0A-4803-A9A4-726E16BE36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39273"/>
            <a:ext cx="10515600" cy="483769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C</a:t>
            </a:r>
            <a:r>
              <a:rPr lang="ru-RU" dirty="0" err="1"/>
              <a:t>корочує</a:t>
            </a:r>
            <a:r>
              <a:rPr lang="ru-RU" dirty="0"/>
              <a:t> </a:t>
            </a:r>
            <a:r>
              <a:rPr lang="ru-RU" dirty="0" err="1"/>
              <a:t>обсяг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збору</a:t>
            </a:r>
            <a:r>
              <a:rPr lang="ru-RU" dirty="0"/>
              <a:t> </a:t>
            </a:r>
            <a:r>
              <a:rPr lang="ru-RU" dirty="0" err="1"/>
              <a:t>семантичного</a:t>
            </a:r>
            <a:r>
              <a:rPr lang="ru-RU" dirty="0"/>
              <a:t> ядра для </a:t>
            </a:r>
            <a:r>
              <a:rPr lang="ru-RU" dirty="0" err="1"/>
              <a:t>мультимовної</a:t>
            </a:r>
            <a:r>
              <a:rPr lang="ru-RU" dirty="0"/>
              <a:t> </a:t>
            </a:r>
            <a:r>
              <a:rPr lang="ru-RU" dirty="0" err="1"/>
              <a:t>аудиторії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=</a:t>
            </a:r>
            <a:r>
              <a:rPr lang="ru-RU" b="1" dirty="0"/>
              <a:t>GOOGLETRANSLATE</a:t>
            </a:r>
            <a:r>
              <a:rPr lang="en-US" b="1" dirty="0"/>
              <a:t>(</a:t>
            </a:r>
            <a:r>
              <a:rPr lang="uk-UA" b="1" dirty="0"/>
              <a:t>текст; мова </a:t>
            </a:r>
            <a:r>
              <a:rPr lang="uk-UA" b="1" dirty="0" err="1"/>
              <a:t>орігіналу</a:t>
            </a:r>
            <a:r>
              <a:rPr lang="uk-UA" b="1" dirty="0"/>
              <a:t>; мова перекладу</a:t>
            </a:r>
            <a:r>
              <a:rPr lang="en-US" b="1" dirty="0"/>
              <a:t>)</a:t>
            </a:r>
            <a:endParaRPr lang="en-US" dirty="0"/>
          </a:p>
          <a:p>
            <a:pPr marL="0" indent="0">
              <a:buNone/>
            </a:pPr>
            <a:endParaRPr lang="uk-UA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B53842A-CB4B-48F4-A52A-1B4D60607B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0109" y="2691318"/>
            <a:ext cx="9291782" cy="213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8932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</TotalTime>
  <Words>632</Words>
  <Application>Microsoft Office PowerPoint</Application>
  <PresentationFormat>Широкий екран</PresentationFormat>
  <Paragraphs>54</Paragraphs>
  <Slides>11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11</vt:i4>
      </vt:variant>
    </vt:vector>
  </HeadingPairs>
  <TitlesOfParts>
    <vt:vector size="14" baseType="lpstr">
      <vt:lpstr>Arial</vt:lpstr>
      <vt:lpstr>Times New Roman</vt:lpstr>
      <vt:lpstr>Тема Office</vt:lpstr>
      <vt:lpstr> Імпорт та парсинг даних за допомогою Google Spreadsheets</vt:lpstr>
      <vt:lpstr> ІmportRange — імпорт даних з іншої таблиці Google </vt:lpstr>
      <vt:lpstr>Парсинг сайтів</vt:lpstr>
      <vt:lpstr>Презентація PowerPoint</vt:lpstr>
      <vt:lpstr>Презентація PowerPoint</vt:lpstr>
      <vt:lpstr>Презентація PowerPoint</vt:lpstr>
      <vt:lpstr>ImportXML — імпорт інших даних з веб-сторінки </vt:lpstr>
      <vt:lpstr>Презентація PowerPoint</vt:lpstr>
      <vt:lpstr> GOOGLETRANSLATE — Автоматичний переклад тексту всередині листа </vt:lpstr>
      <vt:lpstr>IMAGE — зображення всередині комірки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 даних Імпорт та парсинг даних за допомогою Google Spreadsheets</dc:title>
  <dc:creator>Оксана</dc:creator>
  <cp:lastModifiedBy>Оксана</cp:lastModifiedBy>
  <cp:revision>8</cp:revision>
  <dcterms:created xsi:type="dcterms:W3CDTF">2023-09-11T14:53:14Z</dcterms:created>
  <dcterms:modified xsi:type="dcterms:W3CDTF">2023-09-11T19:39:05Z</dcterms:modified>
</cp:coreProperties>
</file>