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46"/>
  </p:notesMasterIdLst>
  <p:handoutMasterIdLst>
    <p:handoutMasterId r:id="rId47"/>
  </p:handoutMasterIdLst>
  <p:sldIdLst>
    <p:sldId id="259" r:id="rId2"/>
    <p:sldId id="258" r:id="rId3"/>
    <p:sldId id="260" r:id="rId4"/>
    <p:sldId id="261" r:id="rId5"/>
    <p:sldId id="262" r:id="rId6"/>
    <p:sldId id="263" r:id="rId7"/>
    <p:sldId id="265" r:id="rId8"/>
    <p:sldId id="264"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Lst>
  <p:sldSz cx="12192000" cy="6858000"/>
  <p:notesSz cx="6858000" cy="9144000"/>
  <p:defaultTextStyle>
    <a:defPPr rtl="0">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A147"/>
    <a:srgbClr val="B54C2D"/>
    <a:srgbClr val="B66952"/>
    <a:srgbClr val="B56D45"/>
    <a:srgbClr val="DF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notesViewPr>
    <p:cSldViewPr snapToGrid="0">
      <p:cViewPr varScale="1">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A20905-3954-474B-A606-562BCA026DC1}"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rtlCol="0"/>
        <a:lstStyle/>
        <a:p>
          <a:pPr rtl="0"/>
          <a:endParaRPr lang="en-US"/>
        </a:p>
      </dgm:t>
    </dgm:pt>
    <dgm:pt modelId="{DC13AB6D-DEA2-4CBB-AC69-1EF1A6AD1512}">
      <dgm:prSet/>
      <dgm:spPr/>
      <dgm:t>
        <a:bodyPr rtlCol="0"/>
        <a:lstStyle/>
        <a:p>
          <a:pPr rtl="0">
            <a:defRPr cap="all"/>
          </a:pPr>
          <a:r>
            <a:rPr lang="uk-UA" dirty="0"/>
            <a:t>види психологічного впливу</a:t>
          </a:r>
          <a:endParaRPr lang="uk" dirty="0"/>
        </a:p>
      </dgm:t>
    </dgm:pt>
    <dgm:pt modelId="{2C752582-D9FF-4E04-A92F-827DB4BB5C48}" type="parTrans" cxnId="{4B888393-351D-4489-90C9-5A68061AB236}">
      <dgm:prSet/>
      <dgm:spPr/>
      <dgm:t>
        <a:bodyPr rtlCol="0"/>
        <a:lstStyle/>
        <a:p>
          <a:pPr rtl="0"/>
          <a:endParaRPr lang="en-US"/>
        </a:p>
      </dgm:t>
    </dgm:pt>
    <dgm:pt modelId="{9C64CC83-643C-4E12-8F97-BC19DC031190}" type="sibTrans" cxnId="{4B888393-351D-4489-90C9-5A68061AB236}">
      <dgm:prSet phldrT="01" phldr="0"/>
      <dgm:spPr/>
      <dgm:t>
        <a:bodyPr rtlCol="0"/>
        <a:lstStyle/>
        <a:p>
          <a:pPr rtl="0"/>
          <a:r>
            <a:rPr lang="uk"/>
            <a:t>01</a:t>
          </a:r>
          <a:endParaRPr lang="uk" dirty="0"/>
        </a:p>
      </dgm:t>
    </dgm:pt>
    <dgm:pt modelId="{53742231-981F-480A-940F-203EC2F7423F}">
      <dgm:prSet/>
      <dgm:spPr/>
      <dgm:t>
        <a:bodyPr rtlCol="0"/>
        <a:lstStyle/>
        <a:p>
          <a:pPr rtl="0">
            <a:defRPr cap="all"/>
          </a:pPr>
          <a:r>
            <a:rPr lang="uk" dirty="0"/>
            <a:t>Методи психологічного впливу</a:t>
          </a:r>
        </a:p>
      </dgm:t>
    </dgm:pt>
    <dgm:pt modelId="{2FC75195-FBA1-43DE-85DD-40B4B3A2F1F3}" type="parTrans" cxnId="{F226B1C2-5D99-403A-8240-EAD6BD4D8534}">
      <dgm:prSet/>
      <dgm:spPr/>
      <dgm:t>
        <a:bodyPr rtlCol="0"/>
        <a:lstStyle/>
        <a:p>
          <a:pPr rtl="0"/>
          <a:endParaRPr lang="en-US"/>
        </a:p>
      </dgm:t>
    </dgm:pt>
    <dgm:pt modelId="{EF449C32-A7AE-4099-9E9B-9E2F736A89CE}" type="sibTrans" cxnId="{F226B1C2-5D99-403A-8240-EAD6BD4D8534}">
      <dgm:prSet phldrT="02" phldr="0"/>
      <dgm:spPr/>
      <dgm:t>
        <a:bodyPr rtlCol="0"/>
        <a:lstStyle/>
        <a:p>
          <a:pPr rtl="0"/>
          <a:r>
            <a:rPr lang="uk"/>
            <a:t>02</a:t>
          </a:r>
        </a:p>
      </dgm:t>
    </dgm:pt>
    <dgm:pt modelId="{579698BD-D232-4926-8D7B-29A69B90858B}" type="pres">
      <dgm:prSet presAssocID="{8AA20905-3954-474B-A606-562BCA026DC1}" presName="Name0" presStyleCnt="0">
        <dgm:presLayoutVars>
          <dgm:animLvl val="lvl"/>
          <dgm:resizeHandles val="exact"/>
        </dgm:presLayoutVars>
      </dgm:prSet>
      <dgm:spPr/>
    </dgm:pt>
    <dgm:pt modelId="{3DD5B223-886E-4FC7-BDA1-ECA869A474EC}" type="pres">
      <dgm:prSet presAssocID="{DC13AB6D-DEA2-4CBB-AC69-1EF1A6AD1512}" presName="compositeNode" presStyleCnt="0">
        <dgm:presLayoutVars>
          <dgm:bulletEnabled val="1"/>
        </dgm:presLayoutVars>
      </dgm:prSet>
      <dgm:spPr/>
    </dgm:pt>
    <dgm:pt modelId="{DA3A6BD4-857F-4C66-97FA-B1E1C180A950}" type="pres">
      <dgm:prSet presAssocID="{DC13AB6D-DEA2-4CBB-AC69-1EF1A6AD1512}" presName="bgRect" presStyleLbl="alignNode1" presStyleIdx="0" presStyleCnt="2"/>
      <dgm:spPr/>
    </dgm:pt>
    <dgm:pt modelId="{BBA91679-4684-4A04-8AEB-03038C78A75C}" type="pres">
      <dgm:prSet presAssocID="{9C64CC83-643C-4E12-8F97-BC19DC031190}" presName="sibTransNodeRect" presStyleLbl="alignNode1" presStyleIdx="0" presStyleCnt="2">
        <dgm:presLayoutVars>
          <dgm:chMax val="0"/>
          <dgm:bulletEnabled val="1"/>
        </dgm:presLayoutVars>
      </dgm:prSet>
      <dgm:spPr/>
    </dgm:pt>
    <dgm:pt modelId="{5F398AEE-BC0F-4F30-99FA-92D67A176C2D}" type="pres">
      <dgm:prSet presAssocID="{DC13AB6D-DEA2-4CBB-AC69-1EF1A6AD1512}" presName="nodeRect" presStyleLbl="alignNode1" presStyleIdx="0" presStyleCnt="2">
        <dgm:presLayoutVars>
          <dgm:bulletEnabled val="1"/>
        </dgm:presLayoutVars>
      </dgm:prSet>
      <dgm:spPr/>
    </dgm:pt>
    <dgm:pt modelId="{3C27A223-AC17-40BD-B7C5-0447661C2934}" type="pres">
      <dgm:prSet presAssocID="{9C64CC83-643C-4E12-8F97-BC19DC031190}" presName="sibTrans" presStyleCnt="0"/>
      <dgm:spPr/>
    </dgm:pt>
    <dgm:pt modelId="{0864151C-845B-4A50-9755-7EE613694D81}" type="pres">
      <dgm:prSet presAssocID="{53742231-981F-480A-940F-203EC2F7423F}" presName="compositeNode" presStyleCnt="0">
        <dgm:presLayoutVars>
          <dgm:bulletEnabled val="1"/>
        </dgm:presLayoutVars>
      </dgm:prSet>
      <dgm:spPr/>
    </dgm:pt>
    <dgm:pt modelId="{00AE7F27-0E5D-4AFB-ACD6-B5A19E79EA42}" type="pres">
      <dgm:prSet presAssocID="{53742231-981F-480A-940F-203EC2F7423F}" presName="bgRect" presStyleLbl="alignNode1" presStyleIdx="1" presStyleCnt="2"/>
      <dgm:spPr/>
    </dgm:pt>
    <dgm:pt modelId="{975C752B-C37A-4BA6-A3AE-2202A141404A}" type="pres">
      <dgm:prSet presAssocID="{EF449C32-A7AE-4099-9E9B-9E2F736A89CE}" presName="sibTransNodeRect" presStyleLbl="alignNode1" presStyleIdx="1" presStyleCnt="2">
        <dgm:presLayoutVars>
          <dgm:chMax val="0"/>
          <dgm:bulletEnabled val="1"/>
        </dgm:presLayoutVars>
      </dgm:prSet>
      <dgm:spPr/>
    </dgm:pt>
    <dgm:pt modelId="{C5BDCA19-B754-421E-A6CC-628F80FC74CB}" type="pres">
      <dgm:prSet presAssocID="{53742231-981F-480A-940F-203EC2F7423F}" presName="nodeRect" presStyleLbl="alignNode1" presStyleIdx="1" presStyleCnt="2">
        <dgm:presLayoutVars>
          <dgm:bulletEnabled val="1"/>
        </dgm:presLayoutVars>
      </dgm:prSet>
      <dgm:spPr/>
    </dgm:pt>
  </dgm:ptLst>
  <dgm:cxnLst>
    <dgm:cxn modelId="{0439566F-A180-439C-8FAE-14E400EF2DCF}" type="presOf" srcId="{8AA20905-3954-474B-A606-562BCA026DC1}" destId="{579698BD-D232-4926-8D7B-29A69B90858B}" srcOrd="0" destOrd="0" presId="urn:microsoft.com/office/officeart/2016/7/layout/LinearBlockProcessNumbered"/>
    <dgm:cxn modelId="{F6B1598F-1951-460F-BB68-54B32A798437}" type="presOf" srcId="{DC13AB6D-DEA2-4CBB-AC69-1EF1A6AD1512}" destId="{5F398AEE-BC0F-4F30-99FA-92D67A176C2D}" srcOrd="1" destOrd="0" presId="urn:microsoft.com/office/officeart/2016/7/layout/LinearBlockProcessNumbered"/>
    <dgm:cxn modelId="{4B888393-351D-4489-90C9-5A68061AB236}" srcId="{8AA20905-3954-474B-A606-562BCA026DC1}" destId="{DC13AB6D-DEA2-4CBB-AC69-1EF1A6AD1512}" srcOrd="0" destOrd="0" parTransId="{2C752582-D9FF-4E04-A92F-827DB4BB5C48}" sibTransId="{9C64CC83-643C-4E12-8F97-BC19DC031190}"/>
    <dgm:cxn modelId="{BA068B95-2DA2-453B-8162-90B6AB26C20F}" type="presOf" srcId="{DC13AB6D-DEA2-4CBB-AC69-1EF1A6AD1512}" destId="{DA3A6BD4-857F-4C66-97FA-B1E1C180A950}" srcOrd="0" destOrd="0" presId="urn:microsoft.com/office/officeart/2016/7/layout/LinearBlockProcessNumbered"/>
    <dgm:cxn modelId="{07D44DA2-D4CF-4582-A029-20843D5E0F23}" type="presOf" srcId="{53742231-981F-480A-940F-203EC2F7423F}" destId="{C5BDCA19-B754-421E-A6CC-628F80FC74CB}" srcOrd="1" destOrd="0" presId="urn:microsoft.com/office/officeart/2016/7/layout/LinearBlockProcessNumbered"/>
    <dgm:cxn modelId="{FDD130C2-CD74-4EFB-A226-A939177EE674}" type="presOf" srcId="{53742231-981F-480A-940F-203EC2F7423F}" destId="{00AE7F27-0E5D-4AFB-ACD6-B5A19E79EA42}" srcOrd="0" destOrd="0" presId="urn:microsoft.com/office/officeart/2016/7/layout/LinearBlockProcessNumbered"/>
    <dgm:cxn modelId="{F226B1C2-5D99-403A-8240-EAD6BD4D8534}" srcId="{8AA20905-3954-474B-A606-562BCA026DC1}" destId="{53742231-981F-480A-940F-203EC2F7423F}" srcOrd="1" destOrd="0" parTransId="{2FC75195-FBA1-43DE-85DD-40B4B3A2F1F3}" sibTransId="{EF449C32-A7AE-4099-9E9B-9E2F736A89CE}"/>
    <dgm:cxn modelId="{714928C7-F07E-48C4-BE9E-4842896AB09C}" type="presOf" srcId="{9C64CC83-643C-4E12-8F97-BC19DC031190}" destId="{BBA91679-4684-4A04-8AEB-03038C78A75C}" srcOrd="0" destOrd="0" presId="urn:microsoft.com/office/officeart/2016/7/layout/LinearBlockProcessNumbered"/>
    <dgm:cxn modelId="{B9FDDAF6-ABE3-43D5-A54F-4A0002D3FD47}" type="presOf" srcId="{EF449C32-A7AE-4099-9E9B-9E2F736A89CE}" destId="{975C752B-C37A-4BA6-A3AE-2202A141404A}" srcOrd="0" destOrd="0" presId="urn:microsoft.com/office/officeart/2016/7/layout/LinearBlockProcessNumbered"/>
    <dgm:cxn modelId="{6A5BED3A-71F8-4A71-9E51-1F50D58497B5}" type="presParOf" srcId="{579698BD-D232-4926-8D7B-29A69B90858B}" destId="{3DD5B223-886E-4FC7-BDA1-ECA869A474EC}" srcOrd="0" destOrd="0" presId="urn:microsoft.com/office/officeart/2016/7/layout/LinearBlockProcessNumbered"/>
    <dgm:cxn modelId="{50ED9B3F-B939-4662-8866-7D833C2E0794}" type="presParOf" srcId="{3DD5B223-886E-4FC7-BDA1-ECA869A474EC}" destId="{DA3A6BD4-857F-4C66-97FA-B1E1C180A950}" srcOrd="0" destOrd="0" presId="urn:microsoft.com/office/officeart/2016/7/layout/LinearBlockProcessNumbered"/>
    <dgm:cxn modelId="{0D013F25-1B82-4F7B-AEF4-E93C2E95B0C3}" type="presParOf" srcId="{3DD5B223-886E-4FC7-BDA1-ECA869A474EC}" destId="{BBA91679-4684-4A04-8AEB-03038C78A75C}" srcOrd="1" destOrd="0" presId="urn:microsoft.com/office/officeart/2016/7/layout/LinearBlockProcessNumbered"/>
    <dgm:cxn modelId="{1E713196-E09A-42B0-BC2D-5294D0D9C36F}" type="presParOf" srcId="{3DD5B223-886E-4FC7-BDA1-ECA869A474EC}" destId="{5F398AEE-BC0F-4F30-99FA-92D67A176C2D}" srcOrd="2" destOrd="0" presId="urn:microsoft.com/office/officeart/2016/7/layout/LinearBlockProcessNumbered"/>
    <dgm:cxn modelId="{F8935481-B234-48A2-8E9B-6F423817537E}" type="presParOf" srcId="{579698BD-D232-4926-8D7B-29A69B90858B}" destId="{3C27A223-AC17-40BD-B7C5-0447661C2934}" srcOrd="1" destOrd="0" presId="urn:microsoft.com/office/officeart/2016/7/layout/LinearBlockProcessNumbered"/>
    <dgm:cxn modelId="{2A71550B-14EE-4B95-A40C-E132F64E84DB}" type="presParOf" srcId="{579698BD-D232-4926-8D7B-29A69B90858B}" destId="{0864151C-845B-4A50-9755-7EE613694D81}" srcOrd="2" destOrd="0" presId="urn:microsoft.com/office/officeart/2016/7/layout/LinearBlockProcessNumbered"/>
    <dgm:cxn modelId="{819F34FD-11F2-459D-B90D-FA1539737ADA}" type="presParOf" srcId="{0864151C-845B-4A50-9755-7EE613694D81}" destId="{00AE7F27-0E5D-4AFB-ACD6-B5A19E79EA42}" srcOrd="0" destOrd="0" presId="urn:microsoft.com/office/officeart/2016/7/layout/LinearBlockProcessNumbered"/>
    <dgm:cxn modelId="{FAA4A22E-63A9-40D7-AF37-15573F3C350A}" type="presParOf" srcId="{0864151C-845B-4A50-9755-7EE613694D81}" destId="{975C752B-C37A-4BA6-A3AE-2202A141404A}" srcOrd="1" destOrd="0" presId="urn:microsoft.com/office/officeart/2016/7/layout/LinearBlockProcessNumbered"/>
    <dgm:cxn modelId="{ABA4B620-C848-4944-B91E-2E492EED893C}" type="presParOf" srcId="{0864151C-845B-4A50-9755-7EE613694D81}" destId="{C5BDCA19-B754-421E-A6CC-628F80FC74CB}"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A6BD4-857F-4C66-97FA-B1E1C180A950}">
      <dsp:nvSpPr>
        <dsp:cNvPr id="0" name=""/>
        <dsp:cNvSpPr/>
      </dsp:nvSpPr>
      <dsp:spPr>
        <a:xfrm>
          <a:off x="3235" y="0"/>
          <a:ext cx="4974617" cy="3714750"/>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1382" tIns="0" rIns="491382" bIns="330200" numCol="1" spcCol="1270" rtlCol="0" anchor="t" anchorCtr="0">
          <a:noAutofit/>
        </a:bodyPr>
        <a:lstStyle/>
        <a:p>
          <a:pPr marL="0" lvl="0" indent="0" algn="l" defTabSz="1155700" rtl="0">
            <a:lnSpc>
              <a:spcPct val="90000"/>
            </a:lnSpc>
            <a:spcBef>
              <a:spcPct val="0"/>
            </a:spcBef>
            <a:spcAft>
              <a:spcPct val="35000"/>
            </a:spcAft>
            <a:buNone/>
            <a:defRPr cap="all"/>
          </a:pPr>
          <a:r>
            <a:rPr lang="uk-UA" sz="2600" kern="1200" dirty="0"/>
            <a:t>види психологічного впливу</a:t>
          </a:r>
          <a:endParaRPr lang="uk" sz="2600" kern="1200" dirty="0"/>
        </a:p>
      </dsp:txBody>
      <dsp:txXfrm>
        <a:off x="3235" y="1485900"/>
        <a:ext cx="4974617" cy="2228850"/>
      </dsp:txXfrm>
    </dsp:sp>
    <dsp:sp modelId="{BBA91679-4684-4A04-8AEB-03038C78A75C}">
      <dsp:nvSpPr>
        <dsp:cNvPr id="0" name=""/>
        <dsp:cNvSpPr/>
      </dsp:nvSpPr>
      <dsp:spPr>
        <a:xfrm>
          <a:off x="3235" y="0"/>
          <a:ext cx="4974617" cy="1485900"/>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91382" tIns="165100" rIns="491382" bIns="165100" numCol="1" spcCol="1270" rtlCol="0" anchor="ctr" anchorCtr="0">
          <a:noAutofit/>
        </a:bodyPr>
        <a:lstStyle/>
        <a:p>
          <a:pPr marL="0" lvl="0" indent="0" algn="l" defTabSz="2933700" rtl="0">
            <a:lnSpc>
              <a:spcPct val="90000"/>
            </a:lnSpc>
            <a:spcBef>
              <a:spcPct val="0"/>
            </a:spcBef>
            <a:spcAft>
              <a:spcPct val="35000"/>
            </a:spcAft>
            <a:buNone/>
          </a:pPr>
          <a:r>
            <a:rPr lang="uk" sz="6600" kern="1200"/>
            <a:t>01</a:t>
          </a:r>
          <a:endParaRPr lang="uk" sz="6600" kern="1200" dirty="0"/>
        </a:p>
      </dsp:txBody>
      <dsp:txXfrm>
        <a:off x="3235" y="0"/>
        <a:ext cx="4974617" cy="1485900"/>
      </dsp:txXfrm>
    </dsp:sp>
    <dsp:sp modelId="{00AE7F27-0E5D-4AFB-ACD6-B5A19E79EA42}">
      <dsp:nvSpPr>
        <dsp:cNvPr id="0" name=""/>
        <dsp:cNvSpPr/>
      </dsp:nvSpPr>
      <dsp:spPr>
        <a:xfrm>
          <a:off x="5375822" y="0"/>
          <a:ext cx="4974617" cy="3714750"/>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1382" tIns="0" rIns="491382" bIns="330200" numCol="1" spcCol="1270" rtlCol="0" anchor="t" anchorCtr="0">
          <a:noAutofit/>
        </a:bodyPr>
        <a:lstStyle/>
        <a:p>
          <a:pPr marL="0" lvl="0" indent="0" algn="l" defTabSz="1155700" rtl="0">
            <a:lnSpc>
              <a:spcPct val="90000"/>
            </a:lnSpc>
            <a:spcBef>
              <a:spcPct val="0"/>
            </a:spcBef>
            <a:spcAft>
              <a:spcPct val="35000"/>
            </a:spcAft>
            <a:buNone/>
            <a:defRPr cap="all"/>
          </a:pPr>
          <a:r>
            <a:rPr lang="uk" sz="2600" kern="1200" dirty="0"/>
            <a:t>Методи психологічного впливу</a:t>
          </a:r>
        </a:p>
      </dsp:txBody>
      <dsp:txXfrm>
        <a:off x="5375822" y="1485900"/>
        <a:ext cx="4974617" cy="2228850"/>
      </dsp:txXfrm>
    </dsp:sp>
    <dsp:sp modelId="{975C752B-C37A-4BA6-A3AE-2202A141404A}">
      <dsp:nvSpPr>
        <dsp:cNvPr id="0" name=""/>
        <dsp:cNvSpPr/>
      </dsp:nvSpPr>
      <dsp:spPr>
        <a:xfrm>
          <a:off x="5375822" y="0"/>
          <a:ext cx="4974617" cy="1485900"/>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91382" tIns="165100" rIns="491382" bIns="165100" numCol="1" spcCol="1270" rtlCol="0" anchor="ctr" anchorCtr="0">
          <a:noAutofit/>
        </a:bodyPr>
        <a:lstStyle/>
        <a:p>
          <a:pPr marL="0" lvl="0" indent="0" algn="l" defTabSz="2933700" rtl="0">
            <a:lnSpc>
              <a:spcPct val="90000"/>
            </a:lnSpc>
            <a:spcBef>
              <a:spcPct val="0"/>
            </a:spcBef>
            <a:spcAft>
              <a:spcPct val="35000"/>
            </a:spcAft>
            <a:buNone/>
          </a:pPr>
          <a:r>
            <a:rPr lang="uk" sz="6600" kern="1200"/>
            <a:t>02</a:t>
          </a:r>
        </a:p>
      </dsp:txBody>
      <dsp:txXfrm>
        <a:off x="5375822" y="0"/>
        <a:ext cx="4974617" cy="1485900"/>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rtlCol="0"/>
            <a:lstStyle/>
            <a:p>
              <a:pPr rtl="0"/>
              <a:r>
                <a:t>01</a:t>
              </a:r>
            </a:p>
          </dgm:t>
        </dgm:pt>
        <dgm:pt modelId="201" type="sibTrans" cxnId="5">
          <dgm:prSet phldrT="2"/>
          <dgm:t>
            <a:bodyPr rtlCol="0"/>
            <a:lstStyle/>
            <a:p>
              <a:pPr rtl="0"/>
              <a:r>
                <a:t>02</a:t>
              </a:r>
            </a:p>
          </dgm:t>
        </dgm:pt>
        <dgm:pt modelId="301" type="sibTrans" cxnId="6">
          <dgm:prSet phldrT="3"/>
          <dgm:t>
            <a:bodyPr rtlCol="0"/>
            <a:lstStyle/>
            <a:p>
              <a:pPr rtl="0"/>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Місце для дати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C107ECF-3DA2-444F-B5FD-1FEEEFDE3DE6}" type="datetime1">
              <a:rPr lang="uk-UA" smtClean="0"/>
              <a:t>15.11.2022</a:t>
            </a:fld>
            <a:endParaRPr lang="en-US"/>
          </a:p>
        </p:txBody>
      </p:sp>
      <p:sp>
        <p:nvSpPr>
          <p:cNvPr id="4" name="Місце для нижнього колонтитула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Місце для номера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1E602E8-7778-4840-9C52-CF866E2E76E6}" type="slidenum">
              <a:rPr lang="en-US" smtClean="0"/>
              <a:t>‹№›</a:t>
            </a:fld>
            <a:endParaRPr lang="en-US"/>
          </a:p>
        </p:txBody>
      </p:sp>
    </p:spTree>
    <p:extLst>
      <p:ext uri="{BB962C8B-B14F-4D97-AF65-F5344CB8AC3E}">
        <p14:creationId xmlns:p14="http://schemas.microsoft.com/office/powerpoint/2010/main" val="133060039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D9278A53-A3AB-49A8-9033-42CB574864BA}" type="datetime1">
              <a:rPr lang="uk-UA" smtClean="0"/>
              <a:t>15.11.2022</a:t>
            </a:fld>
            <a:endParaRPr lang="en-US"/>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uk"/>
              <a:t>Зразки заголовків</a:t>
            </a:r>
            <a:endParaRPr lang="en-US"/>
          </a:p>
          <a:p>
            <a:pPr lvl="1" rtl="0"/>
            <a:r>
              <a:rPr lang="uk"/>
              <a:t>Другий рівень</a:t>
            </a:r>
          </a:p>
          <a:p>
            <a:pPr lvl="2" rtl="0"/>
            <a:r>
              <a:rPr lang="uk"/>
              <a:t>Третій рівень</a:t>
            </a:r>
          </a:p>
          <a:p>
            <a:pPr lvl="3" rtl="0"/>
            <a:r>
              <a:rPr lang="uk"/>
              <a:t>Четвертий рівень</a:t>
            </a:r>
          </a:p>
          <a:p>
            <a:pPr lvl="4" rtl="0"/>
            <a:r>
              <a:rPr lang="uk"/>
              <a:t>П’ятий рівень</a:t>
            </a:r>
            <a:endParaRPr lang="en-US"/>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E86D5CD-F53C-40AA-8F25-6C53AFF44ECB}" type="slidenum">
              <a:rPr lang="en-US" smtClean="0"/>
              <a:t>‹№›</a:t>
            </a:fld>
            <a:endParaRPr lang="en-US"/>
          </a:p>
        </p:txBody>
      </p:sp>
    </p:spTree>
    <p:extLst>
      <p:ext uri="{BB962C8B-B14F-4D97-AF65-F5344CB8AC3E}">
        <p14:creationId xmlns:p14="http://schemas.microsoft.com/office/powerpoint/2010/main" val="289139813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0693" y="1769540"/>
            <a:ext cx="9440034" cy="1828801"/>
          </a:xfrm>
        </p:spPr>
        <p:txBody>
          <a:bodyPr rtlCol="0" anchor="b">
            <a:normAutofit/>
          </a:bodyPr>
          <a:lstStyle>
            <a:lvl1pPr algn="ctr">
              <a:defRPr sz="5400"/>
            </a:lvl1pPr>
          </a:lstStyle>
          <a:p>
            <a:pPr rtl="0"/>
            <a:r>
              <a:rPr lang="uk-UA"/>
              <a:t>Клацніть, щоб редагувати стиль зразка заголовка</a:t>
            </a:r>
            <a:endParaRPr lang="en-US" dirty="0"/>
          </a:p>
        </p:txBody>
      </p:sp>
      <p:sp>
        <p:nvSpPr>
          <p:cNvPr id="3" name="Підзаголовок 2"/>
          <p:cNvSpPr>
            <a:spLocks noGrp="1"/>
          </p:cNvSpPr>
          <p:nvPr>
            <p:ph type="subTitle" idx="1"/>
          </p:nvPr>
        </p:nvSpPr>
        <p:spPr>
          <a:xfrm>
            <a:off x="1370693" y="3773489"/>
            <a:ext cx="9440034" cy="1049867"/>
          </a:xfrm>
        </p:spPr>
        <p:txBody>
          <a:bodyPr rtlCol="0"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uk-UA"/>
              <a:t>Клацніть, щоб редагувати стиль зразка підзаголовка</a:t>
            </a:r>
            <a:endParaRPr lang="en-US" dirty="0"/>
          </a:p>
        </p:txBody>
      </p:sp>
      <p:sp>
        <p:nvSpPr>
          <p:cNvPr id="4" name="Місце для дати 3"/>
          <p:cNvSpPr>
            <a:spLocks noGrp="1"/>
          </p:cNvSpPr>
          <p:nvPr>
            <p:ph type="dt" sz="half" idx="10"/>
          </p:nvPr>
        </p:nvSpPr>
        <p:spPr/>
        <p:txBody>
          <a:bodyPr rtlCol="0"/>
          <a:lstStyle/>
          <a:p>
            <a:pPr rtl="0"/>
            <a:fld id="{89DD8594-F651-428A-85F0-F96870F4A8B3}" type="datetime1">
              <a:rPr lang="uk-UA" smtClean="0"/>
              <a:t>15.11.2022</a:t>
            </a:fld>
            <a:endParaRPr lang="en-US" dirty="0"/>
          </a:p>
        </p:txBody>
      </p:sp>
      <p:sp>
        <p:nvSpPr>
          <p:cNvPr id="5" name="Місце для нижнього колонтитула 4"/>
          <p:cNvSpPr>
            <a:spLocks noGrp="1"/>
          </p:cNvSpPr>
          <p:nvPr>
            <p:ph type="ftr" sz="quarter" idx="11"/>
          </p:nvPr>
        </p:nvSpPr>
        <p:spPr/>
        <p:txBody>
          <a:bodyPr rtlCol="0"/>
          <a:lstStyle/>
          <a:p>
            <a:pPr rtl="0"/>
            <a:endParaRPr lang="en-US" dirty="0"/>
          </a:p>
        </p:txBody>
      </p:sp>
      <p:sp>
        <p:nvSpPr>
          <p:cNvPr id="6" name="Місце для номера слайда 5"/>
          <p:cNvSpPr>
            <a:spLocks noGrp="1"/>
          </p:cNvSpPr>
          <p:nvPr>
            <p:ph type="sldNum" sz="quarter" idx="12"/>
          </p:nvPr>
        </p:nvSpPr>
        <p:spPr/>
        <p:txBody>
          <a:bodyPr rtlCol="0"/>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385252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pic>
        <p:nvPicPr>
          <p:cNvPr id="16" name="Рисунок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Заголовок 1"/>
          <p:cNvSpPr>
            <a:spLocks noGrp="1"/>
          </p:cNvSpPr>
          <p:nvPr>
            <p:ph type="title"/>
          </p:nvPr>
        </p:nvSpPr>
        <p:spPr>
          <a:xfrm>
            <a:off x="913806" y="4565255"/>
            <a:ext cx="10355326" cy="543472"/>
          </a:xfrm>
        </p:spPr>
        <p:txBody>
          <a:bodyPr rtlCol="0" anchor="b">
            <a:normAutofit/>
          </a:bodyPr>
          <a:lstStyle>
            <a:lvl1pPr algn="ctr">
              <a:defRPr sz="2800"/>
            </a:lvl1pPr>
          </a:lstStyle>
          <a:p>
            <a:pPr rtl="0"/>
            <a:r>
              <a:rPr lang="uk-UA"/>
              <a:t>Клацніть, щоб редагувати стиль зразка заголовка</a:t>
            </a:r>
            <a:endParaRPr lang="en-US" dirty="0"/>
          </a:p>
        </p:txBody>
      </p:sp>
      <p:sp>
        <p:nvSpPr>
          <p:cNvPr id="3" name="Місце для зображення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rtlCol="0"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uk-UA"/>
              <a:t>Клацніть піктограму, щоб додати зображення</a:t>
            </a:r>
            <a:endParaRPr lang="en-US" dirty="0"/>
          </a:p>
        </p:txBody>
      </p:sp>
      <p:sp>
        <p:nvSpPr>
          <p:cNvPr id="4" name="Місце для тексту 3"/>
          <p:cNvSpPr>
            <a:spLocks noGrp="1"/>
          </p:cNvSpPr>
          <p:nvPr>
            <p:ph type="body" sz="half" idx="2"/>
          </p:nvPr>
        </p:nvSpPr>
        <p:spPr>
          <a:xfrm>
            <a:off x="913795" y="5247728"/>
            <a:ext cx="10353762" cy="543472"/>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UA"/>
              <a:t>Клацніть, щоб відредагувати стилі зразків тексту</a:t>
            </a:r>
          </a:p>
        </p:txBody>
      </p:sp>
      <p:sp>
        <p:nvSpPr>
          <p:cNvPr id="5" name="Місце для дати 4"/>
          <p:cNvSpPr>
            <a:spLocks noGrp="1"/>
          </p:cNvSpPr>
          <p:nvPr>
            <p:ph type="dt" sz="half" idx="10"/>
          </p:nvPr>
        </p:nvSpPr>
        <p:spPr/>
        <p:txBody>
          <a:bodyPr rtlCol="0"/>
          <a:lstStyle/>
          <a:p>
            <a:pPr rtl="0"/>
            <a:fld id="{E26D1B8C-FA28-4186-A517-037D9F785FBE}" type="datetime1">
              <a:rPr lang="uk-UA" smtClean="0"/>
              <a:t>15.11.2022</a:t>
            </a:fld>
            <a:endParaRPr lang="en-US" dirty="0"/>
          </a:p>
        </p:txBody>
      </p:sp>
      <p:sp>
        <p:nvSpPr>
          <p:cNvPr id="6" name="Місце для нижнього колонтитула 5"/>
          <p:cNvSpPr>
            <a:spLocks noGrp="1"/>
          </p:cNvSpPr>
          <p:nvPr>
            <p:ph type="ftr" sz="quarter" idx="11"/>
          </p:nvPr>
        </p:nvSpPr>
        <p:spPr/>
        <p:txBody>
          <a:bodyPr rtlCol="0"/>
          <a:lstStyle/>
          <a:p>
            <a:pPr rtl="0"/>
            <a:endParaRPr lang="en-US" dirty="0"/>
          </a:p>
        </p:txBody>
      </p:sp>
      <p:sp>
        <p:nvSpPr>
          <p:cNvPr id="7" name="Місце для номера слайда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21466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і підпис">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5" y="608437"/>
            <a:ext cx="10353762" cy="3534344"/>
          </a:xfrm>
        </p:spPr>
        <p:txBody>
          <a:bodyPr rtlCol="0" anchor="ctr">
            <a:normAutofit/>
          </a:bodyPr>
          <a:lstStyle>
            <a:lvl1pPr>
              <a:defRPr sz="4000"/>
            </a:lvl1pPr>
          </a:lstStyle>
          <a:p>
            <a:pPr rtl="0"/>
            <a:r>
              <a:rPr lang="uk-UA"/>
              <a:t>Клацніть, щоб редагувати стиль зразка заголовка</a:t>
            </a:r>
            <a:endParaRPr lang="en-US" dirty="0"/>
          </a:p>
        </p:txBody>
      </p:sp>
      <p:sp>
        <p:nvSpPr>
          <p:cNvPr id="4" name="Місце для тексту 3"/>
          <p:cNvSpPr>
            <a:spLocks noGrp="1"/>
          </p:cNvSpPr>
          <p:nvPr>
            <p:ph type="body" sz="half" idx="2"/>
          </p:nvPr>
        </p:nvSpPr>
        <p:spPr>
          <a:xfrm>
            <a:off x="913794" y="4295180"/>
            <a:ext cx="10353763" cy="1501826"/>
          </a:xfrm>
        </p:spPr>
        <p:txBody>
          <a:bodyPr rtlCol="0"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UA"/>
              <a:t>Клацніть, щоб відредагувати стилі зразків тексту</a:t>
            </a:r>
          </a:p>
        </p:txBody>
      </p:sp>
      <p:sp>
        <p:nvSpPr>
          <p:cNvPr id="5" name="Місце для дати 4"/>
          <p:cNvSpPr>
            <a:spLocks noGrp="1"/>
          </p:cNvSpPr>
          <p:nvPr>
            <p:ph type="dt" sz="half" idx="10"/>
          </p:nvPr>
        </p:nvSpPr>
        <p:spPr/>
        <p:txBody>
          <a:bodyPr rtlCol="0"/>
          <a:lstStyle/>
          <a:p>
            <a:pPr rtl="0"/>
            <a:fld id="{A855489B-E2B2-434D-92DF-34BD38AC19FF}" type="datetime1">
              <a:rPr lang="uk-UA" smtClean="0"/>
              <a:t>15.11.2022</a:t>
            </a:fld>
            <a:endParaRPr lang="en-US" dirty="0"/>
          </a:p>
        </p:txBody>
      </p:sp>
      <p:sp>
        <p:nvSpPr>
          <p:cNvPr id="6" name="Місце для нижнього колонтитула 5"/>
          <p:cNvSpPr>
            <a:spLocks noGrp="1"/>
          </p:cNvSpPr>
          <p:nvPr>
            <p:ph type="ftr" sz="quarter" idx="11"/>
          </p:nvPr>
        </p:nvSpPr>
        <p:spPr/>
        <p:txBody>
          <a:bodyPr rtlCol="0"/>
          <a:lstStyle/>
          <a:p>
            <a:pPr rtl="0"/>
            <a:endParaRPr lang="en-US" dirty="0"/>
          </a:p>
        </p:txBody>
      </p:sp>
      <p:sp>
        <p:nvSpPr>
          <p:cNvPr id="7" name="Місце для номера слайда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58120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6212" y="609600"/>
            <a:ext cx="9302752" cy="2992904"/>
          </a:xfrm>
        </p:spPr>
        <p:txBody>
          <a:bodyPr rtlCol="0" anchor="ctr">
            <a:normAutofit/>
          </a:bodyPr>
          <a:lstStyle>
            <a:lvl1pPr>
              <a:defRPr sz="3600"/>
            </a:lvl1pPr>
          </a:lstStyle>
          <a:p>
            <a:pPr rtl="0"/>
            <a:r>
              <a:rPr lang="uk-UA"/>
              <a:t>Клацніть, щоб редагувати стиль зразка заголовка</a:t>
            </a:r>
            <a:endParaRPr lang="en-US" dirty="0"/>
          </a:p>
        </p:txBody>
      </p:sp>
      <p:sp>
        <p:nvSpPr>
          <p:cNvPr id="12" name="Місце для тексту 3"/>
          <p:cNvSpPr>
            <a:spLocks noGrp="1"/>
          </p:cNvSpPr>
          <p:nvPr>
            <p:ph type="body" sz="half" idx="13"/>
          </p:nvPr>
        </p:nvSpPr>
        <p:spPr>
          <a:xfrm>
            <a:off x="1720644" y="3610032"/>
            <a:ext cx="8752299" cy="532749"/>
          </a:xfrm>
        </p:spPr>
        <p:txBody>
          <a:bodyPr rtlCol="0"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UA"/>
              <a:t>Клацніть, щоб відредагувати стилі зразків тексту</a:t>
            </a:r>
          </a:p>
        </p:txBody>
      </p:sp>
      <p:sp>
        <p:nvSpPr>
          <p:cNvPr id="4" name="Місце для тексту 3"/>
          <p:cNvSpPr>
            <a:spLocks noGrp="1"/>
          </p:cNvSpPr>
          <p:nvPr>
            <p:ph type="body" sz="half" idx="2"/>
          </p:nvPr>
        </p:nvSpPr>
        <p:spPr>
          <a:xfrm>
            <a:off x="913794" y="4304353"/>
            <a:ext cx="10353763" cy="1489496"/>
          </a:xfrm>
        </p:spPr>
        <p:txBody>
          <a:bodyPr rtlCol="0"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UA"/>
              <a:t>Клацніть, щоб відредагувати стилі зразків тексту</a:t>
            </a:r>
          </a:p>
        </p:txBody>
      </p:sp>
      <p:sp>
        <p:nvSpPr>
          <p:cNvPr id="5" name="Місце для дати 4"/>
          <p:cNvSpPr>
            <a:spLocks noGrp="1"/>
          </p:cNvSpPr>
          <p:nvPr>
            <p:ph type="dt" sz="half" idx="10"/>
          </p:nvPr>
        </p:nvSpPr>
        <p:spPr/>
        <p:txBody>
          <a:bodyPr rtlCol="0"/>
          <a:lstStyle/>
          <a:p>
            <a:pPr rtl="0"/>
            <a:fld id="{A43AD1D9-9205-458D-A163-8C478ACCC6D2}" type="datetime1">
              <a:rPr lang="uk-UA" smtClean="0"/>
              <a:t>15.11.2022</a:t>
            </a:fld>
            <a:endParaRPr lang="en-US" dirty="0"/>
          </a:p>
        </p:txBody>
      </p:sp>
      <p:sp>
        <p:nvSpPr>
          <p:cNvPr id="6" name="Місце для нижнього колонтитула 5"/>
          <p:cNvSpPr>
            <a:spLocks noGrp="1"/>
          </p:cNvSpPr>
          <p:nvPr>
            <p:ph type="ftr" sz="quarter" idx="11"/>
          </p:nvPr>
        </p:nvSpPr>
        <p:spPr/>
        <p:txBody>
          <a:bodyPr rtlCol="0"/>
          <a:lstStyle/>
          <a:p>
            <a:pPr rtl="0"/>
            <a:endParaRPr lang="en-US" dirty="0"/>
          </a:p>
        </p:txBody>
      </p:sp>
      <p:sp>
        <p:nvSpPr>
          <p:cNvPr id="7" name="Місце для номера слайда 6"/>
          <p:cNvSpPr>
            <a:spLocks noGrp="1"/>
          </p:cNvSpPr>
          <p:nvPr>
            <p:ph type="sldNum" sz="quarter" idx="12"/>
          </p:nvPr>
        </p:nvSpPr>
        <p:spPr/>
        <p:txBody>
          <a:bodyPr rtlCol="0"/>
          <a:lstStyle/>
          <a:p>
            <a:pPr rtl="0"/>
            <a:fld id="{3A98EE3D-8CD1-4C3F-BD1C-C98C9596463C}" type="slidenum">
              <a:rPr lang="en-US" smtClean="0"/>
              <a:t>‹№›</a:t>
            </a:fld>
            <a:endParaRPr lang="en-US" dirty="0"/>
          </a:p>
        </p:txBody>
      </p:sp>
      <p:sp>
        <p:nvSpPr>
          <p:cNvPr id="11" name="Текстове поле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uk" sz="8000">
                <a:solidFill>
                  <a:schemeClr val="tx1"/>
                </a:solidFill>
                <a:effectLst/>
              </a:rPr>
              <a:t>"</a:t>
            </a:r>
          </a:p>
        </p:txBody>
      </p:sp>
      <p:sp>
        <p:nvSpPr>
          <p:cNvPr id="13" name="Текстове поле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uk" sz="8000">
                <a:solidFill>
                  <a:schemeClr val="tx1"/>
                </a:solidFill>
                <a:effectLst/>
              </a:rPr>
              <a:t>"</a:t>
            </a:r>
          </a:p>
        </p:txBody>
      </p:sp>
    </p:spTree>
    <p:extLst>
      <p:ext uri="{BB962C8B-B14F-4D97-AF65-F5344CB8AC3E}">
        <p14:creationId xmlns:p14="http://schemas.microsoft.com/office/powerpoint/2010/main" val="1480594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з імене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4" y="2126942"/>
            <a:ext cx="10353763" cy="2511835"/>
          </a:xfrm>
        </p:spPr>
        <p:txBody>
          <a:bodyPr rtlCol="0" anchor="b"/>
          <a:lstStyle>
            <a:lvl1pPr>
              <a:defRPr sz="3200"/>
            </a:lvl1pPr>
          </a:lstStyle>
          <a:p>
            <a:pPr rtl="0"/>
            <a:r>
              <a:rPr lang="uk-UA"/>
              <a:t>Клацніть, щоб редагувати стиль зразка заголовка</a:t>
            </a:r>
            <a:endParaRPr lang="en-US" dirty="0"/>
          </a:p>
        </p:txBody>
      </p:sp>
      <p:sp>
        <p:nvSpPr>
          <p:cNvPr id="4" name="Місце для тексту 3"/>
          <p:cNvSpPr>
            <a:spLocks noGrp="1"/>
          </p:cNvSpPr>
          <p:nvPr>
            <p:ph type="body" sz="half" idx="2"/>
          </p:nvPr>
        </p:nvSpPr>
        <p:spPr>
          <a:xfrm>
            <a:off x="913784" y="4650556"/>
            <a:ext cx="10352199" cy="1140644"/>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UA"/>
              <a:t>Клацніть, щоб відредагувати стилі зразків тексту</a:t>
            </a:r>
          </a:p>
        </p:txBody>
      </p:sp>
      <p:sp>
        <p:nvSpPr>
          <p:cNvPr id="5" name="Місце для дати 4"/>
          <p:cNvSpPr>
            <a:spLocks noGrp="1"/>
          </p:cNvSpPr>
          <p:nvPr>
            <p:ph type="dt" sz="half" idx="10"/>
          </p:nvPr>
        </p:nvSpPr>
        <p:spPr/>
        <p:txBody>
          <a:bodyPr rtlCol="0"/>
          <a:lstStyle/>
          <a:p>
            <a:pPr rtl="0"/>
            <a:fld id="{B224275C-0B2E-4E4C-9868-412FEDF65CB5}" type="datetime1">
              <a:rPr lang="uk-UA" smtClean="0"/>
              <a:t>15.11.2022</a:t>
            </a:fld>
            <a:endParaRPr lang="en-US" dirty="0"/>
          </a:p>
        </p:txBody>
      </p:sp>
      <p:sp>
        <p:nvSpPr>
          <p:cNvPr id="6" name="Місце для нижнього колонтитула 5"/>
          <p:cNvSpPr>
            <a:spLocks noGrp="1"/>
          </p:cNvSpPr>
          <p:nvPr>
            <p:ph type="ftr" sz="quarter" idx="11"/>
          </p:nvPr>
        </p:nvSpPr>
        <p:spPr/>
        <p:txBody>
          <a:bodyPr rtlCol="0"/>
          <a:lstStyle/>
          <a:p>
            <a:pPr rtl="0"/>
            <a:endParaRPr lang="en-US" dirty="0"/>
          </a:p>
        </p:txBody>
      </p:sp>
      <p:sp>
        <p:nvSpPr>
          <p:cNvPr id="7" name="Місце для номера слайда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15883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стовпці">
    <p:spTree>
      <p:nvGrpSpPr>
        <p:cNvPr id="1" name=""/>
        <p:cNvGrpSpPr/>
        <p:nvPr/>
      </p:nvGrpSpPr>
      <p:grpSpPr>
        <a:xfrm>
          <a:off x="0" y="0"/>
          <a:ext cx="0" cy="0"/>
          <a:chOff x="0" y="0"/>
          <a:chExt cx="0" cy="0"/>
        </a:xfrm>
      </p:grpSpPr>
      <p:sp>
        <p:nvSpPr>
          <p:cNvPr id="15" name="Заголовок 1"/>
          <p:cNvSpPr>
            <a:spLocks noGrp="1"/>
          </p:cNvSpPr>
          <p:nvPr>
            <p:ph type="title"/>
          </p:nvPr>
        </p:nvSpPr>
        <p:spPr>
          <a:xfrm>
            <a:off x="913795" y="609600"/>
            <a:ext cx="10353762" cy="970450"/>
          </a:xfrm>
        </p:spPr>
        <p:txBody>
          <a:bodyPr rtlCol="0"/>
          <a:lstStyle/>
          <a:p>
            <a:pPr rtl="0"/>
            <a:r>
              <a:rPr lang="uk-UA"/>
              <a:t>Клацніть, щоб редагувати стиль зразка заголовка</a:t>
            </a:r>
            <a:endParaRPr lang="en-US" dirty="0"/>
          </a:p>
        </p:txBody>
      </p:sp>
      <p:sp>
        <p:nvSpPr>
          <p:cNvPr id="7" name="Місце для тексту 2"/>
          <p:cNvSpPr>
            <a:spLocks noGrp="1"/>
          </p:cNvSpPr>
          <p:nvPr>
            <p:ph type="body" idx="1"/>
          </p:nvPr>
        </p:nvSpPr>
        <p:spPr>
          <a:xfrm>
            <a:off x="913795" y="1885950"/>
            <a:ext cx="3300984" cy="764782"/>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a:t>Клацніть, щоб відредагувати стилі зразків тексту</a:t>
            </a:r>
          </a:p>
        </p:txBody>
      </p:sp>
      <p:sp>
        <p:nvSpPr>
          <p:cNvPr id="8" name="Місце для тексту 3"/>
          <p:cNvSpPr>
            <a:spLocks noGrp="1"/>
          </p:cNvSpPr>
          <p:nvPr>
            <p:ph type="body" sz="half" idx="15"/>
          </p:nvPr>
        </p:nvSpPr>
        <p:spPr>
          <a:xfrm>
            <a:off x="913795" y="2768112"/>
            <a:ext cx="3300984" cy="302308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a:t>Клацніть, щоб відредагувати стилі зразків тексту</a:t>
            </a:r>
          </a:p>
        </p:txBody>
      </p:sp>
      <p:sp>
        <p:nvSpPr>
          <p:cNvPr id="9" name="Місце для тексту 4"/>
          <p:cNvSpPr>
            <a:spLocks noGrp="1"/>
          </p:cNvSpPr>
          <p:nvPr>
            <p:ph type="body" sz="quarter" idx="3"/>
          </p:nvPr>
        </p:nvSpPr>
        <p:spPr>
          <a:xfrm>
            <a:off x="4446711" y="1885949"/>
            <a:ext cx="3300984" cy="764783"/>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a:t>Клацніть, щоб відредагувати стилі зразків тексту</a:t>
            </a:r>
          </a:p>
        </p:txBody>
      </p:sp>
      <p:sp>
        <p:nvSpPr>
          <p:cNvPr id="10" name="Місце для тексту 3"/>
          <p:cNvSpPr>
            <a:spLocks noGrp="1"/>
          </p:cNvSpPr>
          <p:nvPr>
            <p:ph type="body" sz="half" idx="16"/>
          </p:nvPr>
        </p:nvSpPr>
        <p:spPr>
          <a:xfrm>
            <a:off x="4441435" y="2768112"/>
            <a:ext cx="3300984" cy="302308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a:t>Клацніть, щоб відредагувати стилі зразків тексту</a:t>
            </a:r>
          </a:p>
        </p:txBody>
      </p:sp>
      <p:sp>
        <p:nvSpPr>
          <p:cNvPr id="11" name="Місце для тексту 4"/>
          <p:cNvSpPr>
            <a:spLocks noGrp="1"/>
          </p:cNvSpPr>
          <p:nvPr>
            <p:ph type="body" sz="quarter" idx="13"/>
          </p:nvPr>
        </p:nvSpPr>
        <p:spPr>
          <a:xfrm>
            <a:off x="7966572" y="1885950"/>
            <a:ext cx="3300984" cy="764782"/>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a:t>Клацніть, щоб відредагувати стилі зразків тексту</a:t>
            </a:r>
          </a:p>
        </p:txBody>
      </p:sp>
      <p:sp>
        <p:nvSpPr>
          <p:cNvPr id="12" name="Місце для тексту 3"/>
          <p:cNvSpPr>
            <a:spLocks noGrp="1"/>
          </p:cNvSpPr>
          <p:nvPr>
            <p:ph type="body" sz="half" idx="17"/>
          </p:nvPr>
        </p:nvSpPr>
        <p:spPr>
          <a:xfrm>
            <a:off x="7966572" y="2768110"/>
            <a:ext cx="3300984" cy="3023089"/>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a:t>Клацніть, щоб відредагувати стилі зразків тексту</a:t>
            </a:r>
          </a:p>
        </p:txBody>
      </p:sp>
      <p:sp>
        <p:nvSpPr>
          <p:cNvPr id="3" name="Місце для дати 2"/>
          <p:cNvSpPr>
            <a:spLocks noGrp="1"/>
          </p:cNvSpPr>
          <p:nvPr>
            <p:ph type="dt" sz="half" idx="10"/>
          </p:nvPr>
        </p:nvSpPr>
        <p:spPr/>
        <p:txBody>
          <a:bodyPr rtlCol="0"/>
          <a:lstStyle/>
          <a:p>
            <a:pPr rtl="0"/>
            <a:fld id="{32B70116-8993-46C5-B451-5100E4EE6057}" type="datetime1">
              <a:rPr lang="uk-UA" smtClean="0"/>
              <a:t>15.11.2022</a:t>
            </a:fld>
            <a:endParaRPr lang="en-US" dirty="0"/>
          </a:p>
        </p:txBody>
      </p:sp>
      <p:sp>
        <p:nvSpPr>
          <p:cNvPr id="4" name="Місце для нижнього колонтитула 3"/>
          <p:cNvSpPr>
            <a:spLocks noGrp="1"/>
          </p:cNvSpPr>
          <p:nvPr>
            <p:ph type="ftr" sz="quarter" idx="11"/>
          </p:nvPr>
        </p:nvSpPr>
        <p:spPr/>
        <p:txBody>
          <a:bodyPr rtlCol="0"/>
          <a:lstStyle/>
          <a:p>
            <a:pPr rtl="0"/>
            <a:endParaRPr lang="en-US" dirty="0"/>
          </a:p>
        </p:txBody>
      </p:sp>
      <p:sp>
        <p:nvSpPr>
          <p:cNvPr id="5" name="Місце для номера слайда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387406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стовпці зображення">
    <p:spTree>
      <p:nvGrpSpPr>
        <p:cNvPr id="1" name=""/>
        <p:cNvGrpSpPr/>
        <p:nvPr/>
      </p:nvGrpSpPr>
      <p:grpSpPr>
        <a:xfrm>
          <a:off x="0" y="0"/>
          <a:ext cx="0" cy="0"/>
          <a:chOff x="0" y="0"/>
          <a:chExt cx="0" cy="0"/>
        </a:xfrm>
      </p:grpSpPr>
      <p:pic>
        <p:nvPicPr>
          <p:cNvPr id="2" name="Рисунок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Рисунок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Рисунок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Заголовок 1"/>
          <p:cNvSpPr>
            <a:spLocks noGrp="1"/>
          </p:cNvSpPr>
          <p:nvPr>
            <p:ph type="title"/>
          </p:nvPr>
        </p:nvSpPr>
        <p:spPr>
          <a:xfrm>
            <a:off x="913794" y="609600"/>
            <a:ext cx="10353763" cy="970450"/>
          </a:xfrm>
        </p:spPr>
        <p:txBody>
          <a:bodyPr rtlCol="0"/>
          <a:lstStyle/>
          <a:p>
            <a:pPr rtl="0"/>
            <a:r>
              <a:rPr lang="uk-UA"/>
              <a:t>Клацніть, щоб редагувати стиль зразка заголовка</a:t>
            </a:r>
            <a:endParaRPr lang="en-US" dirty="0"/>
          </a:p>
        </p:txBody>
      </p:sp>
      <p:sp>
        <p:nvSpPr>
          <p:cNvPr id="19" name="Місце для тексту 2"/>
          <p:cNvSpPr>
            <a:spLocks noGrp="1"/>
          </p:cNvSpPr>
          <p:nvPr>
            <p:ph type="body" idx="1"/>
          </p:nvPr>
        </p:nvSpPr>
        <p:spPr>
          <a:xfrm>
            <a:off x="913795" y="3904106"/>
            <a:ext cx="3300984" cy="576262"/>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a:t>Клацніть, щоб відредагувати стилі зразків тексту</a:t>
            </a:r>
          </a:p>
        </p:txBody>
      </p:sp>
      <p:sp>
        <p:nvSpPr>
          <p:cNvPr id="20" name="Місце для зображення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uk-UA"/>
              <a:t>Клацніть піктограму, щоб додати зображення</a:t>
            </a:r>
            <a:endParaRPr lang="en-US" dirty="0"/>
          </a:p>
        </p:txBody>
      </p:sp>
      <p:sp>
        <p:nvSpPr>
          <p:cNvPr id="21" name="Місце для тексту 3"/>
          <p:cNvSpPr>
            <a:spLocks noGrp="1"/>
          </p:cNvSpPr>
          <p:nvPr>
            <p:ph type="body" sz="half" idx="18"/>
          </p:nvPr>
        </p:nvSpPr>
        <p:spPr>
          <a:xfrm>
            <a:off x="913795" y="4572443"/>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a:t>Клацніть, щоб відредагувати стилі зразків тексту</a:t>
            </a:r>
          </a:p>
        </p:txBody>
      </p:sp>
      <p:sp>
        <p:nvSpPr>
          <p:cNvPr id="22" name="Місце для тексту 4"/>
          <p:cNvSpPr>
            <a:spLocks noGrp="1"/>
          </p:cNvSpPr>
          <p:nvPr>
            <p:ph type="body" sz="quarter" idx="3"/>
          </p:nvPr>
        </p:nvSpPr>
        <p:spPr>
          <a:xfrm>
            <a:off x="4442788" y="3904106"/>
            <a:ext cx="3300984" cy="576262"/>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a:t>Клацніть, щоб відредагувати стилі зразків тексту</a:t>
            </a:r>
          </a:p>
        </p:txBody>
      </p:sp>
      <p:sp>
        <p:nvSpPr>
          <p:cNvPr id="23" name="Місце для зображення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uk-UA"/>
              <a:t>Клацніть піктограму, щоб додати зображення</a:t>
            </a:r>
            <a:endParaRPr lang="en-US" dirty="0"/>
          </a:p>
        </p:txBody>
      </p:sp>
      <p:sp>
        <p:nvSpPr>
          <p:cNvPr id="24" name="Місце для тексту 3"/>
          <p:cNvSpPr>
            <a:spLocks noGrp="1"/>
          </p:cNvSpPr>
          <p:nvPr>
            <p:ph type="body" sz="half" idx="19"/>
          </p:nvPr>
        </p:nvSpPr>
        <p:spPr>
          <a:xfrm>
            <a:off x="4441435" y="4572442"/>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a:t>Клацніть, щоб відредагувати стилі зразків тексту</a:t>
            </a:r>
          </a:p>
        </p:txBody>
      </p:sp>
      <p:sp>
        <p:nvSpPr>
          <p:cNvPr id="25" name="Місце для тексту 4"/>
          <p:cNvSpPr>
            <a:spLocks noGrp="1"/>
          </p:cNvSpPr>
          <p:nvPr>
            <p:ph type="body" sz="quarter" idx="13"/>
          </p:nvPr>
        </p:nvSpPr>
        <p:spPr>
          <a:xfrm>
            <a:off x="7966697" y="3904106"/>
            <a:ext cx="3300984" cy="576262"/>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a:t>Клацніть, щоб відредагувати стилі зразків тексту</a:t>
            </a:r>
          </a:p>
        </p:txBody>
      </p:sp>
      <p:sp>
        <p:nvSpPr>
          <p:cNvPr id="26" name="Місце для зображення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uk-UA"/>
              <a:t>Клацніть піктограму, щоб додати зображення</a:t>
            </a:r>
            <a:endParaRPr lang="en-US" dirty="0"/>
          </a:p>
        </p:txBody>
      </p:sp>
      <p:sp>
        <p:nvSpPr>
          <p:cNvPr id="27" name="Місце для тексту 3"/>
          <p:cNvSpPr>
            <a:spLocks noGrp="1"/>
          </p:cNvSpPr>
          <p:nvPr>
            <p:ph type="body" sz="half" idx="20"/>
          </p:nvPr>
        </p:nvSpPr>
        <p:spPr>
          <a:xfrm>
            <a:off x="7966572" y="4572442"/>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a:t>Клацніть, щоб відредагувати стилі зразків тексту</a:t>
            </a:r>
          </a:p>
        </p:txBody>
      </p:sp>
      <p:sp>
        <p:nvSpPr>
          <p:cNvPr id="3" name="Місце для дати 2"/>
          <p:cNvSpPr>
            <a:spLocks noGrp="1"/>
          </p:cNvSpPr>
          <p:nvPr>
            <p:ph type="dt" sz="half" idx="10"/>
          </p:nvPr>
        </p:nvSpPr>
        <p:spPr/>
        <p:txBody>
          <a:bodyPr rtlCol="0"/>
          <a:lstStyle/>
          <a:p>
            <a:pPr rtl="0"/>
            <a:fld id="{C51F8EF2-43EB-4A0A-A709-528CAE1E259D}" type="datetime1">
              <a:rPr lang="uk-UA" smtClean="0"/>
              <a:t>15.11.2022</a:t>
            </a:fld>
            <a:endParaRPr lang="en-US" dirty="0"/>
          </a:p>
        </p:txBody>
      </p:sp>
      <p:sp>
        <p:nvSpPr>
          <p:cNvPr id="4" name="Місце для нижнього колонтитула 3"/>
          <p:cNvSpPr>
            <a:spLocks noGrp="1"/>
          </p:cNvSpPr>
          <p:nvPr>
            <p:ph type="ftr" sz="quarter" idx="11"/>
          </p:nvPr>
        </p:nvSpPr>
        <p:spPr/>
        <p:txBody>
          <a:bodyPr rtlCol="0"/>
          <a:lstStyle/>
          <a:p>
            <a:pPr rtl="0"/>
            <a:endParaRPr lang="en-US" dirty="0"/>
          </a:p>
        </p:txBody>
      </p:sp>
      <p:sp>
        <p:nvSpPr>
          <p:cNvPr id="5" name="Місце для номера слайда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46230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a:t>Клацніть, щоб редагувати стиль зразка заголовка</a:t>
            </a:r>
            <a:endParaRPr lang="en-US" dirty="0"/>
          </a:p>
        </p:txBody>
      </p:sp>
      <p:sp>
        <p:nvSpPr>
          <p:cNvPr id="3" name="Місце для вертикального тексту 2"/>
          <p:cNvSpPr>
            <a:spLocks noGrp="1"/>
          </p:cNvSpPr>
          <p:nvPr>
            <p:ph type="body" orient="vert" idx="1"/>
          </p:nvPr>
        </p:nvSpPr>
        <p:spPr/>
        <p:txBody>
          <a:bodyPr vert="eaVert" rtlCol="0" anchor="t"/>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4" name="Місце для дати 3"/>
          <p:cNvSpPr>
            <a:spLocks noGrp="1"/>
          </p:cNvSpPr>
          <p:nvPr>
            <p:ph type="dt" sz="half" idx="10"/>
          </p:nvPr>
        </p:nvSpPr>
        <p:spPr/>
        <p:txBody>
          <a:bodyPr rtlCol="0"/>
          <a:lstStyle/>
          <a:p>
            <a:pPr rtl="0"/>
            <a:fld id="{E7361B1E-40C1-4E7E-9AEE-247E4C5E14E8}" type="datetime1">
              <a:rPr lang="uk-UA" smtClean="0"/>
              <a:t>15.11.2022</a:t>
            </a:fld>
            <a:endParaRPr lang="en-US" dirty="0"/>
          </a:p>
        </p:txBody>
      </p:sp>
      <p:sp>
        <p:nvSpPr>
          <p:cNvPr id="5" name="Місце для нижнього колонтитула 4"/>
          <p:cNvSpPr>
            <a:spLocks noGrp="1"/>
          </p:cNvSpPr>
          <p:nvPr>
            <p:ph type="ftr" sz="quarter" idx="11"/>
          </p:nvPr>
        </p:nvSpPr>
        <p:spPr/>
        <p:txBody>
          <a:bodyPr rtlCol="0"/>
          <a:lstStyle/>
          <a:p>
            <a:pPr rtl="0"/>
            <a:endParaRPr lang="en-US" dirty="0"/>
          </a:p>
        </p:txBody>
      </p:sp>
      <p:sp>
        <p:nvSpPr>
          <p:cNvPr id="6" name="Місце для номера слайда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094158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983068" y="609599"/>
            <a:ext cx="2284487" cy="5181601"/>
          </a:xfrm>
        </p:spPr>
        <p:txBody>
          <a:bodyPr vert="eaVert" rtlCol="0"/>
          <a:lstStyle>
            <a:lvl1pPr algn="l">
              <a:defRPr/>
            </a:lvl1pPr>
          </a:lstStyle>
          <a:p>
            <a:pPr rtl="0"/>
            <a:r>
              <a:rPr lang="uk-UA"/>
              <a:t>Клацніть, щоб редагувати стиль зразка заголовка</a:t>
            </a:r>
            <a:endParaRPr lang="en-US" dirty="0"/>
          </a:p>
        </p:txBody>
      </p:sp>
      <p:sp>
        <p:nvSpPr>
          <p:cNvPr id="3" name="Місце для вертикального тексту 2"/>
          <p:cNvSpPr>
            <a:spLocks noGrp="1"/>
          </p:cNvSpPr>
          <p:nvPr>
            <p:ph type="body" orient="vert" idx="1"/>
          </p:nvPr>
        </p:nvSpPr>
        <p:spPr>
          <a:xfrm>
            <a:off x="913796" y="609599"/>
            <a:ext cx="7916872" cy="5181601"/>
          </a:xfrm>
        </p:spPr>
        <p:txBody>
          <a:bodyPr vert="eaVert" rtlCol="0" anchor="t"/>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4" name="Місце для дати 3"/>
          <p:cNvSpPr>
            <a:spLocks noGrp="1"/>
          </p:cNvSpPr>
          <p:nvPr>
            <p:ph type="dt" sz="half" idx="10"/>
          </p:nvPr>
        </p:nvSpPr>
        <p:spPr/>
        <p:txBody>
          <a:bodyPr rtlCol="0"/>
          <a:lstStyle/>
          <a:p>
            <a:pPr rtl="0"/>
            <a:fld id="{8325B2A6-9BFA-4F9A-9BCA-0C892468B9EB}" type="datetime1">
              <a:rPr lang="uk-UA" smtClean="0"/>
              <a:t>15.11.2022</a:t>
            </a:fld>
            <a:endParaRPr lang="en-US" dirty="0"/>
          </a:p>
        </p:txBody>
      </p:sp>
      <p:sp>
        <p:nvSpPr>
          <p:cNvPr id="5" name="Місце для нижнього колонтитула 4"/>
          <p:cNvSpPr>
            <a:spLocks noGrp="1"/>
          </p:cNvSpPr>
          <p:nvPr>
            <p:ph type="ftr" sz="quarter" idx="11"/>
          </p:nvPr>
        </p:nvSpPr>
        <p:spPr/>
        <p:txBody>
          <a:bodyPr rtlCol="0"/>
          <a:lstStyle/>
          <a:p>
            <a:pPr rtl="0"/>
            <a:endParaRPr lang="en-US" dirty="0"/>
          </a:p>
        </p:txBody>
      </p:sp>
      <p:sp>
        <p:nvSpPr>
          <p:cNvPr id="6" name="Місце для номера слайда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53452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вмі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a:t>Клацніть, щоб редагувати стиль зразка заголовка</a:t>
            </a:r>
            <a:endParaRPr lang="en-US" dirty="0"/>
          </a:p>
        </p:txBody>
      </p:sp>
      <p:sp>
        <p:nvSpPr>
          <p:cNvPr id="3" name="Місце для вмісту 2"/>
          <p:cNvSpPr>
            <a:spLocks noGrp="1"/>
          </p:cNvSpPr>
          <p:nvPr>
            <p:ph idx="1"/>
          </p:nvPr>
        </p:nvSpPr>
        <p:spPr/>
        <p:txBody>
          <a:bodyPr rtlCol="0"/>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4" name="Місце для дати 3"/>
          <p:cNvSpPr>
            <a:spLocks noGrp="1"/>
          </p:cNvSpPr>
          <p:nvPr>
            <p:ph type="dt" sz="half" idx="10"/>
          </p:nvPr>
        </p:nvSpPr>
        <p:spPr/>
        <p:txBody>
          <a:bodyPr rtlCol="0"/>
          <a:lstStyle/>
          <a:p>
            <a:pPr rtl="0"/>
            <a:fld id="{B3563F38-76EE-4A8E-B057-A06D6E18A614}" type="datetime1">
              <a:rPr lang="uk-UA" smtClean="0"/>
              <a:t>15.11.2022</a:t>
            </a:fld>
            <a:endParaRPr lang="en-US" dirty="0"/>
          </a:p>
        </p:txBody>
      </p:sp>
      <p:sp>
        <p:nvSpPr>
          <p:cNvPr id="5" name="Місце для нижнього колонтитула 4"/>
          <p:cNvSpPr>
            <a:spLocks noGrp="1"/>
          </p:cNvSpPr>
          <p:nvPr>
            <p:ph type="ftr" sz="quarter" idx="11"/>
          </p:nvPr>
        </p:nvSpPr>
        <p:spPr/>
        <p:txBody>
          <a:bodyPr rtlCol="0"/>
          <a:lstStyle/>
          <a:p>
            <a:pPr rtl="0"/>
            <a:endParaRPr lang="en-US" dirty="0"/>
          </a:p>
        </p:txBody>
      </p:sp>
      <p:sp>
        <p:nvSpPr>
          <p:cNvPr id="6" name="Місце для номера слайда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78586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1761067"/>
            <a:ext cx="9590550" cy="1828813"/>
          </a:xfrm>
        </p:spPr>
        <p:txBody>
          <a:bodyPr rtlCol="0" anchor="b"/>
          <a:lstStyle>
            <a:lvl1pPr algn="ctr">
              <a:defRPr sz="4000" b="0" cap="none"/>
            </a:lvl1pPr>
          </a:lstStyle>
          <a:p>
            <a:pPr rtl="0"/>
            <a:r>
              <a:rPr lang="uk-UA"/>
              <a:t>Клацніть, щоб редагувати стиль зразка заголовка</a:t>
            </a:r>
            <a:endParaRPr lang="en-US" dirty="0"/>
          </a:p>
        </p:txBody>
      </p:sp>
      <p:sp>
        <p:nvSpPr>
          <p:cNvPr id="3" name="Місце для тексту 2"/>
          <p:cNvSpPr>
            <a:spLocks noGrp="1"/>
          </p:cNvSpPr>
          <p:nvPr>
            <p:ph type="body" idx="1"/>
          </p:nvPr>
        </p:nvSpPr>
        <p:spPr>
          <a:xfrm>
            <a:off x="1295401" y="3763439"/>
            <a:ext cx="9590550" cy="1333494"/>
          </a:xfrm>
        </p:spPr>
        <p:txBody>
          <a:bodyPr rtlCol="0"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uk-UA"/>
              <a:t>Клацніть, щоб відредагувати стилі зразків тексту</a:t>
            </a:r>
          </a:p>
        </p:txBody>
      </p:sp>
      <p:sp>
        <p:nvSpPr>
          <p:cNvPr id="4" name="Місце для дати 3"/>
          <p:cNvSpPr>
            <a:spLocks noGrp="1"/>
          </p:cNvSpPr>
          <p:nvPr>
            <p:ph type="dt" sz="half" idx="10"/>
          </p:nvPr>
        </p:nvSpPr>
        <p:spPr/>
        <p:txBody>
          <a:bodyPr rtlCol="0"/>
          <a:lstStyle/>
          <a:p>
            <a:pPr rtl="0"/>
            <a:fld id="{3F6D944B-4352-4352-BE32-2866597B5D08}" type="datetime1">
              <a:rPr lang="uk-UA" smtClean="0"/>
              <a:t>15.11.2022</a:t>
            </a:fld>
            <a:endParaRPr lang="en-US" dirty="0"/>
          </a:p>
        </p:txBody>
      </p:sp>
      <p:sp>
        <p:nvSpPr>
          <p:cNvPr id="5" name="Місце для нижнього колонтитула 4"/>
          <p:cNvSpPr>
            <a:spLocks noGrp="1"/>
          </p:cNvSpPr>
          <p:nvPr>
            <p:ph type="ftr" sz="quarter" idx="11"/>
          </p:nvPr>
        </p:nvSpPr>
        <p:spPr/>
        <p:txBody>
          <a:bodyPr rtlCol="0"/>
          <a:lstStyle/>
          <a:p>
            <a:pPr rtl="0"/>
            <a:endParaRPr lang="en-US" dirty="0"/>
          </a:p>
        </p:txBody>
      </p:sp>
      <p:sp>
        <p:nvSpPr>
          <p:cNvPr id="6" name="Місце для номера слайда 5"/>
          <p:cNvSpPr>
            <a:spLocks noGrp="1"/>
          </p:cNvSpPr>
          <p:nvPr>
            <p:ph type="sldNum" sz="quarter" idx="12"/>
          </p:nvPr>
        </p:nvSpPr>
        <p:spPr/>
        <p:txBody>
          <a:bodyPr rtlCol="0"/>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22648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елементи вміст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5" y="609600"/>
            <a:ext cx="10353762" cy="1261872"/>
          </a:xfrm>
        </p:spPr>
        <p:txBody>
          <a:bodyPr rtlCol="0"/>
          <a:lstStyle/>
          <a:p>
            <a:pPr rtl="0"/>
            <a:r>
              <a:rPr lang="uk-UA"/>
              <a:t>Клацніть, щоб редагувати стиль зразка заголовка</a:t>
            </a:r>
            <a:endParaRPr lang="en-US" dirty="0"/>
          </a:p>
        </p:txBody>
      </p:sp>
      <p:sp>
        <p:nvSpPr>
          <p:cNvPr id="3" name="Місце для вмісту 2"/>
          <p:cNvSpPr>
            <a:spLocks noGrp="1"/>
          </p:cNvSpPr>
          <p:nvPr>
            <p:ph sz="half" idx="1"/>
          </p:nvPr>
        </p:nvSpPr>
        <p:spPr>
          <a:xfrm>
            <a:off x="913795" y="2076450"/>
            <a:ext cx="4856841" cy="3622671"/>
          </a:xfrm>
        </p:spPr>
        <p:txBody>
          <a:bodyPr rtlCol="0" anchor="t">
            <a:normAutofit/>
          </a:bodyPr>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4" name="Місце для вмісту 3"/>
          <p:cNvSpPr>
            <a:spLocks noGrp="1"/>
          </p:cNvSpPr>
          <p:nvPr>
            <p:ph sz="half" idx="2"/>
          </p:nvPr>
        </p:nvSpPr>
        <p:spPr>
          <a:xfrm>
            <a:off x="6410716" y="2076451"/>
            <a:ext cx="4856841" cy="3622672"/>
          </a:xfrm>
        </p:spPr>
        <p:txBody>
          <a:bodyPr rtlCol="0" anchor="t">
            <a:normAutofit/>
          </a:bodyPr>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5" name="Місце для дати 4"/>
          <p:cNvSpPr>
            <a:spLocks noGrp="1"/>
          </p:cNvSpPr>
          <p:nvPr>
            <p:ph type="dt" sz="half" idx="10"/>
          </p:nvPr>
        </p:nvSpPr>
        <p:spPr/>
        <p:txBody>
          <a:bodyPr rtlCol="0"/>
          <a:lstStyle/>
          <a:p>
            <a:pPr rtl="0"/>
            <a:fld id="{0AC17D41-07D4-4B15-B0E0-C58E5CEFC0B1}" type="datetime1">
              <a:rPr lang="uk-UA" smtClean="0"/>
              <a:t>15.11.2022</a:t>
            </a:fld>
            <a:endParaRPr lang="en-US" dirty="0"/>
          </a:p>
        </p:txBody>
      </p:sp>
      <p:sp>
        <p:nvSpPr>
          <p:cNvPr id="6" name="Місце для нижнього колонтитула 5"/>
          <p:cNvSpPr>
            <a:spLocks noGrp="1"/>
          </p:cNvSpPr>
          <p:nvPr>
            <p:ph type="ftr" sz="quarter" idx="11"/>
          </p:nvPr>
        </p:nvSpPr>
        <p:spPr/>
        <p:txBody>
          <a:bodyPr rtlCol="0"/>
          <a:lstStyle/>
          <a:p>
            <a:pPr rtl="0"/>
            <a:endParaRPr lang="en-US" dirty="0"/>
          </a:p>
        </p:txBody>
      </p:sp>
      <p:sp>
        <p:nvSpPr>
          <p:cNvPr id="7" name="Місце для номера слайда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17517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pic>
        <p:nvPicPr>
          <p:cNvPr id="20" name="Рисунок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Рисунок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Заголовок 1"/>
          <p:cNvSpPr>
            <a:spLocks noGrp="1"/>
          </p:cNvSpPr>
          <p:nvPr>
            <p:ph type="title"/>
          </p:nvPr>
        </p:nvSpPr>
        <p:spPr>
          <a:xfrm>
            <a:off x="913795" y="609600"/>
            <a:ext cx="10353762" cy="970450"/>
          </a:xfrm>
        </p:spPr>
        <p:txBody>
          <a:bodyPr rtlCol="0"/>
          <a:lstStyle>
            <a:lvl1pPr>
              <a:defRPr/>
            </a:lvl1pPr>
          </a:lstStyle>
          <a:p>
            <a:pPr rtl="0"/>
            <a:r>
              <a:rPr lang="uk-UA"/>
              <a:t>Клацніть, щоб редагувати стиль зразка заголовка</a:t>
            </a:r>
            <a:endParaRPr lang="en-US" dirty="0"/>
          </a:p>
        </p:txBody>
      </p:sp>
      <p:sp>
        <p:nvSpPr>
          <p:cNvPr id="3" name="Місце для тексту 2"/>
          <p:cNvSpPr>
            <a:spLocks noGrp="1"/>
          </p:cNvSpPr>
          <p:nvPr>
            <p:ph type="body" idx="1"/>
          </p:nvPr>
        </p:nvSpPr>
        <p:spPr>
          <a:xfrm>
            <a:off x="1046013" y="1855153"/>
            <a:ext cx="4764764" cy="692494"/>
          </a:xfrm>
        </p:spPr>
        <p:txBody>
          <a:bodyPr rtlCol="0"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a:t>Клацніть, щоб відредагувати стилі зразків тексту</a:t>
            </a:r>
          </a:p>
        </p:txBody>
      </p:sp>
      <p:sp>
        <p:nvSpPr>
          <p:cNvPr id="4" name="Місце для вмісту 3"/>
          <p:cNvSpPr>
            <a:spLocks noGrp="1"/>
          </p:cNvSpPr>
          <p:nvPr>
            <p:ph sz="half" idx="2"/>
          </p:nvPr>
        </p:nvSpPr>
        <p:spPr>
          <a:xfrm>
            <a:off x="1046013" y="2702103"/>
            <a:ext cx="4764764" cy="3043533"/>
          </a:xfrm>
        </p:spPr>
        <p:txBody>
          <a:bodyPr rtlCol="0" anchor="t">
            <a:normAutofit/>
          </a:bodyPr>
          <a:lstStyle>
            <a:lvl1pPr>
              <a:defRPr sz="1800"/>
            </a:lvl1pPr>
            <a:lvl2pPr>
              <a:defRPr sz="1600"/>
            </a:lvl2pPr>
            <a:lvl3pPr>
              <a:defRPr sz="1400"/>
            </a:lvl3pPr>
            <a:lvl4pPr>
              <a:defRPr sz="1200"/>
            </a:lvl4pPr>
            <a:lvl5pPr>
              <a:defRPr sz="1200"/>
            </a:lvl5pPr>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uk"/>
          </a:p>
        </p:txBody>
      </p:sp>
      <p:sp>
        <p:nvSpPr>
          <p:cNvPr id="5" name="Місце для тексту 4"/>
          <p:cNvSpPr>
            <a:spLocks noGrp="1"/>
          </p:cNvSpPr>
          <p:nvPr>
            <p:ph type="body" sz="quarter" idx="3"/>
          </p:nvPr>
        </p:nvSpPr>
        <p:spPr>
          <a:xfrm>
            <a:off x="6363166" y="1855152"/>
            <a:ext cx="4779582" cy="692495"/>
          </a:xfrm>
        </p:spPr>
        <p:txBody>
          <a:bodyPr rtlCol="0"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a:t>Клацніть, щоб відредагувати стилі зразків тексту</a:t>
            </a:r>
          </a:p>
        </p:txBody>
      </p:sp>
      <p:sp>
        <p:nvSpPr>
          <p:cNvPr id="6" name="Місце для вмісту 5"/>
          <p:cNvSpPr>
            <a:spLocks noGrp="1"/>
          </p:cNvSpPr>
          <p:nvPr>
            <p:ph sz="quarter" idx="4"/>
          </p:nvPr>
        </p:nvSpPr>
        <p:spPr>
          <a:xfrm>
            <a:off x="6363167" y="2702103"/>
            <a:ext cx="4779581" cy="3043533"/>
          </a:xfrm>
        </p:spPr>
        <p:txBody>
          <a:bodyPr rtlCol="0" anchor="t">
            <a:normAutofit/>
          </a:bodyPr>
          <a:lstStyle>
            <a:lvl1pPr>
              <a:defRPr sz="1800"/>
            </a:lvl1pPr>
            <a:lvl2pPr>
              <a:defRPr sz="1600"/>
            </a:lvl2pPr>
            <a:lvl3pPr>
              <a:defRPr sz="1400"/>
            </a:lvl3pPr>
            <a:lvl4pPr>
              <a:defRPr sz="1200"/>
            </a:lvl4pPr>
            <a:lvl5pPr>
              <a:defRPr sz="1200"/>
            </a:lvl5pPr>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uk"/>
          </a:p>
        </p:txBody>
      </p:sp>
      <p:sp>
        <p:nvSpPr>
          <p:cNvPr id="7" name="Місце для дати 6"/>
          <p:cNvSpPr>
            <a:spLocks noGrp="1"/>
          </p:cNvSpPr>
          <p:nvPr>
            <p:ph type="dt" sz="half" idx="10"/>
          </p:nvPr>
        </p:nvSpPr>
        <p:spPr/>
        <p:txBody>
          <a:bodyPr rtlCol="0"/>
          <a:lstStyle/>
          <a:p>
            <a:pPr rtl="0"/>
            <a:fld id="{59D29B2F-B515-4946-9948-781ADA0966A3}" type="datetime1">
              <a:rPr lang="uk-UA" smtClean="0"/>
              <a:t>15.11.2022</a:t>
            </a:fld>
            <a:endParaRPr lang="en-US" dirty="0"/>
          </a:p>
        </p:txBody>
      </p:sp>
      <p:sp>
        <p:nvSpPr>
          <p:cNvPr id="8" name="Місце для нижнього колонтитула 7"/>
          <p:cNvSpPr>
            <a:spLocks noGrp="1"/>
          </p:cNvSpPr>
          <p:nvPr>
            <p:ph type="ftr" sz="quarter" idx="11"/>
          </p:nvPr>
        </p:nvSpPr>
        <p:spPr/>
        <p:txBody>
          <a:bodyPr rtlCol="0"/>
          <a:lstStyle/>
          <a:p>
            <a:pPr rtl="0"/>
            <a:endParaRPr lang="en-US" dirty="0"/>
          </a:p>
        </p:txBody>
      </p:sp>
      <p:sp>
        <p:nvSpPr>
          <p:cNvPr id="9" name="Місце для номера слайда 8"/>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60888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a:t>Клацніть, щоб редагувати стиль зразка заголовка</a:t>
            </a:r>
            <a:endParaRPr lang="en-US" dirty="0"/>
          </a:p>
        </p:txBody>
      </p:sp>
      <p:sp>
        <p:nvSpPr>
          <p:cNvPr id="3" name="Місце для дати 2"/>
          <p:cNvSpPr>
            <a:spLocks noGrp="1"/>
          </p:cNvSpPr>
          <p:nvPr>
            <p:ph type="dt" sz="half" idx="10"/>
          </p:nvPr>
        </p:nvSpPr>
        <p:spPr/>
        <p:txBody>
          <a:bodyPr rtlCol="0"/>
          <a:lstStyle/>
          <a:p>
            <a:pPr rtl="0"/>
            <a:fld id="{7598803E-120B-42EA-99EE-A97F0C0DAE31}" type="datetime1">
              <a:rPr lang="uk-UA" smtClean="0"/>
              <a:t>15.11.2022</a:t>
            </a:fld>
            <a:endParaRPr lang="en-US" dirty="0"/>
          </a:p>
        </p:txBody>
      </p:sp>
      <p:sp>
        <p:nvSpPr>
          <p:cNvPr id="4" name="Місце для нижнього колонтитула 3"/>
          <p:cNvSpPr>
            <a:spLocks noGrp="1"/>
          </p:cNvSpPr>
          <p:nvPr>
            <p:ph type="ftr" sz="quarter" idx="11"/>
          </p:nvPr>
        </p:nvSpPr>
        <p:spPr/>
        <p:txBody>
          <a:bodyPr rtlCol="0"/>
          <a:lstStyle/>
          <a:p>
            <a:pPr rtl="0"/>
            <a:endParaRPr lang="en-US" dirty="0"/>
          </a:p>
        </p:txBody>
      </p:sp>
      <p:sp>
        <p:nvSpPr>
          <p:cNvPr id="5" name="Місце для номера слайда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16488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rtlCol="0"/>
          <a:lstStyle/>
          <a:p>
            <a:pPr rtl="0"/>
            <a:fld id="{A89982E9-8852-4A44-AD82-C05A866252A1}" type="datetime1">
              <a:rPr lang="uk-UA" smtClean="0"/>
              <a:t>15.11.2022</a:t>
            </a:fld>
            <a:endParaRPr lang="en-US" dirty="0"/>
          </a:p>
        </p:txBody>
      </p:sp>
      <p:sp>
        <p:nvSpPr>
          <p:cNvPr id="3" name="Місце для нижнього колонтитула 2"/>
          <p:cNvSpPr>
            <a:spLocks noGrp="1"/>
          </p:cNvSpPr>
          <p:nvPr>
            <p:ph type="ftr" sz="quarter" idx="11"/>
          </p:nvPr>
        </p:nvSpPr>
        <p:spPr/>
        <p:txBody>
          <a:bodyPr rtlCol="0"/>
          <a:lstStyle/>
          <a:p>
            <a:pPr rtl="0"/>
            <a:endParaRPr lang="en-US" dirty="0"/>
          </a:p>
        </p:txBody>
      </p:sp>
      <p:sp>
        <p:nvSpPr>
          <p:cNvPr id="4" name="Місце для номера слайда 3"/>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76591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5" y="609600"/>
            <a:ext cx="3706889" cy="1821918"/>
          </a:xfrm>
        </p:spPr>
        <p:txBody>
          <a:bodyPr rtlCol="0" anchor="b">
            <a:normAutofit/>
          </a:bodyPr>
          <a:lstStyle>
            <a:lvl1pPr algn="ctr">
              <a:defRPr sz="2800" b="0"/>
            </a:lvl1pPr>
          </a:lstStyle>
          <a:p>
            <a:pPr rtl="0"/>
            <a:r>
              <a:rPr lang="uk-UA"/>
              <a:t>Клацніть, щоб редагувати стиль зразка заголовка</a:t>
            </a:r>
            <a:endParaRPr lang="en-US" dirty="0"/>
          </a:p>
        </p:txBody>
      </p:sp>
      <p:sp>
        <p:nvSpPr>
          <p:cNvPr id="3" name="Місце для вмісту 2"/>
          <p:cNvSpPr>
            <a:spLocks noGrp="1"/>
          </p:cNvSpPr>
          <p:nvPr>
            <p:ph idx="1"/>
          </p:nvPr>
        </p:nvSpPr>
        <p:spPr>
          <a:xfrm>
            <a:off x="4855633" y="609600"/>
            <a:ext cx="6411924" cy="5080001"/>
          </a:xfrm>
        </p:spPr>
        <p:txBody>
          <a:bodyPr rtlCol="0">
            <a:normAutofit/>
          </a:bodyPr>
          <a:lstStyle/>
          <a:p>
            <a:pPr lvl="0" rtl="0"/>
            <a:r>
              <a:rPr lang="uk-UA"/>
              <a:t>Клацніть, щоб відредагувати стилі зразків тексту</a:t>
            </a:r>
          </a:p>
          <a:p>
            <a:pPr lvl="1" rtl="0"/>
            <a:r>
              <a:rPr lang="uk-UA"/>
              <a:t>Другий рівень</a:t>
            </a:r>
          </a:p>
          <a:p>
            <a:pPr lvl="2" rtl="0"/>
            <a:r>
              <a:rPr lang="uk-UA"/>
              <a:t>Третій рівень</a:t>
            </a:r>
          </a:p>
          <a:p>
            <a:pPr lvl="3" rtl="0"/>
            <a:r>
              <a:rPr lang="uk-UA"/>
              <a:t>Четвертий рівень</a:t>
            </a:r>
          </a:p>
          <a:p>
            <a:pPr lvl="4" rtl="0"/>
            <a:r>
              <a:rPr lang="uk-UA"/>
              <a:t>П’ятий рівень</a:t>
            </a:r>
            <a:endParaRPr lang="en-US" dirty="0"/>
          </a:p>
        </p:txBody>
      </p:sp>
      <p:sp>
        <p:nvSpPr>
          <p:cNvPr id="4" name="Місце для тексту 3"/>
          <p:cNvSpPr>
            <a:spLocks noGrp="1"/>
          </p:cNvSpPr>
          <p:nvPr>
            <p:ph type="body" sz="half" idx="2"/>
          </p:nvPr>
        </p:nvSpPr>
        <p:spPr>
          <a:xfrm>
            <a:off x="913795" y="2673351"/>
            <a:ext cx="3706889" cy="3016250"/>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a:t>Клацніть, щоб відредагувати стилі зразків тексту</a:t>
            </a:r>
          </a:p>
        </p:txBody>
      </p:sp>
      <p:sp>
        <p:nvSpPr>
          <p:cNvPr id="5" name="Місце для дати 4"/>
          <p:cNvSpPr>
            <a:spLocks noGrp="1"/>
          </p:cNvSpPr>
          <p:nvPr>
            <p:ph type="dt" sz="half" idx="10"/>
          </p:nvPr>
        </p:nvSpPr>
        <p:spPr/>
        <p:txBody>
          <a:bodyPr rtlCol="0"/>
          <a:lstStyle/>
          <a:p>
            <a:pPr rtl="0"/>
            <a:fld id="{38D971F9-DDE5-4B08-943A-620239BA7170}" type="datetime1">
              <a:rPr lang="uk-UA" smtClean="0"/>
              <a:t>15.11.2022</a:t>
            </a:fld>
            <a:endParaRPr lang="en-US" dirty="0"/>
          </a:p>
        </p:txBody>
      </p:sp>
      <p:sp>
        <p:nvSpPr>
          <p:cNvPr id="6" name="Місце для нижнього колонтитула 5"/>
          <p:cNvSpPr>
            <a:spLocks noGrp="1"/>
          </p:cNvSpPr>
          <p:nvPr>
            <p:ph type="ftr" sz="quarter" idx="11"/>
          </p:nvPr>
        </p:nvSpPr>
        <p:spPr/>
        <p:txBody>
          <a:bodyPr rtlCol="0"/>
          <a:lstStyle/>
          <a:p>
            <a:pPr rtl="0"/>
            <a:endParaRPr lang="en-US" dirty="0"/>
          </a:p>
        </p:txBody>
      </p:sp>
      <p:sp>
        <p:nvSpPr>
          <p:cNvPr id="7" name="Місце для номера слайда 6"/>
          <p:cNvSpPr>
            <a:spLocks noGrp="1"/>
          </p:cNvSpPr>
          <p:nvPr>
            <p:ph type="sldNum" sz="quarter" idx="12"/>
          </p:nvPr>
        </p:nvSpPr>
        <p:spPr/>
        <p:txBody>
          <a:bodyPr rtlCol="0"/>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59647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pic>
        <p:nvPicPr>
          <p:cNvPr id="22" name="Рисунок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Заголовок 1"/>
          <p:cNvSpPr>
            <a:spLocks noGrp="1"/>
          </p:cNvSpPr>
          <p:nvPr>
            <p:ph type="title"/>
          </p:nvPr>
        </p:nvSpPr>
        <p:spPr>
          <a:xfrm>
            <a:off x="913795" y="763701"/>
            <a:ext cx="5707899" cy="1675559"/>
          </a:xfrm>
        </p:spPr>
        <p:txBody>
          <a:bodyPr rtlCol="0" anchor="b">
            <a:noAutofit/>
          </a:bodyPr>
          <a:lstStyle>
            <a:lvl1pPr algn="ctr">
              <a:defRPr sz="3200" b="0"/>
            </a:lvl1pPr>
          </a:lstStyle>
          <a:p>
            <a:pPr rtl="0"/>
            <a:r>
              <a:rPr lang="uk-UA"/>
              <a:t>Клацніть, щоб редагувати стиль зразка заголовка</a:t>
            </a:r>
            <a:endParaRPr lang="en-US" dirty="0"/>
          </a:p>
        </p:txBody>
      </p:sp>
      <p:sp>
        <p:nvSpPr>
          <p:cNvPr id="3" name="Місце для зображення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uk-UA"/>
              <a:t>Клацніть піктограму, щоб додати зображення</a:t>
            </a:r>
            <a:endParaRPr lang="en-US" dirty="0"/>
          </a:p>
        </p:txBody>
      </p:sp>
      <p:sp>
        <p:nvSpPr>
          <p:cNvPr id="4" name="Місце для тексту 3"/>
          <p:cNvSpPr>
            <a:spLocks noGrp="1"/>
          </p:cNvSpPr>
          <p:nvPr>
            <p:ph type="body" sz="half" idx="2"/>
          </p:nvPr>
        </p:nvSpPr>
        <p:spPr>
          <a:xfrm>
            <a:off x="1473698" y="2679699"/>
            <a:ext cx="4588094" cy="3135695"/>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uk-UA"/>
              <a:t>Клацніть, щоб відредагувати стилі зразків тексту</a:t>
            </a:r>
          </a:p>
        </p:txBody>
      </p:sp>
      <p:sp>
        <p:nvSpPr>
          <p:cNvPr id="5" name="Місце для дати 4"/>
          <p:cNvSpPr>
            <a:spLocks noGrp="1"/>
          </p:cNvSpPr>
          <p:nvPr>
            <p:ph type="dt" sz="half" idx="10"/>
          </p:nvPr>
        </p:nvSpPr>
        <p:spPr/>
        <p:txBody>
          <a:bodyPr rtlCol="0"/>
          <a:lstStyle/>
          <a:p>
            <a:pPr rtl="0"/>
            <a:fld id="{E5AF17C0-00F1-424F-A696-93EED0904070}" type="datetime1">
              <a:rPr lang="uk-UA" smtClean="0"/>
              <a:t>15.11.2022</a:t>
            </a:fld>
            <a:endParaRPr lang="en-US" dirty="0"/>
          </a:p>
        </p:txBody>
      </p:sp>
      <p:sp>
        <p:nvSpPr>
          <p:cNvPr id="6" name="Місце для нижнього колонтитула 5"/>
          <p:cNvSpPr>
            <a:spLocks noGrp="1"/>
          </p:cNvSpPr>
          <p:nvPr>
            <p:ph type="ftr" sz="quarter" idx="11"/>
          </p:nvPr>
        </p:nvSpPr>
        <p:spPr/>
        <p:txBody>
          <a:bodyPr rtlCol="0"/>
          <a:lstStyle/>
          <a:p>
            <a:pPr algn="l" rtl="0"/>
            <a:endParaRPr lang="en-US" dirty="0"/>
          </a:p>
        </p:txBody>
      </p:sp>
      <p:sp>
        <p:nvSpPr>
          <p:cNvPr id="7" name="Місце для номера слайда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42637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pPr rtl="0"/>
            <a:r>
              <a:rPr lang="uk" dirty="0"/>
              <a:t>Зразок заголовка</a:t>
            </a:r>
            <a:endParaRPr lang="en-US" dirty="0"/>
          </a:p>
        </p:txBody>
      </p:sp>
      <p:sp>
        <p:nvSpPr>
          <p:cNvPr id="3" name="Місце для тексту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rtl="0"/>
            <a:r>
              <a:rPr lang="uk"/>
              <a:t>Зразки заголовків</a:t>
            </a:r>
          </a:p>
          <a:p>
            <a:pPr lvl="1" rtl="0"/>
            <a:r>
              <a:rPr lang="uk"/>
              <a:t>Другий рівень</a:t>
            </a:r>
          </a:p>
          <a:p>
            <a:pPr lvl="2" rtl="0"/>
            <a:r>
              <a:rPr lang="uk"/>
              <a:t>Третій рівень</a:t>
            </a:r>
          </a:p>
          <a:p>
            <a:pPr lvl="3" rtl="0"/>
            <a:r>
              <a:rPr lang="uk"/>
              <a:t>Четвертий рівень</a:t>
            </a:r>
          </a:p>
          <a:p>
            <a:pPr lvl="4" rtl="0"/>
            <a:r>
              <a:rPr lang="uk"/>
              <a:t>П’ятий рівень</a:t>
            </a:r>
            <a:endParaRPr lang="en-US" dirty="0"/>
          </a:p>
        </p:txBody>
      </p:sp>
      <p:sp>
        <p:nvSpPr>
          <p:cNvPr id="4" name="Місце для дати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pPr rtl="0"/>
            <a:fld id="{985C46A9-914E-40F2-A01B-95665E88FC1C}" type="datetime1">
              <a:rPr lang="uk-UA" smtClean="0"/>
              <a:t>15.11.2022</a:t>
            </a:fld>
            <a:endParaRPr lang="en-US" dirty="0"/>
          </a:p>
        </p:txBody>
      </p:sp>
      <p:sp>
        <p:nvSpPr>
          <p:cNvPr id="5" name="Місце для нижнього колонтитула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pPr rtl="0"/>
            <a:endParaRPr lang="en-US" dirty="0"/>
          </a:p>
        </p:txBody>
      </p:sp>
      <p:sp>
        <p:nvSpPr>
          <p:cNvPr id="6" name="Місце для номера слайда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069802776"/>
      </p:ext>
    </p:extLst>
  </p:cSld>
  <p:clrMap bg1="dk1" tx1="lt1" bg2="dk2" tx2="lt2" accent1="accent1" accent2="accent2" accent3="accent3" accent4="accent4" accent5="accent5" accent6="accent6" hlink="hlink" folHlink="folHlink"/>
  <p:sldLayoutIdLst>
    <p:sldLayoutId id="2147483713" r:id="rId1"/>
    <p:sldLayoutId id="2147483715" r:id="rId2"/>
    <p:sldLayoutId id="2147483716" r:id="rId3"/>
    <p:sldLayoutId id="2147483714" r:id="rId4"/>
    <p:sldLayoutId id="2147483710" r:id="rId5"/>
    <p:sldLayoutId id="2147483694" r:id="rId6"/>
    <p:sldLayoutId id="2147483695" r:id="rId7"/>
    <p:sldLayoutId id="2147483696" r:id="rId8"/>
    <p:sldLayoutId id="2147483697" r:id="rId9"/>
    <p:sldLayoutId id="2147483699" r:id="rId10"/>
    <p:sldLayoutId id="2147483693" r:id="rId11"/>
    <p:sldLayoutId id="2147483700" r:id="rId12"/>
    <p:sldLayoutId id="2147483701" r:id="rId13"/>
    <p:sldLayoutId id="2147483703" r:id="rId14"/>
    <p:sldLayoutId id="2147483704" r:id="rId15"/>
    <p:sldLayoutId id="2147483702" r:id="rId16"/>
    <p:sldLayoutId id="2147483698" r:id="rId17"/>
  </p:sldLayoutIdLst>
  <p:hf sldNum="0" hdr="0" ftr="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Рисунок 4" descr="Зображення, опис якого включає слова: чашка, кава, їжа, напої&#10;&#10;Автоматично створений опис">
            <a:extLst>
              <a:ext uri="{FF2B5EF4-FFF2-40B4-BE49-F238E27FC236}">
                <a16:creationId xmlns:a16="http://schemas.microsoft.com/office/drawing/2014/main" id="{91BC5572-FC33-4C1C-8DEE-C2CF75A7564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Заголовок 1">
            <a:extLst>
              <a:ext uri="{FF2B5EF4-FFF2-40B4-BE49-F238E27FC236}">
                <a16:creationId xmlns:a16="http://schemas.microsoft.com/office/drawing/2014/main" id="{0D1F047C-C727-42A7-85C5-68C5AA1B1A93}"/>
              </a:ext>
            </a:extLst>
          </p:cNvPr>
          <p:cNvSpPr>
            <a:spLocks noGrp="1"/>
          </p:cNvSpPr>
          <p:nvPr>
            <p:ph type="ctrTitle"/>
          </p:nvPr>
        </p:nvSpPr>
        <p:spPr>
          <a:xfrm>
            <a:off x="1370693" y="1087120"/>
            <a:ext cx="9440034" cy="2648381"/>
          </a:xfrm>
        </p:spPr>
        <p:txBody>
          <a:bodyPr rtlCol="0">
            <a:normAutofit fontScale="90000"/>
          </a:bodyPr>
          <a:lstStyle/>
          <a:p>
            <a:pPr rtl="0"/>
            <a:r>
              <a:rPr lang="ru-RU" sz="7200" dirty="0" err="1"/>
              <a:t>Види</a:t>
            </a:r>
            <a:r>
              <a:rPr lang="ru-RU" sz="7200" dirty="0"/>
              <a:t> та </a:t>
            </a:r>
            <a:r>
              <a:rPr lang="ru-RU" sz="7200" dirty="0" err="1"/>
              <a:t>методи</a:t>
            </a:r>
            <a:r>
              <a:rPr lang="ru-RU" sz="7200" dirty="0"/>
              <a:t> </a:t>
            </a:r>
            <a:r>
              <a:rPr lang="ru-RU" sz="7200" dirty="0" err="1"/>
              <a:t>психологічного</a:t>
            </a:r>
            <a:r>
              <a:rPr lang="ru-RU" sz="7200" dirty="0"/>
              <a:t> </a:t>
            </a:r>
            <a:r>
              <a:rPr lang="ru-RU" sz="7200" dirty="0" err="1"/>
              <a:t>впливу</a:t>
            </a:r>
            <a:endParaRPr lang="uk" sz="7200" dirty="0"/>
          </a:p>
        </p:txBody>
      </p:sp>
      <p:sp>
        <p:nvSpPr>
          <p:cNvPr id="3" name="Підзаголовок 2">
            <a:extLst>
              <a:ext uri="{FF2B5EF4-FFF2-40B4-BE49-F238E27FC236}">
                <a16:creationId xmlns:a16="http://schemas.microsoft.com/office/drawing/2014/main" id="{DB93FB3F-A8D4-46D3-A1C6-C79C64563729}"/>
              </a:ext>
            </a:extLst>
          </p:cNvPr>
          <p:cNvSpPr>
            <a:spLocks noGrp="1"/>
          </p:cNvSpPr>
          <p:nvPr>
            <p:ph type="subTitle" idx="1"/>
          </p:nvPr>
        </p:nvSpPr>
        <p:spPr>
          <a:xfrm>
            <a:off x="1370693" y="3910649"/>
            <a:ext cx="9440034" cy="1397951"/>
          </a:xfrm>
        </p:spPr>
        <p:txBody>
          <a:bodyPr rtlCol="0">
            <a:normAutofit/>
          </a:bodyPr>
          <a:lstStyle/>
          <a:p>
            <a:pPr rtl="0"/>
            <a:endParaRPr lang="uk" sz="2800" dirty="0"/>
          </a:p>
        </p:txBody>
      </p:sp>
    </p:spTree>
    <p:extLst>
      <p:ext uri="{BB962C8B-B14F-4D97-AF65-F5344CB8AC3E}">
        <p14:creationId xmlns:p14="http://schemas.microsoft.com/office/powerpoint/2010/main" val="63373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F9D3A7-4539-4781-9487-FDC5AD538361}"/>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B9F9B92E-9D1B-4A30-A3BF-ACC136483BFF}"/>
              </a:ext>
            </a:extLst>
          </p:cNvPr>
          <p:cNvSpPr>
            <a:spLocks noGrp="1"/>
          </p:cNvSpPr>
          <p:nvPr>
            <p:ph idx="1"/>
          </p:nvPr>
        </p:nvSpPr>
        <p:spPr/>
        <p:txBody>
          <a:bodyPr/>
          <a:lstStyle/>
          <a:p>
            <a:pPr algn="just"/>
            <a:r>
              <a:rPr lang="uk-UA" dirty="0"/>
              <a:t>–	</a:t>
            </a:r>
            <a:r>
              <a:rPr lang="uk-UA" i="1" dirty="0">
                <a:solidFill>
                  <a:srgbClr val="FFFF00"/>
                </a:solidFill>
              </a:rPr>
              <a:t>емоційний</a:t>
            </a:r>
            <a:r>
              <a:rPr lang="uk-UA" dirty="0"/>
              <a:t> – негативне ставлення до конкретного працівника </a:t>
            </a:r>
            <a:r>
              <a:rPr lang="uk-UA"/>
              <a:t>чи поліції </a:t>
            </a:r>
            <a:r>
              <a:rPr lang="uk-UA" dirty="0"/>
              <a:t>в цілому,  недовіра, агресивність;</a:t>
            </a:r>
          </a:p>
          <a:p>
            <a:pPr algn="just"/>
            <a:r>
              <a:rPr lang="uk-UA" dirty="0"/>
              <a:t>–	</a:t>
            </a:r>
            <a:r>
              <a:rPr lang="uk-UA" i="1" dirty="0">
                <a:solidFill>
                  <a:srgbClr val="FFFF00"/>
                </a:solidFill>
              </a:rPr>
              <a:t>вольовий</a:t>
            </a:r>
            <a:r>
              <a:rPr lang="uk-UA" dirty="0"/>
              <a:t> – небажання чи неможливість подолання своїх поведінкових установок і стереотипів, небажання підкорятись чужій волі чи неможливість відмовитися від вже раніше обіцяного.</a:t>
            </a:r>
          </a:p>
          <a:p>
            <a:pPr marL="36900" indent="0" algn="just">
              <a:buNone/>
            </a:pPr>
            <a:r>
              <a:rPr lang="uk-UA" dirty="0"/>
              <a:t>Лише після подолання зазначених бар’єрів психологічний вплив стає принципово можливим, а вибір методу в подальшому залежить від позиції особи, що стала об’єктом нашої уваги.</a:t>
            </a:r>
          </a:p>
          <a:p>
            <a:endParaRPr lang="uk-UA" dirty="0"/>
          </a:p>
        </p:txBody>
      </p:sp>
      <p:sp>
        <p:nvSpPr>
          <p:cNvPr id="4" name="Місце для дати 3">
            <a:extLst>
              <a:ext uri="{FF2B5EF4-FFF2-40B4-BE49-F238E27FC236}">
                <a16:creationId xmlns:a16="http://schemas.microsoft.com/office/drawing/2014/main" id="{4782CC3A-0633-48C1-8A98-27635682AA36}"/>
              </a:ext>
            </a:extLst>
          </p:cNvPr>
          <p:cNvSpPr>
            <a:spLocks noGrp="1"/>
          </p:cNvSpPr>
          <p:nvPr>
            <p:ph type="dt" sz="half" idx="10"/>
          </p:nvPr>
        </p:nvSpPr>
        <p:spPr/>
        <p:txBody>
          <a:bodyPr/>
          <a:lstStyle/>
          <a:p>
            <a:pPr rtl="0"/>
            <a:fld id="{B3563F38-76EE-4A8E-B057-A06D6E18A614}" type="datetime1">
              <a:rPr lang="uk-UA" smtClean="0"/>
              <a:t>15.11.2022</a:t>
            </a:fld>
            <a:endParaRPr lang="en-US" dirty="0"/>
          </a:p>
        </p:txBody>
      </p:sp>
    </p:spTree>
    <p:extLst>
      <p:ext uri="{BB962C8B-B14F-4D97-AF65-F5344CB8AC3E}">
        <p14:creationId xmlns:p14="http://schemas.microsoft.com/office/powerpoint/2010/main" val="2415867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CE401E-1FC9-441D-A678-B658791AFDA6}"/>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D650F98F-CA85-41DD-A8D9-FDFBDD18798F}"/>
              </a:ext>
            </a:extLst>
          </p:cNvPr>
          <p:cNvSpPr>
            <a:spLocks noGrp="1"/>
          </p:cNvSpPr>
          <p:nvPr>
            <p:ph idx="1"/>
          </p:nvPr>
        </p:nvSpPr>
        <p:spPr/>
        <p:txBody>
          <a:bodyPr>
            <a:normAutofit/>
          </a:bodyPr>
          <a:lstStyle/>
          <a:p>
            <a:pPr marL="36900" indent="0" algn="just">
              <a:buNone/>
            </a:pPr>
            <a:r>
              <a:rPr lang="uk-UA" dirty="0"/>
              <a:t>Існує ряд принципів, без врахування яких цілі впливу в процесі здійснення контактної взаємодії не можуть бути досягнуті:</a:t>
            </a:r>
          </a:p>
          <a:p>
            <a:pPr algn="just"/>
            <a:r>
              <a:rPr lang="uk-UA" dirty="0"/>
              <a:t>1.	Необхідно забезпечити </a:t>
            </a:r>
            <a:r>
              <a:rPr lang="uk-UA" i="1" dirty="0">
                <a:solidFill>
                  <a:srgbClr val="FFFF00"/>
                </a:solidFill>
              </a:rPr>
              <a:t>психічну активність особи</a:t>
            </a:r>
            <a:r>
              <a:rPr lang="uk-UA" dirty="0"/>
              <a:t>, на яку він спрямований. Вплив тільки в тому випадку буде результативним, якщо він активно сприймається, спонукає активну психічну діяльність.</a:t>
            </a:r>
          </a:p>
          <a:p>
            <a:endParaRPr lang="uk-UA" dirty="0"/>
          </a:p>
        </p:txBody>
      </p:sp>
      <p:sp>
        <p:nvSpPr>
          <p:cNvPr id="4" name="Місце для дати 3">
            <a:extLst>
              <a:ext uri="{FF2B5EF4-FFF2-40B4-BE49-F238E27FC236}">
                <a16:creationId xmlns:a16="http://schemas.microsoft.com/office/drawing/2014/main" id="{F61DF6F1-182B-48D4-ACA6-44544A72E9E9}"/>
              </a:ext>
            </a:extLst>
          </p:cNvPr>
          <p:cNvSpPr>
            <a:spLocks noGrp="1"/>
          </p:cNvSpPr>
          <p:nvPr>
            <p:ph type="dt" sz="half" idx="10"/>
          </p:nvPr>
        </p:nvSpPr>
        <p:spPr/>
        <p:txBody>
          <a:bodyPr/>
          <a:lstStyle/>
          <a:p>
            <a:pPr rtl="0"/>
            <a:fld id="{B3563F38-76EE-4A8E-B057-A06D6E18A614}" type="datetime1">
              <a:rPr lang="uk-UA" smtClean="0"/>
              <a:t>15.11.2022</a:t>
            </a:fld>
            <a:endParaRPr lang="en-US" dirty="0"/>
          </a:p>
        </p:txBody>
      </p:sp>
    </p:spTree>
    <p:extLst>
      <p:ext uri="{BB962C8B-B14F-4D97-AF65-F5344CB8AC3E}">
        <p14:creationId xmlns:p14="http://schemas.microsoft.com/office/powerpoint/2010/main" val="3461970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D8C2C9-2DFB-4956-8684-DC1DF13D9E6F}"/>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FD2B58A1-1884-4631-AD1C-100A827FA1B9}"/>
              </a:ext>
            </a:extLst>
          </p:cNvPr>
          <p:cNvSpPr>
            <a:spLocks noGrp="1"/>
          </p:cNvSpPr>
          <p:nvPr>
            <p:ph idx="1"/>
          </p:nvPr>
        </p:nvSpPr>
        <p:spPr/>
        <p:txBody>
          <a:bodyPr>
            <a:normAutofit fontScale="92500"/>
          </a:bodyPr>
          <a:lstStyle/>
          <a:p>
            <a:pPr marL="36900" indent="0" algn="just">
              <a:buNone/>
            </a:pPr>
            <a:r>
              <a:rPr lang="ru-RU" dirty="0"/>
              <a:t>2. </a:t>
            </a:r>
            <a:r>
              <a:rPr lang="ru-RU" dirty="0" err="1"/>
              <a:t>Вплив</a:t>
            </a:r>
            <a:r>
              <a:rPr lang="ru-RU" dirty="0"/>
              <a:t> повинен </a:t>
            </a:r>
            <a:r>
              <a:rPr lang="ru-RU" dirty="0" err="1"/>
              <a:t>здійснюватися</a:t>
            </a:r>
            <a:r>
              <a:rPr lang="ru-RU" dirty="0"/>
              <a:t> </a:t>
            </a:r>
            <a:r>
              <a:rPr lang="ru-RU" i="1" dirty="0">
                <a:solidFill>
                  <a:srgbClr val="FFFF00"/>
                </a:solidFill>
              </a:rPr>
              <a:t>з </a:t>
            </a:r>
            <a:r>
              <a:rPr lang="ru-RU" i="1" dirty="0" err="1">
                <a:solidFill>
                  <a:srgbClr val="FFFF00"/>
                </a:solidFill>
              </a:rPr>
              <a:t>урахуванням</a:t>
            </a:r>
            <a:r>
              <a:rPr lang="ru-RU" i="1" dirty="0">
                <a:solidFill>
                  <a:srgbClr val="FFFF00"/>
                </a:solidFill>
              </a:rPr>
              <a:t> </a:t>
            </a:r>
            <a:r>
              <a:rPr lang="ru-RU" i="1" dirty="0" err="1">
                <a:solidFill>
                  <a:srgbClr val="FFFF00"/>
                </a:solidFill>
              </a:rPr>
              <a:t>конкретних</a:t>
            </a:r>
            <a:r>
              <a:rPr lang="ru-RU" i="1" dirty="0">
                <a:solidFill>
                  <a:srgbClr val="FFFF00"/>
                </a:solidFill>
              </a:rPr>
              <a:t> </a:t>
            </a:r>
            <a:r>
              <a:rPr lang="ru-RU" i="1" dirty="0" err="1">
                <a:solidFill>
                  <a:srgbClr val="FFFF00"/>
                </a:solidFill>
              </a:rPr>
              <a:t>особливостей</a:t>
            </a:r>
            <a:r>
              <a:rPr lang="ru-RU" i="1" dirty="0">
                <a:solidFill>
                  <a:srgbClr val="FFFF00"/>
                </a:solidFill>
              </a:rPr>
              <a:t> </a:t>
            </a:r>
            <a:r>
              <a:rPr lang="ru-RU" i="1" dirty="0" err="1">
                <a:solidFill>
                  <a:srgbClr val="FFFF00"/>
                </a:solidFill>
              </a:rPr>
              <a:t>особистості</a:t>
            </a:r>
            <a:r>
              <a:rPr lang="ru-RU" dirty="0"/>
              <a:t>. Для того, </a:t>
            </a:r>
            <a:r>
              <a:rPr lang="ru-RU" dirty="0" err="1"/>
              <a:t>щоб</a:t>
            </a:r>
            <a:r>
              <a:rPr lang="ru-RU" dirty="0"/>
              <a:t> </a:t>
            </a:r>
            <a:r>
              <a:rPr lang="ru-RU" dirty="0" err="1"/>
              <a:t>досягти</a:t>
            </a:r>
            <a:r>
              <a:rPr lang="ru-RU" dirty="0"/>
              <a:t> </a:t>
            </a:r>
            <a:r>
              <a:rPr lang="ru-RU" dirty="0" err="1"/>
              <a:t>результатів</a:t>
            </a:r>
            <a:r>
              <a:rPr lang="ru-RU" dirty="0"/>
              <a:t>, треба </a:t>
            </a:r>
            <a:r>
              <a:rPr lang="ru-RU" dirty="0" err="1"/>
              <a:t>враховувати</a:t>
            </a:r>
            <a:r>
              <a:rPr lang="ru-RU" dirty="0"/>
              <a:t>, </a:t>
            </a:r>
            <a:r>
              <a:rPr lang="ru-RU" dirty="0" err="1"/>
              <a:t>що</a:t>
            </a:r>
            <a:r>
              <a:rPr lang="ru-RU" dirty="0"/>
              <a:t> </a:t>
            </a:r>
            <a:r>
              <a:rPr lang="ru-RU" dirty="0" err="1"/>
              <a:t>психологічний</a:t>
            </a:r>
            <a:r>
              <a:rPr lang="ru-RU" dirty="0"/>
              <a:t> </a:t>
            </a:r>
            <a:r>
              <a:rPr lang="ru-RU" dirty="0" err="1"/>
              <a:t>ефект</a:t>
            </a:r>
            <a:r>
              <a:rPr lang="ru-RU" dirty="0"/>
              <a:t> </a:t>
            </a:r>
            <a:r>
              <a:rPr lang="ru-RU" dirty="0" err="1"/>
              <a:t>кожної</a:t>
            </a:r>
            <a:r>
              <a:rPr lang="ru-RU" dirty="0"/>
              <a:t> </a:t>
            </a:r>
            <a:r>
              <a:rPr lang="ru-RU" dirty="0" err="1"/>
              <a:t>зовнішньої</a:t>
            </a:r>
            <a:r>
              <a:rPr lang="ru-RU" dirty="0"/>
              <a:t> </a:t>
            </a:r>
            <a:r>
              <a:rPr lang="ru-RU" dirty="0" err="1"/>
              <a:t>дії</a:t>
            </a:r>
            <a:r>
              <a:rPr lang="ru-RU" dirty="0"/>
              <a:t> на </a:t>
            </a:r>
            <a:r>
              <a:rPr lang="ru-RU" dirty="0" err="1"/>
              <a:t>особистість</a:t>
            </a:r>
            <a:r>
              <a:rPr lang="ru-RU" dirty="0"/>
              <a:t> </a:t>
            </a:r>
            <a:r>
              <a:rPr lang="ru-RU" dirty="0" err="1"/>
              <a:t>завжди</a:t>
            </a:r>
            <a:r>
              <a:rPr lang="ru-RU" dirty="0"/>
              <a:t> </a:t>
            </a:r>
            <a:r>
              <a:rPr lang="ru-RU" dirty="0" err="1"/>
              <a:t>обумовлений</a:t>
            </a:r>
            <a:r>
              <a:rPr lang="ru-RU" dirty="0"/>
              <a:t> </a:t>
            </a:r>
            <a:r>
              <a:rPr lang="ru-RU" dirty="0" err="1"/>
              <a:t>історією</a:t>
            </a:r>
            <a:r>
              <a:rPr lang="ru-RU" dirty="0"/>
              <a:t> </a:t>
            </a:r>
            <a:r>
              <a:rPr lang="ru-RU" dirty="0" err="1"/>
              <a:t>її</a:t>
            </a:r>
            <a:r>
              <a:rPr lang="ru-RU" dirty="0"/>
              <a:t> </a:t>
            </a:r>
            <a:r>
              <a:rPr lang="ru-RU" dirty="0" err="1"/>
              <a:t>розвитку</a:t>
            </a:r>
            <a:r>
              <a:rPr lang="ru-RU" dirty="0"/>
              <a:t>, </a:t>
            </a:r>
            <a:r>
              <a:rPr lang="ru-RU" dirty="0" err="1"/>
              <a:t>її</a:t>
            </a:r>
            <a:r>
              <a:rPr lang="ru-RU" dirty="0"/>
              <a:t> </a:t>
            </a:r>
            <a:r>
              <a:rPr lang="ru-RU" dirty="0" err="1"/>
              <a:t>внутрішніми</a:t>
            </a:r>
            <a:r>
              <a:rPr lang="ru-RU" dirty="0"/>
              <a:t> </a:t>
            </a:r>
            <a:r>
              <a:rPr lang="ru-RU" dirty="0" err="1"/>
              <a:t>закономірностями</a:t>
            </a:r>
            <a:r>
              <a:rPr lang="ru-RU" dirty="0"/>
              <a:t>. </a:t>
            </a:r>
            <a:r>
              <a:rPr lang="ru-RU" dirty="0" err="1"/>
              <a:t>Серед</a:t>
            </a:r>
            <a:r>
              <a:rPr lang="ru-RU" dirty="0"/>
              <a:t> таких </a:t>
            </a:r>
            <a:r>
              <a:rPr lang="ru-RU" dirty="0" err="1"/>
              <a:t>індивідуальних</a:t>
            </a:r>
            <a:r>
              <a:rPr lang="ru-RU" dirty="0"/>
              <a:t> </a:t>
            </a:r>
            <a:r>
              <a:rPr lang="ru-RU" dirty="0" err="1"/>
              <a:t>особливостей</a:t>
            </a:r>
            <a:r>
              <a:rPr lang="ru-RU" dirty="0"/>
              <a:t>, </a:t>
            </a:r>
            <a:r>
              <a:rPr lang="ru-RU" dirty="0" err="1"/>
              <a:t>насамперед</a:t>
            </a:r>
            <a:r>
              <a:rPr lang="ru-RU" dirty="0"/>
              <a:t>, </a:t>
            </a:r>
            <a:r>
              <a:rPr lang="ru-RU" dirty="0" err="1"/>
              <a:t>варто</a:t>
            </a:r>
            <a:r>
              <a:rPr lang="ru-RU" dirty="0"/>
              <a:t> </a:t>
            </a:r>
            <a:r>
              <a:rPr lang="ru-RU" dirty="0" err="1"/>
              <a:t>враховувати</a:t>
            </a:r>
            <a:r>
              <a:rPr lang="ru-RU" dirty="0"/>
              <a:t> тип темпераменту, </a:t>
            </a:r>
            <a:r>
              <a:rPr lang="ru-RU" dirty="0" err="1"/>
              <a:t>оскільки</a:t>
            </a:r>
            <a:r>
              <a:rPr lang="ru-RU" dirty="0"/>
              <a:t> особи з </a:t>
            </a:r>
            <a:r>
              <a:rPr lang="ru-RU" dirty="0" err="1"/>
              <a:t>різним</a:t>
            </a:r>
            <a:r>
              <a:rPr lang="ru-RU" dirty="0"/>
              <a:t> типом темпераменту </a:t>
            </a:r>
            <a:r>
              <a:rPr lang="ru-RU" dirty="0" err="1"/>
              <a:t>по-різному</a:t>
            </a:r>
            <a:r>
              <a:rPr lang="ru-RU" dirty="0"/>
              <a:t> </a:t>
            </a:r>
            <a:r>
              <a:rPr lang="ru-RU" dirty="0" err="1"/>
              <a:t>можуть</a:t>
            </a:r>
            <a:r>
              <a:rPr lang="ru-RU" dirty="0"/>
              <a:t> </a:t>
            </a:r>
            <a:r>
              <a:rPr lang="ru-RU" dirty="0" err="1"/>
              <a:t>сприйняти</a:t>
            </a:r>
            <a:r>
              <a:rPr lang="ru-RU" dirty="0"/>
              <a:t> </a:t>
            </a:r>
            <a:r>
              <a:rPr lang="ru-RU" dirty="0" err="1"/>
              <a:t>однаковий</a:t>
            </a:r>
            <a:r>
              <a:rPr lang="ru-RU" dirty="0"/>
              <a:t> </a:t>
            </a:r>
            <a:r>
              <a:rPr lang="ru-RU" dirty="0" err="1"/>
              <a:t>вплив</a:t>
            </a:r>
            <a:r>
              <a:rPr lang="ru-RU" dirty="0"/>
              <a:t>. </a:t>
            </a:r>
            <a:r>
              <a:rPr lang="ru-RU" dirty="0" err="1"/>
              <a:t>Методи</a:t>
            </a:r>
            <a:r>
              <a:rPr lang="ru-RU" dirty="0"/>
              <a:t> </a:t>
            </a:r>
            <a:r>
              <a:rPr lang="ru-RU" dirty="0" err="1"/>
              <a:t>психологічного</a:t>
            </a:r>
            <a:r>
              <a:rPr lang="ru-RU" dirty="0"/>
              <a:t> </a:t>
            </a:r>
            <a:r>
              <a:rPr lang="ru-RU" dirty="0" err="1"/>
              <a:t>впливу</a:t>
            </a:r>
            <a:r>
              <a:rPr lang="ru-RU" dirty="0"/>
              <a:t> </a:t>
            </a:r>
            <a:r>
              <a:rPr lang="ru-RU" dirty="0" err="1"/>
              <a:t>лише</a:t>
            </a:r>
            <a:r>
              <a:rPr lang="ru-RU" dirty="0"/>
              <a:t> </a:t>
            </a:r>
            <a:r>
              <a:rPr lang="ru-RU" dirty="0" err="1"/>
              <a:t>тоді</a:t>
            </a:r>
            <a:r>
              <a:rPr lang="ru-RU" dirty="0"/>
              <a:t> </a:t>
            </a:r>
            <a:r>
              <a:rPr lang="ru-RU" dirty="0" err="1"/>
              <a:t>будуть</a:t>
            </a:r>
            <a:r>
              <a:rPr lang="ru-RU" dirty="0"/>
              <a:t> </a:t>
            </a:r>
            <a:r>
              <a:rPr lang="ru-RU" dirty="0" err="1"/>
              <a:t>давати</a:t>
            </a:r>
            <a:r>
              <a:rPr lang="ru-RU" dirty="0"/>
              <a:t> </a:t>
            </a:r>
            <a:r>
              <a:rPr lang="ru-RU" dirty="0" err="1"/>
              <a:t>необхідний</a:t>
            </a:r>
            <a:r>
              <a:rPr lang="ru-RU" dirty="0"/>
              <a:t> результат, коли в </a:t>
            </a:r>
            <a:r>
              <a:rPr lang="ru-RU" dirty="0" err="1"/>
              <a:t>процесі</a:t>
            </a:r>
            <a:r>
              <a:rPr lang="ru-RU" dirty="0"/>
              <a:t> </a:t>
            </a:r>
            <a:r>
              <a:rPr lang="ru-RU" dirty="0" err="1"/>
              <a:t>їхнього</a:t>
            </a:r>
            <a:r>
              <a:rPr lang="ru-RU" dirty="0"/>
              <a:t> </a:t>
            </a:r>
            <a:r>
              <a:rPr lang="ru-RU" dirty="0" err="1"/>
              <a:t>застосування</a:t>
            </a:r>
            <a:r>
              <a:rPr lang="ru-RU" dirty="0"/>
              <a:t> </a:t>
            </a:r>
            <a:r>
              <a:rPr lang="ru-RU" dirty="0" err="1"/>
              <a:t>постійно</a:t>
            </a:r>
            <a:r>
              <a:rPr lang="ru-RU" dirty="0"/>
              <a:t> </a:t>
            </a:r>
            <a:r>
              <a:rPr lang="ru-RU" dirty="0" err="1"/>
              <a:t>враховуються</a:t>
            </a:r>
            <a:r>
              <a:rPr lang="ru-RU" dirty="0"/>
              <a:t> </a:t>
            </a:r>
            <a:r>
              <a:rPr lang="ru-RU" dirty="0" err="1"/>
              <a:t>всі</a:t>
            </a:r>
            <a:r>
              <a:rPr lang="ru-RU" dirty="0"/>
              <a:t> </a:t>
            </a:r>
            <a:r>
              <a:rPr lang="ru-RU" dirty="0" err="1"/>
              <a:t>зміни</a:t>
            </a:r>
            <a:r>
              <a:rPr lang="ru-RU" dirty="0"/>
              <a:t> </a:t>
            </a:r>
            <a:r>
              <a:rPr lang="ru-RU" dirty="0" err="1"/>
              <a:t>особистості</a:t>
            </a:r>
            <a:r>
              <a:rPr lang="ru-RU" dirty="0"/>
              <a:t>: не </a:t>
            </a:r>
            <a:r>
              <a:rPr lang="ru-RU" dirty="0" err="1"/>
              <a:t>тільки</a:t>
            </a:r>
            <a:r>
              <a:rPr lang="ru-RU" dirty="0"/>
              <a:t> </a:t>
            </a:r>
            <a:r>
              <a:rPr lang="ru-RU" dirty="0" err="1"/>
              <a:t>сукупність</a:t>
            </a:r>
            <a:r>
              <a:rPr lang="ru-RU" dirty="0"/>
              <a:t> </a:t>
            </a:r>
            <a:r>
              <a:rPr lang="ru-RU" dirty="0" err="1"/>
              <a:t>психічних</a:t>
            </a:r>
            <a:r>
              <a:rPr lang="ru-RU" dirty="0"/>
              <a:t> </a:t>
            </a:r>
            <a:r>
              <a:rPr lang="ru-RU" dirty="0" err="1"/>
              <a:t>властивостей</a:t>
            </a:r>
            <a:r>
              <a:rPr lang="ru-RU" dirty="0"/>
              <a:t> і </a:t>
            </a:r>
            <a:r>
              <a:rPr lang="ru-RU" dirty="0" err="1"/>
              <a:t>якостей</a:t>
            </a:r>
            <a:r>
              <a:rPr lang="ru-RU" dirty="0"/>
              <a:t> </a:t>
            </a:r>
            <a:r>
              <a:rPr lang="ru-RU" dirty="0" err="1"/>
              <a:t>взагалі</a:t>
            </a:r>
            <a:r>
              <a:rPr lang="ru-RU" dirty="0"/>
              <a:t>, але й </a:t>
            </a:r>
            <a:r>
              <a:rPr lang="ru-RU" dirty="0" err="1"/>
              <a:t>психічний</a:t>
            </a:r>
            <a:r>
              <a:rPr lang="ru-RU" dirty="0"/>
              <a:t> стан особи в момент </a:t>
            </a:r>
            <a:r>
              <a:rPr lang="ru-RU" dirty="0" err="1"/>
              <a:t>впливу</a:t>
            </a:r>
            <a:r>
              <a:rPr lang="ru-RU" dirty="0"/>
              <a:t>.</a:t>
            </a:r>
            <a:endParaRPr lang="uk-UA" dirty="0"/>
          </a:p>
        </p:txBody>
      </p:sp>
      <p:sp>
        <p:nvSpPr>
          <p:cNvPr id="4" name="Місце для дати 3">
            <a:extLst>
              <a:ext uri="{FF2B5EF4-FFF2-40B4-BE49-F238E27FC236}">
                <a16:creationId xmlns:a16="http://schemas.microsoft.com/office/drawing/2014/main" id="{C6408155-4D39-435A-AFCC-6538B30FEDAD}"/>
              </a:ext>
            </a:extLst>
          </p:cNvPr>
          <p:cNvSpPr>
            <a:spLocks noGrp="1"/>
          </p:cNvSpPr>
          <p:nvPr>
            <p:ph type="dt" sz="half" idx="10"/>
          </p:nvPr>
        </p:nvSpPr>
        <p:spPr/>
        <p:txBody>
          <a:bodyPr/>
          <a:lstStyle/>
          <a:p>
            <a:pPr rtl="0"/>
            <a:fld id="{B3563F38-76EE-4A8E-B057-A06D6E18A614}" type="datetime1">
              <a:rPr lang="uk-UA" smtClean="0"/>
              <a:t>15.11.2022</a:t>
            </a:fld>
            <a:endParaRPr lang="en-US" dirty="0"/>
          </a:p>
        </p:txBody>
      </p:sp>
    </p:spTree>
    <p:extLst>
      <p:ext uri="{BB962C8B-B14F-4D97-AF65-F5344CB8AC3E}">
        <p14:creationId xmlns:p14="http://schemas.microsoft.com/office/powerpoint/2010/main" val="374383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657670-258B-4544-8DB6-A69F53A2BD10}"/>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0EC1A423-BEF9-452C-8718-2A0F36EB2618}"/>
              </a:ext>
            </a:extLst>
          </p:cNvPr>
          <p:cNvSpPr>
            <a:spLocks noGrp="1"/>
          </p:cNvSpPr>
          <p:nvPr>
            <p:ph idx="1"/>
          </p:nvPr>
        </p:nvSpPr>
        <p:spPr/>
        <p:txBody>
          <a:bodyPr/>
          <a:lstStyle/>
          <a:p>
            <a:pPr marL="36900" indent="0" algn="just">
              <a:buNone/>
            </a:pPr>
            <a:r>
              <a:rPr lang="uk-UA" dirty="0"/>
              <a:t>3.	Вплив повинний здійснюватися </a:t>
            </a:r>
            <a:r>
              <a:rPr lang="uk-UA" i="1" dirty="0">
                <a:solidFill>
                  <a:srgbClr val="FFFF00"/>
                </a:solidFill>
              </a:rPr>
              <a:t>з урахуванням сукупності конкретних фактів, обставин</a:t>
            </a:r>
            <a:r>
              <a:rPr lang="uk-UA" dirty="0"/>
              <a:t>, що служать базою для виникнення певної спрямованості розумових процесів у особи, на яку впливають.</a:t>
            </a:r>
          </a:p>
          <a:p>
            <a:pPr marL="36900" indent="0" algn="just">
              <a:buNone/>
            </a:pPr>
            <a:r>
              <a:rPr lang="uk-UA" dirty="0"/>
              <a:t>4.	Для здійснення впливу необхідно знати </a:t>
            </a:r>
            <a:r>
              <a:rPr lang="uk-UA" i="1" dirty="0">
                <a:solidFill>
                  <a:srgbClr val="FFFF00"/>
                </a:solidFill>
              </a:rPr>
              <a:t>загальні закономірності психіки людини</a:t>
            </a:r>
            <a:r>
              <a:rPr lang="uk-UA" dirty="0"/>
              <a:t>, загальні закономірності засвоєння нею інформації, особливостей її сприйняття в процесі спілкування, чинників, що впливають на активізацію процесу засвоєння інформації та хід мислення, впливи емоційних процесів на розумові при реалізації впливу. </a:t>
            </a:r>
          </a:p>
          <a:p>
            <a:endParaRPr lang="uk-UA" dirty="0"/>
          </a:p>
        </p:txBody>
      </p:sp>
      <p:sp>
        <p:nvSpPr>
          <p:cNvPr id="4" name="Місце для дати 3">
            <a:extLst>
              <a:ext uri="{FF2B5EF4-FFF2-40B4-BE49-F238E27FC236}">
                <a16:creationId xmlns:a16="http://schemas.microsoft.com/office/drawing/2014/main" id="{A5BCD297-A99D-4E47-B3BE-94D254CF8273}"/>
              </a:ext>
            </a:extLst>
          </p:cNvPr>
          <p:cNvSpPr>
            <a:spLocks noGrp="1"/>
          </p:cNvSpPr>
          <p:nvPr>
            <p:ph type="dt" sz="half" idx="10"/>
          </p:nvPr>
        </p:nvSpPr>
        <p:spPr/>
        <p:txBody>
          <a:bodyPr/>
          <a:lstStyle/>
          <a:p>
            <a:pPr rtl="0"/>
            <a:fld id="{B3563F38-76EE-4A8E-B057-A06D6E18A614}" type="datetime1">
              <a:rPr lang="uk-UA" smtClean="0"/>
              <a:t>15.11.2022</a:t>
            </a:fld>
            <a:endParaRPr lang="en-US" dirty="0"/>
          </a:p>
        </p:txBody>
      </p:sp>
    </p:spTree>
    <p:extLst>
      <p:ext uri="{BB962C8B-B14F-4D97-AF65-F5344CB8AC3E}">
        <p14:creationId xmlns:p14="http://schemas.microsoft.com/office/powerpoint/2010/main" val="948366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1BC3D3-6566-463E-ACE2-E1CF142CD78F}"/>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EC81E747-A17C-4E68-B17E-ECA440039692}"/>
              </a:ext>
            </a:extLst>
          </p:cNvPr>
          <p:cNvSpPr>
            <a:spLocks noGrp="1"/>
          </p:cNvSpPr>
          <p:nvPr>
            <p:ph idx="1"/>
          </p:nvPr>
        </p:nvSpPr>
        <p:spPr/>
        <p:txBody>
          <a:bodyPr/>
          <a:lstStyle/>
          <a:p>
            <a:pPr marL="36900" indent="0" algn="just">
              <a:buNone/>
            </a:pPr>
            <a:r>
              <a:rPr lang="ru-RU" dirty="0"/>
              <a:t>5.	При </a:t>
            </a:r>
            <a:r>
              <a:rPr lang="ru-RU" dirty="0" err="1"/>
              <a:t>плануванні</a:t>
            </a:r>
            <a:r>
              <a:rPr lang="ru-RU" dirty="0"/>
              <a:t> </a:t>
            </a:r>
            <a:r>
              <a:rPr lang="ru-RU" dirty="0" err="1"/>
              <a:t>впливу</a:t>
            </a:r>
            <a:r>
              <a:rPr lang="ru-RU" dirty="0"/>
              <a:t> повинна бути </a:t>
            </a:r>
            <a:r>
              <a:rPr lang="ru-RU" dirty="0" err="1"/>
              <a:t>виявлена</a:t>
            </a:r>
            <a:r>
              <a:rPr lang="ru-RU" dirty="0"/>
              <a:t> і </a:t>
            </a:r>
            <a:r>
              <a:rPr lang="ru-RU" dirty="0" err="1"/>
              <a:t>врахована</a:t>
            </a:r>
            <a:r>
              <a:rPr lang="ru-RU" dirty="0"/>
              <a:t> вся </a:t>
            </a:r>
            <a:r>
              <a:rPr lang="ru-RU" i="1" dirty="0">
                <a:solidFill>
                  <a:srgbClr val="FFFF00"/>
                </a:solidFill>
              </a:rPr>
              <a:t>структура </a:t>
            </a:r>
            <a:r>
              <a:rPr lang="ru-RU" i="1" dirty="0" err="1">
                <a:solidFill>
                  <a:srgbClr val="FFFF00"/>
                </a:solidFill>
              </a:rPr>
              <a:t>впливу</a:t>
            </a:r>
            <a:r>
              <a:rPr lang="ru-RU" i="1" dirty="0">
                <a:solidFill>
                  <a:srgbClr val="FFFF00"/>
                </a:solidFill>
              </a:rPr>
              <a:t> </a:t>
            </a:r>
            <a:r>
              <a:rPr lang="ru-RU" dirty="0"/>
              <a:t>на </a:t>
            </a:r>
            <a:r>
              <a:rPr lang="ru-RU" dirty="0" err="1"/>
              <a:t>дану</a:t>
            </a:r>
            <a:r>
              <a:rPr lang="ru-RU" dirty="0"/>
              <a:t> </a:t>
            </a:r>
            <a:r>
              <a:rPr lang="ru-RU" dirty="0" err="1"/>
              <a:t>особистість</a:t>
            </a:r>
            <a:r>
              <a:rPr lang="ru-RU" dirty="0"/>
              <a:t>.</a:t>
            </a:r>
          </a:p>
          <a:p>
            <a:pPr marL="36900" indent="0" algn="just">
              <a:buNone/>
            </a:pPr>
            <a:r>
              <a:rPr lang="ru-RU" dirty="0"/>
              <a:t>6.	</a:t>
            </a:r>
            <a:r>
              <a:rPr lang="ru-RU" dirty="0" err="1"/>
              <a:t>Позитивне</a:t>
            </a:r>
            <a:r>
              <a:rPr lang="ru-RU" dirty="0"/>
              <a:t> </a:t>
            </a:r>
            <a:r>
              <a:rPr lang="ru-RU" dirty="0" err="1"/>
              <a:t>сприйняття</a:t>
            </a:r>
            <a:r>
              <a:rPr lang="ru-RU" dirty="0"/>
              <a:t> </a:t>
            </a:r>
            <a:r>
              <a:rPr lang="ru-RU" dirty="0" err="1"/>
              <a:t>впливу</a:t>
            </a:r>
            <a:r>
              <a:rPr lang="ru-RU" dirty="0"/>
              <a:t> </a:t>
            </a:r>
            <a:r>
              <a:rPr lang="ru-RU" dirty="0" err="1"/>
              <a:t>обов’язково</a:t>
            </a:r>
            <a:r>
              <a:rPr lang="ru-RU" dirty="0"/>
              <a:t> повинно </a:t>
            </a:r>
            <a:r>
              <a:rPr lang="ru-RU" i="1" dirty="0" err="1">
                <a:solidFill>
                  <a:srgbClr val="FFFF00"/>
                </a:solidFill>
              </a:rPr>
              <a:t>стимулюватися</a:t>
            </a:r>
            <a:r>
              <a:rPr lang="ru-RU" dirty="0"/>
              <a:t>. </a:t>
            </a:r>
          </a:p>
          <a:p>
            <a:pPr marL="36900" indent="0" algn="just">
              <a:buNone/>
            </a:pPr>
            <a:r>
              <a:rPr lang="ru-RU" dirty="0"/>
              <a:t>7.	</a:t>
            </a:r>
            <a:r>
              <a:rPr lang="ru-RU" dirty="0" err="1"/>
              <a:t>Процес</a:t>
            </a:r>
            <a:r>
              <a:rPr lang="ru-RU" dirty="0"/>
              <a:t> </a:t>
            </a:r>
            <a:r>
              <a:rPr lang="ru-RU" dirty="0" err="1"/>
              <a:t>впливу</a:t>
            </a:r>
            <a:r>
              <a:rPr lang="ru-RU" dirty="0"/>
              <a:t>, </a:t>
            </a:r>
            <a:r>
              <a:rPr lang="ru-RU" dirty="0" err="1"/>
              <a:t>його</a:t>
            </a:r>
            <a:r>
              <a:rPr lang="ru-RU" dirty="0"/>
              <a:t> </a:t>
            </a:r>
            <a:r>
              <a:rPr lang="ru-RU" dirty="0" err="1"/>
              <a:t>елементи</a:t>
            </a:r>
            <a:r>
              <a:rPr lang="ru-RU" dirty="0"/>
              <a:t>, </a:t>
            </a:r>
            <a:r>
              <a:rPr lang="ru-RU" dirty="0" err="1"/>
              <a:t>зворотна</a:t>
            </a:r>
            <a:r>
              <a:rPr lang="ru-RU" dirty="0"/>
              <a:t> </a:t>
            </a:r>
            <a:r>
              <a:rPr lang="ru-RU" dirty="0" err="1"/>
              <a:t>реакція</a:t>
            </a:r>
            <a:r>
              <a:rPr lang="ru-RU" dirty="0"/>
              <a:t> особи, на яку </a:t>
            </a:r>
            <a:r>
              <a:rPr lang="ru-RU" dirty="0" err="1"/>
              <a:t>впливають</a:t>
            </a:r>
            <a:r>
              <a:rPr lang="ru-RU" dirty="0"/>
              <a:t>, </a:t>
            </a:r>
            <a:r>
              <a:rPr lang="ru-RU" dirty="0" err="1"/>
              <a:t>повинні</a:t>
            </a:r>
            <a:r>
              <a:rPr lang="ru-RU" dirty="0"/>
              <a:t> </a:t>
            </a:r>
            <a:r>
              <a:rPr lang="ru-RU" dirty="0" err="1"/>
              <a:t>заздалегідь</a:t>
            </a:r>
            <a:r>
              <a:rPr lang="ru-RU" dirty="0"/>
              <a:t> </a:t>
            </a:r>
            <a:r>
              <a:rPr lang="ru-RU" i="1" dirty="0" err="1">
                <a:solidFill>
                  <a:srgbClr val="FFFF00"/>
                </a:solidFill>
              </a:rPr>
              <a:t>плануватися</a:t>
            </a:r>
            <a:r>
              <a:rPr lang="ru-RU" i="1" dirty="0">
                <a:solidFill>
                  <a:srgbClr val="FFFF00"/>
                </a:solidFill>
              </a:rPr>
              <a:t> і </a:t>
            </a:r>
            <a:r>
              <a:rPr lang="ru-RU" i="1" dirty="0" err="1">
                <a:solidFill>
                  <a:srgbClr val="FFFF00"/>
                </a:solidFill>
              </a:rPr>
              <a:t>прогнозуватися</a:t>
            </a:r>
            <a:r>
              <a:rPr lang="ru-RU" dirty="0"/>
              <a:t>.</a:t>
            </a:r>
          </a:p>
          <a:p>
            <a:endParaRPr lang="uk-UA" dirty="0"/>
          </a:p>
        </p:txBody>
      </p:sp>
      <p:sp>
        <p:nvSpPr>
          <p:cNvPr id="4" name="Місце для дати 3">
            <a:extLst>
              <a:ext uri="{FF2B5EF4-FFF2-40B4-BE49-F238E27FC236}">
                <a16:creationId xmlns:a16="http://schemas.microsoft.com/office/drawing/2014/main" id="{67D693D6-073F-47BB-86D5-7602BFD17359}"/>
              </a:ext>
            </a:extLst>
          </p:cNvPr>
          <p:cNvSpPr>
            <a:spLocks noGrp="1"/>
          </p:cNvSpPr>
          <p:nvPr>
            <p:ph type="dt" sz="half" idx="10"/>
          </p:nvPr>
        </p:nvSpPr>
        <p:spPr/>
        <p:txBody>
          <a:bodyPr/>
          <a:lstStyle/>
          <a:p>
            <a:pPr rtl="0"/>
            <a:fld id="{B3563F38-76EE-4A8E-B057-A06D6E18A614}" type="datetime1">
              <a:rPr lang="uk-UA" smtClean="0"/>
              <a:t>15.11.2022</a:t>
            </a:fld>
            <a:endParaRPr lang="en-US" dirty="0"/>
          </a:p>
        </p:txBody>
      </p:sp>
    </p:spTree>
    <p:extLst>
      <p:ext uri="{BB962C8B-B14F-4D97-AF65-F5344CB8AC3E}">
        <p14:creationId xmlns:p14="http://schemas.microsoft.com/office/powerpoint/2010/main" val="3249232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C74135-1553-4D57-A527-5E1750A09245}"/>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9ACC884F-AC47-4A24-8619-7CB233855AE7}"/>
              </a:ext>
            </a:extLst>
          </p:cNvPr>
          <p:cNvSpPr>
            <a:spLocks noGrp="1"/>
          </p:cNvSpPr>
          <p:nvPr>
            <p:ph idx="1"/>
          </p:nvPr>
        </p:nvSpPr>
        <p:spPr/>
        <p:txBody>
          <a:bodyPr>
            <a:normAutofit lnSpcReduction="10000"/>
          </a:bodyPr>
          <a:lstStyle/>
          <a:p>
            <a:pPr marL="36900" indent="0" algn="just">
              <a:buNone/>
            </a:pPr>
            <a:r>
              <a:rPr lang="uk-UA" dirty="0"/>
              <a:t>8.	Вплив у всіх випадках </a:t>
            </a:r>
            <a:r>
              <a:rPr lang="uk-UA" i="1" dirty="0">
                <a:solidFill>
                  <a:srgbClr val="FFFF00"/>
                </a:solidFill>
              </a:rPr>
              <a:t>не повинен порушувати права особи</a:t>
            </a:r>
            <a:r>
              <a:rPr lang="uk-UA" dirty="0"/>
              <a:t>, на яку впливають.</a:t>
            </a:r>
          </a:p>
          <a:p>
            <a:pPr marL="36900" indent="0" algn="just">
              <a:buNone/>
            </a:pPr>
            <a:r>
              <a:rPr lang="uk-UA" dirty="0"/>
              <a:t>9.	При впливі обов’язково враховуються ті </a:t>
            </a:r>
            <a:r>
              <a:rPr lang="uk-UA" i="1" dirty="0">
                <a:solidFill>
                  <a:srgbClr val="FFFF00"/>
                </a:solidFill>
              </a:rPr>
              <a:t>зовнішні умови</a:t>
            </a:r>
            <a:r>
              <a:rPr lang="uk-UA" dirty="0"/>
              <a:t>, в яких він здійснюється. Зовнішні умови повинні допомагати досягненню цілей впливу. Необхідно в усіх випадках знати, передбачати ті умови, що здатні забезпечити результативність застосування психологічних методів впливу.</a:t>
            </a:r>
          </a:p>
          <a:p>
            <a:pPr marL="36900" indent="0" algn="just">
              <a:buNone/>
            </a:pPr>
            <a:r>
              <a:rPr lang="uk-UA" dirty="0"/>
              <a:t>10.	Вплив завжди повинний бути </a:t>
            </a:r>
            <a:r>
              <a:rPr lang="uk-UA" i="1" dirty="0">
                <a:solidFill>
                  <a:srgbClr val="FFFF00"/>
                </a:solidFill>
              </a:rPr>
              <a:t>комбінованим</a:t>
            </a:r>
            <a:r>
              <a:rPr lang="uk-UA" dirty="0"/>
              <a:t>, реалізовуватися з урахуванням можливих змін, формування певного стану особи, на яку він спрямований. </a:t>
            </a:r>
          </a:p>
        </p:txBody>
      </p:sp>
      <p:sp>
        <p:nvSpPr>
          <p:cNvPr id="4" name="Місце для дати 3">
            <a:extLst>
              <a:ext uri="{FF2B5EF4-FFF2-40B4-BE49-F238E27FC236}">
                <a16:creationId xmlns:a16="http://schemas.microsoft.com/office/drawing/2014/main" id="{EA08423D-F72A-4482-BE2A-784B4C54A7C1}"/>
              </a:ext>
            </a:extLst>
          </p:cNvPr>
          <p:cNvSpPr>
            <a:spLocks noGrp="1"/>
          </p:cNvSpPr>
          <p:nvPr>
            <p:ph type="dt" sz="half" idx="10"/>
          </p:nvPr>
        </p:nvSpPr>
        <p:spPr/>
        <p:txBody>
          <a:bodyPr/>
          <a:lstStyle/>
          <a:p>
            <a:pPr rtl="0"/>
            <a:fld id="{B3563F38-76EE-4A8E-B057-A06D6E18A614}" type="datetime1">
              <a:rPr lang="uk-UA" smtClean="0"/>
              <a:t>15.11.2022</a:t>
            </a:fld>
            <a:endParaRPr lang="en-US" dirty="0"/>
          </a:p>
        </p:txBody>
      </p:sp>
    </p:spTree>
    <p:extLst>
      <p:ext uri="{BB962C8B-B14F-4D97-AF65-F5344CB8AC3E}">
        <p14:creationId xmlns:p14="http://schemas.microsoft.com/office/powerpoint/2010/main" val="2633193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1E1D3C-537C-4D21-96AD-1B0018DF6750}"/>
              </a:ext>
            </a:extLst>
          </p:cNvPr>
          <p:cNvSpPr>
            <a:spLocks noGrp="1"/>
          </p:cNvSpPr>
          <p:nvPr>
            <p:ph type="title"/>
          </p:nvPr>
        </p:nvSpPr>
        <p:spPr/>
        <p:txBody>
          <a:bodyPr>
            <a:normAutofit fontScale="90000"/>
          </a:bodyPr>
          <a:lstStyle/>
          <a:p>
            <a:r>
              <a:rPr lang="uk-UA" dirty="0"/>
              <a:t>види психологічного впливу.</a:t>
            </a:r>
            <a:br>
              <a:rPr lang="uk-UA" dirty="0"/>
            </a:br>
            <a:endParaRPr lang="uk-UA" dirty="0"/>
          </a:p>
        </p:txBody>
      </p:sp>
      <p:sp>
        <p:nvSpPr>
          <p:cNvPr id="3" name="Місце для вмісту 2">
            <a:extLst>
              <a:ext uri="{FF2B5EF4-FFF2-40B4-BE49-F238E27FC236}">
                <a16:creationId xmlns:a16="http://schemas.microsoft.com/office/drawing/2014/main" id="{FAF66576-C749-417E-A434-5C292819275E}"/>
              </a:ext>
            </a:extLst>
          </p:cNvPr>
          <p:cNvSpPr>
            <a:spLocks noGrp="1"/>
          </p:cNvSpPr>
          <p:nvPr>
            <p:ph idx="1"/>
          </p:nvPr>
        </p:nvSpPr>
        <p:spPr/>
        <p:txBody>
          <a:bodyPr/>
          <a:lstStyle/>
          <a:p>
            <a:pPr algn="just"/>
            <a:r>
              <a:rPr lang="uk-UA" dirty="0"/>
              <a:t>1. </a:t>
            </a:r>
            <a:r>
              <a:rPr lang="uk-UA" b="1" dirty="0">
                <a:solidFill>
                  <a:srgbClr val="FFFF00"/>
                </a:solidFill>
              </a:rPr>
              <a:t>Інформаційно-психологічний вплив </a:t>
            </a:r>
            <a:r>
              <a:rPr lang="uk-UA" dirty="0"/>
              <a:t>(часто його називають інформаційно-пропагандистським, ідеологічним) являє собою вплив словом, інформацією. Його основна мета - формування в людей певних ідеологічних (соціальних) ідей, поглядів, уявлень, переконань, при цьому він одночасно викликає у них позитивні або негативні емоції, почуття і навіть бурхливі </a:t>
            </a:r>
            <a:r>
              <a:rPr lang="uk-UA" dirty="0" err="1"/>
              <a:t>масовидні</a:t>
            </a:r>
            <a:r>
              <a:rPr lang="uk-UA" dirty="0"/>
              <a:t> реакції.</a:t>
            </a:r>
          </a:p>
          <a:p>
            <a:endParaRPr lang="uk-UA" dirty="0"/>
          </a:p>
        </p:txBody>
      </p:sp>
      <p:sp>
        <p:nvSpPr>
          <p:cNvPr id="4" name="Місце для дати 3">
            <a:extLst>
              <a:ext uri="{FF2B5EF4-FFF2-40B4-BE49-F238E27FC236}">
                <a16:creationId xmlns:a16="http://schemas.microsoft.com/office/drawing/2014/main" id="{CDC64AF9-C4A5-4259-A607-BBE7FD8DA8F5}"/>
              </a:ext>
            </a:extLst>
          </p:cNvPr>
          <p:cNvSpPr>
            <a:spLocks noGrp="1"/>
          </p:cNvSpPr>
          <p:nvPr>
            <p:ph type="dt" sz="half" idx="10"/>
          </p:nvPr>
        </p:nvSpPr>
        <p:spPr/>
        <p:txBody>
          <a:bodyPr/>
          <a:lstStyle/>
          <a:p>
            <a:pPr rtl="0"/>
            <a:fld id="{B3563F38-76EE-4A8E-B057-A06D6E18A614}" type="datetime1">
              <a:rPr lang="uk-UA" smtClean="0"/>
              <a:t>15.11.2022</a:t>
            </a:fld>
            <a:endParaRPr lang="en-US" dirty="0"/>
          </a:p>
        </p:txBody>
      </p:sp>
    </p:spTree>
    <p:extLst>
      <p:ext uri="{BB962C8B-B14F-4D97-AF65-F5344CB8AC3E}">
        <p14:creationId xmlns:p14="http://schemas.microsoft.com/office/powerpoint/2010/main" val="1819515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B8CCEC-6F8A-4455-B2EF-F32B89D9311E}"/>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B84EF758-A191-4DC7-BDA9-903A60CFA63E}"/>
              </a:ext>
            </a:extLst>
          </p:cNvPr>
          <p:cNvSpPr>
            <a:spLocks noGrp="1"/>
          </p:cNvSpPr>
          <p:nvPr>
            <p:ph idx="1"/>
          </p:nvPr>
        </p:nvSpPr>
        <p:spPr/>
        <p:txBody>
          <a:bodyPr>
            <a:normAutofit fontScale="77500" lnSpcReduction="20000"/>
          </a:bodyPr>
          <a:lstStyle/>
          <a:p>
            <a:pPr marL="36900" indent="0" algn="just">
              <a:buNone/>
            </a:pPr>
            <a:r>
              <a:rPr lang="uk-UA" b="1" dirty="0">
                <a:solidFill>
                  <a:srgbClr val="FFFF00"/>
                </a:solidFill>
              </a:rPr>
              <a:t>2. Психогенний вп</a:t>
            </a:r>
            <a:r>
              <a:rPr lang="uk-UA" dirty="0"/>
              <a:t>лив є наслідком:</a:t>
            </a:r>
          </a:p>
          <a:p>
            <a:pPr algn="just"/>
            <a:r>
              <a:rPr lang="uk-UA" dirty="0"/>
              <a:t>фізичного впливу на мозок індивіда, в результаті якого спостерігається порушення нормальної нервово-психічної діяльності (наприклад, людина отримує травму головного мозку, в результаті якої втрачає можливість раціонально мислити, пропадає пам'ять тощо; або вона піддається впливу таких факторів, як звук, освітлення, температура та ін., які через певні фізіологічні реакції змінюють його психіки);</a:t>
            </a:r>
          </a:p>
          <a:p>
            <a:pPr algn="just"/>
            <a:r>
              <a:rPr lang="uk-UA" dirty="0"/>
              <a:t>шокового впливу навколишніх умов або якихось подій (наприклад, картин масових руйнувань, численних жертв і </a:t>
            </a:r>
            <a:r>
              <a:rPr lang="uk-UA" dirty="0" err="1"/>
              <a:t>т.д</a:t>
            </a:r>
            <a:r>
              <a:rPr lang="uk-UA" dirty="0"/>
              <a:t>.) на свідомість людини, в результаті чого вона виявляється не в змозі раціонально діяти, переживає афект або депресію, впадає в паніку і </a:t>
            </a:r>
            <a:r>
              <a:rPr lang="uk-UA" dirty="0" err="1"/>
              <a:t>т.п</a:t>
            </a:r>
            <a:r>
              <a:rPr lang="uk-UA" dirty="0"/>
              <a:t>.</a:t>
            </a:r>
          </a:p>
          <a:p>
            <a:pPr marL="36900" indent="0" algn="just">
              <a:buNone/>
            </a:pPr>
            <a:r>
              <a:rPr lang="uk-UA" dirty="0"/>
              <a:t>Чим менше підготовлена особа до </a:t>
            </a:r>
            <a:r>
              <a:rPr lang="uk-UA" dirty="0" err="1"/>
              <a:t>психотравмуючих</a:t>
            </a:r>
            <a:r>
              <a:rPr lang="uk-UA" dirty="0"/>
              <a:t> впливів навколишньої дійсності та її фізичних впливів, тим більш різко виражені її психічні травми, які отримали назву психогенних втрат.</a:t>
            </a:r>
          </a:p>
          <a:p>
            <a:endParaRPr lang="uk-UA" dirty="0"/>
          </a:p>
        </p:txBody>
      </p:sp>
      <p:sp>
        <p:nvSpPr>
          <p:cNvPr id="4" name="Місце для дати 3">
            <a:extLst>
              <a:ext uri="{FF2B5EF4-FFF2-40B4-BE49-F238E27FC236}">
                <a16:creationId xmlns:a16="http://schemas.microsoft.com/office/drawing/2014/main" id="{1587196A-BA5B-46DA-8B51-4D6CE87BCB4F}"/>
              </a:ext>
            </a:extLst>
          </p:cNvPr>
          <p:cNvSpPr>
            <a:spLocks noGrp="1"/>
          </p:cNvSpPr>
          <p:nvPr>
            <p:ph type="dt" sz="half" idx="10"/>
          </p:nvPr>
        </p:nvSpPr>
        <p:spPr/>
        <p:txBody>
          <a:bodyPr/>
          <a:lstStyle/>
          <a:p>
            <a:pPr rtl="0"/>
            <a:fld id="{B3563F38-76EE-4A8E-B057-A06D6E18A614}" type="datetime1">
              <a:rPr lang="uk-UA" smtClean="0"/>
              <a:t>15.11.2022</a:t>
            </a:fld>
            <a:endParaRPr lang="en-US" dirty="0"/>
          </a:p>
        </p:txBody>
      </p:sp>
    </p:spTree>
    <p:extLst>
      <p:ext uri="{BB962C8B-B14F-4D97-AF65-F5344CB8AC3E}">
        <p14:creationId xmlns:p14="http://schemas.microsoft.com/office/powerpoint/2010/main" val="18815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6B4D76-D944-4894-A0B0-BCFB4143170E}"/>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37A4FFAB-AB26-474E-84B0-F9024D256A0E}"/>
              </a:ext>
            </a:extLst>
          </p:cNvPr>
          <p:cNvSpPr>
            <a:spLocks noGrp="1"/>
          </p:cNvSpPr>
          <p:nvPr>
            <p:ph idx="1"/>
          </p:nvPr>
        </p:nvSpPr>
        <p:spPr/>
        <p:txBody>
          <a:bodyPr/>
          <a:lstStyle/>
          <a:p>
            <a:pPr algn="just"/>
            <a:r>
              <a:rPr lang="ru-RU" dirty="0"/>
              <a:t>3. </a:t>
            </a:r>
            <a:r>
              <a:rPr lang="ru-RU" b="1" dirty="0" err="1">
                <a:solidFill>
                  <a:srgbClr val="FFFF00"/>
                </a:solidFill>
              </a:rPr>
              <a:t>Психоаналітичний</a:t>
            </a:r>
            <a:r>
              <a:rPr lang="ru-RU" b="1" dirty="0">
                <a:solidFill>
                  <a:srgbClr val="FFFF00"/>
                </a:solidFill>
              </a:rPr>
              <a:t> (</a:t>
            </a:r>
            <a:r>
              <a:rPr lang="ru-RU" b="1" dirty="0" err="1">
                <a:solidFill>
                  <a:srgbClr val="FFFF00"/>
                </a:solidFill>
              </a:rPr>
              <a:t>психокорекційний</a:t>
            </a:r>
            <a:r>
              <a:rPr lang="ru-RU" b="1" dirty="0">
                <a:solidFill>
                  <a:srgbClr val="FFFF00"/>
                </a:solidFill>
              </a:rPr>
              <a:t>) </a:t>
            </a:r>
            <a:r>
              <a:rPr lang="ru-RU" b="1" dirty="0" err="1">
                <a:solidFill>
                  <a:srgbClr val="FFFF00"/>
                </a:solidFill>
              </a:rPr>
              <a:t>вплив</a:t>
            </a:r>
            <a:r>
              <a:rPr lang="ru-RU" b="1" dirty="0">
                <a:solidFill>
                  <a:srgbClr val="FFFF00"/>
                </a:solidFill>
              </a:rPr>
              <a:t> </a:t>
            </a:r>
            <a:r>
              <a:rPr lang="ru-RU" dirty="0"/>
              <a:t>- </a:t>
            </a:r>
            <a:r>
              <a:rPr lang="ru-RU" dirty="0" err="1"/>
              <a:t>це</a:t>
            </a:r>
            <a:r>
              <a:rPr lang="ru-RU" dirty="0"/>
              <a:t> </a:t>
            </a:r>
            <a:r>
              <a:rPr lang="ru-RU" dirty="0" err="1"/>
              <a:t>вплив</a:t>
            </a:r>
            <a:r>
              <a:rPr lang="ru-RU" dirty="0"/>
              <a:t> на </a:t>
            </a:r>
            <a:r>
              <a:rPr lang="ru-RU" dirty="0" err="1"/>
              <a:t>підсвідомість</a:t>
            </a:r>
            <a:r>
              <a:rPr lang="ru-RU" dirty="0"/>
              <a:t> </a:t>
            </a:r>
            <a:r>
              <a:rPr lang="ru-RU" dirty="0" err="1"/>
              <a:t>людини</a:t>
            </a:r>
            <a:r>
              <a:rPr lang="ru-RU" dirty="0"/>
              <a:t> </a:t>
            </a:r>
            <a:r>
              <a:rPr lang="ru-RU" dirty="0" err="1"/>
              <a:t>терапевтичними</a:t>
            </a:r>
            <a:r>
              <a:rPr lang="ru-RU" dirty="0"/>
              <a:t> </a:t>
            </a:r>
            <a:r>
              <a:rPr lang="ru-RU" dirty="0" err="1"/>
              <a:t>засобами</a:t>
            </a:r>
            <a:r>
              <a:rPr lang="ru-RU" dirty="0"/>
              <a:t>, особливо у </a:t>
            </a:r>
            <a:r>
              <a:rPr lang="ru-RU" dirty="0" err="1"/>
              <a:t>стані</a:t>
            </a:r>
            <a:r>
              <a:rPr lang="ru-RU" dirty="0"/>
              <a:t> </a:t>
            </a:r>
            <a:r>
              <a:rPr lang="ru-RU" dirty="0" err="1"/>
              <a:t>гіпнозу</a:t>
            </a:r>
            <a:r>
              <a:rPr lang="ru-RU" dirty="0"/>
              <a:t> </a:t>
            </a:r>
            <a:r>
              <a:rPr lang="ru-RU" dirty="0" err="1"/>
              <a:t>або</a:t>
            </a:r>
            <a:r>
              <a:rPr lang="ru-RU" dirty="0"/>
              <a:t> </a:t>
            </a:r>
            <a:r>
              <a:rPr lang="ru-RU" dirty="0" err="1"/>
              <a:t>глибокого</a:t>
            </a:r>
            <a:r>
              <a:rPr lang="ru-RU" dirty="0"/>
              <a:t> сну.</a:t>
            </a:r>
            <a:endParaRPr lang="uk-UA" dirty="0"/>
          </a:p>
        </p:txBody>
      </p:sp>
      <p:sp>
        <p:nvSpPr>
          <p:cNvPr id="4" name="Місце для дати 3">
            <a:extLst>
              <a:ext uri="{FF2B5EF4-FFF2-40B4-BE49-F238E27FC236}">
                <a16:creationId xmlns:a16="http://schemas.microsoft.com/office/drawing/2014/main" id="{B1287A45-F9EB-4A21-955F-06C4D13B8988}"/>
              </a:ext>
            </a:extLst>
          </p:cNvPr>
          <p:cNvSpPr>
            <a:spLocks noGrp="1"/>
          </p:cNvSpPr>
          <p:nvPr>
            <p:ph type="dt" sz="half" idx="10"/>
          </p:nvPr>
        </p:nvSpPr>
        <p:spPr/>
        <p:txBody>
          <a:bodyPr/>
          <a:lstStyle/>
          <a:p>
            <a:pPr rtl="0"/>
            <a:fld id="{B3563F38-76EE-4A8E-B057-A06D6E18A614}" type="datetime1">
              <a:rPr lang="uk-UA" smtClean="0"/>
              <a:t>15.11.2022</a:t>
            </a:fld>
            <a:endParaRPr lang="en-US" dirty="0"/>
          </a:p>
        </p:txBody>
      </p:sp>
    </p:spTree>
    <p:extLst>
      <p:ext uri="{BB962C8B-B14F-4D97-AF65-F5344CB8AC3E}">
        <p14:creationId xmlns:p14="http://schemas.microsoft.com/office/powerpoint/2010/main" val="1307341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028BBC-820B-4E58-AE5C-ACC13EE175CE}"/>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98CB9FC4-E007-4549-9A17-57860F82D86C}"/>
              </a:ext>
            </a:extLst>
          </p:cNvPr>
          <p:cNvSpPr>
            <a:spLocks noGrp="1"/>
          </p:cNvSpPr>
          <p:nvPr>
            <p:ph idx="1"/>
          </p:nvPr>
        </p:nvSpPr>
        <p:spPr/>
        <p:txBody>
          <a:bodyPr/>
          <a:lstStyle/>
          <a:p>
            <a:pPr marL="36900" indent="0">
              <a:buNone/>
            </a:pPr>
            <a:r>
              <a:rPr lang="uk-UA" dirty="0"/>
              <a:t>4. </a:t>
            </a:r>
            <a:r>
              <a:rPr lang="uk-UA" b="1" dirty="0">
                <a:solidFill>
                  <a:srgbClr val="FFFF00"/>
                </a:solidFill>
              </a:rPr>
              <a:t>Нейролінгвістичний вплив </a:t>
            </a:r>
            <a:r>
              <a:rPr lang="uk-UA" dirty="0"/>
              <a:t>(нейролінгвістичне програмування) - вид психологічного впливу, що змінює мотивацію людей за рахунок внесення в їх свідомість спеціальних лінгвістичних програм. Можна складати тексти повідомлень у засобах масової інформації таким чином і в такій формі (зміст), що вони викликають певні реакції психіки та поведінки людей.</a:t>
            </a:r>
          </a:p>
        </p:txBody>
      </p:sp>
      <p:sp>
        <p:nvSpPr>
          <p:cNvPr id="4" name="Місце для дати 3">
            <a:extLst>
              <a:ext uri="{FF2B5EF4-FFF2-40B4-BE49-F238E27FC236}">
                <a16:creationId xmlns:a16="http://schemas.microsoft.com/office/drawing/2014/main" id="{07109854-47F6-4AB5-9A07-57F4C9F0D84D}"/>
              </a:ext>
            </a:extLst>
          </p:cNvPr>
          <p:cNvSpPr>
            <a:spLocks noGrp="1"/>
          </p:cNvSpPr>
          <p:nvPr>
            <p:ph type="dt" sz="half" idx="10"/>
          </p:nvPr>
        </p:nvSpPr>
        <p:spPr/>
        <p:txBody>
          <a:bodyPr/>
          <a:lstStyle/>
          <a:p>
            <a:pPr rtl="0"/>
            <a:fld id="{B3563F38-76EE-4A8E-B057-A06D6E18A614}" type="datetime1">
              <a:rPr lang="uk-UA" smtClean="0"/>
              <a:t>15.11.2022</a:t>
            </a:fld>
            <a:endParaRPr lang="en-US" dirty="0"/>
          </a:p>
        </p:txBody>
      </p:sp>
    </p:spTree>
    <p:extLst>
      <p:ext uri="{BB962C8B-B14F-4D97-AF65-F5344CB8AC3E}">
        <p14:creationId xmlns:p14="http://schemas.microsoft.com/office/powerpoint/2010/main" val="953462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6A748D-BEEC-43A4-BFF3-B31C0275A5D9}"/>
              </a:ext>
            </a:extLst>
          </p:cNvPr>
          <p:cNvSpPr>
            <a:spLocks noGrp="1"/>
          </p:cNvSpPr>
          <p:nvPr>
            <p:ph type="title"/>
          </p:nvPr>
        </p:nvSpPr>
        <p:spPr>
          <a:xfrm>
            <a:off x="913795" y="609600"/>
            <a:ext cx="10353762" cy="1257300"/>
          </a:xfrm>
        </p:spPr>
        <p:txBody>
          <a:bodyPr rtlCol="0">
            <a:normAutofit/>
          </a:bodyPr>
          <a:lstStyle/>
          <a:p>
            <a:pPr rtl="0"/>
            <a:endParaRPr lang="uk" dirty="0"/>
          </a:p>
        </p:txBody>
      </p:sp>
      <p:graphicFrame>
        <p:nvGraphicFramePr>
          <p:cNvPr id="4" name="Місце для вмісту 2">
            <a:extLst>
              <a:ext uri="{FF2B5EF4-FFF2-40B4-BE49-F238E27FC236}">
                <a16:creationId xmlns:a16="http://schemas.microsoft.com/office/drawing/2014/main" id="{AED04DAF-1E3F-4397-8834-E64118E9B2CD}"/>
              </a:ext>
            </a:extLst>
          </p:cNvPr>
          <p:cNvGraphicFramePr>
            <a:graphicFrameLocks noGrp="1"/>
          </p:cNvGraphicFramePr>
          <p:nvPr>
            <p:ph idx="1"/>
            <p:extLst>
              <p:ext uri="{D42A27DB-BD31-4B8C-83A1-F6EECF244321}">
                <p14:modId xmlns:p14="http://schemas.microsoft.com/office/powerpoint/2010/main" val="226095243"/>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9089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6F2BFA-6C31-4F3B-B582-39DFED0AADD8}"/>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A17E43FB-4FB2-4CB0-9A00-084F77A05426}"/>
              </a:ext>
            </a:extLst>
          </p:cNvPr>
          <p:cNvSpPr>
            <a:spLocks noGrp="1"/>
          </p:cNvSpPr>
          <p:nvPr>
            <p:ph idx="1"/>
          </p:nvPr>
        </p:nvSpPr>
        <p:spPr/>
        <p:txBody>
          <a:bodyPr/>
          <a:lstStyle/>
          <a:p>
            <a:pPr marL="36900" indent="0" algn="just">
              <a:buNone/>
            </a:pPr>
            <a:r>
              <a:rPr lang="uk-UA" dirty="0"/>
              <a:t>5. </a:t>
            </a:r>
            <a:r>
              <a:rPr lang="uk-UA" b="1" dirty="0" err="1">
                <a:solidFill>
                  <a:srgbClr val="FFFF00"/>
                </a:solidFill>
              </a:rPr>
              <a:t>Психотронний</a:t>
            </a:r>
            <a:r>
              <a:rPr lang="uk-UA" dirty="0"/>
              <a:t> (парапсихологічний, екстрасенсорний вплив - це вплив на інших людей, здійснюване шляхом передачі інформації через </a:t>
            </a:r>
            <a:r>
              <a:rPr lang="uk-UA" dirty="0" err="1"/>
              <a:t>позапочуттєве</a:t>
            </a:r>
            <a:r>
              <a:rPr lang="uk-UA" dirty="0"/>
              <a:t> (неусвідомлюване) сприйняття.</a:t>
            </a:r>
          </a:p>
          <a:p>
            <a:pPr marL="36900" indent="0" algn="just">
              <a:buNone/>
            </a:pPr>
            <a:r>
              <a:rPr lang="uk-UA" dirty="0"/>
              <a:t>6. </a:t>
            </a:r>
            <a:r>
              <a:rPr lang="uk-UA" b="1" dirty="0">
                <a:solidFill>
                  <a:srgbClr val="FFFF00"/>
                </a:solidFill>
              </a:rPr>
              <a:t>Психотропний</a:t>
            </a:r>
            <a:r>
              <a:rPr lang="uk-UA" dirty="0"/>
              <a:t> вплив - це вплив на психіку людей за допомогою медичних препаратів, хімічних або біологічних речовин.</a:t>
            </a:r>
          </a:p>
          <a:p>
            <a:endParaRPr lang="uk-UA" dirty="0"/>
          </a:p>
        </p:txBody>
      </p:sp>
      <p:sp>
        <p:nvSpPr>
          <p:cNvPr id="4" name="Місце для дати 3">
            <a:extLst>
              <a:ext uri="{FF2B5EF4-FFF2-40B4-BE49-F238E27FC236}">
                <a16:creationId xmlns:a16="http://schemas.microsoft.com/office/drawing/2014/main" id="{BE2A4633-1491-476F-BDBF-934E702C5FF0}"/>
              </a:ext>
            </a:extLst>
          </p:cNvPr>
          <p:cNvSpPr>
            <a:spLocks noGrp="1"/>
          </p:cNvSpPr>
          <p:nvPr>
            <p:ph type="dt" sz="half" idx="10"/>
          </p:nvPr>
        </p:nvSpPr>
        <p:spPr/>
        <p:txBody>
          <a:bodyPr/>
          <a:lstStyle/>
          <a:p>
            <a:pPr rtl="0"/>
            <a:fld id="{B3563F38-76EE-4A8E-B057-A06D6E18A614}" type="datetime1">
              <a:rPr lang="uk-UA" smtClean="0"/>
              <a:t>15.11.2022</a:t>
            </a:fld>
            <a:endParaRPr lang="en-US" dirty="0"/>
          </a:p>
        </p:txBody>
      </p:sp>
    </p:spTree>
    <p:extLst>
      <p:ext uri="{BB962C8B-B14F-4D97-AF65-F5344CB8AC3E}">
        <p14:creationId xmlns:p14="http://schemas.microsoft.com/office/powerpoint/2010/main" val="2987121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5D491C-0B79-43F9-9C6A-ACB76A8A209A}"/>
              </a:ext>
            </a:extLst>
          </p:cNvPr>
          <p:cNvSpPr>
            <a:spLocks noGrp="1"/>
          </p:cNvSpPr>
          <p:nvPr>
            <p:ph type="title"/>
          </p:nvPr>
        </p:nvSpPr>
        <p:spPr/>
        <p:txBody>
          <a:bodyPr>
            <a:normAutofit fontScale="90000"/>
          </a:bodyPr>
          <a:lstStyle/>
          <a:p>
            <a:r>
              <a:rPr lang="uk-UA" sz="4000" dirty="0"/>
              <a:t>В якості засобів психологічного впливу використовуються:</a:t>
            </a:r>
            <a:br>
              <a:rPr lang="uk-UA" sz="4000" dirty="0"/>
            </a:br>
            <a:endParaRPr lang="uk-UA" dirty="0"/>
          </a:p>
        </p:txBody>
      </p:sp>
      <p:sp>
        <p:nvSpPr>
          <p:cNvPr id="3" name="Місце для вмісту 2">
            <a:extLst>
              <a:ext uri="{FF2B5EF4-FFF2-40B4-BE49-F238E27FC236}">
                <a16:creationId xmlns:a16="http://schemas.microsoft.com/office/drawing/2014/main" id="{962F0148-6465-44F8-A649-A987C00F2D77}"/>
              </a:ext>
            </a:extLst>
          </p:cNvPr>
          <p:cNvSpPr>
            <a:spLocks noGrp="1"/>
          </p:cNvSpPr>
          <p:nvPr>
            <p:ph idx="1"/>
          </p:nvPr>
        </p:nvSpPr>
        <p:spPr/>
        <p:txBody>
          <a:bodyPr>
            <a:normAutofit fontScale="77500" lnSpcReduction="20000"/>
          </a:bodyPr>
          <a:lstStyle/>
          <a:p>
            <a:pPr marL="36900" indent="0" algn="just">
              <a:buNone/>
            </a:pPr>
            <a:r>
              <a:rPr lang="uk-UA" dirty="0"/>
              <a:t>1. Вербальна інформація, але слід враховувати, що значення і сенс слова можуть розрізнятися у сприйнятті різних людей і мають різний вплив (тут впливають рівень самооцінки, широта досвіду, інтелектуальні здібності, особливості характеру і типу особистості).</a:t>
            </a:r>
          </a:p>
          <a:p>
            <a:pPr marL="36900" indent="0" algn="just">
              <a:buNone/>
            </a:pPr>
            <a:r>
              <a:rPr lang="uk-UA" dirty="0"/>
              <a:t>2. Невербальна інформація (інтонація, міміка, жести, пози набувають знаковий характер і впливають на настрій, поведінку, ступінь довіри співрозмовника).</a:t>
            </a:r>
          </a:p>
          <a:p>
            <a:pPr marL="36900" indent="0" algn="just">
              <a:buNone/>
            </a:pPr>
            <a:r>
              <a:rPr lang="uk-UA" dirty="0"/>
              <a:t>3. Залучення людини в спеціально організовану діяльність, оскільки в її рамках вона займає певний статус і тим самим закріплює певний тип поведінки (так, зміна статусу у взаємодії призводить до зміни поведінки. Переживання, пов'язані з реалізацією певної діяльності, здатні змінити людину, її стан і поведінку).</a:t>
            </a:r>
          </a:p>
          <a:p>
            <a:pPr marL="36900" indent="0" algn="just">
              <a:buNone/>
            </a:pPr>
            <a:r>
              <a:rPr lang="uk-UA" dirty="0"/>
              <a:t>4. Регулювання ступеня та рівня задоволення потреби (якщо людина визнає право за іншою людиною або групою регулювати рівень задоволення своєї потреби, тоді зміни відбудуться, якщо не визнає, то впливу не буде).</a:t>
            </a:r>
          </a:p>
          <a:p>
            <a:endParaRPr lang="uk-UA" dirty="0"/>
          </a:p>
        </p:txBody>
      </p:sp>
      <p:sp>
        <p:nvSpPr>
          <p:cNvPr id="4" name="Місце для дати 3">
            <a:extLst>
              <a:ext uri="{FF2B5EF4-FFF2-40B4-BE49-F238E27FC236}">
                <a16:creationId xmlns:a16="http://schemas.microsoft.com/office/drawing/2014/main" id="{FA61AD12-CB4B-466D-8FB7-85632D7DE986}"/>
              </a:ext>
            </a:extLst>
          </p:cNvPr>
          <p:cNvSpPr>
            <a:spLocks noGrp="1"/>
          </p:cNvSpPr>
          <p:nvPr>
            <p:ph type="dt" sz="half" idx="10"/>
          </p:nvPr>
        </p:nvSpPr>
        <p:spPr/>
        <p:txBody>
          <a:bodyPr/>
          <a:lstStyle/>
          <a:p>
            <a:pPr rtl="0"/>
            <a:fld id="{B3563F38-76EE-4A8E-B057-A06D6E18A614}" type="datetime1">
              <a:rPr lang="uk-UA" smtClean="0"/>
              <a:t>15.11.2022</a:t>
            </a:fld>
            <a:endParaRPr lang="en-US" dirty="0"/>
          </a:p>
        </p:txBody>
      </p:sp>
    </p:spTree>
    <p:extLst>
      <p:ext uri="{BB962C8B-B14F-4D97-AF65-F5344CB8AC3E}">
        <p14:creationId xmlns:p14="http://schemas.microsoft.com/office/powerpoint/2010/main" val="488544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43E854-545D-4531-9777-84E7FC822E4B}"/>
              </a:ext>
            </a:extLst>
          </p:cNvPr>
          <p:cNvSpPr>
            <a:spLocks noGrp="1"/>
          </p:cNvSpPr>
          <p:nvPr>
            <p:ph type="title"/>
          </p:nvPr>
        </p:nvSpPr>
        <p:spPr/>
        <p:txBody>
          <a:bodyPr>
            <a:normAutofit fontScale="90000"/>
          </a:bodyPr>
          <a:lstStyle/>
          <a:p>
            <a:r>
              <a:rPr lang="uk-UA" dirty="0"/>
              <a:t>Методи психологічного впливу</a:t>
            </a:r>
            <a:br>
              <a:rPr lang="uk-UA" dirty="0"/>
            </a:br>
            <a:endParaRPr lang="uk-UA" dirty="0"/>
          </a:p>
        </p:txBody>
      </p:sp>
      <p:sp>
        <p:nvSpPr>
          <p:cNvPr id="3" name="Місце для вмісту 2">
            <a:extLst>
              <a:ext uri="{FF2B5EF4-FFF2-40B4-BE49-F238E27FC236}">
                <a16:creationId xmlns:a16="http://schemas.microsoft.com/office/drawing/2014/main" id="{8E4D6187-F8D4-4C44-8683-BA92285CF6EF}"/>
              </a:ext>
            </a:extLst>
          </p:cNvPr>
          <p:cNvSpPr>
            <a:spLocks noGrp="1"/>
          </p:cNvSpPr>
          <p:nvPr>
            <p:ph idx="1"/>
          </p:nvPr>
        </p:nvSpPr>
        <p:spPr/>
        <p:txBody>
          <a:bodyPr/>
          <a:lstStyle/>
          <a:p>
            <a:pPr marL="36900" indent="0">
              <a:buNone/>
            </a:pPr>
            <a:r>
              <a:rPr lang="ru-RU" dirty="0"/>
              <a:t>У </a:t>
            </a:r>
            <a:r>
              <a:rPr lang="ru-RU" dirty="0" err="1"/>
              <a:t>найбільш</a:t>
            </a:r>
            <a:r>
              <a:rPr lang="ru-RU" dirty="0"/>
              <a:t> </a:t>
            </a:r>
            <a:r>
              <a:rPr lang="ru-RU" dirty="0" err="1"/>
              <a:t>загальному</a:t>
            </a:r>
            <a:r>
              <a:rPr lang="ru-RU" dirty="0"/>
              <a:t> </a:t>
            </a:r>
            <a:r>
              <a:rPr lang="ru-RU" dirty="0" err="1"/>
              <a:t>вигляді</a:t>
            </a:r>
            <a:r>
              <a:rPr lang="ru-RU" dirty="0"/>
              <a:t> методами </a:t>
            </a:r>
            <a:r>
              <a:rPr lang="ru-RU" dirty="0" err="1"/>
              <a:t>психологічного</a:t>
            </a:r>
            <a:r>
              <a:rPr lang="ru-RU" dirty="0"/>
              <a:t> </a:t>
            </a:r>
            <a:r>
              <a:rPr lang="ru-RU" dirty="0" err="1"/>
              <a:t>впливу</a:t>
            </a:r>
            <a:r>
              <a:rPr lang="ru-RU" dirty="0"/>
              <a:t> </a:t>
            </a:r>
            <a:r>
              <a:rPr lang="ru-RU" dirty="0" err="1"/>
              <a:t>слід</a:t>
            </a:r>
            <a:r>
              <a:rPr lang="ru-RU" dirty="0"/>
              <a:t> </a:t>
            </a:r>
            <a:r>
              <a:rPr lang="ru-RU" dirty="0" err="1"/>
              <a:t>вважати</a:t>
            </a:r>
            <a:r>
              <a:rPr lang="ru-RU" dirty="0"/>
              <a:t>: </a:t>
            </a:r>
          </a:p>
          <a:p>
            <a:r>
              <a:rPr lang="ru-RU" dirty="0" err="1"/>
              <a:t>переконання</a:t>
            </a:r>
            <a:r>
              <a:rPr lang="ru-RU" dirty="0"/>
              <a:t>,</a:t>
            </a:r>
          </a:p>
          <a:p>
            <a:r>
              <a:rPr lang="ru-RU" dirty="0" err="1"/>
              <a:t>навіювання</a:t>
            </a:r>
            <a:r>
              <a:rPr lang="ru-RU" dirty="0"/>
              <a:t>,</a:t>
            </a:r>
          </a:p>
          <a:p>
            <a:r>
              <a:rPr lang="ru-RU" dirty="0" err="1"/>
              <a:t>зараження</a:t>
            </a:r>
            <a:r>
              <a:rPr lang="ru-RU" dirty="0"/>
              <a:t>,</a:t>
            </a:r>
          </a:p>
          <a:p>
            <a:r>
              <a:rPr lang="ru-RU" dirty="0" err="1"/>
              <a:t>наслідування</a:t>
            </a:r>
            <a:r>
              <a:rPr lang="ru-RU" dirty="0"/>
              <a:t>. </a:t>
            </a:r>
            <a:endParaRPr lang="uk-UA" dirty="0"/>
          </a:p>
        </p:txBody>
      </p:sp>
      <p:sp>
        <p:nvSpPr>
          <p:cNvPr id="4" name="Місце для дати 3">
            <a:extLst>
              <a:ext uri="{FF2B5EF4-FFF2-40B4-BE49-F238E27FC236}">
                <a16:creationId xmlns:a16="http://schemas.microsoft.com/office/drawing/2014/main" id="{C2E5E8A1-2187-4593-8DC5-47FB2DD91FF0}"/>
              </a:ext>
            </a:extLst>
          </p:cNvPr>
          <p:cNvSpPr>
            <a:spLocks noGrp="1"/>
          </p:cNvSpPr>
          <p:nvPr>
            <p:ph type="dt" sz="half" idx="10"/>
          </p:nvPr>
        </p:nvSpPr>
        <p:spPr/>
        <p:txBody>
          <a:bodyPr/>
          <a:lstStyle/>
          <a:p>
            <a:pPr rtl="0"/>
            <a:fld id="{B3563F38-76EE-4A8E-B057-A06D6E18A614}" type="datetime1">
              <a:rPr lang="uk-UA" smtClean="0"/>
              <a:t>15.11.2022</a:t>
            </a:fld>
            <a:endParaRPr lang="en-US" dirty="0"/>
          </a:p>
        </p:txBody>
      </p:sp>
    </p:spTree>
    <p:extLst>
      <p:ext uri="{BB962C8B-B14F-4D97-AF65-F5344CB8AC3E}">
        <p14:creationId xmlns:p14="http://schemas.microsoft.com/office/powerpoint/2010/main" val="3380434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3AD794-0117-4B59-8415-0ECE99522770}"/>
              </a:ext>
            </a:extLst>
          </p:cNvPr>
          <p:cNvSpPr>
            <a:spLocks noGrp="1"/>
          </p:cNvSpPr>
          <p:nvPr>
            <p:ph type="title"/>
          </p:nvPr>
        </p:nvSpPr>
        <p:spPr/>
        <p:txBody>
          <a:bodyPr/>
          <a:lstStyle/>
          <a:p>
            <a:r>
              <a:rPr lang="uk-UA" dirty="0"/>
              <a:t>Переконання</a:t>
            </a:r>
          </a:p>
        </p:txBody>
      </p:sp>
      <p:sp>
        <p:nvSpPr>
          <p:cNvPr id="3" name="Місце для вмісту 2">
            <a:extLst>
              <a:ext uri="{FF2B5EF4-FFF2-40B4-BE49-F238E27FC236}">
                <a16:creationId xmlns:a16="http://schemas.microsoft.com/office/drawing/2014/main" id="{CF6463E9-7B5F-4A12-898A-5009653068A9}"/>
              </a:ext>
            </a:extLst>
          </p:cNvPr>
          <p:cNvSpPr>
            <a:spLocks noGrp="1"/>
          </p:cNvSpPr>
          <p:nvPr>
            <p:ph idx="1"/>
          </p:nvPr>
        </p:nvSpPr>
        <p:spPr/>
        <p:txBody>
          <a:bodyPr>
            <a:normAutofit fontScale="92500" lnSpcReduction="10000"/>
          </a:bodyPr>
          <a:lstStyle/>
          <a:p>
            <a:pPr algn="just"/>
            <a:r>
              <a:rPr lang="uk-UA" dirty="0"/>
              <a:t>здійснюється в словесній формі та ґрунтується на </a:t>
            </a:r>
            <a:r>
              <a:rPr lang="uk-UA" dirty="0" err="1"/>
              <a:t>логіці</a:t>
            </a:r>
            <a:r>
              <a:rPr lang="uk-UA" dirty="0"/>
              <a:t>, а вплив на відчуття та емоції мають тут другорядне значення. Активними є обидві сторони, тобто процес переконання являє собою явну або приховану дискусію, метою якої є досягнення єдності поглядів.</a:t>
            </a:r>
          </a:p>
          <a:p>
            <a:pPr algn="just"/>
            <a:r>
              <a:rPr lang="uk-UA" dirty="0"/>
              <a:t>Найбільш ефективним слід вважати звернення типу: «Мені хотілося б з вами обговорити питання ..., моє бачення тут таке .....». Якщо викладаються декілька варіантів вирішення проблеми, то найбільш ефективний із них слід пропонувати останнім. Процес переконання бажано здійснювати таким чином, щоб людина «сама» дійшла необхідного висновку та сформулювала його як свою особисту думку.</a:t>
            </a:r>
          </a:p>
        </p:txBody>
      </p:sp>
      <p:sp>
        <p:nvSpPr>
          <p:cNvPr id="4" name="Місце для дати 3">
            <a:extLst>
              <a:ext uri="{FF2B5EF4-FFF2-40B4-BE49-F238E27FC236}">
                <a16:creationId xmlns:a16="http://schemas.microsoft.com/office/drawing/2014/main" id="{65A7DDFE-92C7-41C8-B953-EFB7D52A02CA}"/>
              </a:ext>
            </a:extLst>
          </p:cNvPr>
          <p:cNvSpPr>
            <a:spLocks noGrp="1"/>
          </p:cNvSpPr>
          <p:nvPr>
            <p:ph type="dt" sz="half" idx="10"/>
          </p:nvPr>
        </p:nvSpPr>
        <p:spPr/>
        <p:txBody>
          <a:bodyPr/>
          <a:lstStyle/>
          <a:p>
            <a:pPr rtl="0"/>
            <a:fld id="{B3563F38-76EE-4A8E-B057-A06D6E18A614}" type="datetime1">
              <a:rPr lang="uk-UA" smtClean="0"/>
              <a:t>15.11.2022</a:t>
            </a:fld>
            <a:endParaRPr lang="en-US" dirty="0"/>
          </a:p>
        </p:txBody>
      </p:sp>
    </p:spTree>
    <p:extLst>
      <p:ext uri="{BB962C8B-B14F-4D97-AF65-F5344CB8AC3E}">
        <p14:creationId xmlns:p14="http://schemas.microsoft.com/office/powerpoint/2010/main" val="3613363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E14A26-0E2A-4F89-B4D4-71AAE633958F}"/>
              </a:ext>
            </a:extLst>
          </p:cNvPr>
          <p:cNvSpPr>
            <a:spLocks noGrp="1"/>
          </p:cNvSpPr>
          <p:nvPr>
            <p:ph type="title"/>
          </p:nvPr>
        </p:nvSpPr>
        <p:spPr/>
        <p:txBody>
          <a:bodyPr>
            <a:normAutofit fontScale="90000"/>
          </a:bodyPr>
          <a:lstStyle/>
          <a:p>
            <a:r>
              <a:rPr lang="uk-UA" sz="2700" dirty="0"/>
              <a:t>В процесі переконання можна використовувати ряд «</a:t>
            </a:r>
            <a:r>
              <a:rPr lang="uk-UA" sz="2700" dirty="0" err="1"/>
              <a:t>акцентуючих</a:t>
            </a:r>
            <a:r>
              <a:rPr lang="uk-UA" sz="2700" dirty="0"/>
              <a:t>» прийомів-аргументів:</a:t>
            </a:r>
            <a:br>
              <a:rPr lang="uk-UA" sz="2700" dirty="0"/>
            </a:br>
            <a:endParaRPr lang="uk-UA" dirty="0"/>
          </a:p>
        </p:txBody>
      </p:sp>
      <p:sp>
        <p:nvSpPr>
          <p:cNvPr id="3" name="Місце для вмісту 2">
            <a:extLst>
              <a:ext uri="{FF2B5EF4-FFF2-40B4-BE49-F238E27FC236}">
                <a16:creationId xmlns:a16="http://schemas.microsoft.com/office/drawing/2014/main" id="{BC3AE335-0B03-49CF-BFD8-1E217643FC08}"/>
              </a:ext>
            </a:extLst>
          </p:cNvPr>
          <p:cNvSpPr>
            <a:spLocks noGrp="1"/>
          </p:cNvSpPr>
          <p:nvPr>
            <p:ph idx="1"/>
          </p:nvPr>
        </p:nvSpPr>
        <p:spPr/>
        <p:txBody>
          <a:bodyPr>
            <a:normAutofit fontScale="77500" lnSpcReduction="20000"/>
          </a:bodyPr>
          <a:lstStyle/>
          <a:p>
            <a:pPr algn="just"/>
            <a:r>
              <a:rPr lang="uk-UA" i="1" dirty="0">
                <a:solidFill>
                  <a:srgbClr val="FFFF00"/>
                </a:solidFill>
              </a:rPr>
              <a:t>апеляція до традицій </a:t>
            </a:r>
            <a:r>
              <a:rPr lang="uk-UA" dirty="0"/>
              <a:t>– посилання на традицію, яка існує в мікросередовищі, знайому й об’єкту переконання. Наприклад: “Як вам відомо, у нас є традиція – на завершення дня ...”;</a:t>
            </a:r>
          </a:p>
          <a:p>
            <a:pPr algn="just"/>
            <a:r>
              <a:rPr lang="uk-UA" i="1" dirty="0">
                <a:solidFill>
                  <a:srgbClr val="FFFF00"/>
                </a:solidFill>
              </a:rPr>
              <a:t>апеляція до більш</a:t>
            </a:r>
            <a:r>
              <a:rPr lang="uk-UA" dirty="0"/>
              <a:t>ості, яка базується на ствердженні чогось на основі думки більшості: “Більшість сусідів вважають...”;</a:t>
            </a:r>
          </a:p>
          <a:p>
            <a:pPr algn="just"/>
            <a:r>
              <a:rPr lang="uk-UA" i="1" dirty="0">
                <a:solidFill>
                  <a:srgbClr val="FFFF00"/>
                </a:solidFill>
              </a:rPr>
              <a:t>апеляція до авторитетної особи </a:t>
            </a:r>
            <a:r>
              <a:rPr lang="uk-UA" dirty="0"/>
              <a:t>– наприклад, “на думку вашого брата...”;</a:t>
            </a:r>
          </a:p>
          <a:p>
            <a:pPr algn="just"/>
            <a:r>
              <a:rPr lang="uk-UA" i="1" dirty="0">
                <a:solidFill>
                  <a:srgbClr val="FFFF00"/>
                </a:solidFill>
              </a:rPr>
              <a:t>апеляція до особи, яку переконують </a:t>
            </a:r>
            <a:r>
              <a:rPr lang="uk-UA" dirty="0"/>
              <a:t>– демонструє повагу до співрозмовника та схиляє його до певної думки: “Ви маєте у цьому питанні великий досвід, як ви оцінюєте такий варіант...”;</a:t>
            </a:r>
          </a:p>
          <a:p>
            <a:pPr algn="just"/>
            <a:r>
              <a:rPr lang="uk-UA" i="1" dirty="0">
                <a:solidFill>
                  <a:srgbClr val="FFFF00"/>
                </a:solidFill>
              </a:rPr>
              <a:t>апеляція до свого авторитету </a:t>
            </a:r>
            <a:r>
              <a:rPr lang="uk-UA" dirty="0"/>
              <a:t>– менш ефективна, але іноді має гарний ефект: “У мене вже є певний досвід вирішення подібних питань, тому я пропоную...”.</a:t>
            </a:r>
          </a:p>
          <a:p>
            <a:endParaRPr lang="uk-UA" dirty="0"/>
          </a:p>
        </p:txBody>
      </p:sp>
      <p:sp>
        <p:nvSpPr>
          <p:cNvPr id="4" name="Місце для дати 3">
            <a:extLst>
              <a:ext uri="{FF2B5EF4-FFF2-40B4-BE49-F238E27FC236}">
                <a16:creationId xmlns:a16="http://schemas.microsoft.com/office/drawing/2014/main" id="{4BBC505B-E198-4473-99CD-C9BD05CFBAE6}"/>
              </a:ext>
            </a:extLst>
          </p:cNvPr>
          <p:cNvSpPr>
            <a:spLocks noGrp="1"/>
          </p:cNvSpPr>
          <p:nvPr>
            <p:ph type="dt" sz="half" idx="10"/>
          </p:nvPr>
        </p:nvSpPr>
        <p:spPr/>
        <p:txBody>
          <a:bodyPr/>
          <a:lstStyle/>
          <a:p>
            <a:pPr rtl="0"/>
            <a:fld id="{B3563F38-76EE-4A8E-B057-A06D6E18A614}" type="datetime1">
              <a:rPr lang="uk-UA" smtClean="0"/>
              <a:t>15.11.2022</a:t>
            </a:fld>
            <a:endParaRPr lang="en-US" dirty="0"/>
          </a:p>
        </p:txBody>
      </p:sp>
    </p:spTree>
    <p:extLst>
      <p:ext uri="{BB962C8B-B14F-4D97-AF65-F5344CB8AC3E}">
        <p14:creationId xmlns:p14="http://schemas.microsoft.com/office/powerpoint/2010/main" val="2751416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1D0017-AC1E-4CF1-8A15-AEB6A31F0E25}"/>
              </a:ext>
            </a:extLst>
          </p:cNvPr>
          <p:cNvSpPr>
            <a:spLocks noGrp="1"/>
          </p:cNvSpPr>
          <p:nvPr>
            <p:ph type="title"/>
          </p:nvPr>
        </p:nvSpPr>
        <p:spPr/>
        <p:txBody>
          <a:bodyPr>
            <a:normAutofit fontScale="90000"/>
          </a:bodyPr>
          <a:lstStyle/>
          <a:p>
            <a:r>
              <a:rPr lang="uk-UA" sz="3600" dirty="0"/>
              <a:t>Для того, щоб переконання було максимально ефективним, слід дотримуватися наступних правил:</a:t>
            </a:r>
            <a:br>
              <a:rPr lang="uk-UA" sz="3600" dirty="0"/>
            </a:br>
            <a:endParaRPr lang="uk-UA" dirty="0"/>
          </a:p>
        </p:txBody>
      </p:sp>
      <p:sp>
        <p:nvSpPr>
          <p:cNvPr id="3" name="Місце для вмісту 2">
            <a:extLst>
              <a:ext uri="{FF2B5EF4-FFF2-40B4-BE49-F238E27FC236}">
                <a16:creationId xmlns:a16="http://schemas.microsoft.com/office/drawing/2014/main" id="{652AFE38-746B-4026-A18C-66AC845FC7B3}"/>
              </a:ext>
            </a:extLst>
          </p:cNvPr>
          <p:cNvSpPr>
            <a:spLocks noGrp="1"/>
          </p:cNvSpPr>
          <p:nvPr>
            <p:ph idx="1"/>
          </p:nvPr>
        </p:nvSpPr>
        <p:spPr/>
        <p:txBody>
          <a:bodyPr>
            <a:normAutofit fontScale="77500" lnSpcReduction="20000"/>
          </a:bodyPr>
          <a:lstStyle/>
          <a:p>
            <a:pPr marL="36900" indent="0">
              <a:buNone/>
            </a:pPr>
            <a:r>
              <a:rPr lang="uk-UA" dirty="0"/>
              <a:t>1.	Вірити в істинність того, у чому переконуєш інших, інакше фальш легко </a:t>
            </a:r>
            <a:r>
              <a:rPr lang="uk-UA" dirty="0" err="1"/>
              <a:t>вловлюється</a:t>
            </a:r>
            <a:r>
              <a:rPr lang="uk-UA" dirty="0"/>
              <a:t> співрозмовником за невербальними ознаками (інтонація голосу, виразу обличчя, жестикуляція).</a:t>
            </a:r>
          </a:p>
          <a:p>
            <a:pPr marL="36900" indent="0">
              <a:buNone/>
            </a:pPr>
            <a:r>
              <a:rPr lang="uk-UA" dirty="0"/>
              <a:t>2.	Повно розкрити усі сторони питання, що обговорюється.</a:t>
            </a:r>
          </a:p>
          <a:p>
            <a:pPr marL="36900" indent="0">
              <a:buNone/>
            </a:pPr>
            <a:r>
              <a:rPr lang="uk-UA" dirty="0"/>
              <a:t>3.	Врахувати індивідуальні особливості тих, кого переконують: їх віку, статі, рівня розвитку тощо.</a:t>
            </a:r>
          </a:p>
          <a:p>
            <a:pPr marL="36900" indent="0">
              <a:buNone/>
            </a:pPr>
            <a:r>
              <a:rPr lang="uk-UA" dirty="0"/>
              <a:t>4.	Бути максимально логічним та доказовим; переконає лише той, хто має “залізну” логіку.</a:t>
            </a:r>
          </a:p>
          <a:p>
            <a:pPr marL="36900" indent="0">
              <a:buNone/>
            </a:pPr>
            <a:r>
              <a:rPr lang="uk-UA" dirty="0"/>
              <a:t>5.	Використовувати як загальні положення, так і конкретні (краще – добре знайомі) факти та приклади. </a:t>
            </a:r>
          </a:p>
          <a:p>
            <a:pPr marL="36900" indent="0">
              <a:buNone/>
            </a:pPr>
            <a:r>
              <a:rPr lang="uk-UA" dirty="0"/>
              <a:t>6.	Бути емоційним та таким, що пробуджує співпереживання.</a:t>
            </a:r>
          </a:p>
          <a:p>
            <a:endParaRPr lang="uk-UA" dirty="0"/>
          </a:p>
        </p:txBody>
      </p:sp>
      <p:sp>
        <p:nvSpPr>
          <p:cNvPr id="4" name="Місце для дати 3">
            <a:extLst>
              <a:ext uri="{FF2B5EF4-FFF2-40B4-BE49-F238E27FC236}">
                <a16:creationId xmlns:a16="http://schemas.microsoft.com/office/drawing/2014/main" id="{00E7D940-5D49-4DA8-A977-5652D20C2F54}"/>
              </a:ext>
            </a:extLst>
          </p:cNvPr>
          <p:cNvSpPr>
            <a:spLocks noGrp="1"/>
          </p:cNvSpPr>
          <p:nvPr>
            <p:ph type="dt" sz="half" idx="10"/>
          </p:nvPr>
        </p:nvSpPr>
        <p:spPr/>
        <p:txBody>
          <a:bodyPr/>
          <a:lstStyle/>
          <a:p>
            <a:pPr rtl="0"/>
            <a:fld id="{B3563F38-76EE-4A8E-B057-A06D6E18A614}" type="datetime1">
              <a:rPr lang="uk-UA" smtClean="0"/>
              <a:t>15.11.2022</a:t>
            </a:fld>
            <a:endParaRPr lang="en-US" dirty="0"/>
          </a:p>
        </p:txBody>
      </p:sp>
    </p:spTree>
    <p:extLst>
      <p:ext uri="{BB962C8B-B14F-4D97-AF65-F5344CB8AC3E}">
        <p14:creationId xmlns:p14="http://schemas.microsoft.com/office/powerpoint/2010/main" val="878235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C2DF6A-A538-4B35-8D39-A8BE0BAC824F}"/>
              </a:ext>
            </a:extLst>
          </p:cNvPr>
          <p:cNvSpPr>
            <a:spLocks noGrp="1"/>
          </p:cNvSpPr>
          <p:nvPr>
            <p:ph type="title"/>
          </p:nvPr>
        </p:nvSpPr>
        <p:spPr/>
        <p:txBody>
          <a:bodyPr>
            <a:normAutofit fontScale="90000"/>
          </a:bodyPr>
          <a:lstStyle/>
          <a:p>
            <a:r>
              <a:rPr lang="uk-UA" sz="4400" dirty="0"/>
              <a:t>Процес починається з сприйняття і оцінки джерела інформації:</a:t>
            </a:r>
            <a:br>
              <a:rPr lang="uk-UA" sz="4400" dirty="0"/>
            </a:br>
            <a:endParaRPr lang="uk-UA" dirty="0"/>
          </a:p>
        </p:txBody>
      </p:sp>
      <p:sp>
        <p:nvSpPr>
          <p:cNvPr id="3" name="Місце для вмісту 2">
            <a:extLst>
              <a:ext uri="{FF2B5EF4-FFF2-40B4-BE49-F238E27FC236}">
                <a16:creationId xmlns:a16="http://schemas.microsoft.com/office/drawing/2014/main" id="{2B9F74EE-9A12-436C-BD66-8FB7819980C4}"/>
              </a:ext>
            </a:extLst>
          </p:cNvPr>
          <p:cNvSpPr>
            <a:spLocks noGrp="1"/>
          </p:cNvSpPr>
          <p:nvPr>
            <p:ph idx="1"/>
          </p:nvPr>
        </p:nvSpPr>
        <p:spPr/>
        <p:txBody>
          <a:bodyPr>
            <a:normAutofit fontScale="77500" lnSpcReduction="20000"/>
          </a:bodyPr>
          <a:lstStyle/>
          <a:p>
            <a:pPr algn="just"/>
            <a:r>
              <a:rPr lang="uk-UA" dirty="0"/>
              <a:t>1. Слухач порівнює отриману інформацію з наявною у нього, і в результаті створюється уявлення про те, як оратор її підносить, звідки він черпає; якщо людині здається, що оратор говорить неправду, приховує факти, допускає помилки, то довіра до нього різко падає.</a:t>
            </a:r>
          </a:p>
          <a:p>
            <a:pPr algn="just"/>
            <a:r>
              <a:rPr lang="uk-UA" dirty="0"/>
              <a:t>2. Створюється загальне уявлення про авторитетність переконуючого, але, якщо оратор припускається логічні помилки, ні офіційний статус ні авторитет йому не допоможуть.</a:t>
            </a:r>
          </a:p>
          <a:p>
            <a:pPr algn="just"/>
            <a:r>
              <a:rPr lang="uk-UA" dirty="0"/>
              <a:t>3. Порівнюються установки оратора і слухача: якщо дистанція між ними велика, то переконання може бути неефективним. У цьому випадку найкращою стратегією переконання є наступна: спочатку суб’єкт переконання повідомляє про елементи схожості з поглядами тих, що переконує, так встановлюється краще розуміння і створюється передумова для переконання. Може бути застосована й інша стратегія, коли спочатку повідомляють про істотне розходження в установках, але тоді той, що переконує повинен впевнено і доказово спростувати чужі погляди (це зробити нелегко).</a:t>
            </a:r>
          </a:p>
          <a:p>
            <a:endParaRPr lang="uk-UA" dirty="0"/>
          </a:p>
        </p:txBody>
      </p:sp>
      <p:sp>
        <p:nvSpPr>
          <p:cNvPr id="4" name="Місце для дати 3">
            <a:extLst>
              <a:ext uri="{FF2B5EF4-FFF2-40B4-BE49-F238E27FC236}">
                <a16:creationId xmlns:a16="http://schemas.microsoft.com/office/drawing/2014/main" id="{C69D48D4-34A5-45A7-8825-9F481E1A400C}"/>
              </a:ext>
            </a:extLst>
          </p:cNvPr>
          <p:cNvSpPr>
            <a:spLocks noGrp="1"/>
          </p:cNvSpPr>
          <p:nvPr>
            <p:ph type="dt" sz="half" idx="10"/>
          </p:nvPr>
        </p:nvSpPr>
        <p:spPr/>
        <p:txBody>
          <a:bodyPr/>
          <a:lstStyle/>
          <a:p>
            <a:pPr rtl="0"/>
            <a:fld id="{B3563F38-76EE-4A8E-B057-A06D6E18A614}" type="datetime1">
              <a:rPr lang="uk-UA" smtClean="0"/>
              <a:t>15.11.2022</a:t>
            </a:fld>
            <a:endParaRPr lang="en-US" dirty="0"/>
          </a:p>
        </p:txBody>
      </p:sp>
    </p:spTree>
    <p:extLst>
      <p:ext uri="{BB962C8B-B14F-4D97-AF65-F5344CB8AC3E}">
        <p14:creationId xmlns:p14="http://schemas.microsoft.com/office/powerpoint/2010/main" val="2410864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AE1C32-A9A8-44B9-B4C1-63A1289758AD}"/>
              </a:ext>
            </a:extLst>
          </p:cNvPr>
          <p:cNvSpPr>
            <a:spLocks noGrp="1"/>
          </p:cNvSpPr>
          <p:nvPr>
            <p:ph type="title"/>
          </p:nvPr>
        </p:nvSpPr>
        <p:spPr/>
        <p:txBody>
          <a:bodyPr/>
          <a:lstStyle/>
          <a:p>
            <a:r>
              <a:rPr lang="uk-UA" dirty="0"/>
              <a:t>Навіювання</a:t>
            </a:r>
          </a:p>
        </p:txBody>
      </p:sp>
      <p:sp>
        <p:nvSpPr>
          <p:cNvPr id="3" name="Місце для вмісту 2">
            <a:extLst>
              <a:ext uri="{FF2B5EF4-FFF2-40B4-BE49-F238E27FC236}">
                <a16:creationId xmlns:a16="http://schemas.microsoft.com/office/drawing/2014/main" id="{F99F01A3-669A-4C84-B8D7-1CBDF093AEEB}"/>
              </a:ext>
            </a:extLst>
          </p:cNvPr>
          <p:cNvSpPr>
            <a:spLocks noGrp="1"/>
          </p:cNvSpPr>
          <p:nvPr>
            <p:ph idx="1"/>
          </p:nvPr>
        </p:nvSpPr>
        <p:spPr/>
        <p:txBody>
          <a:bodyPr>
            <a:normAutofit/>
          </a:bodyPr>
          <a:lstStyle/>
          <a:p>
            <a:r>
              <a:rPr lang="uk-UA" dirty="0"/>
              <a:t>На відміну від переконання, при навіюванні активною є одна із сторін, інша – повинна якомога менш критично сприймати те, що говориться. Навіювання є бездоказовим та не аргументованим, тому велике значення тут має особистість особи, що його здійснює (авторитет, престижність). Навіювання впливає шляхом безпосереднього психічного стану, що прищеплюється; інакше кажучи, ідеї, відчуття та сприйняття, що не потребують ніяких доказів та логіки взагалі”</a:t>
            </a:r>
          </a:p>
        </p:txBody>
      </p:sp>
      <p:sp>
        <p:nvSpPr>
          <p:cNvPr id="4" name="Місце для дати 3">
            <a:extLst>
              <a:ext uri="{FF2B5EF4-FFF2-40B4-BE49-F238E27FC236}">
                <a16:creationId xmlns:a16="http://schemas.microsoft.com/office/drawing/2014/main" id="{955202E0-38C1-4585-817B-AB1C8799E64B}"/>
              </a:ext>
            </a:extLst>
          </p:cNvPr>
          <p:cNvSpPr>
            <a:spLocks noGrp="1"/>
          </p:cNvSpPr>
          <p:nvPr>
            <p:ph type="dt" sz="half" idx="10"/>
          </p:nvPr>
        </p:nvSpPr>
        <p:spPr/>
        <p:txBody>
          <a:bodyPr/>
          <a:lstStyle/>
          <a:p>
            <a:pPr rtl="0"/>
            <a:fld id="{B3563F38-76EE-4A8E-B057-A06D6E18A614}" type="datetime1">
              <a:rPr lang="uk-UA" smtClean="0"/>
              <a:t>15.11.2022</a:t>
            </a:fld>
            <a:endParaRPr lang="en-US" dirty="0"/>
          </a:p>
        </p:txBody>
      </p:sp>
    </p:spTree>
    <p:extLst>
      <p:ext uri="{BB962C8B-B14F-4D97-AF65-F5344CB8AC3E}">
        <p14:creationId xmlns:p14="http://schemas.microsoft.com/office/powerpoint/2010/main" val="3815710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F294CC-DF58-4F7D-BD14-87F603206992}"/>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1D2C8678-E498-4085-9079-10C46F5FD4A9}"/>
              </a:ext>
            </a:extLst>
          </p:cNvPr>
          <p:cNvSpPr>
            <a:spLocks noGrp="1"/>
          </p:cNvSpPr>
          <p:nvPr>
            <p:ph idx="1"/>
          </p:nvPr>
        </p:nvSpPr>
        <p:spPr/>
        <p:txBody>
          <a:bodyPr/>
          <a:lstStyle/>
          <a:p>
            <a:pPr algn="just"/>
            <a:r>
              <a:rPr lang="uk-UA" dirty="0"/>
              <a:t>Навіювання здійснюється в категоричній словесній формі, причому велике значення тут має дефіцит часу та психічний стан того, хто є об’єктом впливу: якщо особа збуджена та терміново шукає вихід з важкого становища, вона у цю мить легко піддається навіюванню та готова хапатися за першу-ліпшу пораду. Навіювання має широке застосування в психотерапії, тому у людей іноді існує помилкове уявлення, що ним може займатися лише особа, обдарована особливими якостями. Це не так, оскільки його ефективність найбільшим чином залежить від рівня інтелектуального та емоційно-вольового розвитку. </a:t>
            </a:r>
          </a:p>
        </p:txBody>
      </p:sp>
      <p:sp>
        <p:nvSpPr>
          <p:cNvPr id="4" name="Місце для дати 3">
            <a:extLst>
              <a:ext uri="{FF2B5EF4-FFF2-40B4-BE49-F238E27FC236}">
                <a16:creationId xmlns:a16="http://schemas.microsoft.com/office/drawing/2014/main" id="{13067D66-C5A9-4D83-84C9-3EB3AC96EB58}"/>
              </a:ext>
            </a:extLst>
          </p:cNvPr>
          <p:cNvSpPr>
            <a:spLocks noGrp="1"/>
          </p:cNvSpPr>
          <p:nvPr>
            <p:ph type="dt" sz="half" idx="10"/>
          </p:nvPr>
        </p:nvSpPr>
        <p:spPr/>
        <p:txBody>
          <a:bodyPr/>
          <a:lstStyle/>
          <a:p>
            <a:pPr rtl="0"/>
            <a:fld id="{B3563F38-76EE-4A8E-B057-A06D6E18A614}" type="datetime1">
              <a:rPr lang="uk-UA" smtClean="0"/>
              <a:t>15.11.2022</a:t>
            </a:fld>
            <a:endParaRPr lang="en-US" dirty="0"/>
          </a:p>
        </p:txBody>
      </p:sp>
    </p:spTree>
    <p:extLst>
      <p:ext uri="{BB962C8B-B14F-4D97-AF65-F5344CB8AC3E}">
        <p14:creationId xmlns:p14="http://schemas.microsoft.com/office/powerpoint/2010/main" val="3384633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339C75-685D-4A1B-A59B-D40668E8EF45}"/>
              </a:ext>
            </a:extLst>
          </p:cNvPr>
          <p:cNvSpPr>
            <a:spLocks noGrp="1"/>
          </p:cNvSpPr>
          <p:nvPr>
            <p:ph type="title"/>
          </p:nvPr>
        </p:nvSpPr>
        <p:spPr/>
        <p:txBody>
          <a:bodyPr/>
          <a:lstStyle/>
          <a:p>
            <a:r>
              <a:rPr lang="uk-UA" dirty="0"/>
              <a:t>Зараження</a:t>
            </a:r>
          </a:p>
        </p:txBody>
      </p:sp>
      <p:sp>
        <p:nvSpPr>
          <p:cNvPr id="3" name="Місце для вмісту 2">
            <a:extLst>
              <a:ext uri="{FF2B5EF4-FFF2-40B4-BE49-F238E27FC236}">
                <a16:creationId xmlns:a16="http://schemas.microsoft.com/office/drawing/2014/main" id="{4307943A-9964-476F-859B-DC9C53352373}"/>
              </a:ext>
            </a:extLst>
          </p:cNvPr>
          <p:cNvSpPr>
            <a:spLocks noGrp="1"/>
          </p:cNvSpPr>
          <p:nvPr>
            <p:ph idx="1"/>
          </p:nvPr>
        </p:nvSpPr>
        <p:spPr/>
        <p:txBody>
          <a:bodyPr/>
          <a:lstStyle/>
          <a:p>
            <a:pPr algn="just"/>
            <a:r>
              <a:rPr lang="uk-UA" dirty="0"/>
              <a:t> Масовий спосіб інтеграції групової діяльності виникає у значного скупчення людей - на стадіонах, у концертних залах, на карнавалах, мітингах і </a:t>
            </a:r>
            <a:r>
              <a:rPr lang="uk-UA" dirty="0" err="1"/>
              <a:t>т.д</a:t>
            </a:r>
            <a:r>
              <a:rPr lang="uk-UA" dirty="0"/>
              <a:t>.. Одним з його ознак є стихійність.</a:t>
            </a:r>
          </a:p>
          <a:p>
            <a:pPr algn="just"/>
            <a:r>
              <a:rPr lang="uk-UA" dirty="0"/>
              <a:t>Зараження - психологічний вплив на особистість у процесі спілкування і взаємодії, який передає певні настрої, спонуки не через свідомість та інтелект, а через емоційну сферу. Це вплив, заснований на несвідомій схильності людей (особливо у складі групи) до емоційного впливу в умовах безпосереднього контакту.</a:t>
            </a:r>
          </a:p>
          <a:p>
            <a:endParaRPr lang="uk-UA" dirty="0"/>
          </a:p>
        </p:txBody>
      </p:sp>
      <p:sp>
        <p:nvSpPr>
          <p:cNvPr id="4" name="Місце для дати 3">
            <a:extLst>
              <a:ext uri="{FF2B5EF4-FFF2-40B4-BE49-F238E27FC236}">
                <a16:creationId xmlns:a16="http://schemas.microsoft.com/office/drawing/2014/main" id="{BAA48710-ED89-4A6E-8E60-B825CBB1257B}"/>
              </a:ext>
            </a:extLst>
          </p:cNvPr>
          <p:cNvSpPr>
            <a:spLocks noGrp="1"/>
          </p:cNvSpPr>
          <p:nvPr>
            <p:ph type="dt" sz="half" idx="10"/>
          </p:nvPr>
        </p:nvSpPr>
        <p:spPr/>
        <p:txBody>
          <a:bodyPr/>
          <a:lstStyle/>
          <a:p>
            <a:pPr rtl="0"/>
            <a:fld id="{B3563F38-76EE-4A8E-B057-A06D6E18A614}" type="datetime1">
              <a:rPr lang="uk-UA" smtClean="0"/>
              <a:t>15.11.2022</a:t>
            </a:fld>
            <a:endParaRPr lang="en-US" dirty="0"/>
          </a:p>
        </p:txBody>
      </p:sp>
    </p:spTree>
    <p:extLst>
      <p:ext uri="{BB962C8B-B14F-4D97-AF65-F5344CB8AC3E}">
        <p14:creationId xmlns:p14="http://schemas.microsoft.com/office/powerpoint/2010/main" val="1522745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ECD1AB-7B49-4BDA-B3CF-86864445C090}"/>
              </a:ext>
            </a:extLst>
          </p:cNvPr>
          <p:cNvSpPr>
            <a:spLocks noGrp="1"/>
          </p:cNvSpPr>
          <p:nvPr>
            <p:ph type="title"/>
          </p:nvPr>
        </p:nvSpPr>
        <p:spPr/>
        <p:txBody>
          <a:bodyPr>
            <a:normAutofit/>
          </a:bodyPr>
          <a:lstStyle/>
          <a:p>
            <a:r>
              <a:rPr lang="uk-UA" dirty="0"/>
              <a:t>види психологічного впливу</a:t>
            </a:r>
          </a:p>
        </p:txBody>
      </p:sp>
      <p:sp>
        <p:nvSpPr>
          <p:cNvPr id="3" name="Місце для вмісту 2">
            <a:extLst>
              <a:ext uri="{FF2B5EF4-FFF2-40B4-BE49-F238E27FC236}">
                <a16:creationId xmlns:a16="http://schemas.microsoft.com/office/drawing/2014/main" id="{AFED454D-6363-467F-85EA-1A589CA66EAF}"/>
              </a:ext>
            </a:extLst>
          </p:cNvPr>
          <p:cNvSpPr>
            <a:spLocks noGrp="1"/>
          </p:cNvSpPr>
          <p:nvPr>
            <p:ph idx="1"/>
          </p:nvPr>
        </p:nvSpPr>
        <p:spPr/>
        <p:txBody>
          <a:bodyPr/>
          <a:lstStyle/>
          <a:p>
            <a:pPr algn="just"/>
            <a:r>
              <a:rPr lang="uk-UA" b="1" dirty="0">
                <a:solidFill>
                  <a:srgbClr val="FFFF00"/>
                </a:solidFill>
              </a:rPr>
              <a:t>Психологічний вплив </a:t>
            </a:r>
            <a:r>
              <a:rPr lang="uk-UA" dirty="0"/>
              <a:t>– активна цілеспрямована діяльність, метою якої є отримання необхідної інформації або зміна психіки чи поведінки об’єкта (окремої людини чи групи людей). </a:t>
            </a:r>
          </a:p>
        </p:txBody>
      </p:sp>
      <p:sp>
        <p:nvSpPr>
          <p:cNvPr id="4" name="Місце для дати 3">
            <a:extLst>
              <a:ext uri="{FF2B5EF4-FFF2-40B4-BE49-F238E27FC236}">
                <a16:creationId xmlns:a16="http://schemas.microsoft.com/office/drawing/2014/main" id="{C2BA82CA-417F-4CB7-8D14-8AF16CB2322A}"/>
              </a:ext>
            </a:extLst>
          </p:cNvPr>
          <p:cNvSpPr>
            <a:spLocks noGrp="1"/>
          </p:cNvSpPr>
          <p:nvPr>
            <p:ph type="dt" sz="half" idx="10"/>
          </p:nvPr>
        </p:nvSpPr>
        <p:spPr/>
        <p:txBody>
          <a:bodyPr/>
          <a:lstStyle/>
          <a:p>
            <a:pPr rtl="0"/>
            <a:fld id="{B3563F38-76EE-4A8E-B057-A06D6E18A614}" type="datetime1">
              <a:rPr lang="uk-UA" smtClean="0"/>
              <a:t>15.11.2022</a:t>
            </a:fld>
            <a:endParaRPr lang="en-US" dirty="0"/>
          </a:p>
        </p:txBody>
      </p:sp>
    </p:spTree>
    <p:extLst>
      <p:ext uri="{BB962C8B-B14F-4D97-AF65-F5344CB8AC3E}">
        <p14:creationId xmlns:p14="http://schemas.microsoft.com/office/powerpoint/2010/main" val="3150099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B1D038-FF96-443E-A58C-75DA19253C88}"/>
              </a:ext>
            </a:extLst>
          </p:cNvPr>
          <p:cNvSpPr>
            <a:spLocks noGrp="1"/>
          </p:cNvSpPr>
          <p:nvPr>
            <p:ph type="title"/>
          </p:nvPr>
        </p:nvSpPr>
        <p:spPr/>
        <p:txBody>
          <a:bodyPr/>
          <a:lstStyle/>
          <a:p>
            <a:r>
              <a:rPr lang="uk-UA" dirty="0"/>
              <a:t>Наслідування</a:t>
            </a:r>
          </a:p>
        </p:txBody>
      </p:sp>
      <p:sp>
        <p:nvSpPr>
          <p:cNvPr id="3" name="Місце для вмісту 2">
            <a:extLst>
              <a:ext uri="{FF2B5EF4-FFF2-40B4-BE49-F238E27FC236}">
                <a16:creationId xmlns:a16="http://schemas.microsoft.com/office/drawing/2014/main" id="{E9B069CA-8706-4B96-A6D3-4E79D77CC2B4}"/>
              </a:ext>
            </a:extLst>
          </p:cNvPr>
          <p:cNvSpPr>
            <a:spLocks noGrp="1"/>
          </p:cNvSpPr>
          <p:nvPr>
            <p:ph idx="1"/>
          </p:nvPr>
        </p:nvSpPr>
        <p:spPr/>
        <p:txBody>
          <a:bodyPr>
            <a:normAutofit/>
          </a:bodyPr>
          <a:lstStyle/>
          <a:p>
            <a:pPr algn="just"/>
            <a:r>
              <a:rPr lang="uk-UA" dirty="0"/>
              <a:t>Найпоширеніша форма поведінки людини в міжособистісній взаємодії. Це спосіб засвоєння традицій суспільства, механізм свідомого або несвідомого відтворення досвіду дій і вчинків іншої людини (суб'єкта психологічного впливу), зокрема його рухів, манер, дій, поведінки і </a:t>
            </a:r>
            <a:r>
              <a:rPr lang="uk-UA" dirty="0" err="1"/>
              <a:t>т.д</a:t>
            </a:r>
            <a:r>
              <a:rPr lang="uk-UA" dirty="0"/>
              <a:t>. Це процес орієнтації на певний приклад, взірець, повторення і відтворення однією людиною дій, вчинків, жестів, манер, інтонацій іншої людини, копіювання рис її характеру та стилю життя. </a:t>
            </a:r>
          </a:p>
        </p:txBody>
      </p:sp>
      <p:sp>
        <p:nvSpPr>
          <p:cNvPr id="4" name="Місце для дати 3">
            <a:extLst>
              <a:ext uri="{FF2B5EF4-FFF2-40B4-BE49-F238E27FC236}">
                <a16:creationId xmlns:a16="http://schemas.microsoft.com/office/drawing/2014/main" id="{F2B3B718-72E1-4BFD-852F-F5BB866F783D}"/>
              </a:ext>
            </a:extLst>
          </p:cNvPr>
          <p:cNvSpPr>
            <a:spLocks noGrp="1"/>
          </p:cNvSpPr>
          <p:nvPr>
            <p:ph type="dt" sz="half" idx="10"/>
          </p:nvPr>
        </p:nvSpPr>
        <p:spPr/>
        <p:txBody>
          <a:bodyPr/>
          <a:lstStyle/>
          <a:p>
            <a:pPr rtl="0"/>
            <a:fld id="{B3563F38-76EE-4A8E-B057-A06D6E18A614}" type="datetime1">
              <a:rPr lang="uk-UA" smtClean="0"/>
              <a:t>15.11.2022</a:t>
            </a:fld>
            <a:endParaRPr lang="en-US" dirty="0"/>
          </a:p>
        </p:txBody>
      </p:sp>
    </p:spTree>
    <p:extLst>
      <p:ext uri="{BB962C8B-B14F-4D97-AF65-F5344CB8AC3E}">
        <p14:creationId xmlns:p14="http://schemas.microsoft.com/office/powerpoint/2010/main" val="1497992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C9DD32-4A4B-4860-B1B5-53980B2AAE49}"/>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AEC93E30-A907-4FC9-A8C3-1294FC3B4028}"/>
              </a:ext>
            </a:extLst>
          </p:cNvPr>
          <p:cNvSpPr>
            <a:spLocks noGrp="1"/>
          </p:cNvSpPr>
          <p:nvPr>
            <p:ph idx="1"/>
          </p:nvPr>
        </p:nvSpPr>
        <p:spPr/>
        <p:txBody>
          <a:bodyPr/>
          <a:lstStyle/>
          <a:p>
            <a:pPr algn="just"/>
            <a:r>
              <a:rPr lang="uk-UA" dirty="0"/>
              <a:t>Саме через наслідування здійснюється процес соціалізації особистості, реалізуючись за допомогою навчання і виховання. Особливе значення воно має у розвитку дитини. Тому більшість науково-прикладних досліджень з цієї проблематики здійснюється в дитячій, віковій і педагогічній психології. У дорослої людини наслідування є побічним способом освоєння навколишнього світу, його психологічні механізми складніші, ніж у дитини і </a:t>
            </a:r>
            <a:r>
              <a:rPr lang="uk-UA" dirty="0" err="1"/>
              <a:t>підлітка</a:t>
            </a:r>
            <a:r>
              <a:rPr lang="uk-UA" dirty="0"/>
              <a:t>, так як спрацьовує критичність особистості. Наслідування в дорослому віці є елементом навчання певним видам професійної діяльності (спорт, мистецтво). </a:t>
            </a:r>
          </a:p>
        </p:txBody>
      </p:sp>
      <p:sp>
        <p:nvSpPr>
          <p:cNvPr id="4" name="Місце для дати 3">
            <a:extLst>
              <a:ext uri="{FF2B5EF4-FFF2-40B4-BE49-F238E27FC236}">
                <a16:creationId xmlns:a16="http://schemas.microsoft.com/office/drawing/2014/main" id="{F545A22C-AE6D-405D-B315-6559A8284D7F}"/>
              </a:ext>
            </a:extLst>
          </p:cNvPr>
          <p:cNvSpPr>
            <a:spLocks noGrp="1"/>
          </p:cNvSpPr>
          <p:nvPr>
            <p:ph type="dt" sz="half" idx="10"/>
          </p:nvPr>
        </p:nvSpPr>
        <p:spPr/>
        <p:txBody>
          <a:bodyPr/>
          <a:lstStyle/>
          <a:p>
            <a:pPr rtl="0"/>
            <a:fld id="{B3563F38-76EE-4A8E-B057-A06D6E18A614}" type="datetime1">
              <a:rPr lang="uk-UA" smtClean="0"/>
              <a:t>15.11.2022</a:t>
            </a:fld>
            <a:endParaRPr lang="en-US" dirty="0"/>
          </a:p>
        </p:txBody>
      </p:sp>
    </p:spTree>
    <p:extLst>
      <p:ext uri="{BB962C8B-B14F-4D97-AF65-F5344CB8AC3E}">
        <p14:creationId xmlns:p14="http://schemas.microsoft.com/office/powerpoint/2010/main" val="3912498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6E70E6-46F4-41F2-BA03-166124612C15}"/>
              </a:ext>
            </a:extLst>
          </p:cNvPr>
          <p:cNvSpPr>
            <a:spLocks noGrp="1"/>
          </p:cNvSpPr>
          <p:nvPr>
            <p:ph type="title"/>
          </p:nvPr>
        </p:nvSpPr>
        <p:spPr/>
        <p:txBody>
          <a:bodyPr>
            <a:normAutofit fontScale="90000"/>
          </a:bodyPr>
          <a:lstStyle/>
          <a:p>
            <a:r>
              <a:rPr lang="uk-UA" dirty="0"/>
              <a:t>Умови наслідування:</a:t>
            </a:r>
            <a:br>
              <a:rPr lang="uk-UA" dirty="0"/>
            </a:br>
            <a:endParaRPr lang="uk-UA" dirty="0"/>
          </a:p>
        </p:txBody>
      </p:sp>
      <p:sp>
        <p:nvSpPr>
          <p:cNvPr id="3" name="Місце для вмісту 2">
            <a:extLst>
              <a:ext uri="{FF2B5EF4-FFF2-40B4-BE49-F238E27FC236}">
                <a16:creationId xmlns:a16="http://schemas.microsoft.com/office/drawing/2014/main" id="{E0402119-72B4-4B72-BA7B-10EC2233218B}"/>
              </a:ext>
            </a:extLst>
          </p:cNvPr>
          <p:cNvSpPr>
            <a:spLocks noGrp="1"/>
          </p:cNvSpPr>
          <p:nvPr>
            <p:ph idx="1"/>
          </p:nvPr>
        </p:nvSpPr>
        <p:spPr/>
        <p:txBody>
          <a:bodyPr>
            <a:normAutofit/>
          </a:bodyPr>
          <a:lstStyle/>
          <a:p>
            <a:pPr algn="just"/>
            <a:r>
              <a:rPr lang="uk-UA" dirty="0"/>
              <a:t>наявність позитивного емоційного ставлення, захоплення або поваги до цієї людини - об'єкта наслідування;</a:t>
            </a:r>
          </a:p>
          <a:p>
            <a:pPr algn="just"/>
            <a:r>
              <a:rPr lang="uk-UA" dirty="0"/>
              <a:t>менша досвідченість людини порівняно з об'єктом наслідування;</a:t>
            </a:r>
          </a:p>
          <a:p>
            <a:pPr algn="just"/>
            <a:r>
              <a:rPr lang="uk-UA" dirty="0"/>
              <a:t>ясність, виразність, привабливість зразка;</a:t>
            </a:r>
          </a:p>
          <a:p>
            <a:pPr algn="just"/>
            <a:r>
              <a:rPr lang="uk-UA" dirty="0"/>
              <a:t>доступність зразка, хоча б частково;</a:t>
            </a:r>
          </a:p>
          <a:p>
            <a:pPr algn="just"/>
            <a:r>
              <a:rPr lang="uk-UA" dirty="0"/>
              <a:t>свідома спрямованість бажань і волі людини на об'єкт наслідування (хочеться бути таким же).</a:t>
            </a:r>
          </a:p>
          <a:p>
            <a:endParaRPr lang="uk-UA" dirty="0"/>
          </a:p>
        </p:txBody>
      </p:sp>
      <p:sp>
        <p:nvSpPr>
          <p:cNvPr id="4" name="Місце для дати 3">
            <a:extLst>
              <a:ext uri="{FF2B5EF4-FFF2-40B4-BE49-F238E27FC236}">
                <a16:creationId xmlns:a16="http://schemas.microsoft.com/office/drawing/2014/main" id="{17F9FDCB-AABA-4DB6-A755-9E5C680E4BFF}"/>
              </a:ext>
            </a:extLst>
          </p:cNvPr>
          <p:cNvSpPr>
            <a:spLocks noGrp="1"/>
          </p:cNvSpPr>
          <p:nvPr>
            <p:ph type="dt" sz="half" idx="10"/>
          </p:nvPr>
        </p:nvSpPr>
        <p:spPr/>
        <p:txBody>
          <a:bodyPr/>
          <a:lstStyle/>
          <a:p>
            <a:pPr rtl="0"/>
            <a:fld id="{B3563F38-76EE-4A8E-B057-A06D6E18A614}" type="datetime1">
              <a:rPr lang="uk-UA" smtClean="0"/>
              <a:t>15.11.2022</a:t>
            </a:fld>
            <a:endParaRPr lang="en-US" dirty="0"/>
          </a:p>
        </p:txBody>
      </p:sp>
    </p:spTree>
    <p:extLst>
      <p:ext uri="{BB962C8B-B14F-4D97-AF65-F5344CB8AC3E}">
        <p14:creationId xmlns:p14="http://schemas.microsoft.com/office/powerpoint/2010/main" val="459333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FC4092-AEF8-4FC8-A624-37FEBD73ECEA}"/>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98D17F87-870F-44DA-9B9E-49004F6949E5}"/>
              </a:ext>
            </a:extLst>
          </p:cNvPr>
          <p:cNvSpPr>
            <a:spLocks noGrp="1"/>
          </p:cNvSpPr>
          <p:nvPr>
            <p:ph idx="1"/>
          </p:nvPr>
        </p:nvSpPr>
        <p:spPr/>
        <p:txBody>
          <a:bodyPr/>
          <a:lstStyle/>
          <a:p>
            <a:pPr algn="just"/>
            <a:r>
              <a:rPr lang="uk-UA" dirty="0"/>
              <a:t>Наслідування - найважливіший фактор у розвитку особистості дитини, але воно притаманне і дорослим. Молодь наслідує насамперед тому, що є соціально новим, і перевагу часто віддається не тільки соціально значущим, а і зовні динамічним, яскравим зразкам (зразків кіно, моди), хоча вони можуть бути соціально незначущими або навіть негативними за своєю суттю.</a:t>
            </a:r>
          </a:p>
        </p:txBody>
      </p:sp>
      <p:sp>
        <p:nvSpPr>
          <p:cNvPr id="4" name="Місце для дати 3">
            <a:extLst>
              <a:ext uri="{FF2B5EF4-FFF2-40B4-BE49-F238E27FC236}">
                <a16:creationId xmlns:a16="http://schemas.microsoft.com/office/drawing/2014/main" id="{62852CB1-5433-4CF0-AA7D-C80CAC344DA9}"/>
              </a:ext>
            </a:extLst>
          </p:cNvPr>
          <p:cNvSpPr>
            <a:spLocks noGrp="1"/>
          </p:cNvSpPr>
          <p:nvPr>
            <p:ph type="dt" sz="half" idx="10"/>
          </p:nvPr>
        </p:nvSpPr>
        <p:spPr/>
        <p:txBody>
          <a:bodyPr/>
          <a:lstStyle/>
          <a:p>
            <a:pPr rtl="0"/>
            <a:fld id="{B3563F38-76EE-4A8E-B057-A06D6E18A614}" type="datetime1">
              <a:rPr lang="uk-UA" smtClean="0"/>
              <a:t>15.11.2022</a:t>
            </a:fld>
            <a:endParaRPr lang="en-US" dirty="0"/>
          </a:p>
        </p:txBody>
      </p:sp>
    </p:spTree>
    <p:extLst>
      <p:ext uri="{BB962C8B-B14F-4D97-AF65-F5344CB8AC3E}">
        <p14:creationId xmlns:p14="http://schemas.microsoft.com/office/powerpoint/2010/main" val="3307567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60D28C-E046-4188-8467-F0847AAF6DE6}"/>
              </a:ext>
            </a:extLst>
          </p:cNvPr>
          <p:cNvSpPr>
            <a:spLocks noGrp="1"/>
          </p:cNvSpPr>
          <p:nvPr>
            <p:ph type="title"/>
          </p:nvPr>
        </p:nvSpPr>
        <p:spPr/>
        <p:txBody>
          <a:bodyPr/>
          <a:lstStyle/>
          <a:p>
            <a:r>
              <a:rPr lang="uk-UA" dirty="0"/>
              <a:t>Мода</a:t>
            </a:r>
          </a:p>
        </p:txBody>
      </p:sp>
      <p:sp>
        <p:nvSpPr>
          <p:cNvPr id="3" name="Місце для вмісту 2">
            <a:extLst>
              <a:ext uri="{FF2B5EF4-FFF2-40B4-BE49-F238E27FC236}">
                <a16:creationId xmlns:a16="http://schemas.microsoft.com/office/drawing/2014/main" id="{FE3CFCF4-38E8-499A-9543-3C134DD2B33B}"/>
              </a:ext>
            </a:extLst>
          </p:cNvPr>
          <p:cNvSpPr>
            <a:spLocks noGrp="1"/>
          </p:cNvSpPr>
          <p:nvPr>
            <p:ph idx="1"/>
          </p:nvPr>
        </p:nvSpPr>
        <p:spPr/>
        <p:txBody>
          <a:bodyPr>
            <a:normAutofit/>
          </a:bodyPr>
          <a:lstStyle/>
          <a:p>
            <a:pPr algn="just"/>
            <a:r>
              <a:rPr lang="uk-UA" dirty="0"/>
              <a:t>- це форма стандартизованої масової поведінки людей, що виникає стихійно під впливом настроїв, смаків, захоплень, які домінують у суспільстві. Мода об'єднує багато суперечливих тенденцій і механізмів соціально-психологічного спілкування: ідентифікацію та негативізм, уніфікацію і персоналізацію, успадкування та протиставлення. До її особливостей відноситься те, що вона проявляється у всіх сферах суспільного життя, економіці, політиці, мистецтві, побуті, спорті і </a:t>
            </a:r>
            <a:r>
              <a:rPr lang="uk-UA" dirty="0" err="1"/>
              <a:t>т.д</a:t>
            </a:r>
            <a:r>
              <a:rPr lang="uk-UA" dirty="0"/>
              <a:t>..</a:t>
            </a:r>
          </a:p>
          <a:p>
            <a:endParaRPr lang="uk-UA" dirty="0"/>
          </a:p>
        </p:txBody>
      </p:sp>
      <p:sp>
        <p:nvSpPr>
          <p:cNvPr id="4" name="Місце для дати 3">
            <a:extLst>
              <a:ext uri="{FF2B5EF4-FFF2-40B4-BE49-F238E27FC236}">
                <a16:creationId xmlns:a16="http://schemas.microsoft.com/office/drawing/2014/main" id="{33CDAC9C-7680-4EAD-95C5-0C0B523C0A79}"/>
              </a:ext>
            </a:extLst>
          </p:cNvPr>
          <p:cNvSpPr>
            <a:spLocks noGrp="1"/>
          </p:cNvSpPr>
          <p:nvPr>
            <p:ph type="dt" sz="half" idx="10"/>
          </p:nvPr>
        </p:nvSpPr>
        <p:spPr/>
        <p:txBody>
          <a:bodyPr/>
          <a:lstStyle/>
          <a:p>
            <a:pPr rtl="0"/>
            <a:fld id="{B3563F38-76EE-4A8E-B057-A06D6E18A614}" type="datetime1">
              <a:rPr lang="uk-UA" smtClean="0"/>
              <a:t>15.11.2022</a:t>
            </a:fld>
            <a:endParaRPr lang="en-US" dirty="0"/>
          </a:p>
        </p:txBody>
      </p:sp>
    </p:spTree>
    <p:extLst>
      <p:ext uri="{BB962C8B-B14F-4D97-AF65-F5344CB8AC3E}">
        <p14:creationId xmlns:p14="http://schemas.microsoft.com/office/powerpoint/2010/main" val="1777828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26BF27-BB03-4604-B284-326F1553A89F}"/>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9A636B7D-9BEA-4DEC-96EA-74CECA6072D4}"/>
              </a:ext>
            </a:extLst>
          </p:cNvPr>
          <p:cNvSpPr>
            <a:spLocks noGrp="1"/>
          </p:cNvSpPr>
          <p:nvPr>
            <p:ph idx="1"/>
          </p:nvPr>
        </p:nvSpPr>
        <p:spPr/>
        <p:txBody>
          <a:bodyPr/>
          <a:lstStyle/>
          <a:p>
            <a:pPr algn="just"/>
            <a:r>
              <a:rPr lang="uk-UA" dirty="0"/>
              <a:t>Мода дуже тісно пов'язана зі смаками та звичаями людей. З першими її зближують мінливість і рухливість з іншими - повторюваність і стійкість.</a:t>
            </a:r>
          </a:p>
          <a:p>
            <a:pPr algn="just"/>
            <a:r>
              <a:rPr lang="uk-UA" dirty="0"/>
              <a:t>Для моди характерна динамічність, постійне прагнення до швидкоплинності, новизни і одночасно вона консервативна. Щось заперечуючи, відкидаючи старе, мода разом з тим претендує на роль зразка, еталона. Іншими словами, мода - це часткова, зовнішня зміна культурних форм поведінки і переваг людини.</a:t>
            </a:r>
          </a:p>
          <a:p>
            <a:endParaRPr lang="uk-UA" dirty="0"/>
          </a:p>
        </p:txBody>
      </p:sp>
      <p:sp>
        <p:nvSpPr>
          <p:cNvPr id="4" name="Місце для дати 3">
            <a:extLst>
              <a:ext uri="{FF2B5EF4-FFF2-40B4-BE49-F238E27FC236}">
                <a16:creationId xmlns:a16="http://schemas.microsoft.com/office/drawing/2014/main" id="{44184001-76E6-469C-860F-520DC0EDDEF0}"/>
              </a:ext>
            </a:extLst>
          </p:cNvPr>
          <p:cNvSpPr>
            <a:spLocks noGrp="1"/>
          </p:cNvSpPr>
          <p:nvPr>
            <p:ph type="dt" sz="half" idx="10"/>
          </p:nvPr>
        </p:nvSpPr>
        <p:spPr/>
        <p:txBody>
          <a:bodyPr/>
          <a:lstStyle/>
          <a:p>
            <a:pPr rtl="0"/>
            <a:fld id="{B3563F38-76EE-4A8E-B057-A06D6E18A614}" type="datetime1">
              <a:rPr lang="uk-UA" smtClean="0"/>
              <a:t>15.11.2022</a:t>
            </a:fld>
            <a:endParaRPr lang="en-US" dirty="0"/>
          </a:p>
        </p:txBody>
      </p:sp>
    </p:spTree>
    <p:extLst>
      <p:ext uri="{BB962C8B-B14F-4D97-AF65-F5344CB8AC3E}">
        <p14:creationId xmlns:p14="http://schemas.microsoft.com/office/powerpoint/2010/main" val="2400978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D3B061-BFCC-45EB-95DC-61162BD40804}"/>
              </a:ext>
            </a:extLst>
          </p:cNvPr>
          <p:cNvSpPr>
            <a:spLocks noGrp="1"/>
          </p:cNvSpPr>
          <p:nvPr>
            <p:ph type="title"/>
          </p:nvPr>
        </p:nvSpPr>
        <p:spPr/>
        <p:txBody>
          <a:bodyPr/>
          <a:lstStyle/>
          <a:p>
            <a:r>
              <a:rPr lang="uk-UA" dirty="0"/>
              <a:t>Чутки</a:t>
            </a:r>
          </a:p>
        </p:txBody>
      </p:sp>
      <p:sp>
        <p:nvSpPr>
          <p:cNvPr id="3" name="Місце для вмісту 2">
            <a:extLst>
              <a:ext uri="{FF2B5EF4-FFF2-40B4-BE49-F238E27FC236}">
                <a16:creationId xmlns:a16="http://schemas.microsoft.com/office/drawing/2014/main" id="{D9BE06B0-C684-443D-B91B-0B5CFF5188E2}"/>
              </a:ext>
            </a:extLst>
          </p:cNvPr>
          <p:cNvSpPr>
            <a:spLocks noGrp="1"/>
          </p:cNvSpPr>
          <p:nvPr>
            <p:ph idx="1"/>
          </p:nvPr>
        </p:nvSpPr>
        <p:spPr/>
        <p:txBody>
          <a:bodyPr/>
          <a:lstStyle/>
          <a:p>
            <a:pPr algn="just"/>
            <a:r>
              <a:rPr lang="uk-UA" dirty="0"/>
              <a:t>Коли люди стикаються з чимось незрозумілим, але, на їх думку, важливим, вони завжди намагаються знайти відповідну інформацію, в якій було б необхідне роз'яснення. Чутка - це повідомлення, що надходить від однієї або більше осіб, про нічим не підтверджені події. Як правило, вони стосуються важливих для певної соціальної групи чи людини явищ, зачіпають актуальні для них потреби та інтереси. Очікування отримати задоволення потреби в інформації, є головним мотивом сприймання і відтворення почутого (чутки).</a:t>
            </a:r>
          </a:p>
        </p:txBody>
      </p:sp>
      <p:sp>
        <p:nvSpPr>
          <p:cNvPr id="4" name="Місце для дати 3">
            <a:extLst>
              <a:ext uri="{FF2B5EF4-FFF2-40B4-BE49-F238E27FC236}">
                <a16:creationId xmlns:a16="http://schemas.microsoft.com/office/drawing/2014/main" id="{DAC7D09E-718E-49C1-96C8-7B1D51F9D3CC}"/>
              </a:ext>
            </a:extLst>
          </p:cNvPr>
          <p:cNvSpPr>
            <a:spLocks noGrp="1"/>
          </p:cNvSpPr>
          <p:nvPr>
            <p:ph type="dt" sz="half" idx="10"/>
          </p:nvPr>
        </p:nvSpPr>
        <p:spPr/>
        <p:txBody>
          <a:bodyPr/>
          <a:lstStyle/>
          <a:p>
            <a:pPr rtl="0"/>
            <a:fld id="{B3563F38-76EE-4A8E-B057-A06D6E18A614}" type="datetime1">
              <a:rPr lang="uk-UA" smtClean="0"/>
              <a:t>15.11.2022</a:t>
            </a:fld>
            <a:endParaRPr lang="en-US" dirty="0"/>
          </a:p>
        </p:txBody>
      </p:sp>
    </p:spTree>
    <p:extLst>
      <p:ext uri="{BB962C8B-B14F-4D97-AF65-F5344CB8AC3E}">
        <p14:creationId xmlns:p14="http://schemas.microsoft.com/office/powerpoint/2010/main" val="1208828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88B159-A77D-4234-B9F7-934AC0E36F64}"/>
              </a:ext>
            </a:extLst>
          </p:cNvPr>
          <p:cNvSpPr>
            <a:spLocks noGrp="1"/>
          </p:cNvSpPr>
          <p:nvPr>
            <p:ph type="title"/>
          </p:nvPr>
        </p:nvSpPr>
        <p:spPr/>
        <p:txBody>
          <a:bodyPr/>
          <a:lstStyle/>
          <a:p>
            <a:r>
              <a:rPr lang="uk-UA" dirty="0"/>
              <a:t>Прийоми впливу</a:t>
            </a:r>
          </a:p>
        </p:txBody>
      </p:sp>
      <p:sp>
        <p:nvSpPr>
          <p:cNvPr id="3" name="Місце для вмісту 2">
            <a:extLst>
              <a:ext uri="{FF2B5EF4-FFF2-40B4-BE49-F238E27FC236}">
                <a16:creationId xmlns:a16="http://schemas.microsoft.com/office/drawing/2014/main" id="{96D10CE4-7437-46DB-88CF-65DD67F618E7}"/>
              </a:ext>
            </a:extLst>
          </p:cNvPr>
          <p:cNvSpPr>
            <a:spLocks noGrp="1"/>
          </p:cNvSpPr>
          <p:nvPr>
            <p:ph idx="1"/>
          </p:nvPr>
        </p:nvSpPr>
        <p:spPr/>
        <p:txBody>
          <a:bodyPr>
            <a:normAutofit/>
          </a:bodyPr>
          <a:lstStyle/>
          <a:p>
            <a:r>
              <a:rPr lang="ru-RU" dirty="0"/>
              <a:t>1.	</a:t>
            </a:r>
            <a:r>
              <a:rPr lang="ru-RU" dirty="0" err="1"/>
              <a:t>Прийом</a:t>
            </a:r>
            <a:r>
              <a:rPr lang="ru-RU" dirty="0"/>
              <a:t> “</a:t>
            </a:r>
            <a:r>
              <a:rPr lang="ru-RU" dirty="0" err="1"/>
              <a:t>перехід</a:t>
            </a:r>
            <a:r>
              <a:rPr lang="ru-RU" dirty="0"/>
              <a:t>” – </a:t>
            </a:r>
            <a:r>
              <a:rPr lang="ru-RU" dirty="0" err="1"/>
              <a:t>організовуйте</a:t>
            </a:r>
            <a:r>
              <a:rPr lang="ru-RU" dirty="0"/>
              <a:t> свою </a:t>
            </a:r>
            <a:r>
              <a:rPr lang="ru-RU" dirty="0" err="1"/>
              <a:t>мову</a:t>
            </a:r>
            <a:r>
              <a:rPr lang="ru-RU" dirty="0"/>
              <a:t> так, </a:t>
            </a:r>
            <a:r>
              <a:rPr lang="ru-RU" dirty="0" err="1"/>
              <a:t>щоб</a:t>
            </a:r>
            <a:r>
              <a:rPr lang="ru-RU" dirty="0"/>
              <a:t> вона </a:t>
            </a:r>
            <a:r>
              <a:rPr lang="ru-RU" dirty="0" err="1"/>
              <a:t>була</a:t>
            </a:r>
            <a:r>
              <a:rPr lang="ru-RU" dirty="0"/>
              <a:t> як </a:t>
            </a:r>
            <a:r>
              <a:rPr lang="ru-RU" dirty="0" err="1"/>
              <a:t>можна</a:t>
            </a:r>
            <a:r>
              <a:rPr lang="ru-RU" dirty="0"/>
              <a:t> </a:t>
            </a:r>
            <a:r>
              <a:rPr lang="ru-RU" dirty="0" err="1"/>
              <a:t>більш</a:t>
            </a:r>
            <a:r>
              <a:rPr lang="ru-RU" dirty="0"/>
              <a:t> плавною, без запинок і </a:t>
            </a:r>
            <a:r>
              <a:rPr lang="ru-RU" dirty="0" err="1"/>
              <a:t>різких</a:t>
            </a:r>
            <a:r>
              <a:rPr lang="ru-RU" dirty="0"/>
              <a:t> </a:t>
            </a:r>
            <a:r>
              <a:rPr lang="ru-RU" dirty="0" err="1"/>
              <a:t>поштовхів</a:t>
            </a:r>
            <a:r>
              <a:rPr lang="ru-RU" dirty="0"/>
              <a:t>. </a:t>
            </a:r>
            <a:r>
              <a:rPr lang="ru-RU" dirty="0" err="1"/>
              <a:t>Відмовтесь</a:t>
            </a:r>
            <a:r>
              <a:rPr lang="ru-RU" dirty="0"/>
              <a:t> </a:t>
            </a:r>
            <a:r>
              <a:rPr lang="ru-RU" dirty="0" err="1"/>
              <a:t>від</a:t>
            </a:r>
            <a:r>
              <a:rPr lang="ru-RU" dirty="0"/>
              <a:t> телеграфного стилю, нехай </a:t>
            </a:r>
            <a:r>
              <a:rPr lang="ru-RU" dirty="0" err="1"/>
              <a:t>ваші</a:t>
            </a:r>
            <a:r>
              <a:rPr lang="ru-RU" dirty="0"/>
              <a:t> слова </a:t>
            </a:r>
            <a:r>
              <a:rPr lang="ru-RU" dirty="0" err="1"/>
              <a:t>течуть</a:t>
            </a:r>
            <a:r>
              <a:rPr lang="ru-RU" dirty="0"/>
              <a:t> </a:t>
            </a:r>
            <a:r>
              <a:rPr lang="ru-RU" dirty="0" err="1"/>
              <a:t>вільно</a:t>
            </a:r>
            <a:r>
              <a:rPr lang="ru-RU" dirty="0"/>
              <a:t> і </a:t>
            </a:r>
            <a:r>
              <a:rPr lang="ru-RU" dirty="0" err="1"/>
              <a:t>м’яко</a:t>
            </a:r>
            <a:r>
              <a:rPr lang="ru-RU" dirty="0"/>
              <a:t>. </a:t>
            </a:r>
            <a:r>
              <a:rPr lang="ru-RU" dirty="0" err="1"/>
              <a:t>Завдяки</a:t>
            </a:r>
            <a:r>
              <a:rPr lang="ru-RU" dirty="0"/>
              <a:t> “переходу” </a:t>
            </a:r>
            <a:r>
              <a:rPr lang="ru-RU" dirty="0" err="1"/>
              <a:t>людина</a:t>
            </a:r>
            <a:r>
              <a:rPr lang="ru-RU" dirty="0"/>
              <a:t> переводиться з </a:t>
            </a:r>
            <a:r>
              <a:rPr lang="ru-RU" dirty="0" err="1"/>
              <a:t>її</a:t>
            </a:r>
            <a:r>
              <a:rPr lang="ru-RU" dirty="0"/>
              <a:t> </a:t>
            </a:r>
            <a:r>
              <a:rPr lang="ru-RU" dirty="0" err="1"/>
              <a:t>наявного</a:t>
            </a:r>
            <a:r>
              <a:rPr lang="ru-RU" dirty="0"/>
              <a:t> стану в стан </a:t>
            </a:r>
            <a:r>
              <a:rPr lang="ru-RU" dirty="0" err="1"/>
              <a:t>підвищеної</a:t>
            </a:r>
            <a:r>
              <a:rPr lang="ru-RU" dirty="0"/>
              <a:t> </a:t>
            </a:r>
            <a:r>
              <a:rPr lang="ru-RU" dirty="0" err="1"/>
              <a:t>сугестивності</a:t>
            </a:r>
            <a:r>
              <a:rPr lang="ru-RU" dirty="0"/>
              <a:t> (</a:t>
            </a:r>
            <a:r>
              <a:rPr lang="ru-RU" dirty="0" err="1"/>
              <a:t>навіюваності</a:t>
            </a:r>
            <a:r>
              <a:rPr lang="ru-RU" dirty="0"/>
              <a:t>). </a:t>
            </a:r>
            <a:r>
              <a:rPr lang="ru-RU" dirty="0" err="1"/>
              <a:t>Цей</a:t>
            </a:r>
            <a:r>
              <a:rPr lang="ru-RU" dirty="0"/>
              <a:t> </a:t>
            </a:r>
            <a:r>
              <a:rPr lang="ru-RU" dirty="0" err="1"/>
              <a:t>процес</a:t>
            </a:r>
            <a:r>
              <a:rPr lang="ru-RU" dirty="0"/>
              <a:t> </a:t>
            </a:r>
            <a:r>
              <a:rPr lang="ru-RU" dirty="0" err="1"/>
              <a:t>здійснюється</a:t>
            </a:r>
            <a:r>
              <a:rPr lang="ru-RU" dirty="0"/>
              <a:t> за </a:t>
            </a:r>
            <a:r>
              <a:rPr lang="ru-RU" dirty="0" err="1"/>
              <a:t>допомогою</a:t>
            </a:r>
            <a:r>
              <a:rPr lang="ru-RU" dirty="0"/>
              <a:t> </a:t>
            </a:r>
            <a:r>
              <a:rPr lang="ru-RU" dirty="0" err="1"/>
              <a:t>перехідних</a:t>
            </a:r>
            <a:r>
              <a:rPr lang="ru-RU" dirty="0"/>
              <a:t> </a:t>
            </a:r>
            <a:r>
              <a:rPr lang="ru-RU" dirty="0" err="1"/>
              <a:t>слів</a:t>
            </a:r>
            <a:r>
              <a:rPr lang="ru-RU" dirty="0"/>
              <a:t>: “</a:t>
            </a:r>
            <a:r>
              <a:rPr lang="ru-RU" dirty="0" err="1"/>
              <a:t>якщо</a:t>
            </a:r>
            <a:r>
              <a:rPr lang="ru-RU" dirty="0"/>
              <a:t>”, “коли”, “</a:t>
            </a:r>
            <a:r>
              <a:rPr lang="ru-RU" dirty="0" err="1"/>
              <a:t>якщо</a:t>
            </a:r>
            <a:r>
              <a:rPr lang="ru-RU" dirty="0"/>
              <a:t>... то”, “і” </a:t>
            </a:r>
            <a:r>
              <a:rPr lang="ru-RU" dirty="0" err="1"/>
              <a:t>тощо</a:t>
            </a:r>
            <a:r>
              <a:rPr lang="ru-RU" dirty="0"/>
              <a:t>.</a:t>
            </a:r>
          </a:p>
          <a:p>
            <a:endParaRPr lang="uk-UA" dirty="0"/>
          </a:p>
        </p:txBody>
      </p:sp>
      <p:sp>
        <p:nvSpPr>
          <p:cNvPr id="4" name="Місце для дати 3">
            <a:extLst>
              <a:ext uri="{FF2B5EF4-FFF2-40B4-BE49-F238E27FC236}">
                <a16:creationId xmlns:a16="http://schemas.microsoft.com/office/drawing/2014/main" id="{FE5DD5F1-1965-4890-99FF-9B17D5BCC13F}"/>
              </a:ext>
            </a:extLst>
          </p:cNvPr>
          <p:cNvSpPr>
            <a:spLocks noGrp="1"/>
          </p:cNvSpPr>
          <p:nvPr>
            <p:ph type="dt" sz="half" idx="10"/>
          </p:nvPr>
        </p:nvSpPr>
        <p:spPr/>
        <p:txBody>
          <a:bodyPr/>
          <a:lstStyle/>
          <a:p>
            <a:pPr rtl="0"/>
            <a:fld id="{B3563F38-76EE-4A8E-B057-A06D6E18A614}" type="datetime1">
              <a:rPr lang="uk-UA" smtClean="0"/>
              <a:t>15.11.2022</a:t>
            </a:fld>
            <a:endParaRPr lang="en-US" dirty="0"/>
          </a:p>
        </p:txBody>
      </p:sp>
    </p:spTree>
    <p:extLst>
      <p:ext uri="{BB962C8B-B14F-4D97-AF65-F5344CB8AC3E}">
        <p14:creationId xmlns:p14="http://schemas.microsoft.com/office/powerpoint/2010/main" val="2949315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5466D7-BCB2-4B58-AF90-8E93B43BE173}"/>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84A7D3EA-B2EC-4C28-B6B9-3E5DA9B8E272}"/>
              </a:ext>
            </a:extLst>
          </p:cNvPr>
          <p:cNvSpPr>
            <a:spLocks noGrp="1"/>
          </p:cNvSpPr>
          <p:nvPr>
            <p:ph idx="1"/>
          </p:nvPr>
        </p:nvSpPr>
        <p:spPr/>
        <p:txBody>
          <a:bodyPr/>
          <a:lstStyle/>
          <a:p>
            <a:pPr marL="36900" indent="0">
              <a:buNone/>
            </a:pPr>
            <a:r>
              <a:rPr lang="uk-UA" dirty="0"/>
              <a:t>2.	Прийом «звертання до внутрішнього голосу» – застосовується для зняття надмірної напруженості співрозмовника. Наприклад, працівник ОВС може сказати приблизно так: «Я цілком усвідомлюю деякий ступінь вашої настороженості й елементи сумніву, тому що подібна реакція є цілком логічною в даних умовах. Але мені здається, що ми б могли знайти певний взаємовигідний інтерес і пошукати спільні точки зору». </a:t>
            </a:r>
          </a:p>
        </p:txBody>
      </p:sp>
      <p:sp>
        <p:nvSpPr>
          <p:cNvPr id="4" name="Місце для дати 3">
            <a:extLst>
              <a:ext uri="{FF2B5EF4-FFF2-40B4-BE49-F238E27FC236}">
                <a16:creationId xmlns:a16="http://schemas.microsoft.com/office/drawing/2014/main" id="{32CB3660-E8D6-4D3A-B328-E33E9245E5CF}"/>
              </a:ext>
            </a:extLst>
          </p:cNvPr>
          <p:cNvSpPr>
            <a:spLocks noGrp="1"/>
          </p:cNvSpPr>
          <p:nvPr>
            <p:ph type="dt" sz="half" idx="10"/>
          </p:nvPr>
        </p:nvSpPr>
        <p:spPr/>
        <p:txBody>
          <a:bodyPr/>
          <a:lstStyle/>
          <a:p>
            <a:pPr rtl="0"/>
            <a:fld id="{B3563F38-76EE-4A8E-B057-A06D6E18A614}" type="datetime1">
              <a:rPr lang="uk-UA" smtClean="0"/>
              <a:t>15.11.2022</a:t>
            </a:fld>
            <a:endParaRPr lang="en-US" dirty="0"/>
          </a:p>
        </p:txBody>
      </p:sp>
    </p:spTree>
    <p:extLst>
      <p:ext uri="{BB962C8B-B14F-4D97-AF65-F5344CB8AC3E}">
        <p14:creationId xmlns:p14="http://schemas.microsoft.com/office/powerpoint/2010/main" val="774111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7F2809-607B-4961-A4AD-433D12C81AE1}"/>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F11A4870-3994-48D2-A50B-942B4020F832}"/>
              </a:ext>
            </a:extLst>
          </p:cNvPr>
          <p:cNvSpPr>
            <a:spLocks noGrp="1"/>
          </p:cNvSpPr>
          <p:nvPr>
            <p:ph idx="1"/>
          </p:nvPr>
        </p:nvSpPr>
        <p:spPr/>
        <p:txBody>
          <a:bodyPr/>
          <a:lstStyle/>
          <a:p>
            <a:pPr algn="just"/>
            <a:r>
              <a:rPr lang="ru-RU" dirty="0"/>
              <a:t>3.	«</a:t>
            </a:r>
            <a:r>
              <a:rPr lang="ru-RU" dirty="0" err="1"/>
              <a:t>Трюїзм</a:t>
            </a:r>
            <a:r>
              <a:rPr lang="ru-RU" dirty="0"/>
              <a:t>» (</a:t>
            </a:r>
            <a:r>
              <a:rPr lang="ru-RU" dirty="0" err="1"/>
              <a:t>загальне</a:t>
            </a:r>
            <a:r>
              <a:rPr lang="ru-RU" dirty="0"/>
              <a:t> </a:t>
            </a:r>
            <a:r>
              <a:rPr lang="ru-RU" dirty="0" err="1"/>
              <a:t>твердження</a:t>
            </a:r>
            <a:r>
              <a:rPr lang="ru-RU" dirty="0"/>
              <a:t>, </a:t>
            </a:r>
            <a:r>
              <a:rPr lang="ru-RU" dirty="0" err="1"/>
              <a:t>банальність</a:t>
            </a:r>
            <a:r>
              <a:rPr lang="ru-RU" dirty="0"/>
              <a:t>). Прикладом </a:t>
            </a:r>
            <a:r>
              <a:rPr lang="ru-RU" dirty="0" err="1"/>
              <a:t>трюїзму</a:t>
            </a:r>
            <a:r>
              <a:rPr lang="ru-RU" dirty="0"/>
              <a:t> є </a:t>
            </a:r>
            <a:r>
              <a:rPr lang="ru-RU" dirty="0" err="1"/>
              <a:t>наступні</a:t>
            </a:r>
            <a:r>
              <a:rPr lang="ru-RU" dirty="0"/>
              <a:t> </a:t>
            </a:r>
            <a:r>
              <a:rPr lang="ru-RU" dirty="0" err="1"/>
              <a:t>твердження</a:t>
            </a:r>
            <a:r>
              <a:rPr lang="ru-RU" dirty="0"/>
              <a:t>: «</a:t>
            </a:r>
            <a:r>
              <a:rPr lang="ru-RU" dirty="0" err="1"/>
              <a:t>Всі</a:t>
            </a:r>
            <a:r>
              <a:rPr lang="ru-RU" dirty="0"/>
              <a:t> люди </a:t>
            </a:r>
            <a:r>
              <a:rPr lang="ru-RU" dirty="0" err="1"/>
              <a:t>здатні</a:t>
            </a:r>
            <a:r>
              <a:rPr lang="ru-RU" dirty="0"/>
              <a:t> </a:t>
            </a:r>
            <a:r>
              <a:rPr lang="ru-RU" dirty="0" err="1"/>
              <a:t>відчувати</a:t>
            </a:r>
            <a:r>
              <a:rPr lang="ru-RU" dirty="0"/>
              <a:t>», «Зимою, як правило, </a:t>
            </a:r>
            <a:r>
              <a:rPr lang="ru-RU" dirty="0" err="1"/>
              <a:t>буває</a:t>
            </a:r>
            <a:r>
              <a:rPr lang="ru-RU" dirty="0"/>
              <a:t> холодно». У </a:t>
            </a:r>
            <a:r>
              <a:rPr lang="ru-RU" dirty="0" err="1"/>
              <a:t>практиці</a:t>
            </a:r>
            <a:r>
              <a:rPr lang="ru-RU" dirty="0"/>
              <a:t> </a:t>
            </a:r>
            <a:r>
              <a:rPr lang="ru-RU" dirty="0" err="1"/>
              <a:t>комунікацій</a:t>
            </a:r>
            <a:r>
              <a:rPr lang="ru-RU" dirty="0"/>
              <a:t> </a:t>
            </a:r>
            <a:r>
              <a:rPr lang="ru-RU" dirty="0" err="1"/>
              <a:t>трюїзми</a:t>
            </a:r>
            <a:r>
              <a:rPr lang="ru-RU" dirty="0"/>
              <a:t> </a:t>
            </a:r>
            <a:r>
              <a:rPr lang="ru-RU" dirty="0" err="1"/>
              <a:t>використовуються</a:t>
            </a:r>
            <a:r>
              <a:rPr lang="ru-RU" dirty="0"/>
              <a:t> як </a:t>
            </a:r>
            <a:r>
              <a:rPr lang="ru-RU" dirty="0" err="1"/>
              <a:t>засіб</a:t>
            </a:r>
            <a:r>
              <a:rPr lang="ru-RU" dirty="0"/>
              <a:t> переходу </a:t>
            </a:r>
            <a:r>
              <a:rPr lang="ru-RU" dirty="0" err="1"/>
              <a:t>від</a:t>
            </a:r>
            <a:r>
              <a:rPr lang="ru-RU" dirty="0"/>
              <a:t> конкретного </a:t>
            </a:r>
            <a:r>
              <a:rPr lang="ru-RU" dirty="0" err="1"/>
              <a:t>явища</a:t>
            </a:r>
            <a:r>
              <a:rPr lang="ru-RU" dirty="0"/>
              <a:t> до </a:t>
            </a:r>
            <a:r>
              <a:rPr lang="ru-RU" dirty="0" err="1"/>
              <a:t>узагальнення</a:t>
            </a:r>
            <a:r>
              <a:rPr lang="ru-RU" dirty="0"/>
              <a:t>. </a:t>
            </a:r>
            <a:r>
              <a:rPr lang="ru-RU" dirty="0" err="1"/>
              <a:t>Наприклад</a:t>
            </a:r>
            <a:r>
              <a:rPr lang="ru-RU" dirty="0"/>
              <a:t>, в </a:t>
            </a:r>
            <a:r>
              <a:rPr lang="ru-RU" dirty="0" err="1"/>
              <a:t>ситуації</a:t>
            </a:r>
            <a:r>
              <a:rPr lang="ru-RU" dirty="0"/>
              <a:t> </a:t>
            </a:r>
            <a:r>
              <a:rPr lang="ru-RU" dirty="0" err="1"/>
              <a:t>неочікуваної</a:t>
            </a:r>
            <a:r>
              <a:rPr lang="ru-RU" dirty="0"/>
              <a:t> </a:t>
            </a:r>
            <a:r>
              <a:rPr lang="ru-RU" dirty="0" err="1"/>
              <a:t>появи</a:t>
            </a:r>
            <a:r>
              <a:rPr lang="ru-RU" dirty="0"/>
              <a:t> </a:t>
            </a:r>
            <a:r>
              <a:rPr lang="ru-RU" dirty="0" err="1"/>
              <a:t>під</a:t>
            </a:r>
            <a:r>
              <a:rPr lang="ru-RU" dirty="0"/>
              <a:t> час </a:t>
            </a:r>
            <a:r>
              <a:rPr lang="ru-RU" dirty="0" err="1"/>
              <a:t>розмови</a:t>
            </a:r>
            <a:r>
              <a:rPr lang="ru-RU" dirty="0"/>
              <a:t> </a:t>
            </a:r>
            <a:r>
              <a:rPr lang="ru-RU" dirty="0" err="1"/>
              <a:t>якоїсь</a:t>
            </a:r>
            <a:r>
              <a:rPr lang="ru-RU" dirty="0"/>
              <a:t> </a:t>
            </a:r>
            <a:r>
              <a:rPr lang="ru-RU" dirty="0" err="1"/>
              <a:t>людини</a:t>
            </a:r>
            <a:r>
              <a:rPr lang="ru-RU" dirty="0"/>
              <a:t>, </a:t>
            </a:r>
            <a:r>
              <a:rPr lang="ru-RU" dirty="0" err="1"/>
              <a:t>можлива</a:t>
            </a:r>
            <a:r>
              <a:rPr lang="ru-RU" dirty="0"/>
              <a:t> фраза: «</a:t>
            </a:r>
            <a:r>
              <a:rPr lang="ru-RU" dirty="0" err="1"/>
              <a:t>такі</a:t>
            </a:r>
            <a:r>
              <a:rPr lang="ru-RU" dirty="0"/>
              <a:t> </a:t>
            </a:r>
            <a:r>
              <a:rPr lang="ru-RU" dirty="0" err="1"/>
              <a:t>всі</a:t>
            </a:r>
            <a:r>
              <a:rPr lang="ru-RU" dirty="0"/>
              <a:t> люди, тому </a:t>
            </a:r>
            <a:r>
              <a:rPr lang="ru-RU" dirty="0" err="1"/>
              <a:t>що</a:t>
            </a:r>
            <a:r>
              <a:rPr lang="ru-RU" dirty="0"/>
              <a:t> в кожному з нас жива </a:t>
            </a:r>
            <a:r>
              <a:rPr lang="ru-RU" dirty="0" err="1"/>
              <a:t>людська</a:t>
            </a:r>
            <a:r>
              <a:rPr lang="ru-RU" dirty="0"/>
              <a:t> природа». З </a:t>
            </a:r>
            <a:r>
              <a:rPr lang="ru-RU" dirty="0" err="1"/>
              <a:t>трюїзмом</a:t>
            </a:r>
            <a:r>
              <a:rPr lang="ru-RU" dirty="0"/>
              <a:t> не </a:t>
            </a:r>
            <a:r>
              <a:rPr lang="ru-RU" dirty="0" err="1"/>
              <a:t>можна</a:t>
            </a:r>
            <a:r>
              <a:rPr lang="ru-RU" dirty="0"/>
              <a:t> не </a:t>
            </a:r>
            <a:r>
              <a:rPr lang="ru-RU" dirty="0" err="1"/>
              <a:t>погодитися</a:t>
            </a:r>
            <a:r>
              <a:rPr lang="ru-RU" dirty="0"/>
              <a:t> – у </a:t>
            </a:r>
            <a:r>
              <a:rPr lang="ru-RU" dirty="0" err="1"/>
              <a:t>цьому</a:t>
            </a:r>
            <a:r>
              <a:rPr lang="ru-RU" dirty="0"/>
              <a:t> </a:t>
            </a:r>
            <a:r>
              <a:rPr lang="ru-RU" dirty="0" err="1"/>
              <a:t>його</a:t>
            </a:r>
            <a:r>
              <a:rPr lang="ru-RU" dirty="0"/>
              <a:t> сила.</a:t>
            </a:r>
            <a:endParaRPr lang="uk-UA" dirty="0"/>
          </a:p>
        </p:txBody>
      </p:sp>
      <p:sp>
        <p:nvSpPr>
          <p:cNvPr id="4" name="Місце для дати 3">
            <a:extLst>
              <a:ext uri="{FF2B5EF4-FFF2-40B4-BE49-F238E27FC236}">
                <a16:creationId xmlns:a16="http://schemas.microsoft.com/office/drawing/2014/main" id="{18B318DA-8766-4F8C-8064-8B8351A4692C}"/>
              </a:ext>
            </a:extLst>
          </p:cNvPr>
          <p:cNvSpPr>
            <a:spLocks noGrp="1"/>
          </p:cNvSpPr>
          <p:nvPr>
            <p:ph type="dt" sz="half" idx="10"/>
          </p:nvPr>
        </p:nvSpPr>
        <p:spPr/>
        <p:txBody>
          <a:bodyPr/>
          <a:lstStyle/>
          <a:p>
            <a:pPr rtl="0"/>
            <a:fld id="{B3563F38-76EE-4A8E-B057-A06D6E18A614}" type="datetime1">
              <a:rPr lang="uk-UA" smtClean="0"/>
              <a:t>15.11.2022</a:t>
            </a:fld>
            <a:endParaRPr lang="en-US" dirty="0"/>
          </a:p>
        </p:txBody>
      </p:sp>
    </p:spTree>
    <p:extLst>
      <p:ext uri="{BB962C8B-B14F-4D97-AF65-F5344CB8AC3E}">
        <p14:creationId xmlns:p14="http://schemas.microsoft.com/office/powerpoint/2010/main" val="2213202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CA1EDE-BDA0-481D-A7C1-BA62F0BC50C3}"/>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3A9B8C87-738F-4682-B74E-BCE9032B114A}"/>
              </a:ext>
            </a:extLst>
          </p:cNvPr>
          <p:cNvSpPr>
            <a:spLocks noGrp="1"/>
          </p:cNvSpPr>
          <p:nvPr>
            <p:ph idx="1"/>
          </p:nvPr>
        </p:nvSpPr>
        <p:spPr/>
        <p:txBody>
          <a:bodyPr/>
          <a:lstStyle/>
          <a:p>
            <a:pPr algn="just"/>
            <a:r>
              <a:rPr lang="uk-UA" dirty="0"/>
              <a:t>Цілеспрямованість передбачає, що суб’єкт впливу (той, хто впливає) має і усвідомлює певну мету, а його діями керує уявлення про те, яким повинен стати об’єкт впливу, як повинна змінитись його поведінка. Інакше результат застосування того чи іншого методу стає мало прогнозованим.</a:t>
            </a:r>
          </a:p>
        </p:txBody>
      </p:sp>
      <p:sp>
        <p:nvSpPr>
          <p:cNvPr id="4" name="Місце для дати 3">
            <a:extLst>
              <a:ext uri="{FF2B5EF4-FFF2-40B4-BE49-F238E27FC236}">
                <a16:creationId xmlns:a16="http://schemas.microsoft.com/office/drawing/2014/main" id="{57B883BF-8486-45F7-A59A-50A96163D02F}"/>
              </a:ext>
            </a:extLst>
          </p:cNvPr>
          <p:cNvSpPr>
            <a:spLocks noGrp="1"/>
          </p:cNvSpPr>
          <p:nvPr>
            <p:ph type="dt" sz="half" idx="10"/>
          </p:nvPr>
        </p:nvSpPr>
        <p:spPr/>
        <p:txBody>
          <a:bodyPr/>
          <a:lstStyle/>
          <a:p>
            <a:pPr rtl="0"/>
            <a:fld id="{B3563F38-76EE-4A8E-B057-A06D6E18A614}" type="datetime1">
              <a:rPr lang="uk-UA" smtClean="0"/>
              <a:t>15.11.2022</a:t>
            </a:fld>
            <a:endParaRPr lang="en-US" dirty="0"/>
          </a:p>
        </p:txBody>
      </p:sp>
    </p:spTree>
    <p:extLst>
      <p:ext uri="{BB962C8B-B14F-4D97-AF65-F5344CB8AC3E}">
        <p14:creationId xmlns:p14="http://schemas.microsoft.com/office/powerpoint/2010/main" val="1946401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E1A7A9-0F7D-40B8-960D-1DF46042F207}"/>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78CEDEE9-F556-4625-A618-DDE2FE75C049}"/>
              </a:ext>
            </a:extLst>
          </p:cNvPr>
          <p:cNvSpPr>
            <a:spLocks noGrp="1"/>
          </p:cNvSpPr>
          <p:nvPr>
            <p:ph idx="1"/>
          </p:nvPr>
        </p:nvSpPr>
        <p:spPr/>
        <p:txBody>
          <a:bodyPr/>
          <a:lstStyle/>
          <a:p>
            <a:pPr marL="36900" indent="0" algn="just">
              <a:buNone/>
            </a:pPr>
            <a:r>
              <a:rPr lang="uk-UA" dirty="0"/>
              <a:t>4.	«Переформування» – дозволяє в лічені секунди змінити оцінку ситуації на прямо протилежну. Для кращого розуміння цього прийому порівняйте два вислови: «День – це лише світлий проміжок між двома темними ночами»; «Ніч – це лише темний проміжок між двома світлими днями». Якщо чомусь не був досягнутий запланований результат, можна оцінити ситуацію вкрай негативно, а можна усвідомлювати її як можливість для накопичення сил для здійснення більш важливих справ або зайвий привід для того, щоб у чомусь удосконалити себе.</a:t>
            </a:r>
          </a:p>
        </p:txBody>
      </p:sp>
      <p:sp>
        <p:nvSpPr>
          <p:cNvPr id="4" name="Місце для дати 3">
            <a:extLst>
              <a:ext uri="{FF2B5EF4-FFF2-40B4-BE49-F238E27FC236}">
                <a16:creationId xmlns:a16="http://schemas.microsoft.com/office/drawing/2014/main" id="{1A78EDFE-313E-4F66-AAEE-9357E62A1400}"/>
              </a:ext>
            </a:extLst>
          </p:cNvPr>
          <p:cNvSpPr>
            <a:spLocks noGrp="1"/>
          </p:cNvSpPr>
          <p:nvPr>
            <p:ph type="dt" sz="half" idx="10"/>
          </p:nvPr>
        </p:nvSpPr>
        <p:spPr/>
        <p:txBody>
          <a:bodyPr/>
          <a:lstStyle/>
          <a:p>
            <a:pPr rtl="0"/>
            <a:fld id="{B3563F38-76EE-4A8E-B057-A06D6E18A614}" type="datetime1">
              <a:rPr lang="uk-UA" smtClean="0"/>
              <a:t>15.11.2022</a:t>
            </a:fld>
            <a:endParaRPr lang="en-US" dirty="0"/>
          </a:p>
        </p:txBody>
      </p:sp>
    </p:spTree>
    <p:extLst>
      <p:ext uri="{BB962C8B-B14F-4D97-AF65-F5344CB8AC3E}">
        <p14:creationId xmlns:p14="http://schemas.microsoft.com/office/powerpoint/2010/main" val="10413945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6F447C-6677-4344-AC8B-D7BF0853C2A1}"/>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EF7B23CD-379B-4923-94F2-53C574F82224}"/>
              </a:ext>
            </a:extLst>
          </p:cNvPr>
          <p:cNvSpPr>
            <a:spLocks noGrp="1"/>
          </p:cNvSpPr>
          <p:nvPr>
            <p:ph idx="1"/>
          </p:nvPr>
        </p:nvSpPr>
        <p:spPr/>
        <p:txBody>
          <a:bodyPr/>
          <a:lstStyle/>
          <a:p>
            <a:pPr algn="just"/>
            <a:r>
              <a:rPr lang="uk-UA" dirty="0"/>
              <a:t>5.	«Вибір без вибору» – інтуїтивно цей прийом часто застосовується у спілкуванні з дітьми таким чином: «Ти підеш спати прямо зараз або коли </a:t>
            </a:r>
            <a:r>
              <a:rPr lang="uk-UA" dirty="0" err="1"/>
              <a:t>збереш</a:t>
            </a:r>
            <a:r>
              <a:rPr lang="uk-UA" dirty="0"/>
              <a:t> іграшки?». У спілкуванні дорослих він може являти собою один із варіантів як жорсткого, так і м’якого стилю – в залежності від контексту й інтонаційного ладу. «Ми зустрінемося на вашій чи на моїй території?», тобто формулювання не припускає, що зустріч не відбудеться.</a:t>
            </a:r>
          </a:p>
        </p:txBody>
      </p:sp>
      <p:sp>
        <p:nvSpPr>
          <p:cNvPr id="4" name="Місце для дати 3">
            <a:extLst>
              <a:ext uri="{FF2B5EF4-FFF2-40B4-BE49-F238E27FC236}">
                <a16:creationId xmlns:a16="http://schemas.microsoft.com/office/drawing/2014/main" id="{575D3A0D-7531-423B-9E13-DDBB7478D4E2}"/>
              </a:ext>
            </a:extLst>
          </p:cNvPr>
          <p:cNvSpPr>
            <a:spLocks noGrp="1"/>
          </p:cNvSpPr>
          <p:nvPr>
            <p:ph type="dt" sz="half" idx="10"/>
          </p:nvPr>
        </p:nvSpPr>
        <p:spPr/>
        <p:txBody>
          <a:bodyPr/>
          <a:lstStyle/>
          <a:p>
            <a:pPr rtl="0"/>
            <a:fld id="{B3563F38-76EE-4A8E-B057-A06D6E18A614}" type="datetime1">
              <a:rPr lang="uk-UA" smtClean="0"/>
              <a:t>15.11.2022</a:t>
            </a:fld>
            <a:endParaRPr lang="en-US" dirty="0"/>
          </a:p>
        </p:txBody>
      </p:sp>
    </p:spTree>
    <p:extLst>
      <p:ext uri="{BB962C8B-B14F-4D97-AF65-F5344CB8AC3E}">
        <p14:creationId xmlns:p14="http://schemas.microsoft.com/office/powerpoint/2010/main" val="27707636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ADE667-EE52-4BC2-8558-73250CC20942}"/>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E5D62AD2-6EAE-4990-A5F7-8B291E88A5BB}"/>
              </a:ext>
            </a:extLst>
          </p:cNvPr>
          <p:cNvSpPr>
            <a:spLocks noGrp="1"/>
          </p:cNvSpPr>
          <p:nvPr>
            <p:ph idx="1"/>
          </p:nvPr>
        </p:nvSpPr>
        <p:spPr/>
        <p:txBody>
          <a:bodyPr/>
          <a:lstStyle/>
          <a:p>
            <a:pPr algn="just"/>
            <a:r>
              <a:rPr lang="uk-UA" dirty="0"/>
              <a:t>6.	«Припущення» – прийом близький до попереднього, оскільки диктує не лише найближчі, але й наступні дії. Його можна описати формулою: «Перед тим, як Х, зробіть У», наприклад, «Перед тим, як ви поїдете до ..., зустріньтеся з ...».</a:t>
            </a:r>
          </a:p>
          <a:p>
            <a:pPr algn="just"/>
            <a:r>
              <a:rPr lang="uk-UA" dirty="0"/>
              <a:t>7.	«Право вибору» – маскування дійсних намірів ілюзією свободи вибору: «Ви можете зробити це самостійно або взяти у помічники А., але я знаю, що самі ви зробите це краще». </a:t>
            </a:r>
          </a:p>
          <a:p>
            <a:endParaRPr lang="uk-UA" dirty="0"/>
          </a:p>
        </p:txBody>
      </p:sp>
      <p:sp>
        <p:nvSpPr>
          <p:cNvPr id="4" name="Місце для дати 3">
            <a:extLst>
              <a:ext uri="{FF2B5EF4-FFF2-40B4-BE49-F238E27FC236}">
                <a16:creationId xmlns:a16="http://schemas.microsoft.com/office/drawing/2014/main" id="{D7E937F0-2176-439F-A6A4-2444A0FA09BB}"/>
              </a:ext>
            </a:extLst>
          </p:cNvPr>
          <p:cNvSpPr>
            <a:spLocks noGrp="1"/>
          </p:cNvSpPr>
          <p:nvPr>
            <p:ph type="dt" sz="half" idx="10"/>
          </p:nvPr>
        </p:nvSpPr>
        <p:spPr/>
        <p:txBody>
          <a:bodyPr/>
          <a:lstStyle/>
          <a:p>
            <a:pPr rtl="0"/>
            <a:fld id="{B3563F38-76EE-4A8E-B057-A06D6E18A614}" type="datetime1">
              <a:rPr lang="uk-UA" smtClean="0"/>
              <a:t>15.11.2022</a:t>
            </a:fld>
            <a:endParaRPr lang="en-US" dirty="0"/>
          </a:p>
        </p:txBody>
      </p:sp>
    </p:spTree>
    <p:extLst>
      <p:ext uri="{BB962C8B-B14F-4D97-AF65-F5344CB8AC3E}">
        <p14:creationId xmlns:p14="http://schemas.microsoft.com/office/powerpoint/2010/main" val="2664568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71C566-2D00-46A4-9FDB-F2023D2281A3}"/>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C78F180E-3796-4FC8-B083-B63D6F99D830}"/>
              </a:ext>
            </a:extLst>
          </p:cNvPr>
          <p:cNvSpPr>
            <a:spLocks noGrp="1"/>
          </p:cNvSpPr>
          <p:nvPr>
            <p:ph idx="1"/>
          </p:nvPr>
        </p:nvSpPr>
        <p:spPr/>
        <p:txBody>
          <a:bodyPr/>
          <a:lstStyle/>
          <a:p>
            <a:pPr algn="just"/>
            <a:r>
              <a:rPr lang="ru-RU" dirty="0"/>
              <a:t>8.	“</a:t>
            </a:r>
            <a:r>
              <a:rPr lang="ru-RU" dirty="0" err="1"/>
              <a:t>Запитання-ярлики</a:t>
            </a:r>
            <a:r>
              <a:rPr lang="ru-RU" dirty="0"/>
              <a:t>” (“</a:t>
            </a:r>
            <a:r>
              <a:rPr lang="ru-RU" dirty="0" err="1"/>
              <a:t>Чи</a:t>
            </a:r>
            <a:r>
              <a:rPr lang="ru-RU" dirty="0"/>
              <a:t> не правда?”, “</a:t>
            </a:r>
            <a:r>
              <a:rPr lang="ru-RU" dirty="0" err="1"/>
              <a:t>Чи</a:t>
            </a:r>
            <a:r>
              <a:rPr lang="ru-RU" dirty="0"/>
              <a:t> не так?”) – </a:t>
            </a:r>
            <a:r>
              <a:rPr lang="ru-RU" dirty="0" err="1"/>
              <a:t>роблять</a:t>
            </a:r>
            <a:r>
              <a:rPr lang="ru-RU" dirty="0"/>
              <a:t> вашу </a:t>
            </a:r>
            <a:r>
              <a:rPr lang="ru-RU" dirty="0" err="1"/>
              <a:t>мову</a:t>
            </a:r>
            <a:r>
              <a:rPr lang="ru-RU" dirty="0"/>
              <a:t> </a:t>
            </a:r>
            <a:r>
              <a:rPr lang="ru-RU" dirty="0" err="1"/>
              <a:t>більш</a:t>
            </a:r>
            <a:r>
              <a:rPr lang="ru-RU" dirty="0"/>
              <a:t> </a:t>
            </a:r>
            <a:r>
              <a:rPr lang="ru-RU" dirty="0" err="1"/>
              <a:t>переконливою</a:t>
            </a:r>
            <a:r>
              <a:rPr lang="ru-RU" dirty="0"/>
              <a:t>, а по </a:t>
            </a:r>
            <a:r>
              <a:rPr lang="ru-RU" dirty="0" err="1"/>
              <a:t>суті</a:t>
            </a:r>
            <a:r>
              <a:rPr lang="ru-RU" dirty="0"/>
              <a:t> </a:t>
            </a:r>
            <a:r>
              <a:rPr lang="ru-RU" dirty="0" err="1"/>
              <a:t>своїй</a:t>
            </a:r>
            <a:r>
              <a:rPr lang="ru-RU" dirty="0"/>
              <a:t> </a:t>
            </a:r>
            <a:r>
              <a:rPr lang="ru-RU" dirty="0" err="1"/>
              <a:t>м’якою</a:t>
            </a:r>
            <a:r>
              <a:rPr lang="ru-RU" dirty="0"/>
              <a:t> і </a:t>
            </a:r>
            <a:r>
              <a:rPr lang="ru-RU" dirty="0" err="1"/>
              <a:t>делікатною</a:t>
            </a:r>
            <a:r>
              <a:rPr lang="ru-RU" dirty="0"/>
              <a:t> формою </a:t>
            </a:r>
            <a:r>
              <a:rPr lang="ru-RU" dirty="0" err="1"/>
              <a:t>прикривають</a:t>
            </a:r>
            <a:r>
              <a:rPr lang="ru-RU" dirty="0"/>
              <a:t> </a:t>
            </a:r>
            <a:r>
              <a:rPr lang="ru-RU" dirty="0" err="1"/>
              <a:t>ствердження</a:t>
            </a:r>
            <a:r>
              <a:rPr lang="ru-RU" dirty="0"/>
              <a:t>, </a:t>
            </a:r>
            <a:r>
              <a:rPr lang="ru-RU" dirty="0" err="1"/>
              <a:t>що</a:t>
            </a:r>
            <a:r>
              <a:rPr lang="ru-RU" dirty="0"/>
              <a:t> не </a:t>
            </a:r>
            <a:r>
              <a:rPr lang="ru-RU" dirty="0" err="1"/>
              <a:t>припускають</a:t>
            </a:r>
            <a:r>
              <a:rPr lang="ru-RU" dirty="0"/>
              <a:t> </a:t>
            </a:r>
            <a:r>
              <a:rPr lang="ru-RU" dirty="0" err="1"/>
              <a:t>заперечень</a:t>
            </a:r>
            <a:r>
              <a:rPr lang="ru-RU" dirty="0"/>
              <a:t>. Вони </a:t>
            </a:r>
            <a:r>
              <a:rPr lang="ru-RU" dirty="0" err="1"/>
              <a:t>здійснюють</a:t>
            </a:r>
            <a:r>
              <a:rPr lang="ru-RU" dirty="0"/>
              <a:t> на </a:t>
            </a:r>
            <a:r>
              <a:rPr lang="ru-RU" dirty="0" err="1"/>
              <a:t>свідомість</a:t>
            </a:r>
            <a:r>
              <a:rPr lang="ru-RU" dirty="0"/>
              <a:t> </a:t>
            </a:r>
            <a:r>
              <a:rPr lang="ru-RU" dirty="0" err="1"/>
              <a:t>такий</a:t>
            </a:r>
            <a:r>
              <a:rPr lang="ru-RU" dirty="0"/>
              <a:t> </a:t>
            </a:r>
            <a:r>
              <a:rPr lang="ru-RU" dirty="0" err="1"/>
              <a:t>вплив</a:t>
            </a:r>
            <a:r>
              <a:rPr lang="ru-RU" dirty="0"/>
              <a:t>, </a:t>
            </a:r>
            <a:r>
              <a:rPr lang="ru-RU" dirty="0" err="1"/>
              <a:t>що</a:t>
            </a:r>
            <a:r>
              <a:rPr lang="ru-RU" dirty="0"/>
              <a:t> </a:t>
            </a:r>
            <a:r>
              <a:rPr lang="ru-RU" dirty="0" err="1"/>
              <a:t>остання</a:t>
            </a:r>
            <a:r>
              <a:rPr lang="ru-RU" dirty="0"/>
              <a:t> </a:t>
            </a:r>
            <a:r>
              <a:rPr lang="ru-RU" dirty="0" err="1"/>
              <a:t>знижує</a:t>
            </a:r>
            <a:r>
              <a:rPr lang="ru-RU" dirty="0"/>
              <a:t> </a:t>
            </a:r>
            <a:r>
              <a:rPr lang="ru-RU" dirty="0" err="1"/>
              <a:t>пильність</a:t>
            </a:r>
            <a:r>
              <a:rPr lang="ru-RU" dirty="0"/>
              <a:t> критичного </a:t>
            </a:r>
            <a:r>
              <a:rPr lang="ru-RU" dirty="0" err="1"/>
              <a:t>сприйняття</a:t>
            </a:r>
            <a:r>
              <a:rPr lang="ru-RU" dirty="0"/>
              <a:t>. </a:t>
            </a:r>
            <a:r>
              <a:rPr lang="ru-RU" dirty="0" err="1"/>
              <a:t>Щоб</a:t>
            </a:r>
            <a:r>
              <a:rPr lang="ru-RU" dirty="0"/>
              <a:t> </a:t>
            </a:r>
            <a:r>
              <a:rPr lang="ru-RU" dirty="0" err="1"/>
              <a:t>ефект</a:t>
            </a:r>
            <a:r>
              <a:rPr lang="ru-RU" dirty="0"/>
              <a:t> </a:t>
            </a:r>
            <a:r>
              <a:rPr lang="ru-RU" dirty="0" err="1"/>
              <a:t>був</a:t>
            </a:r>
            <a:r>
              <a:rPr lang="ru-RU" dirty="0"/>
              <a:t> </a:t>
            </a:r>
            <a:r>
              <a:rPr lang="ru-RU" dirty="0" err="1"/>
              <a:t>сильнішим</a:t>
            </a:r>
            <a:r>
              <a:rPr lang="ru-RU" dirty="0"/>
              <a:t>, на початку </a:t>
            </a:r>
            <a:r>
              <a:rPr lang="ru-RU" dirty="0" err="1"/>
              <a:t>ставте</a:t>
            </a:r>
            <a:r>
              <a:rPr lang="ru-RU" dirty="0"/>
              <a:t> </a:t>
            </a:r>
            <a:r>
              <a:rPr lang="ru-RU" dirty="0" err="1"/>
              <a:t>питання-ярлики</a:t>
            </a:r>
            <a:r>
              <a:rPr lang="ru-RU" dirty="0"/>
              <a:t> </a:t>
            </a:r>
            <a:r>
              <a:rPr lang="ru-RU" dirty="0" err="1"/>
              <a:t>поруч</a:t>
            </a:r>
            <a:r>
              <a:rPr lang="ru-RU" dirty="0"/>
              <a:t> </a:t>
            </a:r>
            <a:r>
              <a:rPr lang="ru-RU" dirty="0" err="1"/>
              <a:t>із</a:t>
            </a:r>
            <a:r>
              <a:rPr lang="ru-RU" dirty="0"/>
              <a:t> </a:t>
            </a:r>
            <a:r>
              <a:rPr lang="ru-RU" dirty="0" err="1"/>
              <a:t>трюїзмами</a:t>
            </a:r>
            <a:r>
              <a:rPr lang="ru-RU" dirty="0"/>
              <a:t> – </a:t>
            </a:r>
            <a:r>
              <a:rPr lang="ru-RU" dirty="0" err="1"/>
              <a:t>висловленнями</a:t>
            </a:r>
            <a:r>
              <a:rPr lang="ru-RU" dirty="0"/>
              <a:t>, </a:t>
            </a:r>
            <a:r>
              <a:rPr lang="ru-RU" dirty="0" err="1"/>
              <a:t>із</a:t>
            </a:r>
            <a:r>
              <a:rPr lang="ru-RU" dirty="0"/>
              <a:t> </a:t>
            </a:r>
            <a:r>
              <a:rPr lang="ru-RU" dirty="0" err="1"/>
              <a:t>якими</a:t>
            </a:r>
            <a:r>
              <a:rPr lang="ru-RU" dirty="0"/>
              <a:t> не </a:t>
            </a:r>
            <a:r>
              <a:rPr lang="ru-RU" dirty="0" err="1"/>
              <a:t>можна</a:t>
            </a:r>
            <a:r>
              <a:rPr lang="ru-RU" dirty="0"/>
              <a:t> не </a:t>
            </a:r>
            <a:r>
              <a:rPr lang="ru-RU" dirty="0" err="1"/>
              <a:t>погодитися</a:t>
            </a:r>
            <a:r>
              <a:rPr lang="ru-RU" dirty="0"/>
              <a:t>. </a:t>
            </a:r>
            <a:r>
              <a:rPr lang="ru-RU" dirty="0" err="1"/>
              <a:t>Поступово</a:t>
            </a:r>
            <a:r>
              <a:rPr lang="ru-RU" dirty="0"/>
              <a:t>, коли </a:t>
            </a:r>
            <a:r>
              <a:rPr lang="ru-RU" dirty="0" err="1"/>
              <a:t>ви</a:t>
            </a:r>
            <a:r>
              <a:rPr lang="ru-RU" dirty="0"/>
              <a:t> перейдете до </a:t>
            </a:r>
            <a:r>
              <a:rPr lang="ru-RU" dirty="0" err="1"/>
              <a:t>пропозицій</a:t>
            </a:r>
            <a:r>
              <a:rPr lang="ru-RU" dirty="0"/>
              <a:t>, </a:t>
            </a:r>
            <a:r>
              <a:rPr lang="ru-RU" dirty="0" err="1"/>
              <a:t>що</a:t>
            </a:r>
            <a:r>
              <a:rPr lang="ru-RU" dirty="0"/>
              <a:t> </a:t>
            </a:r>
            <a:r>
              <a:rPr lang="ru-RU" dirty="0" err="1"/>
              <a:t>можуть</a:t>
            </a:r>
            <a:r>
              <a:rPr lang="ru-RU" dirty="0"/>
              <a:t> </a:t>
            </a:r>
            <a:r>
              <a:rPr lang="ru-RU" dirty="0" err="1"/>
              <a:t>викликати</a:t>
            </a:r>
            <a:r>
              <a:rPr lang="ru-RU" dirty="0"/>
              <a:t> </a:t>
            </a:r>
            <a:r>
              <a:rPr lang="ru-RU" dirty="0" err="1"/>
              <a:t>суперечну</a:t>
            </a:r>
            <a:r>
              <a:rPr lang="ru-RU" dirty="0"/>
              <a:t> </a:t>
            </a:r>
            <a:r>
              <a:rPr lang="ru-RU" dirty="0" err="1"/>
              <a:t>реакцію</a:t>
            </a:r>
            <a:r>
              <a:rPr lang="ru-RU" dirty="0"/>
              <a:t>, </a:t>
            </a:r>
            <a:r>
              <a:rPr lang="ru-RU" dirty="0" err="1"/>
              <a:t>свідомість</a:t>
            </a:r>
            <a:r>
              <a:rPr lang="ru-RU" dirty="0"/>
              <a:t> (у силу </a:t>
            </a:r>
            <a:r>
              <a:rPr lang="ru-RU" dirty="0" err="1"/>
              <a:t>своєї</a:t>
            </a:r>
            <a:r>
              <a:rPr lang="ru-RU" dirty="0"/>
              <a:t> </a:t>
            </a:r>
            <a:r>
              <a:rPr lang="ru-RU" dirty="0" err="1"/>
              <a:t>інерційності</a:t>
            </a:r>
            <a:r>
              <a:rPr lang="ru-RU" dirty="0"/>
              <a:t>) </a:t>
            </a:r>
            <a:r>
              <a:rPr lang="ru-RU" dirty="0" err="1"/>
              <a:t>вашого</a:t>
            </a:r>
            <a:r>
              <a:rPr lang="ru-RU" dirty="0"/>
              <a:t> </a:t>
            </a:r>
            <a:r>
              <a:rPr lang="ru-RU" dirty="0" err="1"/>
              <a:t>співрозмовника</a:t>
            </a:r>
            <a:r>
              <a:rPr lang="ru-RU" dirty="0"/>
              <a:t> </a:t>
            </a:r>
            <a:r>
              <a:rPr lang="ru-RU" dirty="0" err="1"/>
              <a:t>погодиться</a:t>
            </a:r>
            <a:r>
              <a:rPr lang="ru-RU" dirty="0"/>
              <a:t> </a:t>
            </a:r>
            <a:r>
              <a:rPr lang="ru-RU" dirty="0" err="1"/>
              <a:t>із</a:t>
            </a:r>
            <a:r>
              <a:rPr lang="ru-RU" dirty="0"/>
              <a:t> ними. </a:t>
            </a:r>
            <a:endParaRPr lang="uk-UA" dirty="0"/>
          </a:p>
        </p:txBody>
      </p:sp>
      <p:sp>
        <p:nvSpPr>
          <p:cNvPr id="4" name="Місце для дати 3">
            <a:extLst>
              <a:ext uri="{FF2B5EF4-FFF2-40B4-BE49-F238E27FC236}">
                <a16:creationId xmlns:a16="http://schemas.microsoft.com/office/drawing/2014/main" id="{973E5AA2-B971-4B05-8134-EFA368B0FDAF}"/>
              </a:ext>
            </a:extLst>
          </p:cNvPr>
          <p:cNvSpPr>
            <a:spLocks noGrp="1"/>
          </p:cNvSpPr>
          <p:nvPr>
            <p:ph type="dt" sz="half" idx="10"/>
          </p:nvPr>
        </p:nvSpPr>
        <p:spPr/>
        <p:txBody>
          <a:bodyPr/>
          <a:lstStyle/>
          <a:p>
            <a:pPr rtl="0"/>
            <a:fld id="{B3563F38-76EE-4A8E-B057-A06D6E18A614}" type="datetime1">
              <a:rPr lang="uk-UA" smtClean="0"/>
              <a:t>15.11.2022</a:t>
            </a:fld>
            <a:endParaRPr lang="en-US" dirty="0"/>
          </a:p>
        </p:txBody>
      </p:sp>
    </p:spTree>
    <p:extLst>
      <p:ext uri="{BB962C8B-B14F-4D97-AF65-F5344CB8AC3E}">
        <p14:creationId xmlns:p14="http://schemas.microsoft.com/office/powerpoint/2010/main" val="39795095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61309C-CA7B-497A-8A58-5F7329F1FB7D}"/>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412CC715-FE52-4D66-8367-AC28D0F02BBE}"/>
              </a:ext>
            </a:extLst>
          </p:cNvPr>
          <p:cNvSpPr>
            <a:spLocks noGrp="1"/>
          </p:cNvSpPr>
          <p:nvPr>
            <p:ph idx="1"/>
          </p:nvPr>
        </p:nvSpPr>
        <p:spPr/>
        <p:txBody>
          <a:bodyPr/>
          <a:lstStyle/>
          <a:p>
            <a:pPr algn="just"/>
            <a:r>
              <a:rPr lang="uk-UA" dirty="0"/>
              <a:t>9.	“</a:t>
            </a:r>
            <a:r>
              <a:rPr lang="uk-UA" dirty="0" err="1"/>
              <a:t>Номіналізація</a:t>
            </a:r>
            <a:r>
              <a:rPr lang="uk-UA" dirty="0"/>
              <a:t>” – узагальнене позначення, вільне від конкретного змісту, яке являє трансформацію дієслова в іменник. Наприклад, можна сказати: “Ви зрозумієте...”, а можна переформулювати: “Ви знайдете розуміння”. </a:t>
            </a:r>
            <a:r>
              <a:rPr lang="uk-UA" dirty="0" err="1"/>
              <a:t>Номіналізація</a:t>
            </a:r>
            <a:r>
              <a:rPr lang="uk-UA" dirty="0"/>
              <a:t> виглядає </a:t>
            </a:r>
            <a:r>
              <a:rPr lang="uk-UA" dirty="0" err="1"/>
              <a:t>осмислено</a:t>
            </a:r>
            <a:r>
              <a:rPr lang="uk-UA" dirty="0"/>
              <a:t>, але насправді нічого не означає. </a:t>
            </a:r>
            <a:r>
              <a:rPr lang="uk-UA"/>
              <a:t>Однак, якщо ви хочете, щоб чиясь підсвідомість виконала ту або іншу дію, – використовуйте її.</a:t>
            </a:r>
          </a:p>
        </p:txBody>
      </p:sp>
      <p:sp>
        <p:nvSpPr>
          <p:cNvPr id="4" name="Місце для дати 3">
            <a:extLst>
              <a:ext uri="{FF2B5EF4-FFF2-40B4-BE49-F238E27FC236}">
                <a16:creationId xmlns:a16="http://schemas.microsoft.com/office/drawing/2014/main" id="{BC4844E9-FE54-4E39-BC15-42B6385CDC1A}"/>
              </a:ext>
            </a:extLst>
          </p:cNvPr>
          <p:cNvSpPr>
            <a:spLocks noGrp="1"/>
          </p:cNvSpPr>
          <p:nvPr>
            <p:ph type="dt" sz="half" idx="10"/>
          </p:nvPr>
        </p:nvSpPr>
        <p:spPr/>
        <p:txBody>
          <a:bodyPr/>
          <a:lstStyle/>
          <a:p>
            <a:pPr rtl="0"/>
            <a:fld id="{B3563F38-76EE-4A8E-B057-A06D6E18A614}" type="datetime1">
              <a:rPr lang="uk-UA" smtClean="0"/>
              <a:t>15.11.2022</a:t>
            </a:fld>
            <a:endParaRPr lang="en-US" dirty="0"/>
          </a:p>
        </p:txBody>
      </p:sp>
    </p:spTree>
    <p:extLst>
      <p:ext uri="{BB962C8B-B14F-4D97-AF65-F5344CB8AC3E}">
        <p14:creationId xmlns:p14="http://schemas.microsoft.com/office/powerpoint/2010/main" val="3927403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D0FAF9-C92A-4612-9AE4-E40369484368}"/>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7A615BC0-3CC9-4240-89EF-A42F7F8BF1ED}"/>
              </a:ext>
            </a:extLst>
          </p:cNvPr>
          <p:cNvSpPr>
            <a:spLocks noGrp="1"/>
          </p:cNvSpPr>
          <p:nvPr>
            <p:ph idx="1"/>
          </p:nvPr>
        </p:nvSpPr>
        <p:spPr/>
        <p:txBody>
          <a:bodyPr/>
          <a:lstStyle/>
          <a:p>
            <a:pPr algn="just"/>
            <a:r>
              <a:rPr lang="uk-UA" b="1" dirty="0">
                <a:solidFill>
                  <a:srgbClr val="FFFF00"/>
                </a:solidFill>
              </a:rPr>
              <a:t>Механізм психологічного впливу </a:t>
            </a:r>
            <a:r>
              <a:rPr lang="uk-UA" dirty="0"/>
              <a:t>- процедура вибору того чи іншого методу і варіанту поведінки та процес проходження стимулу, що впливає, від суб’єкта до об’єкта і зворотного зв’язку між ними. </a:t>
            </a:r>
          </a:p>
        </p:txBody>
      </p:sp>
      <p:sp>
        <p:nvSpPr>
          <p:cNvPr id="4" name="Місце для дати 3">
            <a:extLst>
              <a:ext uri="{FF2B5EF4-FFF2-40B4-BE49-F238E27FC236}">
                <a16:creationId xmlns:a16="http://schemas.microsoft.com/office/drawing/2014/main" id="{DAC8B648-7DFE-4FF5-998A-5DBE55E14E30}"/>
              </a:ext>
            </a:extLst>
          </p:cNvPr>
          <p:cNvSpPr>
            <a:spLocks noGrp="1"/>
          </p:cNvSpPr>
          <p:nvPr>
            <p:ph type="dt" sz="half" idx="10"/>
          </p:nvPr>
        </p:nvSpPr>
        <p:spPr/>
        <p:txBody>
          <a:bodyPr/>
          <a:lstStyle/>
          <a:p>
            <a:pPr rtl="0"/>
            <a:fld id="{B3563F38-76EE-4A8E-B057-A06D6E18A614}" type="datetime1">
              <a:rPr lang="uk-UA" smtClean="0"/>
              <a:t>15.11.2022</a:t>
            </a:fld>
            <a:endParaRPr lang="en-US" dirty="0"/>
          </a:p>
        </p:txBody>
      </p:sp>
    </p:spTree>
    <p:extLst>
      <p:ext uri="{BB962C8B-B14F-4D97-AF65-F5344CB8AC3E}">
        <p14:creationId xmlns:p14="http://schemas.microsoft.com/office/powerpoint/2010/main" val="2674913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C49741-B308-4882-A7C9-80B58A595DDD}"/>
              </a:ext>
            </a:extLst>
          </p:cNvPr>
          <p:cNvSpPr>
            <a:spLocks noGrp="1"/>
          </p:cNvSpPr>
          <p:nvPr>
            <p:ph type="title"/>
          </p:nvPr>
        </p:nvSpPr>
        <p:spPr/>
        <p:txBody>
          <a:bodyPr/>
          <a:lstStyle/>
          <a:p>
            <a:r>
              <a:rPr lang="uk-UA" dirty="0"/>
              <a:t>Структура механізму ПВ</a:t>
            </a:r>
          </a:p>
        </p:txBody>
      </p:sp>
      <p:sp>
        <p:nvSpPr>
          <p:cNvPr id="3" name="Місце для вмісту 2">
            <a:extLst>
              <a:ext uri="{FF2B5EF4-FFF2-40B4-BE49-F238E27FC236}">
                <a16:creationId xmlns:a16="http://schemas.microsoft.com/office/drawing/2014/main" id="{139077AE-CFC3-4964-B3AE-584D6E38F8A4}"/>
              </a:ext>
            </a:extLst>
          </p:cNvPr>
          <p:cNvSpPr>
            <a:spLocks noGrp="1"/>
          </p:cNvSpPr>
          <p:nvPr>
            <p:ph idx="1"/>
          </p:nvPr>
        </p:nvSpPr>
        <p:spPr/>
        <p:txBody>
          <a:bodyPr>
            <a:normAutofit/>
          </a:bodyPr>
          <a:lstStyle/>
          <a:p>
            <a:pPr marL="494100" indent="-457200">
              <a:buAutoNum type="arabicParenR"/>
            </a:pPr>
            <a:r>
              <a:rPr lang="uk-UA" b="1" dirty="0">
                <a:solidFill>
                  <a:srgbClr val="FFFF00"/>
                </a:solidFill>
              </a:rPr>
              <a:t>особливості особистості працівника</a:t>
            </a:r>
          </a:p>
          <a:p>
            <a:r>
              <a:rPr lang="uk-UA" dirty="0"/>
              <a:t> достатня розвиненість пізнавальної, емоційної та вольової сфери; </a:t>
            </a:r>
          </a:p>
          <a:p>
            <a:r>
              <a:rPr lang="uk-UA" dirty="0"/>
              <a:t>здатність діагностувати індивідуальні особливості та емоційний стан партнера по спілкуванню;</a:t>
            </a:r>
          </a:p>
          <a:p>
            <a:r>
              <a:rPr lang="uk-UA" dirty="0"/>
              <a:t> знання і вміння вибирати необхідний метод впливу та </a:t>
            </a:r>
            <a:r>
              <a:rPr lang="uk-UA" dirty="0" err="1"/>
              <a:t>грамотно</a:t>
            </a:r>
            <a:r>
              <a:rPr lang="uk-UA" dirty="0"/>
              <a:t> його застосовувати;</a:t>
            </a:r>
          </a:p>
          <a:p>
            <a:pPr marL="36900" indent="0">
              <a:buNone/>
            </a:pPr>
            <a:endParaRPr lang="uk-UA" dirty="0"/>
          </a:p>
        </p:txBody>
      </p:sp>
      <p:sp>
        <p:nvSpPr>
          <p:cNvPr id="4" name="Місце для дати 3">
            <a:extLst>
              <a:ext uri="{FF2B5EF4-FFF2-40B4-BE49-F238E27FC236}">
                <a16:creationId xmlns:a16="http://schemas.microsoft.com/office/drawing/2014/main" id="{DED51E00-C93A-41AB-AF67-C4DB6DC94383}"/>
              </a:ext>
            </a:extLst>
          </p:cNvPr>
          <p:cNvSpPr>
            <a:spLocks noGrp="1"/>
          </p:cNvSpPr>
          <p:nvPr>
            <p:ph type="dt" sz="half" idx="10"/>
          </p:nvPr>
        </p:nvSpPr>
        <p:spPr/>
        <p:txBody>
          <a:bodyPr/>
          <a:lstStyle/>
          <a:p>
            <a:pPr rtl="0"/>
            <a:fld id="{B3563F38-76EE-4A8E-B057-A06D6E18A614}" type="datetime1">
              <a:rPr lang="uk-UA" smtClean="0"/>
              <a:t>15.11.2022</a:t>
            </a:fld>
            <a:endParaRPr lang="en-US" dirty="0"/>
          </a:p>
        </p:txBody>
      </p:sp>
    </p:spTree>
    <p:extLst>
      <p:ext uri="{BB962C8B-B14F-4D97-AF65-F5344CB8AC3E}">
        <p14:creationId xmlns:p14="http://schemas.microsoft.com/office/powerpoint/2010/main" val="913814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591A7B-2DB6-4C61-A93D-B0CABD2DEDCF}"/>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637BA582-2AC5-4127-A472-FC1866289838}"/>
              </a:ext>
            </a:extLst>
          </p:cNvPr>
          <p:cNvSpPr>
            <a:spLocks noGrp="1"/>
          </p:cNvSpPr>
          <p:nvPr>
            <p:ph idx="1"/>
          </p:nvPr>
        </p:nvSpPr>
        <p:spPr/>
        <p:txBody>
          <a:bodyPr/>
          <a:lstStyle/>
          <a:p>
            <a:pPr marL="494100" indent="-457200" algn="just">
              <a:buAutoNum type="arabicParenR" startAt="2"/>
            </a:pPr>
            <a:r>
              <a:rPr lang="uk-UA" b="1" dirty="0">
                <a:solidFill>
                  <a:srgbClr val="FFFF00"/>
                </a:solidFill>
              </a:rPr>
              <a:t>специфіка об’єкта впливу як конкретної соціальної одиниці </a:t>
            </a:r>
            <a:r>
              <a:rPr lang="uk-UA" dirty="0"/>
              <a:t>– </a:t>
            </a:r>
          </a:p>
          <a:p>
            <a:pPr algn="just"/>
            <a:r>
              <a:rPr lang="uk-UA" dirty="0"/>
              <a:t>особливості мотивації, </a:t>
            </a:r>
          </a:p>
          <a:p>
            <a:pPr algn="just"/>
            <a:r>
              <a:rPr lang="uk-UA" dirty="0"/>
              <a:t>наявність </a:t>
            </a:r>
            <a:r>
              <a:rPr lang="uk-UA" dirty="0" err="1"/>
              <a:t>інтелектуально</a:t>
            </a:r>
            <a:r>
              <a:rPr lang="uk-UA" dirty="0"/>
              <a:t>-пізнавальних передумов для здійснення своїх прагнень, </a:t>
            </a:r>
          </a:p>
          <a:p>
            <a:pPr algn="just"/>
            <a:r>
              <a:rPr lang="uk-UA" dirty="0"/>
              <a:t>емоційно-вольові якості, </a:t>
            </a:r>
          </a:p>
          <a:p>
            <a:pPr algn="just"/>
            <a:r>
              <a:rPr lang="uk-UA" dirty="0"/>
              <a:t>знання </a:t>
            </a:r>
          </a:p>
          <a:p>
            <a:pPr algn="just"/>
            <a:r>
              <a:rPr lang="uk-UA" dirty="0"/>
              <a:t>використання сталих стереотипів поведінки;</a:t>
            </a:r>
          </a:p>
          <a:p>
            <a:endParaRPr lang="uk-UA" dirty="0"/>
          </a:p>
        </p:txBody>
      </p:sp>
      <p:sp>
        <p:nvSpPr>
          <p:cNvPr id="4" name="Місце для дати 3">
            <a:extLst>
              <a:ext uri="{FF2B5EF4-FFF2-40B4-BE49-F238E27FC236}">
                <a16:creationId xmlns:a16="http://schemas.microsoft.com/office/drawing/2014/main" id="{4A112169-AF99-495C-9D85-8431FD349604}"/>
              </a:ext>
            </a:extLst>
          </p:cNvPr>
          <p:cNvSpPr>
            <a:spLocks noGrp="1"/>
          </p:cNvSpPr>
          <p:nvPr>
            <p:ph type="dt" sz="half" idx="10"/>
          </p:nvPr>
        </p:nvSpPr>
        <p:spPr/>
        <p:txBody>
          <a:bodyPr/>
          <a:lstStyle/>
          <a:p>
            <a:pPr rtl="0"/>
            <a:fld id="{B3563F38-76EE-4A8E-B057-A06D6E18A614}" type="datetime1">
              <a:rPr lang="uk-UA" smtClean="0"/>
              <a:t>15.11.2022</a:t>
            </a:fld>
            <a:endParaRPr lang="en-US" dirty="0"/>
          </a:p>
        </p:txBody>
      </p:sp>
    </p:spTree>
    <p:extLst>
      <p:ext uri="{BB962C8B-B14F-4D97-AF65-F5344CB8AC3E}">
        <p14:creationId xmlns:p14="http://schemas.microsoft.com/office/powerpoint/2010/main" val="3680699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192C33-0616-4E72-8495-B8DE8A82AC07}"/>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373E9599-2163-47FE-AC3E-5AD0EF8D7106}"/>
              </a:ext>
            </a:extLst>
          </p:cNvPr>
          <p:cNvSpPr>
            <a:spLocks noGrp="1"/>
          </p:cNvSpPr>
          <p:nvPr>
            <p:ph idx="1"/>
          </p:nvPr>
        </p:nvSpPr>
        <p:spPr/>
        <p:txBody>
          <a:bodyPr>
            <a:normAutofit/>
          </a:bodyPr>
          <a:lstStyle/>
          <a:p>
            <a:pPr marL="36900" indent="0" algn="just">
              <a:buNone/>
            </a:pPr>
            <a:r>
              <a:rPr lang="uk-UA" dirty="0"/>
              <a:t>3) </a:t>
            </a:r>
            <a:r>
              <a:rPr lang="uk-UA" b="1" dirty="0">
                <a:solidFill>
                  <a:srgbClr val="FFFF00"/>
                </a:solidFill>
              </a:rPr>
              <a:t>особливості каналу проходження стимулів від суб’єкта до об’єкта та реалізації обраного методу </a:t>
            </a:r>
            <a:r>
              <a:rPr lang="uk-UA" dirty="0"/>
              <a:t>– вміння розпізнавати та впливати на психологічні  бар’єри (“фільтри”), що виникають в процесі психологічного впливу.</a:t>
            </a:r>
          </a:p>
          <a:p>
            <a:endParaRPr lang="uk-UA" dirty="0"/>
          </a:p>
        </p:txBody>
      </p:sp>
      <p:sp>
        <p:nvSpPr>
          <p:cNvPr id="4" name="Місце для дати 3">
            <a:extLst>
              <a:ext uri="{FF2B5EF4-FFF2-40B4-BE49-F238E27FC236}">
                <a16:creationId xmlns:a16="http://schemas.microsoft.com/office/drawing/2014/main" id="{A51DEF9F-85B5-4B1E-A590-49829BE1F3CD}"/>
              </a:ext>
            </a:extLst>
          </p:cNvPr>
          <p:cNvSpPr>
            <a:spLocks noGrp="1"/>
          </p:cNvSpPr>
          <p:nvPr>
            <p:ph type="dt" sz="half" idx="10"/>
          </p:nvPr>
        </p:nvSpPr>
        <p:spPr/>
        <p:txBody>
          <a:bodyPr/>
          <a:lstStyle/>
          <a:p>
            <a:pPr rtl="0"/>
            <a:fld id="{B3563F38-76EE-4A8E-B057-A06D6E18A614}" type="datetime1">
              <a:rPr lang="uk-UA" smtClean="0"/>
              <a:t>15.11.2022</a:t>
            </a:fld>
            <a:endParaRPr lang="en-US" dirty="0"/>
          </a:p>
        </p:txBody>
      </p:sp>
    </p:spTree>
    <p:extLst>
      <p:ext uri="{BB962C8B-B14F-4D97-AF65-F5344CB8AC3E}">
        <p14:creationId xmlns:p14="http://schemas.microsoft.com/office/powerpoint/2010/main" val="4104546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F3BE33-3587-4ED0-969F-3AB3B529DCC6}"/>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44EE9107-C85A-4EAE-8D92-35D19EB35459}"/>
              </a:ext>
            </a:extLst>
          </p:cNvPr>
          <p:cNvSpPr>
            <a:spLocks noGrp="1"/>
          </p:cNvSpPr>
          <p:nvPr>
            <p:ph idx="1"/>
          </p:nvPr>
        </p:nvSpPr>
        <p:spPr/>
        <p:txBody>
          <a:bodyPr>
            <a:normAutofit lnSpcReduction="10000"/>
          </a:bodyPr>
          <a:lstStyle/>
          <a:p>
            <a:pPr marL="36900" indent="0">
              <a:buNone/>
            </a:pPr>
            <a:r>
              <a:rPr lang="uk-UA" dirty="0"/>
              <a:t>Психологічні бар’єри:</a:t>
            </a:r>
          </a:p>
          <a:p>
            <a:pPr algn="just"/>
            <a:r>
              <a:rPr lang="uk-UA" i="1" dirty="0">
                <a:solidFill>
                  <a:srgbClr val="FFFF00"/>
                </a:solidFill>
              </a:rPr>
              <a:t>мотиваційний</a:t>
            </a:r>
            <a:r>
              <a:rPr lang="uk-UA" dirty="0"/>
              <a:t> – небажання чи незацікавленість у спілкуванні внаслідок упередженості, страху осуду чи помсти з боку певних осіб (родичів, співучасників злочину тощо), небажання розголосу події чи інтимних сторін життя;</a:t>
            </a:r>
          </a:p>
          <a:p>
            <a:pPr algn="just"/>
            <a:r>
              <a:rPr lang="uk-UA" i="1" dirty="0">
                <a:solidFill>
                  <a:srgbClr val="FFFF00"/>
                </a:solidFill>
              </a:rPr>
              <a:t>інтелектуальний</a:t>
            </a:r>
            <a:r>
              <a:rPr lang="uk-UA" dirty="0"/>
              <a:t> – помилкове сприймання особливостей особистості партнера по спілкуванню (темпераменту, характеру, освіченості та ін.) та різна «мова спілкування», розбіжності в розумінні одних і тих самих обставин через різний рівень освіченості, обізнаності в питанні;</a:t>
            </a:r>
          </a:p>
          <a:p>
            <a:endParaRPr lang="uk-UA" dirty="0"/>
          </a:p>
        </p:txBody>
      </p:sp>
      <p:sp>
        <p:nvSpPr>
          <p:cNvPr id="4" name="Місце для дати 3">
            <a:extLst>
              <a:ext uri="{FF2B5EF4-FFF2-40B4-BE49-F238E27FC236}">
                <a16:creationId xmlns:a16="http://schemas.microsoft.com/office/drawing/2014/main" id="{DAEC31B8-A7F1-44A4-BACD-2278B6E7E160}"/>
              </a:ext>
            </a:extLst>
          </p:cNvPr>
          <p:cNvSpPr>
            <a:spLocks noGrp="1"/>
          </p:cNvSpPr>
          <p:nvPr>
            <p:ph type="dt" sz="half" idx="10"/>
          </p:nvPr>
        </p:nvSpPr>
        <p:spPr/>
        <p:txBody>
          <a:bodyPr/>
          <a:lstStyle/>
          <a:p>
            <a:pPr rtl="0"/>
            <a:fld id="{B3563F38-76EE-4A8E-B057-A06D6E18A614}" type="datetime1">
              <a:rPr lang="uk-UA" smtClean="0"/>
              <a:t>15.11.2022</a:t>
            </a:fld>
            <a:endParaRPr lang="en-US" dirty="0"/>
          </a:p>
        </p:txBody>
      </p:sp>
    </p:spTree>
    <p:extLst>
      <p:ext uri="{BB962C8B-B14F-4D97-AF65-F5344CB8AC3E}">
        <p14:creationId xmlns:p14="http://schemas.microsoft.com/office/powerpoint/2010/main" val="31666818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Office_41799121_TF12214701" id="{673CD221-9A38-49F1-9997-4D0233189972}" vid="{CA04BF71-B006-43E1-AF7E-FCE80CD5C403}"/>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{6C3CC8CE-1187-42D3-A041-5F5D19A1413B}tf12214701_win32</Template>
  <TotalTime>113</TotalTime>
  <Words>3286</Words>
  <Application>Microsoft Office PowerPoint</Application>
  <PresentationFormat>Широкий екран</PresentationFormat>
  <Paragraphs>153</Paragraphs>
  <Slides>44</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44</vt:i4>
      </vt:variant>
    </vt:vector>
  </HeadingPairs>
  <TitlesOfParts>
    <vt:vector size="48" baseType="lpstr">
      <vt:lpstr>Calibri</vt:lpstr>
      <vt:lpstr>Goudy Old Style</vt:lpstr>
      <vt:lpstr>Wingdings 2</vt:lpstr>
      <vt:lpstr>SlateVTI</vt:lpstr>
      <vt:lpstr>Види та методи психологічного впливу</vt:lpstr>
      <vt:lpstr>Презентація PowerPoint</vt:lpstr>
      <vt:lpstr>види психологічного впливу</vt:lpstr>
      <vt:lpstr>Презентація PowerPoint</vt:lpstr>
      <vt:lpstr>Презентація PowerPoint</vt:lpstr>
      <vt:lpstr>Структура механізму ПВ</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види психологічного впливу. </vt:lpstr>
      <vt:lpstr>Презентація PowerPoint</vt:lpstr>
      <vt:lpstr>Презентація PowerPoint</vt:lpstr>
      <vt:lpstr>Презентація PowerPoint</vt:lpstr>
      <vt:lpstr>Презентація PowerPoint</vt:lpstr>
      <vt:lpstr>В якості засобів психологічного впливу використовуються: </vt:lpstr>
      <vt:lpstr>Методи психологічного впливу </vt:lpstr>
      <vt:lpstr>Переконання</vt:lpstr>
      <vt:lpstr>В процесі переконання можна використовувати ряд «акцентуючих» прийомів-аргументів: </vt:lpstr>
      <vt:lpstr>Для того, щоб переконання було максимально ефективним, слід дотримуватися наступних правил: </vt:lpstr>
      <vt:lpstr>Процес починається з сприйняття і оцінки джерела інформації: </vt:lpstr>
      <vt:lpstr>Навіювання</vt:lpstr>
      <vt:lpstr>Презентація PowerPoint</vt:lpstr>
      <vt:lpstr>Зараження</vt:lpstr>
      <vt:lpstr>Наслідування</vt:lpstr>
      <vt:lpstr>Презентація PowerPoint</vt:lpstr>
      <vt:lpstr>Умови наслідування: </vt:lpstr>
      <vt:lpstr>Презентація PowerPoint</vt:lpstr>
      <vt:lpstr>Мода</vt:lpstr>
      <vt:lpstr>Презентація PowerPoint</vt:lpstr>
      <vt:lpstr>Чутки</vt:lpstr>
      <vt:lpstr>Прийоми впливу</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Види та методи психологічного впливу</dc:title>
  <dc:creator>Admin</dc:creator>
  <cp:lastModifiedBy>Admin</cp:lastModifiedBy>
  <cp:revision>6</cp:revision>
  <dcterms:created xsi:type="dcterms:W3CDTF">2022-11-09T19:51:02Z</dcterms:created>
  <dcterms:modified xsi:type="dcterms:W3CDTF">2022-11-15T07:13:43Z</dcterms:modified>
</cp:coreProperties>
</file>