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0" r:id="rId2"/>
    <p:sldId id="428" r:id="rId3"/>
    <p:sldId id="429" r:id="rId4"/>
    <p:sldId id="430" r:id="rId5"/>
    <p:sldId id="431" r:id="rId6"/>
    <p:sldId id="269" r:id="rId7"/>
    <p:sldId id="432" r:id="rId8"/>
    <p:sldId id="433" r:id="rId9"/>
    <p:sldId id="434" r:id="rId10"/>
    <p:sldId id="440" r:id="rId11"/>
    <p:sldId id="435" r:id="rId12"/>
    <p:sldId id="436" r:id="rId13"/>
    <p:sldId id="441" r:id="rId14"/>
    <p:sldId id="437" r:id="rId15"/>
    <p:sldId id="438" r:id="rId16"/>
    <p:sldId id="439" r:id="rId17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7" clrIdx="0"/>
  <p:cmAuthor id="2" name="ljerk" initials="l" lastIdx="1" clrIdx="1">
    <p:extLst>
      <p:ext uri="{19B8F6BF-5375-455C-9EA6-DF929625EA0E}">
        <p15:presenceInfo xmlns:p15="http://schemas.microsoft.com/office/powerpoint/2012/main" userId="ljer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89496" autoAdjust="0"/>
  </p:normalViewPr>
  <p:slideViewPr>
    <p:cSldViewPr snapToGrid="0">
      <p:cViewPr varScale="1">
        <p:scale>
          <a:sx n="112" d="100"/>
          <a:sy n="112" d="100"/>
        </p:scale>
        <p:origin x="56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9C577-5257-4E0A-AE64-9F53EE2B7C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E864D-62D7-4535-83F3-8DFF9F84C282}">
      <dgm:prSet/>
      <dgm:spPr/>
      <dgm:t>
        <a:bodyPr/>
        <a:lstStyle/>
        <a:p>
          <a:r>
            <a:rPr lang="uk-UA" b="1" dirty="0"/>
            <a:t>Метою управління ризиками </a:t>
          </a:r>
          <a:r>
            <a:rPr lang="uk-UA" dirty="0"/>
            <a:t>є забезпечення того, щоб невизначеність ніколи не відволікала зусилля від досягнення встановлених цілей.</a:t>
          </a:r>
          <a:endParaRPr lang="en-US" dirty="0"/>
        </a:p>
      </dgm:t>
    </dgm:pt>
    <dgm:pt modelId="{6066FFF0-F070-4A24-8F39-B211F271B41A}" type="parTrans" cxnId="{FB6E04F9-6099-4B97-A921-D09C0664B77E}">
      <dgm:prSet/>
      <dgm:spPr/>
      <dgm:t>
        <a:bodyPr/>
        <a:lstStyle/>
        <a:p>
          <a:endParaRPr lang="en-US"/>
        </a:p>
      </dgm:t>
    </dgm:pt>
    <dgm:pt modelId="{89912268-F491-4EEE-B8D7-10FAC93C6630}" type="sibTrans" cxnId="{FB6E04F9-6099-4B97-A921-D09C0664B77E}">
      <dgm:prSet/>
      <dgm:spPr/>
      <dgm:t>
        <a:bodyPr/>
        <a:lstStyle/>
        <a:p>
          <a:endParaRPr lang="en-US"/>
        </a:p>
      </dgm:t>
    </dgm:pt>
    <dgm:pt modelId="{287B699A-0FDD-4E04-B79E-B544A1007396}">
      <dgm:prSet/>
      <dgm:spPr/>
      <dgm:t>
        <a:bodyPr/>
        <a:lstStyle/>
        <a:p>
          <a:r>
            <a:rPr lang="uk-UA" dirty="0"/>
            <a:t>УР - це процес, який включає ідентифікацію, оцінку та встановлення пріоритетів ризику для контролю ймовірності впливу.</a:t>
          </a:r>
          <a:endParaRPr lang="en-US" dirty="0"/>
        </a:p>
      </dgm:t>
    </dgm:pt>
    <dgm:pt modelId="{0B8F1485-FFDA-4C75-807D-645EF68A40B5}" type="parTrans" cxnId="{F87EFC09-7AA4-418F-B3C3-22AE3D8341D3}">
      <dgm:prSet/>
      <dgm:spPr/>
      <dgm:t>
        <a:bodyPr/>
        <a:lstStyle/>
        <a:p>
          <a:endParaRPr lang="en-US"/>
        </a:p>
      </dgm:t>
    </dgm:pt>
    <dgm:pt modelId="{84444360-69A5-427F-86AD-1544AE4A53D5}" type="sibTrans" cxnId="{F87EFC09-7AA4-418F-B3C3-22AE3D8341D3}">
      <dgm:prSet/>
      <dgm:spPr/>
      <dgm:t>
        <a:bodyPr/>
        <a:lstStyle/>
        <a:p>
          <a:endParaRPr lang="en-US"/>
        </a:p>
      </dgm:t>
    </dgm:pt>
    <dgm:pt modelId="{7023F345-32A7-41F3-B806-5FA92FFBD83F}">
      <dgm:prSet/>
      <dgm:spPr/>
      <dgm:t>
        <a:bodyPr/>
        <a:lstStyle/>
        <a:p>
          <a:r>
            <a:rPr lang="uk-UA"/>
            <a:t>Тепер, коли ви знаєте теорію управління ризиками, наступне запитання, яке слід поставити: «Які існують </a:t>
          </a:r>
          <a:r>
            <a:rPr lang="uk-UA" b="1"/>
            <a:t>моделі та техніки </a:t>
          </a:r>
          <a:r>
            <a:rPr lang="uk-UA"/>
            <a:t>управління ризиками?»</a:t>
          </a:r>
          <a:endParaRPr lang="en-US"/>
        </a:p>
      </dgm:t>
    </dgm:pt>
    <dgm:pt modelId="{82AABC45-FE5E-458B-A016-625F6CB280C5}" type="parTrans" cxnId="{A47B6C44-5E7A-4000-9D0D-E1ABD17C7401}">
      <dgm:prSet/>
      <dgm:spPr/>
      <dgm:t>
        <a:bodyPr/>
        <a:lstStyle/>
        <a:p>
          <a:endParaRPr lang="en-US"/>
        </a:p>
      </dgm:t>
    </dgm:pt>
    <dgm:pt modelId="{15855707-CBDA-4E17-A1BB-55587E6154D3}" type="sibTrans" cxnId="{A47B6C44-5E7A-4000-9D0D-E1ABD17C7401}">
      <dgm:prSet/>
      <dgm:spPr/>
      <dgm:t>
        <a:bodyPr/>
        <a:lstStyle/>
        <a:p>
          <a:endParaRPr lang="en-US"/>
        </a:p>
      </dgm:t>
    </dgm:pt>
    <dgm:pt modelId="{55CA923C-1EAE-1745-B77D-89A9F5A86FA1}" type="pres">
      <dgm:prSet presAssocID="{FF39C577-5257-4E0A-AE64-9F53EE2B7C94}" presName="linear" presStyleCnt="0">
        <dgm:presLayoutVars>
          <dgm:animLvl val="lvl"/>
          <dgm:resizeHandles val="exact"/>
        </dgm:presLayoutVars>
      </dgm:prSet>
      <dgm:spPr/>
    </dgm:pt>
    <dgm:pt modelId="{73CAF153-2AA9-A441-9A00-952B999E7EB9}" type="pres">
      <dgm:prSet presAssocID="{3AFE864D-62D7-4535-83F3-8DFF9F84C2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78A59A-15AA-B94E-A1DD-D199DDDD69F1}" type="pres">
      <dgm:prSet presAssocID="{89912268-F491-4EEE-B8D7-10FAC93C6630}" presName="spacer" presStyleCnt="0"/>
      <dgm:spPr/>
    </dgm:pt>
    <dgm:pt modelId="{84F9449D-DB52-CC49-BC65-26326A24952B}" type="pres">
      <dgm:prSet presAssocID="{287B699A-0FDD-4E04-B79E-B544A10073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942065-9034-1E4D-81DC-F9A4FC8F1505}" type="pres">
      <dgm:prSet presAssocID="{84444360-69A5-427F-86AD-1544AE4A53D5}" presName="spacer" presStyleCnt="0"/>
      <dgm:spPr/>
    </dgm:pt>
    <dgm:pt modelId="{45561B43-CDCC-0B41-BE8B-146EC3E95F9E}" type="pres">
      <dgm:prSet presAssocID="{7023F345-32A7-41F3-B806-5FA92FFBD8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87EFC09-7AA4-418F-B3C3-22AE3D8341D3}" srcId="{FF39C577-5257-4E0A-AE64-9F53EE2B7C94}" destId="{287B699A-0FDD-4E04-B79E-B544A1007396}" srcOrd="1" destOrd="0" parTransId="{0B8F1485-FFDA-4C75-807D-645EF68A40B5}" sibTransId="{84444360-69A5-427F-86AD-1544AE4A53D5}"/>
    <dgm:cxn modelId="{84CA360A-E3C9-EF4A-BAFD-775469CDA1BF}" type="presOf" srcId="{287B699A-0FDD-4E04-B79E-B544A1007396}" destId="{84F9449D-DB52-CC49-BC65-26326A24952B}" srcOrd="0" destOrd="0" presId="urn:microsoft.com/office/officeart/2005/8/layout/vList2"/>
    <dgm:cxn modelId="{A47B6C44-5E7A-4000-9D0D-E1ABD17C7401}" srcId="{FF39C577-5257-4E0A-AE64-9F53EE2B7C94}" destId="{7023F345-32A7-41F3-B806-5FA92FFBD83F}" srcOrd="2" destOrd="0" parTransId="{82AABC45-FE5E-458B-A016-625F6CB280C5}" sibTransId="{15855707-CBDA-4E17-A1BB-55587E6154D3}"/>
    <dgm:cxn modelId="{5838264D-4B02-EF48-A250-B1391646B4C1}" type="presOf" srcId="{3AFE864D-62D7-4535-83F3-8DFF9F84C282}" destId="{73CAF153-2AA9-A441-9A00-952B999E7EB9}" srcOrd="0" destOrd="0" presId="urn:microsoft.com/office/officeart/2005/8/layout/vList2"/>
    <dgm:cxn modelId="{E217C167-EB8A-9441-A60D-5D58FDAD79FC}" type="presOf" srcId="{FF39C577-5257-4E0A-AE64-9F53EE2B7C94}" destId="{55CA923C-1EAE-1745-B77D-89A9F5A86FA1}" srcOrd="0" destOrd="0" presId="urn:microsoft.com/office/officeart/2005/8/layout/vList2"/>
    <dgm:cxn modelId="{FB6E04F9-6099-4B97-A921-D09C0664B77E}" srcId="{FF39C577-5257-4E0A-AE64-9F53EE2B7C94}" destId="{3AFE864D-62D7-4535-83F3-8DFF9F84C282}" srcOrd="0" destOrd="0" parTransId="{6066FFF0-F070-4A24-8F39-B211F271B41A}" sibTransId="{89912268-F491-4EEE-B8D7-10FAC93C6630}"/>
    <dgm:cxn modelId="{27CF4EFD-0183-C74D-A6B4-7E8D8A8A4E56}" type="presOf" srcId="{7023F345-32A7-41F3-B806-5FA92FFBD83F}" destId="{45561B43-CDCC-0B41-BE8B-146EC3E95F9E}" srcOrd="0" destOrd="0" presId="urn:microsoft.com/office/officeart/2005/8/layout/vList2"/>
    <dgm:cxn modelId="{0450396B-6FDF-B446-9C6E-9F307B324955}" type="presParOf" srcId="{55CA923C-1EAE-1745-B77D-89A9F5A86FA1}" destId="{73CAF153-2AA9-A441-9A00-952B999E7EB9}" srcOrd="0" destOrd="0" presId="urn:microsoft.com/office/officeart/2005/8/layout/vList2"/>
    <dgm:cxn modelId="{D419AC5A-CCC0-0E46-AA1F-221734882514}" type="presParOf" srcId="{55CA923C-1EAE-1745-B77D-89A9F5A86FA1}" destId="{2C78A59A-15AA-B94E-A1DD-D199DDDD69F1}" srcOrd="1" destOrd="0" presId="urn:microsoft.com/office/officeart/2005/8/layout/vList2"/>
    <dgm:cxn modelId="{4E87B21F-119C-EF4E-AEF5-4AD5A858FDA4}" type="presParOf" srcId="{55CA923C-1EAE-1745-B77D-89A9F5A86FA1}" destId="{84F9449D-DB52-CC49-BC65-26326A24952B}" srcOrd="2" destOrd="0" presId="urn:microsoft.com/office/officeart/2005/8/layout/vList2"/>
    <dgm:cxn modelId="{B06D50AF-6847-084B-ADB2-01EC1EE90601}" type="presParOf" srcId="{55CA923C-1EAE-1745-B77D-89A9F5A86FA1}" destId="{9A942065-9034-1E4D-81DC-F9A4FC8F1505}" srcOrd="3" destOrd="0" presId="urn:microsoft.com/office/officeart/2005/8/layout/vList2"/>
    <dgm:cxn modelId="{0068861A-D1C2-4341-8787-137C33B8CD5A}" type="presParOf" srcId="{55CA923C-1EAE-1745-B77D-89A9F5A86FA1}" destId="{45561B43-CDCC-0B41-BE8B-146EC3E95F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FFCD5-AE79-C34A-8B57-9B10BD0BA8B3}" type="doc">
      <dgm:prSet loTypeId="urn:microsoft.com/office/officeart/2005/8/layout/cycle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852D0A1-3A58-BB40-BAFA-544D4EE0457C}">
      <dgm:prSet phldrT="[Текст]"/>
      <dgm:spPr/>
      <dgm:t>
        <a:bodyPr/>
        <a:lstStyle/>
        <a:p>
          <a:r>
            <a:rPr lang="uk-UA" noProof="0" dirty="0"/>
            <a:t>Інтеграція</a:t>
          </a:r>
        </a:p>
      </dgm:t>
    </dgm:pt>
    <dgm:pt modelId="{797AD3B7-2BBC-4943-8851-814FA6B04390}" type="parTrans" cxnId="{9C80C9F0-4FC8-F24D-B29C-715A129D6EF9}">
      <dgm:prSet/>
      <dgm:spPr/>
      <dgm:t>
        <a:bodyPr/>
        <a:lstStyle/>
        <a:p>
          <a:endParaRPr lang="uk-UA" noProof="0" dirty="0"/>
        </a:p>
      </dgm:t>
    </dgm:pt>
    <dgm:pt modelId="{E4381CA1-F0C0-D54D-B254-4F27C164D208}" type="sibTrans" cxnId="{9C80C9F0-4FC8-F24D-B29C-715A129D6EF9}">
      <dgm:prSet/>
      <dgm:spPr/>
      <dgm:t>
        <a:bodyPr/>
        <a:lstStyle/>
        <a:p>
          <a:endParaRPr lang="uk-UA" noProof="0" dirty="0"/>
        </a:p>
      </dgm:t>
    </dgm:pt>
    <dgm:pt modelId="{A7A45DA8-B463-7E48-ACAA-C6B0A0826129}">
      <dgm:prSet phldrT="[Текст]"/>
      <dgm:spPr/>
      <dgm:t>
        <a:bodyPr/>
        <a:lstStyle/>
        <a:p>
          <a:r>
            <a:rPr lang="uk-UA" noProof="0" dirty="0"/>
            <a:t>Розробка</a:t>
          </a:r>
        </a:p>
      </dgm:t>
    </dgm:pt>
    <dgm:pt modelId="{6C5EF9BE-BBE2-EB42-A27E-1CD95C2B7C1E}" type="parTrans" cxnId="{46227E68-40BB-4F4B-934A-072FB9BFC02A}">
      <dgm:prSet/>
      <dgm:spPr/>
      <dgm:t>
        <a:bodyPr/>
        <a:lstStyle/>
        <a:p>
          <a:endParaRPr lang="uk-UA" noProof="0" dirty="0"/>
        </a:p>
      </dgm:t>
    </dgm:pt>
    <dgm:pt modelId="{FABC850F-D118-3942-A104-27957F6933E2}" type="sibTrans" cxnId="{46227E68-40BB-4F4B-934A-072FB9BFC02A}">
      <dgm:prSet/>
      <dgm:spPr/>
      <dgm:t>
        <a:bodyPr/>
        <a:lstStyle/>
        <a:p>
          <a:endParaRPr lang="uk-UA" noProof="0" dirty="0"/>
        </a:p>
      </dgm:t>
    </dgm:pt>
    <dgm:pt modelId="{E627C6EB-C538-4642-9524-C79CC3425F1E}">
      <dgm:prSet phldrT="[Текст]"/>
      <dgm:spPr/>
      <dgm:t>
        <a:bodyPr/>
        <a:lstStyle/>
        <a:p>
          <a:r>
            <a:rPr lang="uk-UA" noProof="0" dirty="0"/>
            <a:t>Впровадження</a:t>
          </a:r>
        </a:p>
      </dgm:t>
    </dgm:pt>
    <dgm:pt modelId="{A4A120F5-F341-4141-A973-D04057FACA3E}" type="parTrans" cxnId="{7E3B3047-01B3-D248-9F94-A6601BDFD5D7}">
      <dgm:prSet/>
      <dgm:spPr/>
      <dgm:t>
        <a:bodyPr/>
        <a:lstStyle/>
        <a:p>
          <a:endParaRPr lang="uk-UA" noProof="0" dirty="0"/>
        </a:p>
      </dgm:t>
    </dgm:pt>
    <dgm:pt modelId="{230DC1DF-E003-1544-B66B-9625E93F71D6}" type="sibTrans" cxnId="{7E3B3047-01B3-D248-9F94-A6601BDFD5D7}">
      <dgm:prSet/>
      <dgm:spPr/>
      <dgm:t>
        <a:bodyPr/>
        <a:lstStyle/>
        <a:p>
          <a:endParaRPr lang="uk-UA" noProof="0" dirty="0"/>
        </a:p>
      </dgm:t>
    </dgm:pt>
    <dgm:pt modelId="{769C24F1-B0D5-D24D-937A-856F22A49858}">
      <dgm:prSet phldrT="[Текст]"/>
      <dgm:spPr/>
      <dgm:t>
        <a:bodyPr/>
        <a:lstStyle/>
        <a:p>
          <a:r>
            <a:rPr lang="uk-UA" noProof="0" dirty="0"/>
            <a:t>Оцінка</a:t>
          </a:r>
        </a:p>
      </dgm:t>
    </dgm:pt>
    <dgm:pt modelId="{9D0F3D11-7580-114E-9DCA-98674302FAE7}" type="parTrans" cxnId="{EE2AB658-9C40-A046-B0D5-18B7D91F2D89}">
      <dgm:prSet/>
      <dgm:spPr/>
      <dgm:t>
        <a:bodyPr/>
        <a:lstStyle/>
        <a:p>
          <a:endParaRPr lang="uk-UA" noProof="0" dirty="0"/>
        </a:p>
      </dgm:t>
    </dgm:pt>
    <dgm:pt modelId="{8D25C641-C120-DC45-83CF-2832DF23C2BB}" type="sibTrans" cxnId="{EE2AB658-9C40-A046-B0D5-18B7D91F2D89}">
      <dgm:prSet/>
      <dgm:spPr/>
      <dgm:t>
        <a:bodyPr/>
        <a:lstStyle/>
        <a:p>
          <a:endParaRPr lang="uk-UA" noProof="0" dirty="0"/>
        </a:p>
      </dgm:t>
    </dgm:pt>
    <dgm:pt modelId="{632CAB75-F8CC-AD49-BC90-DEDD54E25B0E}">
      <dgm:prSet phldrT="[Текст]"/>
      <dgm:spPr/>
      <dgm:t>
        <a:bodyPr/>
        <a:lstStyle/>
        <a:p>
          <a:r>
            <a:rPr lang="uk-UA" noProof="0" dirty="0"/>
            <a:t>Вдосконалення</a:t>
          </a:r>
        </a:p>
      </dgm:t>
    </dgm:pt>
    <dgm:pt modelId="{34B7C452-6081-EC4F-9959-24D4A2657937}" type="parTrans" cxnId="{953C3E43-5793-AD44-A179-BC216D7515E8}">
      <dgm:prSet/>
      <dgm:spPr/>
      <dgm:t>
        <a:bodyPr/>
        <a:lstStyle/>
        <a:p>
          <a:endParaRPr lang="uk-UA" noProof="0" dirty="0"/>
        </a:p>
      </dgm:t>
    </dgm:pt>
    <dgm:pt modelId="{ED1B635D-03C2-D740-93FA-0F617353570C}" type="sibTrans" cxnId="{953C3E43-5793-AD44-A179-BC216D7515E8}">
      <dgm:prSet/>
      <dgm:spPr/>
      <dgm:t>
        <a:bodyPr/>
        <a:lstStyle/>
        <a:p>
          <a:endParaRPr lang="uk-UA" noProof="0" dirty="0"/>
        </a:p>
      </dgm:t>
    </dgm:pt>
    <dgm:pt modelId="{B426CD07-70E3-F640-AD3F-E6AF41A38DD7}" type="pres">
      <dgm:prSet presAssocID="{90EFFCD5-AE79-C34A-8B57-9B10BD0BA8B3}" presName="cycle" presStyleCnt="0">
        <dgm:presLayoutVars>
          <dgm:dir/>
          <dgm:resizeHandles val="exact"/>
        </dgm:presLayoutVars>
      </dgm:prSet>
      <dgm:spPr/>
    </dgm:pt>
    <dgm:pt modelId="{D51194C5-848C-ED41-884F-F268798E949B}" type="pres">
      <dgm:prSet presAssocID="{6852D0A1-3A58-BB40-BAFA-544D4EE0457C}" presName="node" presStyleLbl="node1" presStyleIdx="0" presStyleCnt="5">
        <dgm:presLayoutVars>
          <dgm:bulletEnabled val="1"/>
        </dgm:presLayoutVars>
      </dgm:prSet>
      <dgm:spPr/>
    </dgm:pt>
    <dgm:pt modelId="{EE3AC750-2E7B-B344-A011-5AE91CFFB51E}" type="pres">
      <dgm:prSet presAssocID="{E4381CA1-F0C0-D54D-B254-4F27C164D208}" presName="sibTrans" presStyleLbl="sibTrans2D1" presStyleIdx="0" presStyleCnt="5"/>
      <dgm:spPr/>
    </dgm:pt>
    <dgm:pt modelId="{E56A36CC-7233-EE4B-B4DF-A889E1BB9DD5}" type="pres">
      <dgm:prSet presAssocID="{E4381CA1-F0C0-D54D-B254-4F27C164D208}" presName="connectorText" presStyleLbl="sibTrans2D1" presStyleIdx="0" presStyleCnt="5"/>
      <dgm:spPr/>
    </dgm:pt>
    <dgm:pt modelId="{733BC3C3-9B49-A049-BC3E-80B0AC57F3FB}" type="pres">
      <dgm:prSet presAssocID="{A7A45DA8-B463-7E48-ACAA-C6B0A0826129}" presName="node" presStyleLbl="node1" presStyleIdx="1" presStyleCnt="5">
        <dgm:presLayoutVars>
          <dgm:bulletEnabled val="1"/>
        </dgm:presLayoutVars>
      </dgm:prSet>
      <dgm:spPr/>
    </dgm:pt>
    <dgm:pt modelId="{EE11325A-7BFA-0F4E-8F69-3488E280A7FE}" type="pres">
      <dgm:prSet presAssocID="{FABC850F-D118-3942-A104-27957F6933E2}" presName="sibTrans" presStyleLbl="sibTrans2D1" presStyleIdx="1" presStyleCnt="5"/>
      <dgm:spPr/>
    </dgm:pt>
    <dgm:pt modelId="{8FDD4B18-A0B2-CF4D-8CEC-5E0999C57876}" type="pres">
      <dgm:prSet presAssocID="{FABC850F-D118-3942-A104-27957F6933E2}" presName="connectorText" presStyleLbl="sibTrans2D1" presStyleIdx="1" presStyleCnt="5"/>
      <dgm:spPr/>
    </dgm:pt>
    <dgm:pt modelId="{037E2BC5-0871-D545-A82E-208E14D767D1}" type="pres">
      <dgm:prSet presAssocID="{E627C6EB-C538-4642-9524-C79CC3425F1E}" presName="node" presStyleLbl="node1" presStyleIdx="2" presStyleCnt="5">
        <dgm:presLayoutVars>
          <dgm:bulletEnabled val="1"/>
        </dgm:presLayoutVars>
      </dgm:prSet>
      <dgm:spPr/>
    </dgm:pt>
    <dgm:pt modelId="{DD9B26C8-483B-524E-BA97-586EE1587298}" type="pres">
      <dgm:prSet presAssocID="{230DC1DF-E003-1544-B66B-9625E93F71D6}" presName="sibTrans" presStyleLbl="sibTrans2D1" presStyleIdx="2" presStyleCnt="5"/>
      <dgm:spPr/>
    </dgm:pt>
    <dgm:pt modelId="{4925E1B1-0E1F-3E42-8D63-9FC38E9C0E0E}" type="pres">
      <dgm:prSet presAssocID="{230DC1DF-E003-1544-B66B-9625E93F71D6}" presName="connectorText" presStyleLbl="sibTrans2D1" presStyleIdx="2" presStyleCnt="5"/>
      <dgm:spPr/>
    </dgm:pt>
    <dgm:pt modelId="{667A0362-BE2E-EF4A-AFED-BA9E721CDE86}" type="pres">
      <dgm:prSet presAssocID="{769C24F1-B0D5-D24D-937A-856F22A49858}" presName="node" presStyleLbl="node1" presStyleIdx="3" presStyleCnt="5">
        <dgm:presLayoutVars>
          <dgm:bulletEnabled val="1"/>
        </dgm:presLayoutVars>
      </dgm:prSet>
      <dgm:spPr/>
    </dgm:pt>
    <dgm:pt modelId="{F0CD3BF5-0685-E34E-8F05-F31363DBB8B1}" type="pres">
      <dgm:prSet presAssocID="{8D25C641-C120-DC45-83CF-2832DF23C2BB}" presName="sibTrans" presStyleLbl="sibTrans2D1" presStyleIdx="3" presStyleCnt="5"/>
      <dgm:spPr/>
    </dgm:pt>
    <dgm:pt modelId="{5324BF2C-BA18-5544-AF7D-5A0AAEAEC778}" type="pres">
      <dgm:prSet presAssocID="{8D25C641-C120-DC45-83CF-2832DF23C2BB}" presName="connectorText" presStyleLbl="sibTrans2D1" presStyleIdx="3" presStyleCnt="5"/>
      <dgm:spPr/>
    </dgm:pt>
    <dgm:pt modelId="{1B131610-C781-CA4B-BADA-17790FA27502}" type="pres">
      <dgm:prSet presAssocID="{632CAB75-F8CC-AD49-BC90-DEDD54E25B0E}" presName="node" presStyleLbl="node1" presStyleIdx="4" presStyleCnt="5">
        <dgm:presLayoutVars>
          <dgm:bulletEnabled val="1"/>
        </dgm:presLayoutVars>
      </dgm:prSet>
      <dgm:spPr/>
    </dgm:pt>
    <dgm:pt modelId="{DF2A531C-63E2-AD49-B183-CA98252E058B}" type="pres">
      <dgm:prSet presAssocID="{ED1B635D-03C2-D740-93FA-0F617353570C}" presName="sibTrans" presStyleLbl="sibTrans2D1" presStyleIdx="4" presStyleCnt="5"/>
      <dgm:spPr/>
    </dgm:pt>
    <dgm:pt modelId="{2CFA6C7E-EBA7-8C49-9917-345EEA291479}" type="pres">
      <dgm:prSet presAssocID="{ED1B635D-03C2-D740-93FA-0F617353570C}" presName="connectorText" presStyleLbl="sibTrans2D1" presStyleIdx="4" presStyleCnt="5"/>
      <dgm:spPr/>
    </dgm:pt>
  </dgm:ptLst>
  <dgm:cxnLst>
    <dgm:cxn modelId="{4DA43603-7DC1-0541-8FDF-080A9F07FA36}" type="presOf" srcId="{769C24F1-B0D5-D24D-937A-856F22A49858}" destId="{667A0362-BE2E-EF4A-AFED-BA9E721CDE86}" srcOrd="0" destOrd="0" presId="urn:microsoft.com/office/officeart/2005/8/layout/cycle2"/>
    <dgm:cxn modelId="{2FAF5912-8672-3D40-8831-88381CEC9BA7}" type="presOf" srcId="{A7A45DA8-B463-7E48-ACAA-C6B0A0826129}" destId="{733BC3C3-9B49-A049-BC3E-80B0AC57F3FB}" srcOrd="0" destOrd="0" presId="urn:microsoft.com/office/officeart/2005/8/layout/cycle2"/>
    <dgm:cxn modelId="{27055C28-467A-1E46-B0E6-331BA9543E89}" type="presOf" srcId="{230DC1DF-E003-1544-B66B-9625E93F71D6}" destId="{DD9B26C8-483B-524E-BA97-586EE1587298}" srcOrd="0" destOrd="0" presId="urn:microsoft.com/office/officeart/2005/8/layout/cycle2"/>
    <dgm:cxn modelId="{88C4532E-7259-F24E-B4CE-88A1D3A4F97C}" type="presOf" srcId="{FABC850F-D118-3942-A104-27957F6933E2}" destId="{8FDD4B18-A0B2-CF4D-8CEC-5E0999C57876}" srcOrd="1" destOrd="0" presId="urn:microsoft.com/office/officeart/2005/8/layout/cycle2"/>
    <dgm:cxn modelId="{98A9E841-5055-2846-A0B3-FD6F14351E18}" type="presOf" srcId="{90EFFCD5-AE79-C34A-8B57-9B10BD0BA8B3}" destId="{B426CD07-70E3-F640-AD3F-E6AF41A38DD7}" srcOrd="0" destOrd="0" presId="urn:microsoft.com/office/officeart/2005/8/layout/cycle2"/>
    <dgm:cxn modelId="{953C3E43-5793-AD44-A179-BC216D7515E8}" srcId="{90EFFCD5-AE79-C34A-8B57-9B10BD0BA8B3}" destId="{632CAB75-F8CC-AD49-BC90-DEDD54E25B0E}" srcOrd="4" destOrd="0" parTransId="{34B7C452-6081-EC4F-9959-24D4A2657937}" sibTransId="{ED1B635D-03C2-D740-93FA-0F617353570C}"/>
    <dgm:cxn modelId="{7E3B3047-01B3-D248-9F94-A6601BDFD5D7}" srcId="{90EFFCD5-AE79-C34A-8B57-9B10BD0BA8B3}" destId="{E627C6EB-C538-4642-9524-C79CC3425F1E}" srcOrd="2" destOrd="0" parTransId="{A4A120F5-F341-4141-A973-D04057FACA3E}" sibTransId="{230DC1DF-E003-1544-B66B-9625E93F71D6}"/>
    <dgm:cxn modelId="{5AC40458-84BA-1248-97B2-7C177541859F}" type="presOf" srcId="{E4381CA1-F0C0-D54D-B254-4F27C164D208}" destId="{E56A36CC-7233-EE4B-B4DF-A889E1BB9DD5}" srcOrd="1" destOrd="0" presId="urn:microsoft.com/office/officeart/2005/8/layout/cycle2"/>
    <dgm:cxn modelId="{EE2AB658-9C40-A046-B0D5-18B7D91F2D89}" srcId="{90EFFCD5-AE79-C34A-8B57-9B10BD0BA8B3}" destId="{769C24F1-B0D5-D24D-937A-856F22A49858}" srcOrd="3" destOrd="0" parTransId="{9D0F3D11-7580-114E-9DCA-98674302FAE7}" sibTransId="{8D25C641-C120-DC45-83CF-2832DF23C2BB}"/>
    <dgm:cxn modelId="{D769685C-8E83-B248-941E-583313BBCEFE}" type="presOf" srcId="{632CAB75-F8CC-AD49-BC90-DEDD54E25B0E}" destId="{1B131610-C781-CA4B-BADA-17790FA27502}" srcOrd="0" destOrd="0" presId="urn:microsoft.com/office/officeart/2005/8/layout/cycle2"/>
    <dgm:cxn modelId="{46227E68-40BB-4F4B-934A-072FB9BFC02A}" srcId="{90EFFCD5-AE79-C34A-8B57-9B10BD0BA8B3}" destId="{A7A45DA8-B463-7E48-ACAA-C6B0A0826129}" srcOrd="1" destOrd="0" parTransId="{6C5EF9BE-BBE2-EB42-A27E-1CD95C2B7C1E}" sibTransId="{FABC850F-D118-3942-A104-27957F6933E2}"/>
    <dgm:cxn modelId="{FF1FAA7D-D11E-B54B-B247-77F3D008F681}" type="presOf" srcId="{E627C6EB-C538-4642-9524-C79CC3425F1E}" destId="{037E2BC5-0871-D545-A82E-208E14D767D1}" srcOrd="0" destOrd="0" presId="urn:microsoft.com/office/officeart/2005/8/layout/cycle2"/>
    <dgm:cxn modelId="{CF967A8B-115B-1F43-B0F2-C6FE2C7136DE}" type="presOf" srcId="{E4381CA1-F0C0-D54D-B254-4F27C164D208}" destId="{EE3AC750-2E7B-B344-A011-5AE91CFFB51E}" srcOrd="0" destOrd="0" presId="urn:microsoft.com/office/officeart/2005/8/layout/cycle2"/>
    <dgm:cxn modelId="{F9703C8C-3E53-924C-9D8B-2DD73B4B609E}" type="presOf" srcId="{FABC850F-D118-3942-A104-27957F6933E2}" destId="{EE11325A-7BFA-0F4E-8F69-3488E280A7FE}" srcOrd="0" destOrd="0" presId="urn:microsoft.com/office/officeart/2005/8/layout/cycle2"/>
    <dgm:cxn modelId="{ECBBB2A2-6D6A-B84C-8ECF-57BF4A3F20A9}" type="presOf" srcId="{ED1B635D-03C2-D740-93FA-0F617353570C}" destId="{2CFA6C7E-EBA7-8C49-9917-345EEA291479}" srcOrd="1" destOrd="0" presId="urn:microsoft.com/office/officeart/2005/8/layout/cycle2"/>
    <dgm:cxn modelId="{E025CDB7-A9FE-6443-B679-F0CA6D2559BC}" type="presOf" srcId="{ED1B635D-03C2-D740-93FA-0F617353570C}" destId="{DF2A531C-63E2-AD49-B183-CA98252E058B}" srcOrd="0" destOrd="0" presId="urn:microsoft.com/office/officeart/2005/8/layout/cycle2"/>
    <dgm:cxn modelId="{F28B79C4-0BE2-8342-BC7C-E3996CE1B016}" type="presOf" srcId="{6852D0A1-3A58-BB40-BAFA-544D4EE0457C}" destId="{D51194C5-848C-ED41-884F-F268798E949B}" srcOrd="0" destOrd="0" presId="urn:microsoft.com/office/officeart/2005/8/layout/cycle2"/>
    <dgm:cxn modelId="{F03621DD-6928-DC4D-AD6D-232D6D734491}" type="presOf" srcId="{8D25C641-C120-DC45-83CF-2832DF23C2BB}" destId="{F0CD3BF5-0685-E34E-8F05-F31363DBB8B1}" srcOrd="0" destOrd="0" presId="urn:microsoft.com/office/officeart/2005/8/layout/cycle2"/>
    <dgm:cxn modelId="{4072EEE3-EA3C-F946-AA8B-A895D4016AB9}" type="presOf" srcId="{230DC1DF-E003-1544-B66B-9625E93F71D6}" destId="{4925E1B1-0E1F-3E42-8D63-9FC38E9C0E0E}" srcOrd="1" destOrd="0" presId="urn:microsoft.com/office/officeart/2005/8/layout/cycle2"/>
    <dgm:cxn modelId="{B7E94FE8-D3E1-7B4F-AD84-540E545733AB}" type="presOf" srcId="{8D25C641-C120-DC45-83CF-2832DF23C2BB}" destId="{5324BF2C-BA18-5544-AF7D-5A0AAEAEC778}" srcOrd="1" destOrd="0" presId="urn:microsoft.com/office/officeart/2005/8/layout/cycle2"/>
    <dgm:cxn modelId="{9C80C9F0-4FC8-F24D-B29C-715A129D6EF9}" srcId="{90EFFCD5-AE79-C34A-8B57-9B10BD0BA8B3}" destId="{6852D0A1-3A58-BB40-BAFA-544D4EE0457C}" srcOrd="0" destOrd="0" parTransId="{797AD3B7-2BBC-4943-8851-814FA6B04390}" sibTransId="{E4381CA1-F0C0-D54D-B254-4F27C164D208}"/>
    <dgm:cxn modelId="{39807D6E-BF7E-9247-AD6B-604450B7A53C}" type="presParOf" srcId="{B426CD07-70E3-F640-AD3F-E6AF41A38DD7}" destId="{D51194C5-848C-ED41-884F-F268798E949B}" srcOrd="0" destOrd="0" presId="urn:microsoft.com/office/officeart/2005/8/layout/cycle2"/>
    <dgm:cxn modelId="{7F0E733C-32EA-BC4A-B065-E21B304AE7CF}" type="presParOf" srcId="{B426CD07-70E3-F640-AD3F-E6AF41A38DD7}" destId="{EE3AC750-2E7B-B344-A011-5AE91CFFB51E}" srcOrd="1" destOrd="0" presId="urn:microsoft.com/office/officeart/2005/8/layout/cycle2"/>
    <dgm:cxn modelId="{B0D0621F-0E7D-F247-A12B-9687C94A0716}" type="presParOf" srcId="{EE3AC750-2E7B-B344-A011-5AE91CFFB51E}" destId="{E56A36CC-7233-EE4B-B4DF-A889E1BB9DD5}" srcOrd="0" destOrd="0" presId="urn:microsoft.com/office/officeart/2005/8/layout/cycle2"/>
    <dgm:cxn modelId="{B0369047-174C-7E4E-81E3-ECC9BB1A1C71}" type="presParOf" srcId="{B426CD07-70E3-F640-AD3F-E6AF41A38DD7}" destId="{733BC3C3-9B49-A049-BC3E-80B0AC57F3FB}" srcOrd="2" destOrd="0" presId="urn:microsoft.com/office/officeart/2005/8/layout/cycle2"/>
    <dgm:cxn modelId="{3AD6EC1E-C576-6A44-8432-98AEA6B66C51}" type="presParOf" srcId="{B426CD07-70E3-F640-AD3F-E6AF41A38DD7}" destId="{EE11325A-7BFA-0F4E-8F69-3488E280A7FE}" srcOrd="3" destOrd="0" presId="urn:microsoft.com/office/officeart/2005/8/layout/cycle2"/>
    <dgm:cxn modelId="{552E071E-F01D-144D-8C2B-E3A27644E89D}" type="presParOf" srcId="{EE11325A-7BFA-0F4E-8F69-3488E280A7FE}" destId="{8FDD4B18-A0B2-CF4D-8CEC-5E0999C57876}" srcOrd="0" destOrd="0" presId="urn:microsoft.com/office/officeart/2005/8/layout/cycle2"/>
    <dgm:cxn modelId="{80812F17-8274-D444-A11B-870511F72657}" type="presParOf" srcId="{B426CD07-70E3-F640-AD3F-E6AF41A38DD7}" destId="{037E2BC5-0871-D545-A82E-208E14D767D1}" srcOrd="4" destOrd="0" presId="urn:microsoft.com/office/officeart/2005/8/layout/cycle2"/>
    <dgm:cxn modelId="{943AEF46-83D5-884D-8220-813671967A2C}" type="presParOf" srcId="{B426CD07-70E3-F640-AD3F-E6AF41A38DD7}" destId="{DD9B26C8-483B-524E-BA97-586EE1587298}" srcOrd="5" destOrd="0" presId="urn:microsoft.com/office/officeart/2005/8/layout/cycle2"/>
    <dgm:cxn modelId="{D3AB9978-0318-5A4A-A777-6CA7DA4C6C9D}" type="presParOf" srcId="{DD9B26C8-483B-524E-BA97-586EE1587298}" destId="{4925E1B1-0E1F-3E42-8D63-9FC38E9C0E0E}" srcOrd="0" destOrd="0" presId="urn:microsoft.com/office/officeart/2005/8/layout/cycle2"/>
    <dgm:cxn modelId="{831368AE-0D1C-3B46-9D36-952C3BC030F7}" type="presParOf" srcId="{B426CD07-70E3-F640-AD3F-E6AF41A38DD7}" destId="{667A0362-BE2E-EF4A-AFED-BA9E721CDE86}" srcOrd="6" destOrd="0" presId="urn:microsoft.com/office/officeart/2005/8/layout/cycle2"/>
    <dgm:cxn modelId="{FAD95BDF-846E-C848-A49D-BF735E6E772B}" type="presParOf" srcId="{B426CD07-70E3-F640-AD3F-E6AF41A38DD7}" destId="{F0CD3BF5-0685-E34E-8F05-F31363DBB8B1}" srcOrd="7" destOrd="0" presId="urn:microsoft.com/office/officeart/2005/8/layout/cycle2"/>
    <dgm:cxn modelId="{A5DB7873-A1BB-3B45-AEE8-BC5EEEE20768}" type="presParOf" srcId="{F0CD3BF5-0685-E34E-8F05-F31363DBB8B1}" destId="{5324BF2C-BA18-5544-AF7D-5A0AAEAEC778}" srcOrd="0" destOrd="0" presId="urn:microsoft.com/office/officeart/2005/8/layout/cycle2"/>
    <dgm:cxn modelId="{EC9A5527-52C7-B145-B56F-DACC073CF3F2}" type="presParOf" srcId="{B426CD07-70E3-F640-AD3F-E6AF41A38DD7}" destId="{1B131610-C781-CA4B-BADA-17790FA27502}" srcOrd="8" destOrd="0" presId="urn:microsoft.com/office/officeart/2005/8/layout/cycle2"/>
    <dgm:cxn modelId="{4F018D1A-6FA5-B544-B739-0F92DE3A0486}" type="presParOf" srcId="{B426CD07-70E3-F640-AD3F-E6AF41A38DD7}" destId="{DF2A531C-63E2-AD49-B183-CA98252E058B}" srcOrd="9" destOrd="0" presId="urn:microsoft.com/office/officeart/2005/8/layout/cycle2"/>
    <dgm:cxn modelId="{548468D8-A41C-1540-95DC-A25966DE7CB7}" type="presParOf" srcId="{DF2A531C-63E2-AD49-B183-CA98252E058B}" destId="{2CFA6C7E-EBA7-8C49-9917-345EEA29147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AF153-2AA9-A441-9A00-952B999E7EB9}">
      <dsp:nvSpPr>
        <dsp:cNvPr id="0" name=""/>
        <dsp:cNvSpPr/>
      </dsp:nvSpPr>
      <dsp:spPr>
        <a:xfrm>
          <a:off x="0" y="67537"/>
          <a:ext cx="4555782" cy="173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Метою управління ризиками </a:t>
          </a:r>
          <a:r>
            <a:rPr lang="uk-UA" sz="2000" kern="1200" dirty="0"/>
            <a:t>є забезпечення того, щоб невизначеність ніколи не відволікала зусилля від досягнення встановлених цілей.</a:t>
          </a:r>
          <a:endParaRPr lang="en-US" sz="2000" kern="1200" dirty="0"/>
        </a:p>
      </dsp:txBody>
      <dsp:txXfrm>
        <a:off x="84530" y="152067"/>
        <a:ext cx="4386722" cy="1562540"/>
      </dsp:txXfrm>
    </dsp:sp>
    <dsp:sp modelId="{84F9449D-DB52-CC49-BC65-26326A24952B}">
      <dsp:nvSpPr>
        <dsp:cNvPr id="0" name=""/>
        <dsp:cNvSpPr/>
      </dsp:nvSpPr>
      <dsp:spPr>
        <a:xfrm>
          <a:off x="0" y="1856738"/>
          <a:ext cx="4555782" cy="173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УР - це процес, який включає ідентифікацію, оцінку та встановлення пріоритетів ризику для контролю ймовірності впливу.</a:t>
          </a:r>
          <a:endParaRPr lang="en-US" sz="2000" kern="1200" dirty="0"/>
        </a:p>
      </dsp:txBody>
      <dsp:txXfrm>
        <a:off x="84530" y="1941268"/>
        <a:ext cx="4386722" cy="1562540"/>
      </dsp:txXfrm>
    </dsp:sp>
    <dsp:sp modelId="{45561B43-CDCC-0B41-BE8B-146EC3E95F9E}">
      <dsp:nvSpPr>
        <dsp:cNvPr id="0" name=""/>
        <dsp:cNvSpPr/>
      </dsp:nvSpPr>
      <dsp:spPr>
        <a:xfrm>
          <a:off x="0" y="3645938"/>
          <a:ext cx="4555782" cy="173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Тепер, коли ви знаєте теорію управління ризиками, наступне запитання, яке слід поставити: «Які існують </a:t>
          </a:r>
          <a:r>
            <a:rPr lang="uk-UA" sz="2000" b="1" kern="1200"/>
            <a:t>моделі та техніки </a:t>
          </a:r>
          <a:r>
            <a:rPr lang="uk-UA" sz="2000" kern="1200"/>
            <a:t>управління ризиками?»</a:t>
          </a:r>
          <a:endParaRPr lang="en-US" sz="2000" kern="1200"/>
        </a:p>
      </dsp:txBody>
      <dsp:txXfrm>
        <a:off x="84530" y="3730468"/>
        <a:ext cx="4386722" cy="1562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194C5-848C-ED41-884F-F268798E949B}">
      <dsp:nvSpPr>
        <dsp:cNvPr id="0" name=""/>
        <dsp:cNvSpPr/>
      </dsp:nvSpPr>
      <dsp:spPr>
        <a:xfrm>
          <a:off x="1860697" y="1323"/>
          <a:ext cx="1312566" cy="13125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noProof="0" dirty="0"/>
            <a:t>Інтеграція</a:t>
          </a:r>
        </a:p>
      </dsp:txBody>
      <dsp:txXfrm>
        <a:off x="2052918" y="193544"/>
        <a:ext cx="928124" cy="928124"/>
      </dsp:txXfrm>
    </dsp:sp>
    <dsp:sp modelId="{EE3AC750-2E7B-B344-A011-5AE91CFFB51E}">
      <dsp:nvSpPr>
        <dsp:cNvPr id="0" name=""/>
        <dsp:cNvSpPr/>
      </dsp:nvSpPr>
      <dsp:spPr>
        <a:xfrm rot="2160000">
          <a:off x="3132045" y="1010136"/>
          <a:ext cx="350026" cy="442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 noProof="0" dirty="0"/>
        </a:p>
      </dsp:txBody>
      <dsp:txXfrm>
        <a:off x="3142072" y="1067873"/>
        <a:ext cx="245018" cy="265795"/>
      </dsp:txXfrm>
    </dsp:sp>
    <dsp:sp modelId="{733BC3C3-9B49-A049-BC3E-80B0AC57F3FB}">
      <dsp:nvSpPr>
        <dsp:cNvPr id="0" name=""/>
        <dsp:cNvSpPr/>
      </dsp:nvSpPr>
      <dsp:spPr>
        <a:xfrm>
          <a:off x="3456882" y="1161020"/>
          <a:ext cx="1312566" cy="1312566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noProof="0" dirty="0"/>
            <a:t>Розробка</a:t>
          </a:r>
        </a:p>
      </dsp:txBody>
      <dsp:txXfrm>
        <a:off x="3649103" y="1353241"/>
        <a:ext cx="928124" cy="928124"/>
      </dsp:txXfrm>
    </dsp:sp>
    <dsp:sp modelId="{EE11325A-7BFA-0F4E-8F69-3488E280A7FE}">
      <dsp:nvSpPr>
        <dsp:cNvPr id="0" name=""/>
        <dsp:cNvSpPr/>
      </dsp:nvSpPr>
      <dsp:spPr>
        <a:xfrm rot="6480000">
          <a:off x="3636369" y="2524599"/>
          <a:ext cx="350026" cy="442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 noProof="0" dirty="0"/>
        </a:p>
      </dsp:txBody>
      <dsp:txXfrm rot="10800000">
        <a:off x="3705098" y="2563263"/>
        <a:ext cx="245018" cy="265795"/>
      </dsp:txXfrm>
    </dsp:sp>
    <dsp:sp modelId="{037E2BC5-0871-D545-A82E-208E14D767D1}">
      <dsp:nvSpPr>
        <dsp:cNvPr id="0" name=""/>
        <dsp:cNvSpPr/>
      </dsp:nvSpPr>
      <dsp:spPr>
        <a:xfrm>
          <a:off x="2847194" y="3037447"/>
          <a:ext cx="1312566" cy="1312566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noProof="0" dirty="0"/>
            <a:t>Впровадження</a:t>
          </a:r>
        </a:p>
      </dsp:txBody>
      <dsp:txXfrm>
        <a:off x="3039415" y="3229668"/>
        <a:ext cx="928124" cy="928124"/>
      </dsp:txXfrm>
    </dsp:sp>
    <dsp:sp modelId="{DD9B26C8-483B-524E-BA97-586EE1587298}">
      <dsp:nvSpPr>
        <dsp:cNvPr id="0" name=""/>
        <dsp:cNvSpPr/>
      </dsp:nvSpPr>
      <dsp:spPr>
        <a:xfrm rot="10800000">
          <a:off x="2351874" y="3472235"/>
          <a:ext cx="350026" cy="442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 noProof="0" dirty="0"/>
        </a:p>
      </dsp:txBody>
      <dsp:txXfrm rot="10800000">
        <a:off x="2456882" y="3560833"/>
        <a:ext cx="245018" cy="265795"/>
      </dsp:txXfrm>
    </dsp:sp>
    <dsp:sp modelId="{667A0362-BE2E-EF4A-AFED-BA9E721CDE86}">
      <dsp:nvSpPr>
        <dsp:cNvPr id="0" name=""/>
        <dsp:cNvSpPr/>
      </dsp:nvSpPr>
      <dsp:spPr>
        <a:xfrm>
          <a:off x="874201" y="3037447"/>
          <a:ext cx="1312566" cy="1312566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noProof="0" dirty="0"/>
            <a:t>Оцінка</a:t>
          </a:r>
        </a:p>
      </dsp:txBody>
      <dsp:txXfrm>
        <a:off x="1066422" y="3229668"/>
        <a:ext cx="928124" cy="928124"/>
      </dsp:txXfrm>
    </dsp:sp>
    <dsp:sp modelId="{F0CD3BF5-0685-E34E-8F05-F31363DBB8B1}">
      <dsp:nvSpPr>
        <dsp:cNvPr id="0" name=""/>
        <dsp:cNvSpPr/>
      </dsp:nvSpPr>
      <dsp:spPr>
        <a:xfrm rot="15120000">
          <a:off x="1053688" y="2543443"/>
          <a:ext cx="350026" cy="442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 noProof="0" dirty="0"/>
        </a:p>
      </dsp:txBody>
      <dsp:txXfrm rot="10800000">
        <a:off x="1122417" y="2681975"/>
        <a:ext cx="245018" cy="265795"/>
      </dsp:txXfrm>
    </dsp:sp>
    <dsp:sp modelId="{1B131610-C781-CA4B-BADA-17790FA27502}">
      <dsp:nvSpPr>
        <dsp:cNvPr id="0" name=""/>
        <dsp:cNvSpPr/>
      </dsp:nvSpPr>
      <dsp:spPr>
        <a:xfrm>
          <a:off x="264513" y="1161020"/>
          <a:ext cx="1312566" cy="131256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noProof="0" dirty="0"/>
            <a:t>Вдосконалення</a:t>
          </a:r>
        </a:p>
      </dsp:txBody>
      <dsp:txXfrm>
        <a:off x="456734" y="1353241"/>
        <a:ext cx="928124" cy="928124"/>
      </dsp:txXfrm>
    </dsp:sp>
    <dsp:sp modelId="{DF2A531C-63E2-AD49-B183-CA98252E058B}">
      <dsp:nvSpPr>
        <dsp:cNvPr id="0" name=""/>
        <dsp:cNvSpPr/>
      </dsp:nvSpPr>
      <dsp:spPr>
        <a:xfrm rot="19440000">
          <a:off x="1535861" y="1021782"/>
          <a:ext cx="350026" cy="4429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 noProof="0" dirty="0"/>
        </a:p>
      </dsp:txBody>
      <dsp:txXfrm>
        <a:off x="1545888" y="1141241"/>
        <a:ext cx="245018" cy="265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C4F31E09-42A1-4B46-8222-AD00E7460DA9}" type="datetimeFigureOut">
              <a:rPr lang="hr-HR" smtClean="0"/>
              <a:t>01.03.2023.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D56ACEA9-F941-42D2-B2E5-D542E1FCD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15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89374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DA5439CE-160F-4340-A1BF-90AF284AAACA}" type="datetimeFigureOut">
              <a:rPr lang="hr-HR" smtClean="0"/>
              <a:t>01.03.2023.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2" y="9264227"/>
            <a:ext cx="2889938" cy="489373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9373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EC4EBE19-545A-4B04-9536-7D252BD187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584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1"/>
            <a:ext cx="5608320" cy="458175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18E4-BF65-4EF1-B262-4A80CE07C0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6615-662F-41C6-807F-05ABA17138F8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1CCE-8D11-438D-8753-EAF5809A52B7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9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6EB0-ED6C-44B2-9E23-71245AE7002C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79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9D7E-7689-46EC-B625-CA521EF02BA6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2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00B-850C-4916-983B-DA1C27819595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36AD-4ED5-42E5-BB5B-FD5380575E35}" type="datetime1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5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31B8-F232-49F9-9ABD-251401895DAA}" type="datetime1">
              <a:rPr lang="en-US" smtClean="0"/>
              <a:t>3/1/23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8061-9819-4338-879F-F38C908B5DBE}" type="datetime1">
              <a:rPr lang="en-US" smtClean="0"/>
              <a:t>3/1/23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82A6-4D16-44A5-97C4-12A608D8C4E9}" type="datetime1">
              <a:rPr lang="en-US" smtClean="0"/>
              <a:t>3/1/23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D86B-EFB7-4E36-B0F0-33F1435C842B}" type="datetime1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5F35-C17D-45AE-B3B6-828AF15F0F0F}" type="datetime1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9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B4A25-E2BF-457C-9E6D-2240ADC04DEC}" type="datetime1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2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foto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5122" name="shpDatum"/>
          <p:cNvSpPr>
            <a:spLocks noChangeArrowheads="1"/>
          </p:cNvSpPr>
          <p:nvPr/>
        </p:nvSpPr>
        <p:spPr bwMode="auto">
          <a:xfrm>
            <a:off x="6453188" y="6380164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123" name="Titel"/>
          <p:cNvSpPr>
            <a:spLocks noChangeArrowheads="1"/>
          </p:cNvSpPr>
          <p:nvPr/>
        </p:nvSpPr>
        <p:spPr bwMode="auto">
          <a:xfrm>
            <a:off x="6415088" y="1756489"/>
            <a:ext cx="5324967" cy="408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3600" noProof="1">
                <a:solidFill>
                  <a:srgbClr val="FFFFFF"/>
                </a:solidFill>
              </a:rPr>
              <a:t>УПРАВЛІННЯ РИЗИКАМИ</a:t>
            </a:r>
          </a:p>
          <a:p>
            <a:endParaRPr lang="en-US" sz="3600" noProof="1">
              <a:solidFill>
                <a:srgbClr val="FFFFFF"/>
              </a:solidFill>
            </a:endParaRPr>
          </a:p>
          <a:p>
            <a:r>
              <a:rPr lang="uk-UA" sz="2000" b="1" dirty="0">
                <a:solidFill>
                  <a:schemeClr val="bg1"/>
                </a:solidFill>
              </a:rPr>
              <a:t>Застосування моделей та технік Управління Ризиками (</a:t>
            </a:r>
            <a:r>
              <a:rPr lang="en-GB" sz="2000" b="1" dirty="0">
                <a:solidFill>
                  <a:schemeClr val="bg1"/>
                </a:solidFill>
              </a:rPr>
              <a:t>COSO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en-GB" sz="2000" b="1" dirty="0">
                <a:solidFill>
                  <a:schemeClr val="bg1"/>
                </a:solidFill>
              </a:rPr>
              <a:t>ISO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en-GB" sz="2000" b="1" dirty="0">
                <a:solidFill>
                  <a:schemeClr val="bg1"/>
                </a:solidFill>
              </a:rPr>
              <a:t>COBID </a:t>
            </a:r>
            <a:r>
              <a:rPr lang="uk-UA" sz="2000" b="1" dirty="0">
                <a:solidFill>
                  <a:schemeClr val="bg1"/>
                </a:solidFill>
              </a:rPr>
              <a:t>тощо), а також їх  практичне впровадження </a:t>
            </a:r>
            <a:r>
              <a:rPr lang="uk-UA" i="1" dirty="0"/>
              <a:t>(сесії із управління ризиками, роль ВА тощо)</a:t>
            </a:r>
            <a:r>
              <a:rPr lang="ru-RU" sz="2000" dirty="0"/>
              <a:t> </a:t>
            </a:r>
            <a:endParaRPr lang="en-US" sz="2000" b="1" noProof="1">
              <a:solidFill>
                <a:schemeClr val="bg1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r>
              <a:rPr lang="uk-UA" sz="2000" noProof="1">
                <a:solidFill>
                  <a:srgbClr val="FFFFFF"/>
                </a:solidFill>
              </a:rPr>
              <a:t>Руслана Рудніцька</a:t>
            </a:r>
          </a:p>
          <a:p>
            <a:endParaRPr lang="en-US" sz="2000" noProof="1">
              <a:solidFill>
                <a:srgbClr val="FFFFFF"/>
              </a:solidFill>
            </a:endParaRPr>
          </a:p>
          <a:p>
            <a:r>
              <a:rPr lang="uk-UA" sz="2000" noProof="1">
                <a:solidFill>
                  <a:srgbClr val="FFFFFF"/>
                </a:solidFill>
              </a:rPr>
              <a:t>Київ, 1-2 березня</a:t>
            </a:r>
            <a:r>
              <a:rPr lang="en-US" sz="2000" noProof="1">
                <a:solidFill>
                  <a:srgbClr val="FFFFFF"/>
                </a:solidFill>
              </a:rPr>
              <a:t>, 202</a:t>
            </a:r>
            <a:r>
              <a:rPr lang="uk-UA" sz="2000" noProof="1">
                <a:solidFill>
                  <a:srgbClr val="FFFFFF"/>
                </a:solidFill>
              </a:rPr>
              <a:t>3</a:t>
            </a:r>
            <a:endParaRPr lang="en-US" sz="2000" noProof="1">
              <a:solidFill>
                <a:srgbClr val="FFFFFF"/>
              </a:solidFill>
            </a:endParaRPr>
          </a:p>
          <a:p>
            <a:endParaRPr lang="en-US" sz="2000" noProof="1">
              <a:solidFill>
                <a:srgbClr val="FFFFFF"/>
              </a:solidFill>
            </a:endParaRPr>
          </a:p>
          <a:p>
            <a:endParaRPr lang="en-US" sz="20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</p:txBody>
      </p:sp>
      <p:sp>
        <p:nvSpPr>
          <p:cNvPr id="5124" name="Subtitel"/>
          <p:cNvSpPr>
            <a:spLocks noChangeArrowheads="1"/>
          </p:cNvSpPr>
          <p:nvPr/>
        </p:nvSpPr>
        <p:spPr bwMode="auto">
          <a:xfrm>
            <a:off x="6453189" y="3708401"/>
            <a:ext cx="3959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noProof="1">
              <a:solidFill>
                <a:srgbClr val="FFFFFF"/>
              </a:solidFill>
            </a:endParaRPr>
          </a:p>
        </p:txBody>
      </p:sp>
      <p:pic>
        <p:nvPicPr>
          <p:cNvPr id="5127" name="Picture 11" descr="RO_F_Logo_Powerpoint_diap_en 1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175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09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927FE-2B4A-874A-AE30-DB7E8BB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uk-UA" sz="2800">
                <a:solidFill>
                  <a:srgbClr val="FFFFFF"/>
                </a:solidFill>
              </a:rPr>
              <a:t>Розділи Стандартів </a:t>
            </a:r>
            <a:r>
              <a:rPr lang="en-GB" sz="2800">
                <a:solidFill>
                  <a:srgbClr val="FFFFFF"/>
                </a:solidFill>
              </a:rPr>
              <a:t>ISO </a:t>
            </a:r>
            <a:r>
              <a:rPr lang="uk-UA" sz="2800">
                <a:solidFill>
                  <a:srgbClr val="FFFFFF"/>
                </a:solidFill>
              </a:rPr>
              <a:t>по впровадженню УР та процесу УР: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70E98-12B5-604C-A625-74BCA4C68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9150" y="971550"/>
            <a:ext cx="3495923" cy="4804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700" u="sng" dirty="0" err="1"/>
              <a:t>Передабачає</a:t>
            </a:r>
            <a:r>
              <a:rPr lang="uk-UA" sz="1700" u="sng" dirty="0"/>
              <a:t> наступні етапи:</a:t>
            </a:r>
          </a:p>
          <a:p>
            <a:r>
              <a:rPr lang="uk-UA" sz="1700" dirty="0"/>
              <a:t>розробка відповідного плану з визначенням термінів та ресурсів;</a:t>
            </a:r>
          </a:p>
          <a:p>
            <a:r>
              <a:rPr lang="uk-UA" sz="1700" dirty="0"/>
              <a:t>визначення де, коли, як і ким приймаються різні типи рішень в організації;</a:t>
            </a:r>
          </a:p>
          <a:p>
            <a:r>
              <a:rPr lang="uk-UA" sz="1700" dirty="0"/>
              <a:t>модифікація (зміни) наявних процесів прийняття рішень (за потреби);</a:t>
            </a:r>
          </a:p>
          <a:p>
            <a:r>
              <a:rPr lang="uk-UA" sz="1700" dirty="0"/>
              <a:t>забезпечення розуміння та правильного застосування механізмів управління ризиками організації.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1C5493E-6EE9-064E-ABF0-37FEABE36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971550"/>
            <a:ext cx="3495922" cy="4804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700" u="sng" dirty="0"/>
              <a:t>Процес управління ризиками складається з розділів:</a:t>
            </a:r>
          </a:p>
          <a:p>
            <a:endParaRPr lang="uk-UA" sz="1700" dirty="0"/>
          </a:p>
          <a:p>
            <a:r>
              <a:rPr lang="uk-UA" sz="1700" dirty="0"/>
              <a:t>обмін інформацією та консультування;</a:t>
            </a:r>
          </a:p>
          <a:p>
            <a:r>
              <a:rPr lang="uk-UA" sz="1700" dirty="0"/>
              <a:t>сфера застосування, контекст та критерії;</a:t>
            </a:r>
          </a:p>
          <a:p>
            <a:r>
              <a:rPr lang="uk-UA" sz="1700" dirty="0"/>
              <a:t>оцінка ризику;</a:t>
            </a:r>
          </a:p>
          <a:p>
            <a:r>
              <a:rPr lang="uk-UA" sz="1700" dirty="0"/>
              <a:t>вплив на ризик;</a:t>
            </a:r>
          </a:p>
          <a:p>
            <a:r>
              <a:rPr lang="uk-UA" sz="1700" dirty="0"/>
              <a:t>моніторинг та перегляд;</a:t>
            </a:r>
          </a:p>
          <a:p>
            <a:r>
              <a:rPr lang="uk-UA" sz="1700" dirty="0"/>
              <a:t>документування та звітність.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05AF3D-12EB-064B-996D-232A8793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9B656E2-6D99-4623-ADDD-8BE5644C3BE7}" type="slidenum">
              <a:rPr lang="en-US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277DBA-EC45-CB4A-B4C2-F816BEA39BF2}"/>
              </a:ext>
            </a:extLst>
          </p:cNvPr>
          <p:cNvSpPr/>
          <p:nvPr/>
        </p:nvSpPr>
        <p:spPr>
          <a:xfrm>
            <a:off x="3328989" y="5116837"/>
            <a:ext cx="7451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Управління ризиками </a:t>
            </a:r>
            <a:r>
              <a:rPr lang="uk-UA" b="1" u="sng" dirty="0"/>
              <a:t>не є окремим самостійним процесом </a:t>
            </a:r>
            <a:r>
              <a:rPr lang="uk-UA" b="1" dirty="0"/>
              <a:t>або системою, а інструментами, що вбудовуються в процеси організації та використовуються в рамках прийняття ключових рішень.</a:t>
            </a:r>
          </a:p>
        </p:txBody>
      </p:sp>
    </p:spTree>
    <p:extLst>
      <p:ext uri="{BB962C8B-B14F-4D97-AF65-F5344CB8AC3E}">
        <p14:creationId xmlns:p14="http://schemas.microsoft.com/office/powerpoint/2010/main" val="405127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03FA-0A56-814C-8CEF-73500E10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uk-UA" b="1" dirty="0"/>
              <a:t>Стандарти C</a:t>
            </a:r>
            <a:r>
              <a:rPr lang="en-GB" b="1" dirty="0"/>
              <a:t>OBIT </a:t>
            </a:r>
            <a:endParaRPr lang="en-US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935691-1381-384C-8BC7-F0248B74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198362"/>
            <a:ext cx="5581650" cy="3917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dirty="0"/>
              <a:t>COBIT</a:t>
            </a:r>
            <a:r>
              <a:rPr lang="en-US" sz="1800" dirty="0"/>
              <a:t>: </a:t>
            </a:r>
            <a:r>
              <a:rPr lang="uk-UA" sz="1800" dirty="0"/>
              <a:t>Дослідження, розробка та </a:t>
            </a:r>
            <a:r>
              <a:rPr lang="uk-UA" sz="1800" dirty="0" err="1"/>
              <a:t>проcування</a:t>
            </a:r>
            <a:r>
              <a:rPr lang="uk-UA" sz="1800" dirty="0"/>
              <a:t> сучасної, прийнятної в міжнародному масштабі методології управління ІТ з метою її впровадження організаціями та повсякденного використання керівниками організацій, спеціалістами з ІТ та аудиторами.</a:t>
            </a:r>
          </a:p>
          <a:p>
            <a:pPr marL="0" indent="0">
              <a:buNone/>
            </a:pPr>
            <a:r>
              <a:rPr lang="uk-UA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COBIT</a:t>
            </a:r>
            <a: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  <a:t> - це пакет документів, близько 40 міжнародних і національних стандартів та настанов в області управління ІТ, аудиту та ІТ-безпеки;</a:t>
            </a:r>
          </a:p>
          <a:p>
            <a:pPr marL="0" indent="0">
              <a:buNone/>
            </a:pPr>
            <a:r>
              <a:rPr lang="uk-UA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COBIT </a:t>
            </a:r>
            <a: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  <a:t>є інструментарієм, який дозволяє керівникам підприємств усунути недоліки системи управління з урахуванням вимог контролю та бізнес-ризиків, а також продемонструвати рівень контролю зацікавленим сторонам;</a:t>
            </a:r>
          </a:p>
          <a:p>
            <a:pPr marL="0" indent="0">
              <a:buNone/>
            </a:pPr>
            <a:r>
              <a:rPr lang="uk-UA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COBIT</a:t>
            </a:r>
            <a: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  <a:t>, завдяки єдиній термінології, служить своєрідною платформою для конструктивного діалогу між усіма учасниками бізнесу: вищим керівництвом, керівниками середньої ланки (ІТ-директором, начальниками відділів),  безпосередніми виконавцями (інженерами, програмістами і т. </a:t>
            </a:r>
            <a:r>
              <a:rPr lang="uk-U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uk-UA" sz="1800" dirty="0">
                <a:latin typeface="Calibri" panose="020F0502020204030204" pitchFamily="34" charset="0"/>
                <a:cs typeface="Calibri" panose="020F0502020204030204" pitchFamily="34" charset="0"/>
              </a:rPr>
              <a:t>.), аудиторами.</a:t>
            </a:r>
          </a:p>
          <a:p>
            <a:pPr marL="0" indent="0">
              <a:buNone/>
            </a:pPr>
            <a:r>
              <a:rPr lang="uk-UA" sz="1700" dirty="0"/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50A0FC-0DFF-4943-A243-C2FA11D9C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383321"/>
            <a:ext cx="4788505" cy="33591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287AF2-50BA-6341-A08D-F3A6BC9C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000"/>
              <a:pPr>
                <a:spcAft>
                  <a:spcPts val="600"/>
                </a:spcAft>
              </a:pPr>
              <a:t>11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6480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2ABBF-1FE3-574E-AA81-8C495BAD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Цільова аудиторія COBIT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B9FBFE-A430-1445-887C-642FAB3E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53DF0D5-BB2E-CA48-BCC7-2C016CCB5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676267"/>
              </p:ext>
            </p:extLst>
          </p:nvPr>
        </p:nvGraphicFramePr>
        <p:xfrm>
          <a:off x="1009923" y="1966293"/>
          <a:ext cx="10172154" cy="4452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86077">
                  <a:extLst>
                    <a:ext uri="{9D8B030D-6E8A-4147-A177-3AD203B41FA5}">
                      <a16:colId xmlns:a16="http://schemas.microsoft.com/office/drawing/2014/main" val="3054148222"/>
                    </a:ext>
                  </a:extLst>
                </a:gridCol>
                <a:gridCol w="5086077">
                  <a:extLst>
                    <a:ext uri="{9D8B030D-6E8A-4147-A177-3AD203B41FA5}">
                      <a16:colId xmlns:a16="http://schemas.microsoft.com/office/drawing/2014/main" val="3441719664"/>
                    </a:ext>
                  </a:extLst>
                </a:gridCol>
              </a:tblGrid>
              <a:tr h="418680">
                <a:tc>
                  <a:txBody>
                    <a:bodyPr/>
                    <a:lstStyle/>
                    <a:p>
                      <a:r>
                        <a:rPr lang="uk-UA" sz="1900" noProof="0"/>
                        <a:t> Користувачі</a:t>
                      </a:r>
                      <a:endParaRPr lang="uk-UA" sz="1900" noProof="0">
                        <a:latin typeface="+mn-lt"/>
                      </a:endParaRPr>
                    </a:p>
                  </a:txBody>
                  <a:tcPr marL="88454" marR="88454" marT="44227" marB="44227" anchor="ctr"/>
                </a:tc>
                <a:tc>
                  <a:txBody>
                    <a:bodyPr/>
                    <a:lstStyle/>
                    <a:p>
                      <a:r>
                        <a:rPr lang="uk-UA" sz="1900" noProof="0"/>
                        <a:t> Використання COBIT</a:t>
                      </a:r>
                      <a:endParaRPr lang="uk-UA" sz="1900" noProof="0">
                        <a:latin typeface="+mn-lt"/>
                      </a:endParaRPr>
                    </a:p>
                  </a:txBody>
                  <a:tcPr marL="88454" marR="88454" marT="44227" marB="44227" anchor="ctr"/>
                </a:tc>
                <a:extLst>
                  <a:ext uri="{0D108BD9-81ED-4DB2-BD59-A6C34878D82A}">
                    <a16:rowId xmlns:a16="http://schemas.microsoft.com/office/drawing/2014/main" val="408568424"/>
                  </a:ext>
                </a:extLst>
              </a:tr>
              <a:tr h="1008370">
                <a:tc>
                  <a:txBody>
                    <a:bodyPr/>
                    <a:lstStyle/>
                    <a:p>
                      <a:r>
                        <a:rPr lang="uk-UA" sz="1900" noProof="0"/>
                        <a:t> Вище керівництво</a:t>
                      </a:r>
                      <a:endParaRPr lang="uk-UA" sz="1900" noProof="0">
                        <a:latin typeface="+mn-lt"/>
                      </a:endParaRPr>
                    </a:p>
                  </a:txBody>
                  <a:tcPr marL="88454" marR="88454" marT="44227" marB="44227" anchor="ctr"/>
                </a:tc>
                <a:tc>
                  <a:txBody>
                    <a:bodyPr/>
                    <a:lstStyle/>
                    <a:p>
                      <a:r>
                        <a:rPr lang="uk-UA" sz="1900" noProof="0"/>
                        <a:t> Для контролю віддачі від інвестицій в ІТ, врівноваження ризиків і управління інвестиціями в сфері ІТ</a:t>
                      </a:r>
                      <a:endParaRPr lang="uk-UA" sz="1900" noProof="0">
                        <a:latin typeface="+mn-lt"/>
                      </a:endParaRPr>
                    </a:p>
                  </a:txBody>
                  <a:tcPr marL="88454" marR="88454" marT="44227" marB="44227" anchor="ctr"/>
                </a:tc>
                <a:extLst>
                  <a:ext uri="{0D108BD9-81ED-4DB2-BD59-A6C34878D82A}">
                    <a16:rowId xmlns:a16="http://schemas.microsoft.com/office/drawing/2014/main" val="3333228215"/>
                  </a:ext>
                </a:extLst>
              </a:tr>
              <a:tr h="713525">
                <a:tc>
                  <a:txBody>
                    <a:bodyPr/>
                    <a:lstStyle/>
                    <a:p>
                      <a:r>
                        <a:rPr lang="uk-UA" sz="1900" noProof="0" dirty="0"/>
                        <a:t>Керівництво середньої організації</a:t>
                      </a:r>
                      <a:endParaRPr lang="uk-UA" sz="1900" noProof="0" dirty="0">
                        <a:latin typeface="+mn-lt"/>
                      </a:endParaRPr>
                    </a:p>
                  </a:txBody>
                  <a:tcPr marL="88454" marR="88454" marT="44227" marB="44227" anchor="ctr"/>
                </a:tc>
                <a:tc>
                  <a:txBody>
                    <a:bodyPr/>
                    <a:lstStyle/>
                    <a:p>
                      <a:r>
                        <a:rPr lang="uk-UA" sz="1900" noProof="0"/>
                        <a:t> Для впевненості в належному управлінні і контролі над ІТ процесами</a:t>
                      </a:r>
                      <a:endParaRPr lang="uk-UA" sz="1900" noProof="0">
                        <a:latin typeface="+mn-lt"/>
                      </a:endParaRPr>
                    </a:p>
                  </a:txBody>
                  <a:tcPr marL="88454" marR="88454" marT="44227" marB="44227" anchor="ctr"/>
                </a:tc>
                <a:extLst>
                  <a:ext uri="{0D108BD9-81ED-4DB2-BD59-A6C34878D82A}">
                    <a16:rowId xmlns:a16="http://schemas.microsoft.com/office/drawing/2014/main" val="2420362337"/>
                  </a:ext>
                </a:extLst>
              </a:tr>
              <a:tr h="1303215">
                <a:tc>
                  <a:txBody>
                    <a:bodyPr/>
                    <a:lstStyle/>
                    <a:p>
                      <a:r>
                        <a:rPr lang="uk-UA" sz="1900" noProof="0"/>
                        <a:t> ІТ-менеджмент</a:t>
                      </a:r>
                      <a:endParaRPr lang="uk-UA" sz="1900" noProof="0">
                        <a:latin typeface="+mn-lt"/>
                      </a:endParaRPr>
                    </a:p>
                  </a:txBody>
                  <a:tcPr marL="88454" marR="88454" marT="44227" marB="44227" anchor="ctr"/>
                </a:tc>
                <a:tc>
                  <a:txBody>
                    <a:bodyPr/>
                    <a:lstStyle/>
                    <a:p>
                      <a:r>
                        <a:rPr lang="uk-UA" sz="1900" noProof="0"/>
                        <a:t> Для надання ІТ послуг, необхідних департаментам/підрозділам і реалізації єдиної «організаційної стратегії» в контрольованих і керованих умовах</a:t>
                      </a:r>
                      <a:endParaRPr lang="uk-UA" sz="1900" noProof="0">
                        <a:latin typeface="+mn-lt"/>
                      </a:endParaRPr>
                    </a:p>
                  </a:txBody>
                  <a:tcPr marL="88454" marR="88454" marT="44227" marB="44227" anchor="ctr"/>
                </a:tc>
                <a:extLst>
                  <a:ext uri="{0D108BD9-81ED-4DB2-BD59-A6C34878D82A}">
                    <a16:rowId xmlns:a16="http://schemas.microsoft.com/office/drawing/2014/main" val="1164730908"/>
                  </a:ext>
                </a:extLst>
              </a:tr>
              <a:tr h="1008370">
                <a:tc>
                  <a:txBody>
                    <a:bodyPr/>
                    <a:lstStyle/>
                    <a:p>
                      <a:r>
                        <a:rPr lang="uk-UA" sz="1900" noProof="0"/>
                        <a:t> Аудитори</a:t>
                      </a:r>
                      <a:endParaRPr lang="uk-UA" sz="1900" noProof="0">
                        <a:latin typeface="+mn-lt"/>
                      </a:endParaRPr>
                    </a:p>
                  </a:txBody>
                  <a:tcPr marL="88454" marR="88454" marT="44227" marB="44227" anchor="ctr"/>
                </a:tc>
                <a:tc>
                  <a:txBody>
                    <a:bodyPr/>
                    <a:lstStyle/>
                    <a:p>
                      <a:r>
                        <a:rPr lang="uk-UA" sz="1900" noProof="0" dirty="0"/>
                        <a:t> Для </a:t>
                      </a:r>
                      <a:r>
                        <a:rPr lang="uk-UA" sz="1900" noProof="0" dirty="0" err="1"/>
                        <a:t>обгрунтування</a:t>
                      </a:r>
                      <a:r>
                        <a:rPr lang="uk-UA" sz="1900" noProof="0" dirty="0"/>
                        <a:t> своїх висновків і / або консультування керівництва з питань внутрішнього контролю</a:t>
                      </a:r>
                      <a:endParaRPr lang="uk-UA" sz="1900" noProof="0" dirty="0">
                        <a:latin typeface="+mn-lt"/>
                      </a:endParaRPr>
                    </a:p>
                  </a:txBody>
                  <a:tcPr marL="88454" marR="88454" marT="44227" marB="44227" anchor="ctr"/>
                </a:tc>
                <a:extLst>
                  <a:ext uri="{0D108BD9-81ED-4DB2-BD59-A6C34878D82A}">
                    <a16:rowId xmlns:a16="http://schemas.microsoft.com/office/drawing/2014/main" val="366413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34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A7A62-F3C8-1D46-999B-FD1CC9FE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uk-UA" sz="4600" b="1"/>
              <a:t>Переваги впровадження стандарту COBIT в якості методології управління ІТ: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CB573-EE5A-3840-8483-EDB9C89D5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• Зрозуміле для керівництва бачення того, що саме являють собою ІТ; </a:t>
            </a:r>
          </a:p>
          <a:p>
            <a:pPr marL="0" indent="0">
              <a:buNone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• Чіткість в </a:t>
            </a:r>
            <a:r>
              <a:rPr lang="uk-UA" sz="2200">
                <a:latin typeface="Calibri" panose="020F0502020204030204" pitchFamily="34" charset="0"/>
                <a:cs typeface="Calibri" panose="020F0502020204030204" pitchFamily="34" charset="0"/>
              </a:rPr>
              <a:t>питаннях розподілу відповідальності згідно з процесами. </a:t>
            </a:r>
          </a:p>
          <a:p>
            <a:pPr marL="0" indent="0">
              <a:buNone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• Загальна прийнятність з боку третіх сторін та регулятивних органів. </a:t>
            </a:r>
          </a:p>
          <a:p>
            <a:pPr marL="0" indent="0">
              <a:buNone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• Прийняття методології всіма зацікавленими сторонами завдяки тому, що вона викладена зрозумілою мовою. </a:t>
            </a:r>
          </a:p>
          <a:p>
            <a:pPr marL="0" indent="0">
              <a:buNone/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• Виконання вимог COSO щодо контрольного середовища в сфері ІТ.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77203D-7A07-E749-AE66-C246973EB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78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D93F37-3444-864E-BE17-9286F9EF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4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66193-28AC-EB44-A4E0-C7653187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uk-UA" dirty="0"/>
              <a:t>Роль внутрішнього аудиту (ВА)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0EB5B3-1F96-8649-B4A4-403F26AEB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9" b="6337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D49AC4D-300F-CF43-BD82-4F310922A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/>
              <a:t>З одного боку, В</a:t>
            </a:r>
            <a:r>
              <a:rPr lang="en-US" sz="2400" dirty="0"/>
              <a:t>A </a:t>
            </a:r>
            <a:r>
              <a:rPr lang="uk-UA" sz="2400" dirty="0"/>
              <a:t>використовує результати процесу оцінки ризиків керівництва як вхідні дані для своїх планів і роботи, з іншого боку, В</a:t>
            </a:r>
            <a:r>
              <a:rPr lang="en-US" sz="2400" dirty="0"/>
              <a:t>A </a:t>
            </a:r>
            <a:r>
              <a:rPr lang="uk-UA" sz="2400" dirty="0"/>
              <a:t>проводить власний незалежний аналіз ризиків.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/>
              <a:t>ВА також як і керівництво органу/установи може використовувати кожну із цих моделей/стандартів, залежно від мети аудиту</a:t>
            </a:r>
          </a:p>
          <a:p>
            <a:endParaRPr lang="uk-UA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119658-9C0E-2B45-926A-3AD9A630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000"/>
              <a:pPr>
                <a:spcAft>
                  <a:spcPts val="600"/>
                </a:spcAft>
              </a:pPr>
              <a:t>14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5415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9E673-559C-3143-BB67-AD4954DF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 fontScale="90000"/>
          </a:bodyPr>
          <a:lstStyle/>
          <a:p>
            <a:r>
              <a:rPr lang="uk-UA" b="1" dirty="0"/>
              <a:t>Роль та місце ВА в процесі управління ризиками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065260-2F8C-E344-8E14-E72C7DEE4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7" r="-2" b="-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EDC4D77-D73F-1441-B9ED-01E964DE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uk-UA" sz="1800" b="1" dirty="0"/>
              <a:t>Внутрішній аудит (ВА</a:t>
            </a:r>
            <a:r>
              <a:rPr lang="uk-UA" sz="1800" dirty="0"/>
              <a:t>) забезпечує об’єктивну оцінку відповідності та ефективності процесів контролю для вищого керівництва шляхом застосування систематичного професійного підходу до оцінки та надання рекомендацій.</a:t>
            </a:r>
          </a:p>
          <a:p>
            <a:pPr marL="0" indent="0">
              <a:buNone/>
            </a:pPr>
            <a:r>
              <a:rPr lang="uk-UA" sz="1800" b="1" dirty="0"/>
              <a:t>ВА може виконувати консультативну/дорадчу роль у розвитку УР в установі</a:t>
            </a:r>
            <a:r>
              <a:rPr lang="uk-UA" sz="1800" dirty="0"/>
              <a:t>:</a:t>
            </a:r>
          </a:p>
          <a:p>
            <a:pPr marL="0" indent="0">
              <a:buNone/>
            </a:pPr>
            <a:r>
              <a:rPr lang="uk-UA" sz="1800" dirty="0"/>
              <a:t>- Допомога у ідентифікації та оцінці ризиків;</a:t>
            </a:r>
          </a:p>
          <a:p>
            <a:pPr marL="0" indent="0">
              <a:buNone/>
            </a:pPr>
            <a:r>
              <a:rPr lang="uk-UA" sz="1800" dirty="0"/>
              <a:t>- Навчання керівництва з питань УР;</a:t>
            </a:r>
          </a:p>
          <a:p>
            <a:pPr marL="0" indent="0">
              <a:buNone/>
            </a:pPr>
            <a:r>
              <a:rPr lang="uk-UA" sz="1800" dirty="0"/>
              <a:t>- Координація діяльності з управління ризиками (на початкових етапах);</a:t>
            </a:r>
          </a:p>
          <a:p>
            <a:pPr marL="0" indent="0">
              <a:buNone/>
            </a:pPr>
            <a:r>
              <a:rPr lang="uk-UA" sz="1800" dirty="0"/>
              <a:t>- Надання рекомендацій ( за результатами аудитів) щодо розвитку системи УР;</a:t>
            </a:r>
          </a:p>
          <a:p>
            <a:pPr marL="0" indent="0">
              <a:buNone/>
            </a:pPr>
            <a:r>
              <a:rPr lang="uk-UA" sz="1800" dirty="0"/>
              <a:t>- Стимулювання створення системи УР;</a:t>
            </a:r>
          </a:p>
          <a:p>
            <a:pPr marL="0" indent="0">
              <a:buNone/>
            </a:pPr>
            <a:r>
              <a:rPr lang="uk-UA" sz="1800" dirty="0"/>
              <a:t>- Розробка стратегії УР.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9EB506-C40E-CE46-B75D-D77BCF9F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000"/>
              <a:pPr>
                <a:spcAft>
                  <a:spcPts val="600"/>
                </a:spcAft>
              </a:pPr>
              <a:t>15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4369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65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8E04F-C94B-EC4C-9545-20EEAEF6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FFFFFF"/>
                </a:solidFill>
              </a:rPr>
              <a:t>Дякую за увагу!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D36448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Электронная почта">
            <a:extLst>
              <a:ext uri="{FF2B5EF4-FFF2-40B4-BE49-F238E27FC236}">
                <a16:creationId xmlns:a16="http://schemas.microsoft.com/office/drawing/2014/main" id="{A6EA9B44-BD7F-0E18-9F64-61F788F19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256" y="2951922"/>
            <a:ext cx="3067356" cy="30673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D36448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26D924-C371-0943-AD87-B9C02CA12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970" y="3350678"/>
            <a:ext cx="3067358" cy="22698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98D9C-ACC2-804D-8850-5FE66E742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Q&amp;A</a:t>
            </a:r>
          </a:p>
          <a:p>
            <a:endParaRPr lang="en-GB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3200" dirty="0" err="1">
                <a:solidFill>
                  <a:srgbClr val="FFFFFF"/>
                </a:solidFill>
              </a:rPr>
              <a:t>r.ruslana@hotmail.com</a:t>
            </a:r>
            <a:endParaRPr lang="uk-UA" sz="3200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4CC1F0-0184-4744-8D97-D8DA2CD1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150" y="6535157"/>
            <a:ext cx="641035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5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BBFB90B-E188-4527-9DB1-052924355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56D56-A8A3-F4FA-5160-4EB10D7D8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8"/>
          <a:stretch/>
        </p:blipFill>
        <p:spPr>
          <a:xfrm>
            <a:off x="6095997" y="10"/>
            <a:ext cx="6096000" cy="34289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E49CC4-6A35-4047-A637-FBCD80309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1" b="11612"/>
          <a:stretch/>
        </p:blipFill>
        <p:spPr>
          <a:xfrm>
            <a:off x="6096000" y="3429000"/>
            <a:ext cx="6096003" cy="3429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D0821D-2F5D-44D2-90A2-EF08149A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2952" y="3429000"/>
            <a:ext cx="6099048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16E05-02E9-F24A-83A9-D505A98B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uk-UA" sz="2700" b="1" dirty="0">
                <a:solidFill>
                  <a:srgbClr val="FFFFFF"/>
                </a:solidFill>
              </a:rPr>
              <a:t>Структура теми:</a:t>
            </a:r>
            <a:br>
              <a:rPr lang="en-GB" sz="2700" b="1" dirty="0">
                <a:solidFill>
                  <a:srgbClr val="FFFFFF"/>
                </a:solidFill>
              </a:rPr>
            </a:br>
            <a:br>
              <a:rPr lang="en-GB" sz="2700" b="1" dirty="0">
                <a:solidFill>
                  <a:srgbClr val="FFFFFF"/>
                </a:solidFill>
              </a:rPr>
            </a:br>
            <a:r>
              <a:rPr lang="en-GB" sz="2700" b="1" dirty="0">
                <a:solidFill>
                  <a:srgbClr val="FFFFFF"/>
                </a:solidFill>
              </a:rPr>
              <a:t>- </a:t>
            </a:r>
            <a:r>
              <a:rPr lang="uk-UA" sz="2700" b="1" dirty="0">
                <a:solidFill>
                  <a:srgbClr val="FFFFFF"/>
                </a:solidFill>
              </a:rPr>
              <a:t>Модель </a:t>
            </a:r>
            <a:r>
              <a:rPr lang="en-GB" sz="2700" b="1" dirty="0">
                <a:solidFill>
                  <a:srgbClr val="FFFFFF"/>
                </a:solidFill>
              </a:rPr>
              <a:t>COSO </a:t>
            </a:r>
            <a:r>
              <a:rPr lang="uk-UA" sz="2700" b="1" dirty="0">
                <a:solidFill>
                  <a:srgbClr val="FFFFFF"/>
                </a:solidFill>
              </a:rPr>
              <a:t>та її особливості</a:t>
            </a:r>
            <a:br>
              <a:rPr lang="uk-UA" sz="2700" b="1" dirty="0">
                <a:solidFill>
                  <a:srgbClr val="FFFFFF"/>
                </a:solidFill>
              </a:rPr>
            </a:br>
            <a:r>
              <a:rPr lang="uk-UA" sz="2700" b="1" dirty="0">
                <a:solidFill>
                  <a:srgbClr val="FFFFFF"/>
                </a:solidFill>
              </a:rPr>
              <a:t>- Стандарти </a:t>
            </a:r>
            <a:r>
              <a:rPr lang="en-GB" sz="2700" b="1" dirty="0">
                <a:solidFill>
                  <a:srgbClr val="FFFFFF"/>
                </a:solidFill>
              </a:rPr>
              <a:t>ISO </a:t>
            </a:r>
            <a:r>
              <a:rPr lang="uk-UA" sz="2700" b="1" dirty="0">
                <a:solidFill>
                  <a:srgbClr val="FFFFFF"/>
                </a:solidFill>
              </a:rPr>
              <a:t>та їх застосування</a:t>
            </a:r>
            <a:br>
              <a:rPr lang="uk-UA" sz="2700" b="1" dirty="0">
                <a:solidFill>
                  <a:srgbClr val="FFFFFF"/>
                </a:solidFill>
              </a:rPr>
            </a:br>
            <a:r>
              <a:rPr lang="uk-UA" sz="2700" b="1" dirty="0">
                <a:solidFill>
                  <a:srgbClr val="FFFFFF"/>
                </a:solidFill>
              </a:rPr>
              <a:t>- Стандарти </a:t>
            </a:r>
            <a:r>
              <a:rPr lang="en-GB" sz="2700" b="1" dirty="0">
                <a:solidFill>
                  <a:srgbClr val="FFFFFF"/>
                </a:solidFill>
              </a:rPr>
              <a:t>COBIT</a:t>
            </a:r>
            <a:r>
              <a:rPr lang="uk-UA" sz="2700" b="1" dirty="0">
                <a:solidFill>
                  <a:srgbClr val="FFFFFF"/>
                </a:solidFill>
              </a:rPr>
              <a:t>, їх доцільність для різних зацікавлених сторін</a:t>
            </a:r>
            <a:br>
              <a:rPr lang="uk-UA" sz="2700" b="1" dirty="0">
                <a:solidFill>
                  <a:srgbClr val="FFFFFF"/>
                </a:solidFill>
              </a:rPr>
            </a:br>
            <a:r>
              <a:rPr lang="uk-UA" sz="2700" b="1" dirty="0">
                <a:solidFill>
                  <a:srgbClr val="FFFFFF"/>
                </a:solidFill>
              </a:rPr>
              <a:t>- Роль та місце ВА в процесах розбудови системи управління ризиками в установі</a:t>
            </a:r>
            <a:br>
              <a:rPr lang="uk-UA" sz="2000" dirty="0">
                <a:solidFill>
                  <a:srgbClr val="FFFFFF"/>
                </a:solidFill>
              </a:rPr>
            </a:br>
            <a:br>
              <a:rPr lang="uk-UA" sz="2000" dirty="0">
                <a:solidFill>
                  <a:srgbClr val="FFFFFF"/>
                </a:solidFill>
              </a:rPr>
            </a:b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16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0D5E9-6025-9849-BE52-5B4C3649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uk-UA" b="1" dirty="0"/>
              <a:t>Управління ризиками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20E850-116D-144D-9735-9120A5A1B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90" b="5413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E6D90BF-16C9-7040-967C-E0684FA1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000"/>
              <a:pPr>
                <a:spcAft>
                  <a:spcPts val="600"/>
                </a:spcAft>
              </a:pPr>
              <a:t>3</a:t>
            </a:fld>
            <a:endParaRPr lang="en-US" sz="1000"/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:a16="http://schemas.microsoft.com/office/drawing/2014/main" id="{250A1E7F-D334-A87F-BD30-5A98289C6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345618"/>
              </p:ext>
            </p:extLst>
          </p:nvPr>
        </p:nvGraphicFramePr>
        <p:xfrm>
          <a:off x="6797004" y="670559"/>
          <a:ext cx="4555782" cy="544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175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94DC2-0D09-584E-BEF3-E9799818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4000" b="1" dirty="0"/>
              <a:t>Найбільш поширені м</a:t>
            </a:r>
            <a:r>
              <a:rPr lang="en-US" sz="4000" b="1" dirty="0" err="1"/>
              <a:t>оделі</a:t>
            </a:r>
            <a:r>
              <a:rPr lang="en-US" sz="4000" b="1" dirty="0"/>
              <a:t> </a:t>
            </a:r>
            <a:r>
              <a:rPr lang="uk-UA" sz="4000" b="1" dirty="0"/>
              <a:t>організації системи контролю</a:t>
            </a:r>
            <a:endParaRPr lang="en-US" sz="4000" b="1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E8B4D9A-523D-8176-6CD6-C06418740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dirty="0"/>
              <a:t>Керівництво використовує ту чи іншу модель розбудови системи контролю, залежно від призначення та потреби в організації системи управління ризиками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3D091B-4B20-C745-94F3-0A36354CD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6" r="29824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0A44BE-4E4C-4F49-981C-C0401716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39B656E2-6D99-4623-ADDD-8BE5644C3BE7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4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7054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740ED-1058-1745-AD3C-371EB77B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uk-UA" dirty="0"/>
              <a:t>Модель </a:t>
            </a:r>
            <a:r>
              <a:rPr lang="en-GB" dirty="0"/>
              <a:t>COSO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493E9-DD09-A145-816E-E60122D2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uk-UA" sz="1800" b="1" dirty="0"/>
              <a:t>Модель </a:t>
            </a:r>
            <a:r>
              <a:rPr lang="en-US" sz="1800" b="1" dirty="0"/>
              <a:t>COSO </a:t>
            </a:r>
            <a:r>
              <a:rPr lang="uk-UA" sz="1800" dirty="0"/>
              <a:t>є одним із найбільш поширених підходів до управління ризиками, який використовується організаціями державного сектору для допомоги в управлінні ризиками</a:t>
            </a:r>
          </a:p>
          <a:p>
            <a:r>
              <a:rPr lang="uk-UA" sz="1800" b="1" dirty="0"/>
              <a:t>Модель </a:t>
            </a:r>
            <a:r>
              <a:rPr lang="en-US" sz="1800" b="1" dirty="0"/>
              <a:t>COSO </a:t>
            </a:r>
            <a:r>
              <a:rPr lang="uk-UA" sz="1800" dirty="0"/>
              <a:t>описує процес управління ризиками та надає покрокову інструкцію з визначення, оцінки та управління ризиками. </a:t>
            </a:r>
          </a:p>
          <a:p>
            <a:r>
              <a:rPr lang="uk-UA" sz="1800" b="1" dirty="0"/>
              <a:t>Модель </a:t>
            </a:r>
            <a:r>
              <a:rPr lang="en-US" sz="1800" b="1" dirty="0"/>
              <a:t>COSO </a:t>
            </a:r>
            <a:r>
              <a:rPr lang="uk-UA" sz="1800" dirty="0"/>
              <a:t>– інструмент керівника, який він може застосовувати на стратегічному, операційному, програмному, процесному або проектному рівнях.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BFDC49-5E18-D946-A545-92E4D8AF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69" b="1"/>
          <a:stretch/>
        </p:blipFill>
        <p:spPr>
          <a:xfrm>
            <a:off x="7884057" y="1427186"/>
            <a:ext cx="3796790" cy="222842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5646E8-CC7F-F540-806C-2F2234C2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614A43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39B656E2-6D99-4623-ADDD-8BE5644C3BE7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08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4952999" y="1617372"/>
            <a:ext cx="6376988" cy="1219199"/>
          </a:xfrm>
          <a:prstGeom prst="rect">
            <a:avLst/>
          </a:prstGeom>
          <a:solidFill>
            <a:srgbClr val="D5A83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</a:pP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ltGray">
          <a:xfrm>
            <a:off x="4953000" y="6096000"/>
            <a:ext cx="6376986" cy="533400"/>
          </a:xfrm>
          <a:prstGeom prst="rect">
            <a:avLst/>
          </a:prstGeom>
          <a:solidFill>
            <a:srgbClr val="3C421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</a:pP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ltGray">
          <a:xfrm>
            <a:off x="4953000" y="5151438"/>
            <a:ext cx="6376986" cy="868362"/>
          </a:xfrm>
          <a:prstGeom prst="rect">
            <a:avLst/>
          </a:prstGeom>
          <a:solidFill>
            <a:srgbClr val="4D44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</a:pPr>
            <a:endParaRPr lang="en-US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ltGray">
          <a:xfrm>
            <a:off x="4953000" y="4146551"/>
            <a:ext cx="6376986" cy="838200"/>
          </a:xfrm>
          <a:prstGeom prst="rect">
            <a:avLst/>
          </a:prstGeom>
          <a:solidFill>
            <a:srgbClr val="5488BB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</a:pPr>
            <a:endParaRPr lang="en-US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ltGray">
          <a:xfrm>
            <a:off x="4952999" y="3082924"/>
            <a:ext cx="6376987" cy="911226"/>
          </a:xfrm>
          <a:prstGeom prst="rect">
            <a:avLst/>
          </a:prstGeom>
          <a:solidFill>
            <a:srgbClr val="ADA01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</a:pPr>
            <a:endParaRPr lang="en-US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ltGray">
          <a:xfrm>
            <a:off x="1457326" y="1798636"/>
            <a:ext cx="2962276" cy="684215"/>
          </a:xfrm>
          <a:prstGeom prst="rect">
            <a:avLst/>
          </a:prstGeom>
          <a:solidFill>
            <a:srgbClr val="D5A8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bg2"/>
              </a:buClr>
              <a:defRPr/>
            </a:pPr>
            <a:r>
              <a:rPr lang="uk-UA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Середовище контролю</a:t>
            </a:r>
            <a:endParaRPr lang="en-GB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ltGray">
          <a:xfrm>
            <a:off x="1457326" y="3155950"/>
            <a:ext cx="2962274" cy="639763"/>
          </a:xfrm>
          <a:prstGeom prst="rect">
            <a:avLst/>
          </a:prstGeom>
          <a:solidFill>
            <a:srgbClr val="ADA01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bg2"/>
              </a:buClr>
              <a:defRPr/>
            </a:pPr>
            <a:r>
              <a:rPr lang="uk-UA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Оцінка ризиків</a:t>
            </a:r>
            <a:endParaRPr lang="en-GB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ltGray">
          <a:xfrm>
            <a:off x="1457326" y="4240503"/>
            <a:ext cx="2962274" cy="639763"/>
          </a:xfrm>
          <a:prstGeom prst="rect">
            <a:avLst/>
          </a:prstGeom>
          <a:solidFill>
            <a:srgbClr val="5488B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tx1"/>
              </a:buClr>
              <a:defRPr/>
            </a:pPr>
            <a:r>
              <a:rPr lang="uk-UA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Заходи контролю</a:t>
            </a:r>
            <a:endParaRPr lang="en-GB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ltGray">
          <a:xfrm>
            <a:off x="1457325" y="5257800"/>
            <a:ext cx="2962276" cy="639762"/>
          </a:xfrm>
          <a:prstGeom prst="rect">
            <a:avLst/>
          </a:prstGeom>
          <a:solidFill>
            <a:srgbClr val="4D447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algn="ctr">
              <a:spcAft>
                <a:spcPts val="200"/>
              </a:spcAft>
              <a:buClr>
                <a:schemeClr val="tx1"/>
              </a:buClr>
              <a:defRPr/>
            </a:pPr>
            <a:r>
              <a:rPr lang="uk-UA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Інформація та комунікація</a:t>
            </a:r>
            <a:endParaRPr lang="en-GB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ltGray">
          <a:xfrm>
            <a:off x="1457325" y="6096000"/>
            <a:ext cx="2962276" cy="639762"/>
          </a:xfrm>
          <a:prstGeom prst="rect">
            <a:avLst/>
          </a:prstGeom>
          <a:solidFill>
            <a:srgbClr val="3C421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7432" rIns="45720" bIns="27432" anchor="ctr"/>
          <a:lstStyle/>
          <a:p>
            <a:pPr marL="228600" indent="-228600" algn="ctr">
              <a:spcAft>
                <a:spcPts val="200"/>
              </a:spcAft>
              <a:buClr>
                <a:schemeClr val="tx1"/>
              </a:buClr>
              <a:defRPr/>
            </a:pPr>
            <a:r>
              <a:rPr lang="uk-UA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Заходи моніторингу</a:t>
            </a:r>
            <a:endParaRPr lang="en-GB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814388" y="381000"/>
            <a:ext cx="9548812" cy="838200"/>
          </a:xfrm>
        </p:spPr>
        <p:txBody>
          <a:bodyPr>
            <a:normAutofit/>
          </a:bodyPr>
          <a:lstStyle/>
          <a:p>
            <a:r>
              <a:rPr lang="uk-UA" b="1" dirty="0"/>
              <a:t>Складові Моделі </a:t>
            </a:r>
            <a:r>
              <a:rPr lang="en-GB" b="1" dirty="0"/>
              <a:t>COSO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81600" y="1676400"/>
            <a:ext cx="5486398" cy="1054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indent="-274320">
              <a:spcAft>
                <a:spcPts val="200"/>
              </a:spcAft>
              <a:buFont typeface="+mj-lt"/>
              <a:buAutoNum type="arabicPeriod"/>
              <a:defRPr/>
            </a:pPr>
            <a:r>
              <a:rPr lang="uk-UA" sz="1300" kern="0" dirty="0">
                <a:solidFill>
                  <a:schemeClr val="bg1"/>
                </a:solidFill>
                <a:cs typeface="Arial" pitchFamily="34" charset="0"/>
              </a:rPr>
              <a:t>Демонструє відданість чесності та етичним цінностям</a:t>
            </a:r>
          </a:p>
          <a:p>
            <a:pPr indent="-274320">
              <a:spcAft>
                <a:spcPts val="200"/>
              </a:spcAft>
              <a:buFont typeface="+mj-lt"/>
              <a:buAutoNum type="arabicPeriod"/>
              <a:defRPr/>
            </a:pPr>
            <a:r>
              <a:rPr lang="uk-UA" sz="1300" kern="0" dirty="0">
                <a:solidFill>
                  <a:schemeClr val="bg1"/>
                </a:solidFill>
                <a:cs typeface="Arial" pitchFamily="34" charset="0"/>
              </a:rPr>
              <a:t>Здійснює нагляд за відповідальністю</a:t>
            </a:r>
          </a:p>
          <a:p>
            <a:pPr indent="-274320">
              <a:spcAft>
                <a:spcPts val="200"/>
              </a:spcAft>
              <a:buFont typeface="+mj-lt"/>
              <a:buAutoNum type="arabicPeriod"/>
              <a:defRPr/>
            </a:pPr>
            <a:r>
              <a:rPr lang="uk-UA" sz="1300" kern="0" dirty="0">
                <a:solidFill>
                  <a:schemeClr val="bg1"/>
                </a:solidFill>
                <a:cs typeface="Arial" pitchFamily="34" charset="0"/>
              </a:rPr>
              <a:t>Встановлює структуру, повноваження та відповідальність</a:t>
            </a:r>
          </a:p>
          <a:p>
            <a:pPr indent="-274320">
              <a:spcAft>
                <a:spcPts val="200"/>
              </a:spcAft>
              <a:buFont typeface="+mj-lt"/>
              <a:buAutoNum type="arabicPeriod"/>
              <a:defRPr/>
            </a:pPr>
            <a:r>
              <a:rPr lang="uk-UA" sz="1300" kern="0" dirty="0">
                <a:solidFill>
                  <a:schemeClr val="bg1"/>
                </a:solidFill>
                <a:cs typeface="Arial" pitchFamily="34" charset="0"/>
              </a:rPr>
              <a:t>Демонструє прагнення до компетентності</a:t>
            </a:r>
          </a:p>
          <a:p>
            <a:pPr indent="-274320">
              <a:spcAft>
                <a:spcPts val="200"/>
              </a:spcAft>
              <a:buFont typeface="+mj-lt"/>
              <a:buAutoNum type="arabicPeriod"/>
              <a:defRPr/>
            </a:pPr>
            <a:r>
              <a:rPr lang="uk-UA" sz="1300" kern="0" dirty="0">
                <a:solidFill>
                  <a:schemeClr val="bg1"/>
                </a:solidFill>
                <a:cs typeface="Arial" pitchFamily="34" charset="0"/>
              </a:rPr>
              <a:t>Забезпечує відповідальність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81600" y="3155950"/>
            <a:ext cx="5068888" cy="8382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>
              <a:spcAft>
                <a:spcPts val="200"/>
              </a:spcAft>
              <a:buFont typeface="+mj-lt"/>
              <a:buAutoNum type="arabicPeriod" startAt="6"/>
              <a:defRPr/>
            </a:pPr>
            <a:r>
              <a:rPr lang="uk-UA" sz="1300" kern="0" dirty="0">
                <a:solidFill>
                  <a:schemeClr val="bg1"/>
                </a:solidFill>
                <a:cs typeface="Arial" pitchFamily="34" charset="0"/>
              </a:rPr>
              <a:t>Визначає відповідні цілі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6"/>
              <a:defRPr/>
            </a:pPr>
            <a:r>
              <a:rPr lang="uk-UA" sz="1300" kern="0" dirty="0">
                <a:solidFill>
                  <a:schemeClr val="bg1"/>
                </a:solidFill>
                <a:cs typeface="Arial" pitchFamily="34" charset="0"/>
              </a:rPr>
              <a:t>Визначає та аналізує ризики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6"/>
              <a:defRPr/>
            </a:pPr>
            <a:r>
              <a:rPr lang="uk-UA" sz="1300" kern="0" dirty="0">
                <a:solidFill>
                  <a:schemeClr val="bg1"/>
                </a:solidFill>
                <a:cs typeface="Arial" pitchFamily="34" charset="0"/>
              </a:rPr>
              <a:t>Оцінює ризик шахрайства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6"/>
              <a:defRPr/>
            </a:pPr>
            <a:r>
              <a:rPr lang="uk-UA" sz="1300" kern="0" dirty="0">
                <a:solidFill>
                  <a:schemeClr val="bg1"/>
                </a:solidFill>
                <a:cs typeface="Arial" pitchFamily="34" charset="0"/>
              </a:rPr>
              <a:t>Визначає та аналізує значні зміни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81600" y="4176713"/>
            <a:ext cx="5919788" cy="8080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indent="-274320">
              <a:spcAft>
                <a:spcPts val="200"/>
              </a:spcAft>
              <a:buFont typeface="+mj-lt"/>
              <a:buAutoNum type="arabicPeriod" startAt="10"/>
              <a:defRPr/>
            </a:pPr>
            <a:r>
              <a:rPr lang="uk-UA" sz="1300" kern="0" dirty="0">
                <a:solidFill>
                  <a:srgbClr val="FFFFFF"/>
                </a:solidFill>
                <a:cs typeface="Arial" pitchFamily="34" charset="0"/>
              </a:rPr>
              <a:t>Добирає та розробляє контрольні заходи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10"/>
              <a:defRPr/>
            </a:pPr>
            <a:r>
              <a:rPr lang="uk-UA" sz="1300" kern="0" dirty="0">
                <a:solidFill>
                  <a:srgbClr val="FFFFFF"/>
                </a:solidFill>
                <a:cs typeface="Arial" pitchFamily="34" charset="0"/>
              </a:rPr>
              <a:t>Вибирає та розробляє загальні контрольні заходи над технологіями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10"/>
              <a:defRPr/>
            </a:pPr>
            <a:r>
              <a:rPr lang="uk-UA" sz="1300" kern="0" dirty="0">
                <a:solidFill>
                  <a:srgbClr val="FFFFFF"/>
                </a:solidFill>
                <a:cs typeface="Arial" pitchFamily="34" charset="0"/>
              </a:rPr>
              <a:t>Здійснює вплив за допомогою політик і процедур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81600" y="5334000"/>
            <a:ext cx="4648200" cy="65146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indent="-274320">
              <a:spcAft>
                <a:spcPts val="200"/>
              </a:spcAft>
              <a:buFont typeface="+mj-lt"/>
              <a:buAutoNum type="arabicPeriod" startAt="13"/>
              <a:defRPr/>
            </a:pPr>
            <a:r>
              <a:rPr lang="uk-UA" sz="1300" dirty="0">
                <a:solidFill>
                  <a:schemeClr val="bg1"/>
                </a:solidFill>
                <a:cs typeface="Arial" pitchFamily="34" charset="0"/>
              </a:rPr>
              <a:t>Використовує актуальну інформацію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13"/>
              <a:defRPr/>
            </a:pPr>
            <a:r>
              <a:rPr lang="uk-UA" sz="1300" dirty="0">
                <a:solidFill>
                  <a:schemeClr val="bg1"/>
                </a:solidFill>
                <a:cs typeface="Arial" pitchFamily="34" charset="0"/>
              </a:rPr>
              <a:t>Спілкується </a:t>
            </a:r>
            <a:r>
              <a:rPr lang="uk-UA" sz="1300" dirty="0" err="1">
                <a:solidFill>
                  <a:schemeClr val="bg1"/>
                </a:solidFill>
                <a:cs typeface="Arial" pitchFamily="34" charset="0"/>
              </a:rPr>
              <a:t>внутрі</a:t>
            </a:r>
            <a:r>
              <a:rPr lang="uk-UA" sz="1300" dirty="0">
                <a:solidFill>
                  <a:schemeClr val="bg1"/>
                </a:solidFill>
                <a:cs typeface="Arial" pitchFamily="34" charset="0"/>
              </a:rPr>
              <a:t> організації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13"/>
              <a:defRPr/>
            </a:pPr>
            <a:r>
              <a:rPr lang="uk-UA" sz="1300" dirty="0" err="1">
                <a:solidFill>
                  <a:schemeClr val="bg1"/>
                </a:solidFill>
                <a:cs typeface="Arial" pitchFamily="34" charset="0"/>
              </a:rPr>
              <a:t>Комунікує</a:t>
            </a:r>
            <a:r>
              <a:rPr lang="uk-UA" sz="1300" dirty="0">
                <a:solidFill>
                  <a:schemeClr val="bg1"/>
                </a:solidFill>
                <a:cs typeface="Arial" pitchFamily="34" charset="0"/>
              </a:rPr>
              <a:t> назовні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81600" y="6172200"/>
            <a:ext cx="5029200" cy="4572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>
              <a:spcAft>
                <a:spcPts val="200"/>
              </a:spcAft>
              <a:buFont typeface="+mj-lt"/>
              <a:buAutoNum type="arabicPeriod" startAt="16"/>
              <a:defRPr/>
            </a:pPr>
            <a:r>
              <a:rPr lang="uk-UA" sz="1300" dirty="0">
                <a:solidFill>
                  <a:schemeClr val="bg1"/>
                </a:solidFill>
                <a:cs typeface="Arial" pitchFamily="34" charset="0"/>
              </a:rPr>
              <a:t>Проводить поточні та/або окремі оцінки</a:t>
            </a:r>
          </a:p>
          <a:p>
            <a:pPr indent="-274320">
              <a:spcAft>
                <a:spcPts val="200"/>
              </a:spcAft>
              <a:buFont typeface="+mj-lt"/>
              <a:buAutoNum type="arabicPeriod" startAt="16"/>
              <a:defRPr/>
            </a:pPr>
            <a:r>
              <a:rPr lang="uk-UA" sz="1300" dirty="0">
                <a:solidFill>
                  <a:schemeClr val="bg1"/>
                </a:solidFill>
                <a:cs typeface="Arial" pitchFamily="34" charset="0"/>
              </a:rPr>
              <a:t>Оцінює та повідомляє про недоліки</a:t>
            </a:r>
          </a:p>
        </p:txBody>
      </p:sp>
    </p:spTree>
    <p:extLst>
      <p:ext uri="{BB962C8B-B14F-4D97-AF65-F5344CB8AC3E}">
        <p14:creationId xmlns:p14="http://schemas.microsoft.com/office/powerpoint/2010/main" val="3472060384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1BB7C-EDFA-F24C-94FE-4B8FC605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uk-UA" sz="5400" b="1"/>
              <a:t>Практичне застосування Моделі </a:t>
            </a:r>
            <a:r>
              <a:rPr lang="en-GB" sz="5400" b="1"/>
              <a:t>COSO</a:t>
            </a:r>
            <a:endParaRPr lang="uk-UA" sz="5400" b="1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73B0F-CEC5-DA4D-A958-DD5D11104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20000"/>
          </a:bodyPr>
          <a:lstStyle/>
          <a:p>
            <a:r>
              <a:rPr lang="uk-UA" sz="1900" u="sng" dirty="0"/>
              <a:t>Модель </a:t>
            </a:r>
            <a:r>
              <a:rPr lang="en-GB" sz="1900" u="sng" dirty="0"/>
              <a:t>COSO </a:t>
            </a:r>
            <a:r>
              <a:rPr lang="uk-UA" sz="1900" u="sng" dirty="0"/>
              <a:t>може бути використана як основа</a:t>
            </a:r>
            <a:r>
              <a:rPr lang="uk-UA" sz="1900" dirty="0"/>
              <a:t>:</a:t>
            </a:r>
          </a:p>
          <a:p>
            <a:pPr>
              <a:buFontTx/>
              <a:buChar char="-"/>
            </a:pPr>
            <a:r>
              <a:rPr lang="uk-UA" sz="1900" dirty="0"/>
              <a:t>для підготовки внутрішнього нормативно-розпорядчого документу (наприклад, Методики оцінки ризиків в установі);</a:t>
            </a:r>
          </a:p>
          <a:p>
            <a:pPr>
              <a:buFontTx/>
              <a:buChar char="-"/>
            </a:pPr>
            <a:r>
              <a:rPr lang="uk-UA" sz="1900" dirty="0"/>
              <a:t>для пілотування діяльності/заходів із управління ризиками;</a:t>
            </a:r>
          </a:p>
          <a:p>
            <a:pPr>
              <a:buFontTx/>
              <a:buChar char="-"/>
            </a:pPr>
            <a:r>
              <a:rPr lang="uk-UA" sz="1900" dirty="0"/>
              <a:t>для аналізу та оцінки стану внутрішнього контролю та управління ризиками в установі.</a:t>
            </a:r>
          </a:p>
          <a:p>
            <a:pPr marL="0" indent="0">
              <a:buNone/>
            </a:pPr>
            <a:r>
              <a:rPr lang="uk-UA" sz="1900" u="sng" dirty="0"/>
              <a:t>Оцінка ризиків може проводитися на різних рівнях організації:</a:t>
            </a:r>
          </a:p>
          <a:p>
            <a:pPr marL="0" indent="0">
              <a:buNone/>
            </a:pPr>
            <a:r>
              <a:rPr lang="uk-UA" sz="1900" dirty="0"/>
              <a:t>-Оцінка стратегічного ризику: стратегічні сесії із оцінки ризиків, пов’язаних із місією та стратегічними цілями організації;</a:t>
            </a:r>
          </a:p>
          <a:p>
            <a:pPr>
              <a:buFontTx/>
              <a:buChar char="-"/>
            </a:pPr>
            <a:r>
              <a:rPr lang="uk-UA" sz="1900" dirty="0"/>
              <a:t>Оцінка операційного ризику: стратегічні сесії із оцінки ризиків</a:t>
            </a:r>
            <a:endParaRPr lang="en-GB" sz="1900" dirty="0"/>
          </a:p>
          <a:p>
            <a:pPr marL="0" indent="0">
              <a:buNone/>
            </a:pPr>
            <a:r>
              <a:rPr lang="uk-UA" sz="1900" dirty="0"/>
              <a:t>на операційному рівні (включаючи ризики для фінансових результатів і стану)</a:t>
            </a:r>
            <a:r>
              <a:rPr lang="en-GB" sz="1900" dirty="0"/>
              <a:t>.</a:t>
            </a:r>
          </a:p>
          <a:p>
            <a:pPr marL="0" indent="0" algn="ctr">
              <a:buNone/>
            </a:pPr>
            <a:r>
              <a:rPr lang="uk-UA" sz="1900" b="1" dirty="0"/>
              <a:t>!!!Державним організаціям рекомендується використовувати підхід до управління ризиками «зверху вниз»!!!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8F34F2-4BD9-CC49-AB5D-69C9DF72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7" r="13598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DA7C8A-41D2-AC47-9DEC-ECBB154F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3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91979-5ECE-8647-9A54-711AAB03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uk-UA" sz="3700" b="1" dirty="0">
                <a:latin typeface="+mn-lt"/>
              </a:rPr>
              <a:t>Стандарт з Управління Ризиками </a:t>
            </a:r>
            <a:br>
              <a:rPr lang="uk-UA" sz="3700" b="1" dirty="0">
                <a:latin typeface="+mn-lt"/>
              </a:rPr>
            </a:br>
            <a:r>
              <a:rPr lang="en-GB" sz="3700" b="1" dirty="0">
                <a:latin typeface="+mn-lt"/>
              </a:rPr>
              <a:t>ISO 31 000 (1)</a:t>
            </a:r>
            <a:endParaRPr lang="uk-UA" sz="3700" b="1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F7EE67-EF14-BC44-9FDC-A457A7DC1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" r="900" b="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38C7108-9142-0D47-AE54-6B141274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ISO 31000 це міжнародний стандарт, який містить принципи та вказівки щодо ефективного управління ризиками;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Стандарт є універсальним для будь-якого типу організацій, галузі чи сектору та призначений для задоволення потреб організації, не залежно від її розмірів; 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ISO 31000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Управління ризиками містить 11 принципів та загальні керівні вказівки щодо ефективного виявлення та управління ризиками, тобто, зовнішніми та внутрішніми факторами та впливами, які вносять невизначеність у досягнення цілей організації.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50C6A4-D501-324D-8535-A8515067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000"/>
              <a:pPr>
                <a:spcAft>
                  <a:spcPts val="600"/>
                </a:spcAft>
              </a:pPr>
              <a:t>8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8537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689C6-482E-F943-922E-B3116E6F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Стандарт з Управління Ризиками </a:t>
            </a:r>
            <a:br>
              <a:rPr lang="uk-UA" b="1" dirty="0"/>
            </a:br>
            <a:r>
              <a:rPr lang="en-GB" b="1" dirty="0"/>
              <a:t>ISO 31 000  (2)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C431F-01F8-3640-A888-DA0365AC0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9825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dirty="0"/>
              <a:t>Управління ризиками створює цінність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b="1" dirty="0">
                <a:solidFill>
                  <a:srgbClr val="0070C0"/>
                </a:solidFill>
              </a:rPr>
              <a:t>Управління ризиками є невід'ємною частиною бізнес-процесів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b="1" dirty="0">
                <a:solidFill>
                  <a:srgbClr val="FF0000"/>
                </a:solidFill>
              </a:rPr>
              <a:t>Управління ризиками є частиною процесу прийняття рішень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dirty="0"/>
              <a:t>Управління ризиками чітко визначає небезпеку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b="1" dirty="0">
                <a:solidFill>
                  <a:srgbClr val="FFC000"/>
                </a:solidFill>
              </a:rPr>
              <a:t>Управління ризиками систематично, структуровано і </a:t>
            </a:r>
            <a:r>
              <a:rPr lang="uk-UA" sz="1600" b="1" dirty="0" err="1">
                <a:solidFill>
                  <a:srgbClr val="FFC000"/>
                </a:solidFill>
              </a:rPr>
              <a:t>запрограмовано</a:t>
            </a:r>
            <a:endParaRPr lang="uk-UA" sz="1600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dirty="0"/>
              <a:t>Управління ризиками базується на найкращій доступній інформації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b="1" dirty="0">
                <a:solidFill>
                  <a:srgbClr val="00B050"/>
                </a:solidFill>
              </a:rPr>
              <a:t>Управління ризиками, адаптоване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dirty="0"/>
              <a:t>Управління ризиками розглядає людські та культурні фактори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dirty="0"/>
              <a:t>Управління ризиками є прозорим і всеохоплюючим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dirty="0"/>
              <a:t>Управління ризиками є динамічним, повторюваним і чутливим до змін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dirty="0"/>
              <a:t>Управління ризиками сприяє постійному вдосконаленню</a:t>
            </a:r>
            <a:endParaRPr lang="en-GB" sz="1600" dirty="0"/>
          </a:p>
          <a:p>
            <a:pPr marL="0" indent="0">
              <a:buNone/>
            </a:pPr>
            <a:r>
              <a:rPr lang="uk-UA" sz="1600" b="1" dirty="0">
                <a:latin typeface="Calibri" panose="020F0502020204030204" pitchFamily="34" charset="0"/>
                <a:cs typeface="Calibri" panose="020F0502020204030204" pitchFamily="34" charset="0"/>
              </a:rPr>
              <a:t>Загальною метою системи ISO 31000 є розробка культури управління ризиками, в якій співробітники та зацікавлені сторони усвідомлюють важливість моніторингу та управління ризиками</a:t>
            </a:r>
            <a:r>
              <a:rPr lang="uk-UA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016D0D-B950-684C-9396-D7DB1E50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CD56FC2-8A06-B445-B305-13C937005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247575"/>
              </p:ext>
            </p:extLst>
          </p:nvPr>
        </p:nvGraphicFramePr>
        <p:xfrm>
          <a:off x="7158038" y="1690688"/>
          <a:ext cx="50339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570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1224</Words>
  <Application>Microsoft Macintosh PowerPoint</Application>
  <PresentationFormat>Широкоэкранный</PresentationFormat>
  <Paragraphs>150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Презентация PowerPoint</vt:lpstr>
      <vt:lpstr>Структура теми:  - Модель COSO та її особливості - Стандарти ISO та їх застосування - Стандарти COBIT, їх доцільність для різних зацікавлених сторін - Роль та місце ВА в процесах розбудови системи управління ризиками в установі  </vt:lpstr>
      <vt:lpstr>Управління ризиками</vt:lpstr>
      <vt:lpstr>Найбільш поширені моделі організації системи контролю</vt:lpstr>
      <vt:lpstr>Модель COSO</vt:lpstr>
      <vt:lpstr>Складові Моделі COSO</vt:lpstr>
      <vt:lpstr>Практичне застосування Моделі COSO</vt:lpstr>
      <vt:lpstr>Стандарт з Управління Ризиками  ISO 31 000 (1)</vt:lpstr>
      <vt:lpstr>Стандарт з Управління Ризиками  ISO 31 000  (2)</vt:lpstr>
      <vt:lpstr>Розділи Стандартів ISO по впровадженню УР та процесу УР:</vt:lpstr>
      <vt:lpstr>Стандарти COBIT </vt:lpstr>
      <vt:lpstr>Цільова аудиторія COBIT</vt:lpstr>
      <vt:lpstr>Переваги впровадження стандарту COBIT в якості методології управління ІТ:</vt:lpstr>
      <vt:lpstr>Роль внутрішнього аудиту (ВА)</vt:lpstr>
      <vt:lpstr>Роль та місце ВА в процесі управління ризиками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Ruslana Rudnitska</dc:creator>
  <cp:lastModifiedBy>Ruslana Rudnitska</cp:lastModifiedBy>
  <cp:revision>4</cp:revision>
  <dcterms:created xsi:type="dcterms:W3CDTF">2023-02-28T20:11:58Z</dcterms:created>
  <dcterms:modified xsi:type="dcterms:W3CDTF">2023-03-01T07:49:01Z</dcterms:modified>
</cp:coreProperties>
</file>