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1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10424674" cy="2317865"/>
          </a:xfrm>
        </p:spPr>
        <p:txBody>
          <a:bodyPr/>
          <a:lstStyle/>
          <a:p>
            <a:r>
              <a:rPr lang="uk-UA" dirty="0"/>
              <a:t>Управління системою </a:t>
            </a:r>
            <a:r>
              <a:rPr lang="en-US" dirty="0"/>
              <a:t>Public Relations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54954" y="4777379"/>
            <a:ext cx="9019823" cy="1698235"/>
          </a:xfrm>
        </p:spPr>
        <p:txBody>
          <a:bodyPr>
            <a:normAutofit/>
          </a:bodyPr>
          <a:lstStyle/>
          <a:p>
            <a:r>
              <a:rPr lang="uk-UA" dirty="0" smtClean="0"/>
              <a:t>1. </a:t>
            </a:r>
            <a:r>
              <a:rPr lang="fr-FR" dirty="0"/>
              <a:t>Public Relations </a:t>
            </a:r>
            <a:r>
              <a:rPr lang="fr-FR" dirty="0" err="1"/>
              <a:t>як</a:t>
            </a:r>
            <a:r>
              <a:rPr lang="fr-FR" dirty="0"/>
              <a:t> </a:t>
            </a:r>
            <a:r>
              <a:rPr lang="fr-FR" dirty="0" err="1"/>
              <a:t>функція</a:t>
            </a:r>
            <a:r>
              <a:rPr lang="fr-FR" dirty="0"/>
              <a:t> </a:t>
            </a:r>
            <a:r>
              <a:rPr lang="fr-FR" dirty="0" err="1" smtClean="0"/>
              <a:t>менеджменту</a:t>
            </a:r>
            <a:r>
              <a:rPr lang="uk-UA" dirty="0"/>
              <a:t>. Менеджмент </a:t>
            </a:r>
            <a:r>
              <a:rPr lang="en-US" dirty="0" smtClean="0"/>
              <a:t>PR</a:t>
            </a:r>
            <a:r>
              <a:rPr lang="uk-UA" dirty="0" smtClean="0"/>
              <a:t>.</a:t>
            </a:r>
            <a:endParaRPr lang="fr-FR" dirty="0"/>
          </a:p>
          <a:p>
            <a:r>
              <a:rPr lang="uk-UA" dirty="0" smtClean="0"/>
              <a:t>2</a:t>
            </a:r>
            <a:r>
              <a:rPr lang="uk-UA" dirty="0" smtClean="0"/>
              <a:t>. </a:t>
            </a:r>
            <a:r>
              <a:rPr lang="ru-RU" dirty="0"/>
              <a:t>СТРАТЕГІЧНЕ ПЛАНУВАННЯ.</a:t>
            </a:r>
            <a:endParaRPr lang="ru-RU" dirty="0"/>
          </a:p>
          <a:p>
            <a:r>
              <a:rPr lang="ru-RU" dirty="0" smtClean="0"/>
              <a:t>3.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внутрішньою</a:t>
            </a:r>
            <a:r>
              <a:rPr lang="ru-RU" dirty="0" smtClean="0"/>
              <a:t> </a:t>
            </a:r>
            <a:r>
              <a:rPr lang="ru-RU" dirty="0" err="1" smtClean="0"/>
              <a:t>громадськістю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8224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/>
              <a:t>Менеджмент </a:t>
            </a:r>
            <a:r>
              <a:rPr lang="en-US" sz="3600" dirty="0"/>
              <a:t>Public Relations </a:t>
            </a:r>
            <a:r>
              <a:rPr lang="uk-UA" sz="3600" dirty="0"/>
              <a:t>відповідає на </a:t>
            </a:r>
            <a:r>
              <a:rPr lang="uk-UA" sz="3600" dirty="0" smtClean="0"/>
              <a:t>питання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dirty="0" smtClean="0"/>
              <a:t>Як </a:t>
            </a:r>
            <a:r>
              <a:rPr lang="uk-UA" dirty="0"/>
              <a:t>поводитися у тій чи іншій ситуації?</a:t>
            </a:r>
          </a:p>
          <a:p>
            <a:r>
              <a:rPr lang="uk-UA" dirty="0" smtClean="0"/>
              <a:t>Як </a:t>
            </a:r>
            <a:r>
              <a:rPr lang="uk-UA" dirty="0"/>
              <a:t>найефективніше досягти поставленої мети?</a:t>
            </a:r>
          </a:p>
          <a:p>
            <a:r>
              <a:rPr lang="uk-UA" dirty="0" smtClean="0"/>
              <a:t>Як </a:t>
            </a:r>
            <a:r>
              <a:rPr lang="uk-UA" dirty="0" err="1"/>
              <a:t>грамотно</a:t>
            </a:r>
            <a:r>
              <a:rPr lang="uk-UA" dirty="0"/>
              <a:t> розрахувати бюджет та залучені трудові ресурси?</a:t>
            </a:r>
          </a:p>
          <a:p>
            <a:r>
              <a:rPr lang="uk-UA" dirty="0" smtClean="0"/>
              <a:t>Як </a:t>
            </a:r>
            <a:r>
              <a:rPr lang="uk-UA" dirty="0"/>
              <a:t>правильно спланувати </a:t>
            </a:r>
            <a:r>
              <a:rPr lang="en-US" dirty="0"/>
              <a:t>PR-</a:t>
            </a:r>
            <a:r>
              <a:rPr lang="uk-UA" dirty="0"/>
              <a:t>діяльність?</a:t>
            </a:r>
          </a:p>
        </p:txBody>
      </p:sp>
    </p:spTree>
    <p:extLst>
      <p:ext uri="{BB962C8B-B14F-4D97-AF65-F5344CB8AC3E}">
        <p14:creationId xmlns:p14="http://schemas.microsoft.com/office/powerpoint/2010/main" val="2978011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Сфери відповідальності </a:t>
            </a:r>
            <a:r>
              <a:rPr lang="en-US" sz="3200" dirty="0"/>
              <a:t>PR </a:t>
            </a:r>
            <a:r>
              <a:rPr lang="uk-UA" sz="3200" dirty="0"/>
              <a:t>можна визначити за спрямованістю комунікацій:</a:t>
            </a:r>
            <a:br>
              <a:rPr lang="uk-UA" sz="3200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uk-UA" dirty="0"/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зі ЗМІ (</a:t>
            </a:r>
            <a:r>
              <a:rPr lang="uk-UA" dirty="0" smtClean="0"/>
              <a:t>широкі </a:t>
            </a:r>
            <a:r>
              <a:rPr lang="uk-UA" dirty="0"/>
              <a:t>загалом). </a:t>
            </a:r>
            <a:r>
              <a:rPr lang="uk-UA" i="1" dirty="0"/>
              <a:t>Іноді використовують термін прес-агентська діяльність (</a:t>
            </a:r>
            <a:r>
              <a:rPr lang="en-US" i="1" dirty="0"/>
              <a:t>press </a:t>
            </a:r>
            <a:r>
              <a:rPr lang="en-US" i="1" dirty="0" err="1"/>
              <a:t>agentry</a:t>
            </a:r>
            <a:r>
              <a:rPr lang="en-US" i="1" dirty="0"/>
              <a:t>). </a:t>
            </a:r>
            <a:r>
              <a:rPr lang="uk-UA" i="1" dirty="0"/>
              <a:t>Завдання прес-</a:t>
            </a:r>
            <a:r>
              <a:rPr lang="uk-UA" i="1" dirty="0" err="1"/>
              <a:t>агента</a:t>
            </a:r>
            <a:r>
              <a:rPr lang="uk-UA" i="1" dirty="0"/>
              <a:t> – досягти висвітлення у ЗМІ події, персони, діяльності організації. Прес-агент займається розміщенням </a:t>
            </a:r>
            <a:r>
              <a:rPr lang="en-US" i="1" dirty="0"/>
              <a:t>PR-</a:t>
            </a:r>
            <a:r>
              <a:rPr lang="uk-UA" i="1" dirty="0"/>
              <a:t>матеріалів (статей, інтерв'ю, оглядів, </a:t>
            </a:r>
            <a:r>
              <a:rPr lang="uk-UA" i="1" dirty="0" err="1"/>
              <a:t>ньюз</a:t>
            </a:r>
            <a:r>
              <a:rPr lang="uk-UA" i="1" dirty="0"/>
              <a:t>-релізів, фотографій) у пресі. Створення </a:t>
            </a:r>
            <a:r>
              <a:rPr lang="uk-UA" i="1" dirty="0" err="1"/>
              <a:t>паблісіті</a:t>
            </a:r>
            <a:r>
              <a:rPr lang="uk-UA" i="1" dirty="0"/>
              <a:t>, привернення уваги громадськості – ціль прес-агентської діяльності. Розміщення матеріалів у ЗМІ – лише частина </a:t>
            </a:r>
            <a:r>
              <a:rPr lang="en-US" i="1" dirty="0"/>
              <a:t>PR-</a:t>
            </a:r>
            <a:r>
              <a:rPr lang="uk-UA" i="1" dirty="0"/>
              <a:t>діяльності, яка, у свою чергу, має будуватися на аналітичній та програмній основі. Кваліфікований </a:t>
            </a:r>
            <a:r>
              <a:rPr lang="en-US" i="1" dirty="0"/>
              <a:t>PR-</a:t>
            </a:r>
            <a:r>
              <a:rPr lang="uk-UA" i="1" dirty="0"/>
              <a:t>фахівець сьогодні не так прес-агент, як менеджер, аналітик, консультант.</a:t>
            </a:r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зі споживачами (</a:t>
            </a:r>
            <a:r>
              <a:rPr lang="en-US" dirty="0"/>
              <a:t>consumer relations</a:t>
            </a:r>
            <a:r>
              <a:rPr lang="en-US" dirty="0" smtClean="0"/>
              <a:t>);</a:t>
            </a:r>
            <a:endParaRPr lang="uk-UA" dirty="0" smtClean="0"/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із зайнятими (</a:t>
            </a:r>
            <a:r>
              <a:rPr lang="en-US" dirty="0"/>
              <a:t>employee relations);</a:t>
            </a:r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з інвесторами (</a:t>
            </a:r>
            <a:r>
              <a:rPr lang="en-US" dirty="0"/>
              <a:t>investor relations);</a:t>
            </a:r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з держструктурами (</a:t>
            </a:r>
            <a:r>
              <a:rPr lang="en-US" dirty="0"/>
              <a:t>government relations);</a:t>
            </a:r>
          </a:p>
          <a:p>
            <a:pPr algn="just"/>
            <a:r>
              <a:rPr lang="uk-UA" dirty="0" smtClean="0"/>
              <a:t>відносини </a:t>
            </a:r>
            <a:r>
              <a:rPr lang="uk-UA" dirty="0"/>
              <a:t>з місцевою громадськістю (</a:t>
            </a:r>
            <a:r>
              <a:rPr lang="en-US" dirty="0"/>
              <a:t>community relations).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6301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PR-</a:t>
            </a:r>
            <a:r>
              <a:rPr lang="uk-UA" dirty="0"/>
              <a:t>активність може орієнтуватися вирішення конкретних завдань, охоплюючи кілька груп громадськості. Відповідно до таких завдань ведеться діяльність з формування іміджу, організації </a:t>
            </a:r>
            <a:r>
              <a:rPr lang="uk-UA" dirty="0" err="1"/>
              <a:t>спецподій</a:t>
            </a:r>
            <a:r>
              <a:rPr lang="uk-UA" dirty="0"/>
              <a:t>, управління кризою, </a:t>
            </a:r>
            <a:r>
              <a:rPr lang="uk-UA" dirty="0" err="1"/>
              <a:t>організуються</a:t>
            </a:r>
            <a:r>
              <a:rPr lang="uk-UA" dirty="0"/>
              <a:t> комітети політичної дії та філантропічна активність.</a:t>
            </a:r>
          </a:p>
        </p:txBody>
      </p:sp>
    </p:spTree>
    <p:extLst>
      <p:ext uri="{BB962C8B-B14F-4D97-AF65-F5344CB8AC3E}">
        <p14:creationId xmlns:p14="http://schemas.microsoft.com/office/powerpoint/2010/main" val="3860885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affairs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Для визначення сфери </a:t>
            </a:r>
            <a:r>
              <a:rPr lang="en-US" dirty="0"/>
              <a:t>Public relations, </a:t>
            </a:r>
            <a:r>
              <a:rPr lang="uk-UA" dirty="0"/>
              <a:t>орієнтованої на соціальну політику та групи, що на неї впливають, використовується термін </a:t>
            </a:r>
            <a:r>
              <a:rPr lang="uk-UA" b="1" i="1" dirty="0">
                <a:solidFill>
                  <a:srgbClr val="FFFF00"/>
                </a:solidFill>
              </a:rPr>
              <a:t>суспільні справи/зв'язки (</a:t>
            </a:r>
            <a:r>
              <a:rPr lang="en-US" b="1" i="1" dirty="0">
                <a:solidFill>
                  <a:srgbClr val="FFFF00"/>
                </a:solidFill>
              </a:rPr>
              <a:t>public affairs)</a:t>
            </a:r>
            <a:r>
              <a:rPr lang="en-US" dirty="0"/>
              <a:t>. </a:t>
            </a:r>
            <a:r>
              <a:rPr lang="uk-UA" dirty="0"/>
              <a:t>Так часто називаються </a:t>
            </a:r>
            <a:r>
              <a:rPr lang="en-US" dirty="0" smtClean="0"/>
              <a:t>PR</a:t>
            </a:r>
            <a:r>
              <a:rPr lang="uk-UA" dirty="0" smtClean="0"/>
              <a:t>-підрозділи </a:t>
            </a:r>
            <a:r>
              <a:rPr lang="uk-UA" dirty="0"/>
              <a:t>державних структур. Ця сфера </a:t>
            </a:r>
            <a:r>
              <a:rPr lang="en-US" dirty="0"/>
              <a:t>PR </a:t>
            </a:r>
            <a:r>
              <a:rPr lang="uk-UA" dirty="0"/>
              <a:t>включає відносини організації з держструктур федерального і регіонального </a:t>
            </a:r>
            <a:r>
              <a:rPr lang="uk-UA" dirty="0" smtClean="0"/>
              <a:t>рівнів, </a:t>
            </a:r>
            <a:r>
              <a:rPr lang="uk-UA" dirty="0"/>
              <a:t>відносини з місцевими, муніципальними органами влади, відносини з місцевою громадськістю, комітети політичної дії, філантропію, лобіювання, управління проблемами. </a:t>
            </a:r>
            <a:endParaRPr lang="uk-UA" dirty="0" smtClean="0"/>
          </a:p>
          <a:p>
            <a:pPr algn="just"/>
            <a:r>
              <a:rPr lang="uk-UA" dirty="0" smtClean="0"/>
              <a:t>Ця </a:t>
            </a:r>
            <a:r>
              <a:rPr lang="uk-UA" dirty="0"/>
              <a:t>сфера для американських організацій та корпорацій може носити назви </a:t>
            </a:r>
            <a:r>
              <a:rPr lang="uk-UA" dirty="0" smtClean="0"/>
              <a:t>«</a:t>
            </a:r>
            <a:r>
              <a:rPr lang="en-US" dirty="0" smtClean="0"/>
              <a:t>corporate affairs</a:t>
            </a:r>
            <a:r>
              <a:rPr lang="uk-UA" dirty="0" smtClean="0"/>
              <a:t>»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uk-UA" dirty="0"/>
              <a:t>корпоративні відносини), </a:t>
            </a:r>
            <a:r>
              <a:rPr lang="uk-UA" dirty="0" smtClean="0"/>
              <a:t>«</a:t>
            </a:r>
            <a:r>
              <a:rPr lang="en-US" dirty="0" smtClean="0"/>
              <a:t>corporate relations</a:t>
            </a:r>
            <a:r>
              <a:rPr lang="uk-UA" dirty="0" smtClean="0"/>
              <a:t>»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uk-UA" dirty="0"/>
              <a:t>корпоративні відносини/зв'язки), </a:t>
            </a:r>
            <a:r>
              <a:rPr lang="en-US" dirty="0"/>
              <a:t>external affairs (</a:t>
            </a:r>
            <a:r>
              <a:rPr lang="uk-UA" dirty="0"/>
              <a:t>зовнішні справи/зв'язки). </a:t>
            </a:r>
            <a:r>
              <a:rPr lang="uk-UA" b="1" i="1" dirty="0">
                <a:solidFill>
                  <a:srgbClr val="FFFF00"/>
                </a:solidFill>
              </a:rPr>
              <a:t>Ціль </a:t>
            </a:r>
            <a:r>
              <a:rPr lang="en-US" b="1" i="1" dirty="0">
                <a:solidFill>
                  <a:srgbClr val="FFFF00"/>
                </a:solidFill>
              </a:rPr>
              <a:t>public affairs </a:t>
            </a:r>
            <a:r>
              <a:rPr lang="en-US" dirty="0"/>
              <a:t>– </a:t>
            </a:r>
            <a:r>
              <a:rPr lang="uk-UA" dirty="0"/>
              <a:t>впливати на соціальну політику: фінансування соціальних програм (наука, освіта, охорона здоров'я, екологія), розподіл бюджетів.</a:t>
            </a:r>
          </a:p>
        </p:txBody>
      </p:sp>
    </p:spTree>
    <p:extLst>
      <p:ext uri="{BB962C8B-B14F-4D97-AF65-F5344CB8AC3E}">
        <p14:creationId xmlns:p14="http://schemas.microsoft.com/office/powerpoint/2010/main" val="3616376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Весь цей широкий спектр організаційних комунікацій потребує управління: </a:t>
            </a:r>
            <a:endParaRPr lang="uk-UA" dirty="0" smtClean="0"/>
          </a:p>
          <a:p>
            <a:r>
              <a:rPr lang="uk-UA" dirty="0" smtClean="0"/>
              <a:t>планування</a:t>
            </a:r>
            <a:r>
              <a:rPr lang="uk-UA" dirty="0"/>
              <a:t>, </a:t>
            </a:r>
            <a:endParaRPr lang="uk-UA" dirty="0" smtClean="0"/>
          </a:p>
          <a:p>
            <a:r>
              <a:rPr lang="uk-UA" dirty="0" smtClean="0"/>
              <a:t>організації,</a:t>
            </a:r>
          </a:p>
          <a:p>
            <a:r>
              <a:rPr lang="uk-UA" dirty="0" smtClean="0"/>
              <a:t>координації,</a:t>
            </a:r>
          </a:p>
          <a:p>
            <a:r>
              <a:rPr lang="uk-UA" dirty="0" smtClean="0"/>
              <a:t>контролю</a:t>
            </a:r>
            <a:r>
              <a:rPr lang="uk-UA" dirty="0"/>
              <a:t>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Так </a:t>
            </a:r>
            <a:r>
              <a:rPr lang="uk-UA" dirty="0"/>
              <a:t>само, як і інші сфери функціонального менеджменту, діяльність </a:t>
            </a:r>
            <a:r>
              <a:rPr lang="en-US" dirty="0"/>
              <a:t>PR </a:t>
            </a:r>
            <a:r>
              <a:rPr lang="uk-UA" dirty="0"/>
              <a:t>випливає з цілей та стратегії організації, реалізується в тактичних рішеннях, має власні цілі та програми/проекти, бюджет. Стратегічний підхід до ведення </a:t>
            </a:r>
            <a:r>
              <a:rPr lang="en-US" dirty="0"/>
              <a:t>PR </a:t>
            </a:r>
            <a:r>
              <a:rPr lang="uk-UA" dirty="0"/>
              <a:t>забезпечує системний підхід до організації зовнішніх та внутрішніх комунікацій організації, інтеграцію функції </a:t>
            </a:r>
            <a:r>
              <a:rPr lang="en-US" dirty="0"/>
              <a:t>PR </a:t>
            </a:r>
            <a:r>
              <a:rPr lang="uk-UA" dirty="0"/>
              <a:t>до системи організаційного управління.</a:t>
            </a:r>
          </a:p>
        </p:txBody>
      </p:sp>
    </p:spTree>
    <p:extLst>
      <p:ext uri="{BB962C8B-B14F-4D97-AF65-F5344CB8AC3E}">
        <p14:creationId xmlns:p14="http://schemas.microsoft.com/office/powerpoint/2010/main" val="2747993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Управління </a:t>
            </a:r>
            <a:r>
              <a:rPr lang="en-US" dirty="0"/>
              <a:t>Public relations </a:t>
            </a:r>
            <a:r>
              <a:rPr lang="uk-UA" dirty="0"/>
              <a:t>має вестись на </a:t>
            </a:r>
            <a:r>
              <a:rPr lang="uk-UA" b="1" u="sng" dirty="0">
                <a:solidFill>
                  <a:srgbClr val="FFFF00"/>
                </a:solidFill>
              </a:rPr>
              <a:t>стратегічній основі</a:t>
            </a:r>
            <a:r>
              <a:rPr lang="uk-UA" dirty="0"/>
              <a:t>. Діяльність </a:t>
            </a:r>
            <a:r>
              <a:rPr lang="en-US" dirty="0"/>
              <a:t>PR </a:t>
            </a:r>
            <a:r>
              <a:rPr lang="uk-UA" dirty="0"/>
              <a:t>має бути спрямована на досягнення стратегічних цілей організації, координуватись з іншими функціональними напрямками. Програма, або кампанія </a:t>
            </a:r>
            <a:r>
              <a:rPr lang="en-US" dirty="0"/>
              <a:t>PR </a:t>
            </a:r>
            <a:r>
              <a:rPr lang="uk-UA" dirty="0"/>
              <a:t>повинна бути ланкою в ланцюзі стратегічних рішень організації. Тільки в цьому випадку </a:t>
            </a:r>
            <a:r>
              <a:rPr lang="en-US" dirty="0"/>
              <a:t>PR – </a:t>
            </a:r>
            <a:r>
              <a:rPr lang="uk-UA" dirty="0"/>
              <a:t>активність може розраховувати на підтримку топ-менеджменту.</a:t>
            </a:r>
          </a:p>
          <a:p>
            <a:pPr algn="just"/>
            <a:r>
              <a:rPr lang="uk-UA" dirty="0" smtClean="0"/>
              <a:t>До </a:t>
            </a:r>
            <a:r>
              <a:rPr lang="uk-UA" dirty="0"/>
              <a:t>початку ведення постійної чи періодичної роботи у зв'язках із громадськістю необхідна </a:t>
            </a:r>
            <a:r>
              <a:rPr lang="uk-UA" b="1" i="1" dirty="0">
                <a:solidFill>
                  <a:srgbClr val="FFFF00"/>
                </a:solidFill>
              </a:rPr>
              <a:t>оцінка середовища, формулювання місії та цілей діяльності організації</a:t>
            </a:r>
            <a:r>
              <a:rPr lang="uk-UA" dirty="0"/>
              <a:t>. Оцінюючи зовнішні та внутрішні чинники, умови діяльності організації, топ-менеджер формулює бачення як інтелектуальний спосіб середовища діяльності організації.</a:t>
            </a:r>
          </a:p>
        </p:txBody>
      </p:sp>
    </p:spTree>
    <p:extLst>
      <p:ext uri="{BB962C8B-B14F-4D97-AF65-F5344CB8AC3E}">
        <p14:creationId xmlns:p14="http://schemas.microsoft.com/office/powerpoint/2010/main" val="146133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err="1" smtClean="0">
                <a:solidFill>
                  <a:srgbClr val="FFFF00"/>
                </a:solidFill>
              </a:rPr>
              <a:t>Візія</a:t>
            </a:r>
            <a:r>
              <a:rPr lang="uk-UA" dirty="0" smtClean="0"/>
              <a:t> </a:t>
            </a:r>
            <a:r>
              <a:rPr lang="uk-UA" dirty="0"/>
              <a:t>– опис економічних, політичних, технологічних, соціокультурних та інших факторів навколишньої дійсності.</a:t>
            </a:r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Місія</a:t>
            </a:r>
            <a:r>
              <a:rPr lang="uk-UA" dirty="0" smtClean="0"/>
              <a:t> </a:t>
            </a:r>
            <a:r>
              <a:rPr lang="uk-UA" dirty="0"/>
              <a:t>– соціально-значущий статус організації, її у суспільстві.</a:t>
            </a:r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Мета</a:t>
            </a:r>
            <a:r>
              <a:rPr lang="uk-UA" dirty="0" smtClean="0"/>
              <a:t> </a:t>
            </a:r>
            <a:r>
              <a:rPr lang="uk-UA" dirty="0"/>
              <a:t>– кількісно певний бажаний стан організації. Цілей в організації може бути кілька, тому потрібно визначити – на досягнення якихось організаційних цілей потрібно орієнтувати діяльність ПР.</a:t>
            </a:r>
          </a:p>
        </p:txBody>
      </p:sp>
    </p:spTree>
    <p:extLst>
      <p:ext uri="{BB962C8B-B14F-4D97-AF65-F5344CB8AC3E}">
        <p14:creationId xmlns:p14="http://schemas.microsoft.com/office/powerpoint/2010/main" val="861132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Цілі, стратегії та програми </a:t>
            </a:r>
            <a:r>
              <a:rPr lang="en-US" dirty="0"/>
              <a:t>PR </a:t>
            </a:r>
            <a:r>
              <a:rPr lang="uk-UA" dirty="0"/>
              <a:t>є похідними стратегічних цілей організації в цілому. Різноспрямованість цих рішень перешкоджає їхній успішній реалізації. </a:t>
            </a:r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FF00"/>
                </a:solidFill>
              </a:rPr>
              <a:t>Стратегія</a:t>
            </a:r>
            <a:r>
              <a:rPr lang="uk-UA" dirty="0" smtClean="0"/>
              <a:t> </a:t>
            </a:r>
            <a:r>
              <a:rPr lang="uk-UA" dirty="0"/>
              <a:t>– модель дій щодо досягнення цілей. </a:t>
            </a:r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FF00"/>
                </a:solidFill>
              </a:rPr>
              <a:t>Програма</a:t>
            </a:r>
            <a:r>
              <a:rPr lang="uk-UA" dirty="0" smtClean="0"/>
              <a:t> </a:t>
            </a:r>
            <a:r>
              <a:rPr lang="uk-UA" dirty="0"/>
              <a:t>– детальніше рішення, що включає заходи, етапи, час виконання. </a:t>
            </a:r>
            <a:endParaRPr lang="uk-UA" dirty="0" smtClean="0"/>
          </a:p>
          <a:p>
            <a:pPr algn="just"/>
            <a:r>
              <a:rPr lang="uk-UA" dirty="0" smtClean="0"/>
              <a:t>Ще </a:t>
            </a:r>
            <a:r>
              <a:rPr lang="uk-UA" dirty="0"/>
              <a:t>більш детальним рішенням є </a:t>
            </a:r>
            <a:r>
              <a:rPr lang="uk-UA" b="1" i="1" dirty="0" smtClean="0">
                <a:solidFill>
                  <a:srgbClr val="FFFF00"/>
                </a:solidFill>
              </a:rPr>
              <a:t>план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09118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Стратегічний підхід до планування </a:t>
            </a:r>
            <a:r>
              <a:rPr lang="en-US" dirty="0"/>
              <a:t>PR </a:t>
            </a:r>
            <a:r>
              <a:rPr lang="uk-UA" dirty="0"/>
              <a:t>забезпечує відповідь на запитання: «Як ми керуватимемо нашими ресурсами для досягнення наших цілей?».</a:t>
            </a:r>
          </a:p>
          <a:p>
            <a:pPr marL="0" indent="0" algn="just">
              <a:buNone/>
            </a:pPr>
            <a:r>
              <a:rPr lang="uk-UA" dirty="0" smtClean="0"/>
              <a:t>Цілі </a:t>
            </a:r>
            <a:r>
              <a:rPr lang="en-US" dirty="0"/>
              <a:t>PR </a:t>
            </a:r>
            <a:r>
              <a:rPr lang="uk-UA" dirty="0"/>
              <a:t>у компанії повинні відповідати таким вимогам:</a:t>
            </a:r>
          </a:p>
          <a:p>
            <a:pPr algn="just"/>
            <a:r>
              <a:rPr lang="uk-UA" dirty="0" smtClean="0"/>
              <a:t>Зрозуміло </a:t>
            </a:r>
            <a:r>
              <a:rPr lang="uk-UA" dirty="0"/>
              <a:t>описувати очікувані конкретні результати.</a:t>
            </a:r>
          </a:p>
          <a:p>
            <a:pPr algn="just"/>
            <a:r>
              <a:rPr lang="uk-UA" dirty="0" smtClean="0"/>
              <a:t>Бути </a:t>
            </a:r>
            <a:r>
              <a:rPr lang="uk-UA" dirty="0"/>
              <a:t>зрозумілими кожному в організації.</a:t>
            </a:r>
          </a:p>
          <a:p>
            <a:pPr algn="just"/>
            <a:r>
              <a:rPr lang="uk-UA" dirty="0" smtClean="0"/>
              <a:t>Мати </a:t>
            </a:r>
            <a:r>
              <a:rPr lang="uk-UA" dirty="0"/>
              <a:t>терміни досягнення.</a:t>
            </a:r>
          </a:p>
          <a:p>
            <a:pPr algn="just"/>
            <a:r>
              <a:rPr lang="uk-UA" dirty="0" smtClean="0"/>
              <a:t>Бути </a:t>
            </a:r>
            <a:r>
              <a:rPr lang="uk-UA" dirty="0"/>
              <a:t>реалістичними, досяжними та вимірними.</a:t>
            </a:r>
          </a:p>
          <a:p>
            <a:pPr algn="just"/>
            <a:r>
              <a:rPr lang="uk-UA" dirty="0" smtClean="0"/>
              <a:t>Відповідати </a:t>
            </a:r>
            <a:r>
              <a:rPr lang="uk-UA" dirty="0"/>
              <a:t>цілям менеджменту організації.</a:t>
            </a:r>
          </a:p>
        </p:txBody>
      </p:sp>
    </p:spTree>
    <p:extLst>
      <p:ext uri="{BB962C8B-B14F-4D97-AF65-F5344CB8AC3E}">
        <p14:creationId xmlns:p14="http://schemas.microsoft.com/office/powerpoint/2010/main" val="453158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dirty="0"/>
              <a:t>Успішне досягнення мети передбачає участь зацікавлених осіб у ідентифікації цілей та в обговоренні засобів їх досягнення, а також оцінки прогресу просування до цілей. Для розробки стратегій </a:t>
            </a:r>
            <a:r>
              <a:rPr lang="en-US" dirty="0"/>
              <a:t>PR (</a:t>
            </a:r>
            <a:r>
              <a:rPr lang="uk-UA" dirty="0"/>
              <a:t>як і для комунікаційних стратегій організації) може використовуватися </a:t>
            </a:r>
            <a:r>
              <a:rPr lang="en-US" dirty="0"/>
              <a:t>SWOT-</a:t>
            </a:r>
            <a:r>
              <a:rPr lang="uk-UA" dirty="0"/>
              <a:t>аналіз, відомий як інструмент формування корпоративної стратегії. </a:t>
            </a:r>
            <a:endParaRPr lang="uk-UA" dirty="0" smtClean="0"/>
          </a:p>
          <a:p>
            <a:pPr algn="just"/>
            <a:r>
              <a:rPr lang="uk-UA" dirty="0" smtClean="0"/>
              <a:t>Зовнішні </a:t>
            </a:r>
            <a:r>
              <a:rPr lang="uk-UA" dirty="0"/>
              <a:t>чинники діляться на можливості – сприятливі в організацію чинники, і загрози – несприятливі чинники. </a:t>
            </a:r>
            <a:endParaRPr lang="uk-UA" dirty="0" smtClean="0"/>
          </a:p>
          <a:p>
            <a:pPr algn="just"/>
            <a:r>
              <a:rPr lang="uk-UA" dirty="0" smtClean="0"/>
              <a:t>Внутрішні </a:t>
            </a:r>
            <a:r>
              <a:rPr lang="uk-UA" dirty="0"/>
              <a:t>фактори включають сильні сторони організації - переваги, слабкі сторони - недоліки. </a:t>
            </a:r>
            <a:endParaRPr lang="uk-UA" dirty="0" smtClean="0"/>
          </a:p>
          <a:p>
            <a:pPr algn="just"/>
            <a:r>
              <a:rPr lang="uk-UA" dirty="0" smtClean="0"/>
              <a:t>Завданням </a:t>
            </a:r>
            <a:r>
              <a:rPr lang="uk-UA" dirty="0"/>
              <a:t>організації є використання своїх сильних сторін для реалізації можливостей та подолання загроз зовнішнього середовища, а також мінімізація своїх слабких сторін при реалізації можливостей та запобігання загрозам. Метод заснований на зіставленні внутрішніх та зовнішніх факторів середовища, найбільш значущі поєднання яких визначають необхідну реакцію (дії) організації. Список </a:t>
            </a:r>
            <a:r>
              <a:rPr lang="uk-UA" dirty="0" err="1" smtClean="0"/>
              <a:t>ранжованих</a:t>
            </a:r>
            <a:r>
              <a:rPr lang="uk-UA" dirty="0" smtClean="0"/>
              <a:t> </a:t>
            </a:r>
            <a:r>
              <a:rPr lang="uk-UA" dirty="0"/>
              <a:t>за зменшенням значущості дій і є стратегією, чи модель дій.</a:t>
            </a:r>
          </a:p>
        </p:txBody>
      </p:sp>
    </p:spTree>
    <p:extLst>
      <p:ext uri="{BB962C8B-B14F-4D97-AF65-F5344CB8AC3E}">
        <p14:creationId xmlns:p14="http://schemas.microsoft.com/office/powerpoint/2010/main" val="47506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Public Relations </a:t>
            </a:r>
            <a:r>
              <a:rPr lang="uk-UA" dirty="0"/>
              <a:t>як функція </a:t>
            </a:r>
            <a:r>
              <a:rPr lang="uk-UA" dirty="0" smtClean="0"/>
              <a:t>менеджменту. </a:t>
            </a:r>
            <a:r>
              <a:rPr lang="uk-UA" dirty="0"/>
              <a:t>Менеджмент </a:t>
            </a:r>
            <a:r>
              <a:rPr lang="en-US" dirty="0"/>
              <a:t>PR</a:t>
            </a:r>
            <a:r>
              <a:rPr lang="uk-UA" dirty="0"/>
              <a:t>.</a:t>
            </a:r>
            <a:r>
              <a:rPr lang="fr-FR" dirty="0"/>
              <a:t/>
            </a:r>
            <a:br>
              <a:rPr lang="fr-FR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just"/>
            <a:r>
              <a:rPr lang="en-US" b="1" dirty="0"/>
              <a:t>Public Relations </a:t>
            </a:r>
            <a:r>
              <a:rPr lang="en-US" dirty="0"/>
              <a:t>– </a:t>
            </a:r>
            <a:r>
              <a:rPr lang="uk-UA" dirty="0"/>
              <a:t>це функція </a:t>
            </a:r>
            <a:r>
              <a:rPr lang="uk-UA" b="1" i="1" dirty="0">
                <a:solidFill>
                  <a:srgbClr val="FFFF00"/>
                </a:solidFill>
              </a:rPr>
              <a:t>менеджменту</a:t>
            </a:r>
            <a:r>
              <a:rPr lang="uk-UA" dirty="0"/>
              <a:t>, яка оцінює відносини громадськості, ідентифікує політику та дії індивіда або організації з суспільними інтересами та реалізує програму дій для набуття суспільного розуміння та прийняття.</a:t>
            </a:r>
          </a:p>
        </p:txBody>
      </p:sp>
    </p:spTree>
    <p:extLst>
      <p:ext uri="{BB962C8B-B14F-4D97-AF65-F5344CB8AC3E}">
        <p14:creationId xmlns:p14="http://schemas.microsoft.com/office/powerpoint/2010/main" val="1451012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PR-</a:t>
            </a:r>
            <a:r>
              <a:rPr lang="uk-UA" dirty="0"/>
              <a:t>концепція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PR-</a:t>
            </a:r>
            <a:r>
              <a:rPr lang="uk-UA" dirty="0"/>
              <a:t>концепція – найважливіший документ у роботі </a:t>
            </a:r>
            <a:r>
              <a:rPr lang="en-US" dirty="0"/>
              <a:t>PR-</a:t>
            </a:r>
            <a:r>
              <a:rPr lang="uk-UA" dirty="0"/>
              <a:t>технолога. </a:t>
            </a:r>
            <a:r>
              <a:rPr lang="uk-UA" dirty="0" err="1"/>
              <a:t>Грамотно</a:t>
            </a:r>
            <a:r>
              <a:rPr lang="uk-UA" dirty="0"/>
              <a:t> складена концепція – запорука успіху організації. </a:t>
            </a:r>
            <a:r>
              <a:rPr lang="en-US" dirty="0"/>
              <a:t>PR-</a:t>
            </a:r>
            <a:r>
              <a:rPr lang="uk-UA" dirty="0"/>
              <a:t>концепція має власну структуру:</a:t>
            </a:r>
          </a:p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резюме концепції коротко вказуються ключові функції, які цікаві керівництву компанії:</a:t>
            </a:r>
          </a:p>
          <a:p>
            <a:pPr algn="just"/>
            <a:r>
              <a:rPr lang="uk-UA" dirty="0" smtClean="0"/>
              <a:t>мета </a:t>
            </a:r>
            <a:r>
              <a:rPr lang="uk-UA" dirty="0"/>
              <a:t>концепції;</a:t>
            </a:r>
          </a:p>
          <a:p>
            <a:pPr algn="just"/>
            <a:r>
              <a:rPr lang="uk-UA" dirty="0" smtClean="0"/>
              <a:t>цільові </a:t>
            </a:r>
            <a:r>
              <a:rPr lang="uk-UA" dirty="0"/>
              <a:t>групи впливу;</a:t>
            </a:r>
          </a:p>
          <a:p>
            <a:pPr algn="just"/>
            <a:r>
              <a:rPr lang="uk-UA" dirty="0" smtClean="0"/>
              <a:t>цілі </a:t>
            </a:r>
            <a:r>
              <a:rPr lang="uk-UA" dirty="0"/>
              <a:t>за аудиторіями;</a:t>
            </a:r>
          </a:p>
          <a:p>
            <a:pPr algn="just"/>
            <a:r>
              <a:rPr lang="uk-UA" dirty="0" smtClean="0"/>
              <a:t>основна </a:t>
            </a:r>
            <a:r>
              <a:rPr lang="uk-UA" dirty="0"/>
              <a:t>стратегія;</a:t>
            </a:r>
          </a:p>
          <a:p>
            <a:pPr algn="just"/>
            <a:r>
              <a:rPr lang="uk-UA" dirty="0" smtClean="0"/>
              <a:t>рекомендований </a:t>
            </a:r>
            <a:r>
              <a:rPr lang="uk-UA" dirty="0"/>
              <a:t>бюджет;</a:t>
            </a:r>
          </a:p>
          <a:p>
            <a:pPr algn="just"/>
            <a:r>
              <a:rPr lang="en-US" dirty="0" smtClean="0"/>
              <a:t> </a:t>
            </a:r>
            <a:r>
              <a:rPr lang="uk-UA" dirty="0"/>
              <a:t>оцінка.</a:t>
            </a:r>
          </a:p>
        </p:txBody>
      </p:sp>
    </p:spTree>
    <p:extLst>
      <p:ext uri="{BB962C8B-B14F-4D97-AF65-F5344CB8AC3E}">
        <p14:creationId xmlns:p14="http://schemas.microsoft.com/office/powerpoint/2010/main" val="20230714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2</a:t>
            </a:r>
            <a:r>
              <a:rPr lang="uk-UA" dirty="0" smtClean="0"/>
              <a:t>. Ситуативний </a:t>
            </a:r>
            <a:r>
              <a:rPr lang="uk-UA" dirty="0"/>
              <a:t>аналіз містить всю інформацію, яку вдалося зібрати на актуальну тему як усередині організації, і поза компанії.</a:t>
            </a:r>
          </a:p>
          <a:p>
            <a:pPr marL="0" indent="0">
              <a:buNone/>
            </a:pPr>
            <a:r>
              <a:rPr lang="uk-UA" dirty="0" smtClean="0"/>
              <a:t>Усередині </a:t>
            </a:r>
            <a:r>
              <a:rPr lang="uk-UA" dirty="0"/>
              <a:t>компанії: </a:t>
            </a:r>
            <a:endParaRPr lang="uk-UA" dirty="0" smtClean="0"/>
          </a:p>
          <a:p>
            <a:r>
              <a:rPr lang="uk-UA" dirty="0" smtClean="0"/>
              <a:t>1</a:t>
            </a:r>
            <a:r>
              <a:rPr lang="uk-UA" dirty="0"/>
              <a:t>) список ключових людей компанії, їх біографії, фото</a:t>
            </a:r>
            <a:r>
              <a:rPr lang="uk-UA" dirty="0" smtClean="0"/>
              <a:t>;</a:t>
            </a:r>
          </a:p>
          <a:p>
            <a:r>
              <a:rPr lang="uk-UA" dirty="0" smtClean="0"/>
              <a:t>2</a:t>
            </a:r>
            <a:r>
              <a:rPr lang="uk-UA" dirty="0"/>
              <a:t>) детальний опис програм, послуг, товарів; </a:t>
            </a:r>
            <a:endParaRPr lang="uk-UA" dirty="0" smtClean="0"/>
          </a:p>
          <a:p>
            <a:r>
              <a:rPr lang="uk-UA" dirty="0" smtClean="0"/>
              <a:t>3</a:t>
            </a:r>
            <a:r>
              <a:rPr lang="uk-UA" dirty="0"/>
              <a:t>) інтерв'ю з першими особами компанії з питань, що цікавлять; </a:t>
            </a:r>
            <a:endParaRPr lang="uk-UA" dirty="0" smtClean="0"/>
          </a:p>
          <a:p>
            <a:r>
              <a:rPr lang="uk-UA" dirty="0" smtClean="0"/>
              <a:t>4</a:t>
            </a:r>
            <a:r>
              <a:rPr lang="uk-UA" dirty="0"/>
              <a:t>) опис дій, що вживаються раніше відповідно до цілей компанії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1849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Поза компанією</a:t>
            </a:r>
            <a:r>
              <a:rPr lang="uk-UA" dirty="0" smtClean="0"/>
              <a:t>:</a:t>
            </a:r>
          </a:p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) добірка публікацій про організацію;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</a:t>
            </a:r>
            <a:r>
              <a:rPr lang="uk-UA" dirty="0"/>
              <a:t>) радіо-, телерепортажі;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3</a:t>
            </a:r>
            <a:r>
              <a:rPr lang="uk-UA" dirty="0"/>
              <a:t>) контент-аналіз ЗМІ;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4</a:t>
            </a:r>
            <a:r>
              <a:rPr lang="uk-UA" dirty="0"/>
              <a:t>) база даних журналістів, що спеціалізуються на конкретній тематиці;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5</a:t>
            </a:r>
            <a:r>
              <a:rPr lang="uk-UA" dirty="0"/>
              <a:t>) список лідерів думок та організацій, що підтримують політику компанії;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6</a:t>
            </a:r>
            <a:r>
              <a:rPr lang="uk-UA" dirty="0"/>
              <a:t>) список спеціальних заходів та важливих дат для сфери діяльності та самої компанії;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7</a:t>
            </a:r>
            <a:r>
              <a:rPr lang="uk-UA" dirty="0"/>
              <a:t>) дослідження, проведені іншими організаціями у тій самій сфері.</a:t>
            </a:r>
          </a:p>
          <a:p>
            <a:pPr algn="just"/>
            <a:r>
              <a:rPr lang="uk-UA" dirty="0"/>
              <a:t>Ситуативний аналіз має бути </a:t>
            </a:r>
            <a:r>
              <a:rPr lang="uk-UA" dirty="0" err="1"/>
              <a:t>логічно</a:t>
            </a:r>
            <a:r>
              <a:rPr lang="uk-UA" dirty="0"/>
              <a:t> збудованим і нескладним для розуміння.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335760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/>
              <a:t>3. Цілі та завдання концепції містять опис стратегічних та тактичних цілей компанії.</a:t>
            </a:r>
          </a:p>
          <a:p>
            <a:pPr marL="0" indent="0" algn="just">
              <a:buNone/>
            </a:pPr>
            <a:r>
              <a:rPr lang="uk-UA" dirty="0" smtClean="0"/>
              <a:t>4. Вибір </a:t>
            </a:r>
            <a:r>
              <a:rPr lang="uk-UA" dirty="0"/>
              <a:t>цільових аудиторій та послання </a:t>
            </a:r>
            <a:r>
              <a:rPr lang="uk-UA" dirty="0" err="1"/>
              <a:t>життєво</a:t>
            </a:r>
            <a:r>
              <a:rPr lang="uk-UA" dirty="0"/>
              <a:t> важливо для </a:t>
            </a:r>
            <a:r>
              <a:rPr lang="en-US" dirty="0" smtClean="0"/>
              <a:t>PR-</a:t>
            </a:r>
            <a:r>
              <a:rPr lang="uk-UA" dirty="0" smtClean="0"/>
              <a:t>кампанії </a:t>
            </a:r>
            <a:r>
              <a:rPr lang="uk-UA" dirty="0"/>
              <a:t>і передбачає відповідь на низку питань:</a:t>
            </a:r>
          </a:p>
          <a:p>
            <a:pPr algn="just"/>
            <a:r>
              <a:rPr lang="uk-UA" dirty="0" smtClean="0"/>
              <a:t>об'єкт </a:t>
            </a:r>
            <a:r>
              <a:rPr lang="uk-UA" dirty="0"/>
              <a:t>впливу у процесі </a:t>
            </a:r>
            <a:r>
              <a:rPr lang="en-US" dirty="0"/>
              <a:t>PR-</a:t>
            </a:r>
            <a:r>
              <a:rPr lang="uk-UA" dirty="0"/>
              <a:t>кампанії. Кого слід переконати чи інформувати?</a:t>
            </a:r>
          </a:p>
          <a:p>
            <a:pPr algn="just"/>
            <a:r>
              <a:rPr lang="uk-UA" dirty="0" smtClean="0"/>
              <a:t>визначення </a:t>
            </a:r>
            <a:r>
              <a:rPr lang="uk-UA" dirty="0"/>
              <a:t>лідерів думок. На кого слід вплинути і як переконати їх допомогти?</a:t>
            </a:r>
          </a:p>
          <a:p>
            <a:pPr algn="just"/>
            <a:r>
              <a:rPr lang="uk-UA" dirty="0" smtClean="0"/>
              <a:t>переважні </a:t>
            </a:r>
            <a:r>
              <a:rPr lang="uk-UA" dirty="0"/>
              <a:t>мас-медіа цільової групи впливу та їх інтереси.</a:t>
            </a:r>
          </a:p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uk-UA" dirty="0"/>
              <a:t>даному контексті можна виділити три види цільових аудиторій:</a:t>
            </a:r>
          </a:p>
          <a:p>
            <a:pPr algn="just"/>
            <a:r>
              <a:rPr lang="uk-UA" dirty="0" smtClean="0"/>
              <a:t>Первинна </a:t>
            </a:r>
            <a:r>
              <a:rPr lang="uk-UA" dirty="0"/>
              <a:t>- аудиторія як об'єкт впливу з метою зміни поведінки;</a:t>
            </a:r>
          </a:p>
          <a:p>
            <a:pPr algn="just"/>
            <a:r>
              <a:rPr lang="uk-UA" dirty="0" smtClean="0"/>
              <a:t>Вторинна </a:t>
            </a:r>
            <a:r>
              <a:rPr lang="uk-UA" dirty="0"/>
              <a:t>- лідери громадської думки, що впливають на первинну аудиторію;</a:t>
            </a:r>
          </a:p>
          <a:p>
            <a:pPr algn="just"/>
            <a:r>
              <a:rPr lang="uk-UA" dirty="0" smtClean="0"/>
              <a:t>Третинна </a:t>
            </a:r>
            <a:r>
              <a:rPr lang="uk-UA" dirty="0"/>
              <a:t>– організовані громадські рухи та структури (клуби, асоціації тощо.), які впливають перші дві групи.</a:t>
            </a:r>
          </a:p>
        </p:txBody>
      </p:sp>
    </p:spTree>
    <p:extLst>
      <p:ext uri="{BB962C8B-B14F-4D97-AF65-F5344CB8AC3E}">
        <p14:creationId xmlns:p14="http://schemas.microsoft.com/office/powerpoint/2010/main" val="786354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uk-UA" dirty="0"/>
              <a:t>5. Цілі за аудиторіями можна поділити на три основні групи: </a:t>
            </a:r>
            <a:endParaRPr lang="uk-UA" dirty="0" smtClean="0"/>
          </a:p>
          <a:p>
            <a:pPr algn="just"/>
            <a:r>
              <a:rPr lang="uk-UA" dirty="0" smtClean="0"/>
              <a:t>поведінкові </a:t>
            </a:r>
            <a:r>
              <a:rPr lang="uk-UA" dirty="0"/>
              <a:t>(що вони мають зробити?); </a:t>
            </a:r>
            <a:endParaRPr lang="uk-UA" dirty="0" smtClean="0"/>
          </a:p>
          <a:p>
            <a:pPr algn="just"/>
            <a:r>
              <a:rPr lang="uk-UA" dirty="0" smtClean="0"/>
              <a:t>цілі </a:t>
            </a:r>
            <a:r>
              <a:rPr lang="uk-UA" dirty="0"/>
              <a:t>щодо формулювання ставлення до організації (що вони повинні думати?); </a:t>
            </a:r>
            <a:endParaRPr lang="uk-UA" dirty="0" smtClean="0"/>
          </a:p>
          <a:p>
            <a:pPr algn="just"/>
            <a:r>
              <a:rPr lang="uk-UA" dirty="0" smtClean="0"/>
              <a:t>інформативні </a:t>
            </a:r>
            <a:r>
              <a:rPr lang="uk-UA" dirty="0"/>
              <a:t>(що вони мають знати?).</a:t>
            </a:r>
          </a:p>
          <a:p>
            <a:pPr marL="0" indent="0" algn="just">
              <a:buNone/>
            </a:pPr>
            <a:r>
              <a:rPr lang="uk-UA" dirty="0" smtClean="0"/>
              <a:t>6</a:t>
            </a:r>
            <a:r>
              <a:rPr lang="uk-UA" dirty="0"/>
              <a:t>. Комунікаційні тактики включають: стандартні та додаткові засоби, спеціальні заходи та </a:t>
            </a:r>
            <a:r>
              <a:rPr lang="en-US" dirty="0"/>
              <a:t>PR-</a:t>
            </a:r>
            <a:r>
              <a:rPr lang="uk-UA" dirty="0"/>
              <a:t>акції. Стандартні засоби: прес-релізи, прес-кити, </a:t>
            </a:r>
            <a:r>
              <a:rPr lang="uk-UA" dirty="0" err="1"/>
              <a:t>директ-мейли</a:t>
            </a:r>
            <a:r>
              <a:rPr lang="uk-UA" dirty="0"/>
              <a:t>, буклети, прес-конференції, брифінги, візуальна продукція і </a:t>
            </a:r>
            <a:r>
              <a:rPr lang="uk-UA" dirty="0" err="1"/>
              <a:t>т.д</a:t>
            </a:r>
            <a:r>
              <a:rPr lang="uk-UA" dirty="0"/>
              <a:t>. Додаткові засоби: різноманітні форми корпоративних інформаційних матеріалів (звіти, виступи керівництва, фотоархів, конференції). Спеціальні заходи та </a:t>
            </a:r>
            <a:r>
              <a:rPr lang="en-US" dirty="0"/>
              <a:t>PR-</a:t>
            </a:r>
            <a:r>
              <a:rPr lang="uk-UA" dirty="0"/>
              <a:t>акції: презентація, виставка, акція, свято, аукціон, конкурс.</a:t>
            </a:r>
          </a:p>
          <a:p>
            <a:pPr marL="0" indent="0" algn="just">
              <a:buNone/>
            </a:pPr>
            <a:r>
              <a:rPr lang="uk-UA" dirty="0" smtClean="0"/>
              <a:t>7. </a:t>
            </a:r>
            <a:r>
              <a:rPr lang="uk-UA" dirty="0"/>
              <a:t>Графік робіт.</a:t>
            </a:r>
          </a:p>
          <a:p>
            <a:pPr marL="0" indent="0" algn="just">
              <a:buNone/>
            </a:pPr>
            <a:r>
              <a:rPr lang="uk-UA" dirty="0" smtClean="0"/>
              <a:t>8</a:t>
            </a:r>
            <a:r>
              <a:rPr lang="uk-UA" dirty="0"/>
              <a:t>. Бюджет </a:t>
            </a:r>
            <a:r>
              <a:rPr lang="en-US" dirty="0"/>
              <a:t>PR-</a:t>
            </a:r>
            <a:r>
              <a:rPr lang="uk-UA" dirty="0"/>
              <a:t>кампанії.</a:t>
            </a:r>
          </a:p>
          <a:p>
            <a:pPr marL="0" indent="0" algn="just">
              <a:buNone/>
            </a:pPr>
            <a:r>
              <a:rPr lang="uk-UA" dirty="0" smtClean="0"/>
              <a:t>9</a:t>
            </a:r>
            <a:r>
              <a:rPr lang="uk-UA" dirty="0"/>
              <a:t>. Оцінка ефективності </a:t>
            </a:r>
            <a:r>
              <a:rPr lang="en-US" dirty="0"/>
              <a:t>PR-</a:t>
            </a:r>
            <a:r>
              <a:rPr lang="uk-UA" dirty="0"/>
              <a:t>кампанії.</a:t>
            </a:r>
          </a:p>
        </p:txBody>
      </p:sp>
    </p:spTree>
    <p:extLst>
      <p:ext uri="{BB962C8B-B14F-4D97-AF65-F5344CB8AC3E}">
        <p14:creationId xmlns:p14="http://schemas.microsoft.com/office/powerpoint/2010/main" val="27436996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СТРАТЕГІЧНЕ ПЛАНУВАННЯ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Стратегічне планування є </a:t>
            </a:r>
            <a:r>
              <a:rPr lang="uk-UA" dirty="0" err="1"/>
              <a:t>сновою</a:t>
            </a:r>
            <a:r>
              <a:rPr lang="uk-UA" dirty="0"/>
              <a:t> стратегічного </a:t>
            </a:r>
            <a:r>
              <a:rPr lang="uk-UA" dirty="0" smtClean="0"/>
              <a:t>управління</a:t>
            </a:r>
            <a:r>
              <a:rPr lang="uk-UA" dirty="0"/>
              <a:t>. </a:t>
            </a:r>
            <a:r>
              <a:rPr lang="uk-UA" b="1" u="sng" dirty="0">
                <a:solidFill>
                  <a:srgbClr val="FFFF00"/>
                </a:solidFill>
              </a:rPr>
              <a:t>Стратегічне планування </a:t>
            </a:r>
            <a:r>
              <a:rPr lang="uk-UA" dirty="0"/>
              <a:t>– це вид управлінської діяльності, </a:t>
            </a:r>
            <a:r>
              <a:rPr lang="uk-UA" dirty="0" smtClean="0"/>
              <a:t>пов’язаний </a:t>
            </a:r>
            <a:r>
              <a:rPr lang="uk-UA" dirty="0"/>
              <a:t>з розробкою стратегій на основі набора дій і рішень </a:t>
            </a:r>
            <a:r>
              <a:rPr lang="uk-UA" dirty="0" smtClean="0"/>
              <a:t>(</a:t>
            </a:r>
            <a:r>
              <a:rPr lang="uk-UA" dirty="0"/>
              <a:t>що приймаються керівництвом), спрямованих на досягнення </a:t>
            </a:r>
            <a:r>
              <a:rPr lang="uk-UA" dirty="0" smtClean="0"/>
              <a:t>цілей підприємства.</a:t>
            </a:r>
          </a:p>
          <a:p>
            <a:pPr algn="just"/>
            <a:r>
              <a:rPr lang="uk-UA" dirty="0"/>
              <a:t>Стратегічне планування виступає, з одного боку, як </a:t>
            </a:r>
            <a:r>
              <a:rPr lang="uk-UA" dirty="0" smtClean="0"/>
              <a:t>функція </a:t>
            </a:r>
            <a:r>
              <a:rPr lang="uk-UA" dirty="0"/>
              <a:t>стратегічного менеджменту, а з іншого боку – як процес </a:t>
            </a:r>
            <a:r>
              <a:rPr lang="uk-UA" dirty="0" smtClean="0"/>
              <a:t>проектування </a:t>
            </a:r>
            <a:r>
              <a:rPr lang="uk-UA" dirty="0"/>
              <a:t>ймовірного або логічного майбутнього організації з </a:t>
            </a:r>
            <a:r>
              <a:rPr lang="uk-UA" dirty="0" smtClean="0"/>
              <a:t>урахуванням </a:t>
            </a:r>
            <a:r>
              <a:rPr lang="uk-UA" dirty="0"/>
              <a:t>швидкоплинних змін у зовнішньому середовищ</a:t>
            </a:r>
          </a:p>
        </p:txBody>
      </p:sp>
    </p:spTree>
    <p:extLst>
      <p:ext uri="{BB962C8B-B14F-4D97-AF65-F5344CB8AC3E}">
        <p14:creationId xmlns:p14="http://schemas.microsoft.com/office/powerpoint/2010/main" val="2755355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600" dirty="0"/>
              <a:t>У процесі стратегічного планування вирішуються такі основні завдання: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. Адаптація до зовнішнього середовища, що охоплює всі дії стратегічного характеру, які поліпшують відносини </a:t>
            </a:r>
            <a:r>
              <a:rPr lang="uk-UA" dirty="0" smtClean="0"/>
              <a:t>підприємства </a:t>
            </a:r>
            <a:r>
              <a:rPr lang="uk-UA" dirty="0"/>
              <a:t>з її оточенням. Підприємству необхідно адаптуватися до зовнішніх як сприятливих можливостей, так і небезпек, виявляти відповідні варіанти і забезпечити ефективне пристосування </a:t>
            </a:r>
            <a:r>
              <a:rPr lang="uk-UA" dirty="0" smtClean="0"/>
              <a:t>стратегії </a:t>
            </a:r>
            <a:r>
              <a:rPr lang="uk-UA" dirty="0"/>
              <a:t>до навколишніх умов.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2</a:t>
            </a:r>
            <a:r>
              <a:rPr lang="uk-UA" dirty="0"/>
              <a:t>. Розподіл ресурсів, що передбачає розподіл таких </a:t>
            </a:r>
            <a:r>
              <a:rPr lang="uk-UA" dirty="0" smtClean="0"/>
              <a:t>обмежених </a:t>
            </a:r>
            <a:r>
              <a:rPr lang="uk-UA" dirty="0"/>
              <a:t>ресурсів, як фонди, технологічний досвід і дефіцитні </a:t>
            </a:r>
            <a:r>
              <a:rPr lang="uk-UA" dirty="0" smtClean="0"/>
              <a:t>управлінські </a:t>
            </a:r>
            <a:r>
              <a:rPr lang="uk-UA" dirty="0"/>
              <a:t>таланти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3</a:t>
            </a:r>
            <a:r>
              <a:rPr lang="uk-UA" dirty="0"/>
              <a:t>. Внутрішня координація містить координацію стратегічної діяльності для відображення сильних і слабких сторін підприємства з метою досягнення ефективної інтеграції внутрішніх операцій. </a:t>
            </a: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4</a:t>
            </a:r>
            <a:r>
              <a:rPr lang="uk-UA" dirty="0"/>
              <a:t>. Організація стратегічного передбачення включає </a:t>
            </a:r>
            <a:r>
              <a:rPr lang="uk-UA" dirty="0" smtClean="0"/>
              <a:t>заходи </a:t>
            </a:r>
            <a:r>
              <a:rPr lang="uk-UA" dirty="0"/>
              <a:t>щодо систематичного розвитку мислення менеджерів шляхом формування організації, що може вчитися на минулих </a:t>
            </a:r>
            <a:r>
              <a:rPr lang="uk-UA" dirty="0" smtClean="0"/>
              <a:t>стратегічних </a:t>
            </a:r>
            <a:r>
              <a:rPr lang="uk-UA" dirty="0"/>
              <a:t>рішеннях. Це дає змогу організації вірно коригувати свій </a:t>
            </a:r>
            <a:r>
              <a:rPr lang="uk-UA" dirty="0" smtClean="0"/>
              <a:t>стратегічний </a:t>
            </a:r>
            <a:r>
              <a:rPr lang="uk-UA" dirty="0"/>
              <a:t>напрям і підвищувати професіоналізм в області </a:t>
            </a:r>
            <a:r>
              <a:rPr lang="uk-UA" dirty="0" smtClean="0"/>
              <a:t>стратегічного </a:t>
            </a:r>
            <a:r>
              <a:rPr lang="uk-UA" dirty="0"/>
              <a:t>управління</a:t>
            </a:r>
          </a:p>
        </p:txBody>
      </p:sp>
    </p:spTree>
    <p:extLst>
      <p:ext uri="{BB962C8B-B14F-4D97-AF65-F5344CB8AC3E}">
        <p14:creationId xmlns:p14="http://schemas.microsoft.com/office/powerpoint/2010/main" val="23526014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До особливостей стратегічного планування належать  наступні: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передбачає різноманіття видів </a:t>
            </a:r>
            <a:r>
              <a:rPr lang="uk-UA" dirty="0" smtClean="0"/>
              <a:t>планової </a:t>
            </a:r>
            <a:r>
              <a:rPr lang="uk-UA" dirty="0"/>
              <a:t>діяльності підприємства: узагальнює довгострокове, </a:t>
            </a:r>
            <a:r>
              <a:rPr lang="uk-UA" dirty="0" smtClean="0"/>
              <a:t>середньострокове</a:t>
            </a:r>
            <a:r>
              <a:rPr lang="uk-UA" dirty="0"/>
              <a:t>, короткострокове, поточне планування та є основою </a:t>
            </a:r>
            <a:r>
              <a:rPr lang="uk-UA" dirty="0" smtClean="0"/>
              <a:t>для </a:t>
            </a:r>
            <a:r>
              <a:rPr lang="uk-UA" dirty="0"/>
              <a:t>будь-якого іншого виду планування;</a:t>
            </a:r>
          </a:p>
          <a:p>
            <a:pPr algn="just"/>
            <a:r>
              <a:rPr lang="uk-UA" dirty="0" smtClean="0"/>
              <a:t> </a:t>
            </a:r>
            <a:r>
              <a:rPr lang="uk-UA" dirty="0"/>
              <a:t>стратегічне планування є багатоетапним, послідовним і </a:t>
            </a:r>
            <a:r>
              <a:rPr lang="uk-UA" dirty="0" smtClean="0"/>
              <a:t>паралельним </a:t>
            </a:r>
            <a:r>
              <a:rPr lang="uk-UA" dirty="0"/>
              <a:t>процесом, що охоплює безліч рішень і, насамперед, </a:t>
            </a:r>
            <a:r>
              <a:rPr lang="uk-UA" dirty="0" smtClean="0"/>
              <a:t>перерахованих </a:t>
            </a:r>
            <a:r>
              <a:rPr lang="uk-UA" dirty="0"/>
              <a:t>вище;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містить сукупність глобальних ідей </a:t>
            </a:r>
            <a:r>
              <a:rPr lang="uk-UA" dirty="0" smtClean="0"/>
              <a:t>розвитку </a:t>
            </a:r>
            <a:r>
              <a:rPr lang="uk-UA" dirty="0"/>
              <a:t>підприємства;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визначає основні види діяльності, </a:t>
            </a:r>
            <a:r>
              <a:rPr lang="uk-UA" dirty="0" smtClean="0"/>
              <a:t>завдання </a:t>
            </a:r>
            <a:r>
              <a:rPr lang="uk-UA" dirty="0"/>
              <a:t>і політику підприємства;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для кожного підрозділу встановлює </a:t>
            </a:r>
            <a:r>
              <a:rPr lang="uk-UA" dirty="0" smtClean="0"/>
              <a:t>цілі</a:t>
            </a:r>
            <a:r>
              <a:rPr lang="uk-UA" dirty="0"/>
              <a:t>, узгоджені з загальною стратегією розвитку підприємства;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встановлює показники </a:t>
            </a:r>
            <a:r>
              <a:rPr lang="uk-UA" dirty="0" smtClean="0"/>
              <a:t>діяльності для </a:t>
            </a:r>
            <a:r>
              <a:rPr lang="uk-UA" dirty="0"/>
              <a:t>наступного контролю;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передбачає альтернативні дії </a:t>
            </a:r>
            <a:r>
              <a:rPr lang="uk-UA" dirty="0" smtClean="0"/>
              <a:t>підприємства </a:t>
            </a:r>
            <a:r>
              <a:rPr lang="uk-UA" dirty="0"/>
              <a:t>на довгостроковий період;</a:t>
            </a:r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є функцією напряму, а не часу, </a:t>
            </a:r>
            <a:r>
              <a:rPr lang="uk-UA" dirty="0" smtClean="0"/>
              <a:t>тому що </a:t>
            </a:r>
            <a:r>
              <a:rPr lang="uk-UA" dirty="0"/>
              <a:t>зосереджено на цілях підприємства, а не на даному </a:t>
            </a:r>
            <a:r>
              <a:rPr lang="uk-UA" dirty="0" smtClean="0"/>
              <a:t>періоді часу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8154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виконується на </a:t>
            </a:r>
            <a:r>
              <a:rPr lang="uk-UA" dirty="0" smtClean="0"/>
              <a:t>тривалий </a:t>
            </a:r>
            <a:r>
              <a:rPr lang="uk-UA" dirty="0"/>
              <a:t>період, хоча в більшості підприємств стратегія ґрунтується на середньостроковому плануванні (що більш </a:t>
            </a:r>
            <a:r>
              <a:rPr lang="uk-UA" dirty="0" err="1"/>
              <a:t>прийнятно</a:t>
            </a:r>
            <a:r>
              <a:rPr lang="uk-UA" dirty="0"/>
              <a:t> для </a:t>
            </a:r>
            <a:r>
              <a:rPr lang="uk-UA" dirty="0" smtClean="0"/>
              <a:t>українських </a:t>
            </a:r>
            <a:r>
              <a:rPr lang="uk-UA" dirty="0"/>
              <a:t>підприємств, які діють в умовах надзвичайно високої </a:t>
            </a:r>
            <a:r>
              <a:rPr lang="uk-UA" dirty="0" smtClean="0"/>
              <a:t>невизначеності).</a:t>
            </a:r>
          </a:p>
          <a:p>
            <a:pPr algn="just"/>
            <a:r>
              <a:rPr lang="uk-UA" dirty="0" smtClean="0"/>
              <a:t>Разом </a:t>
            </a:r>
            <a:r>
              <a:rPr lang="uk-UA" dirty="0"/>
              <a:t>з тим, стратегічне і довгострокове планування не </a:t>
            </a:r>
            <a:r>
              <a:rPr lang="uk-UA" dirty="0" smtClean="0"/>
              <a:t>треба </a:t>
            </a:r>
            <a:r>
              <a:rPr lang="uk-UA" dirty="0"/>
              <a:t>ототожнювати. Основне розходження між довгостроковим і </a:t>
            </a:r>
            <a:r>
              <a:rPr lang="uk-UA" dirty="0" smtClean="0"/>
              <a:t>стратегічним </a:t>
            </a:r>
            <a:r>
              <a:rPr lang="uk-UA" dirty="0"/>
              <a:t>плануванням полягає в трактуванні майбутнього. </a:t>
            </a:r>
          </a:p>
        </p:txBody>
      </p:sp>
    </p:spTree>
    <p:extLst>
      <p:ext uri="{BB962C8B-B14F-4D97-AF65-F5344CB8AC3E}">
        <p14:creationId xmlns:p14="http://schemas.microsoft.com/office/powerpoint/2010/main" val="13490163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dirty="0"/>
              <a:t>У системі довгострокового планування робиться допущення, що майбутнє може бути передвіщене шляхом екстраполяції історично сформованих тенденцій росту. Керівники організації звичайно виходять з того, що в перспективі підсумки діяльності поліпшуються порівняно з минулим, і цю посилку закладають в обґрунтування плану. Типовий результат такої практики – постановка оптимістичних цілей розвитку, з якими не сходяться реальні результати. Вони можуть бути вищими, проте частіше є суттєво нижчими за планові.</a:t>
            </a:r>
          </a:p>
          <a:p>
            <a:pPr algn="just"/>
            <a:r>
              <a:rPr lang="uk-UA" dirty="0" smtClean="0"/>
              <a:t>У </a:t>
            </a:r>
            <a:r>
              <a:rPr lang="uk-UA" dirty="0"/>
              <a:t>системі стратегічного планування не робиться </a:t>
            </a:r>
            <a:r>
              <a:rPr lang="uk-UA" dirty="0" smtClean="0"/>
              <a:t>припущення</a:t>
            </a:r>
            <a:r>
              <a:rPr lang="uk-UA" dirty="0"/>
              <a:t>, що майбутнє неодмінно повинно бути краще минулого і його можна вивчати методами екстраполяції. Тому в </a:t>
            </a:r>
            <a:r>
              <a:rPr lang="uk-UA" dirty="0" smtClean="0"/>
              <a:t>стратегічному </a:t>
            </a:r>
            <a:r>
              <a:rPr lang="uk-UA" dirty="0"/>
              <a:t>плануванні важливе місце приділяється аналізу перспектив організації, завданням якого є з’ясування тенденцій, небезпек, можливостей, а також окремих надзвичайних ситуацій, що здатні змінити сформовані тенденції. Цей аналіз доповнюється аналізом позицій у конкурентній боротьбі.</a:t>
            </a:r>
          </a:p>
        </p:txBody>
      </p:sp>
    </p:spTree>
    <p:extLst>
      <p:ext uri="{BB962C8B-B14F-4D97-AF65-F5344CB8AC3E}">
        <p14:creationId xmlns:p14="http://schemas.microsoft.com/office/powerpoint/2010/main" val="2903532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Менеджмент організацій потребує розуміння відносин та цінностей своєї громадськості для того, щоб досягати </a:t>
            </a:r>
            <a:r>
              <a:rPr lang="uk-UA" b="1" i="1" dirty="0">
                <a:solidFill>
                  <a:srgbClr val="FFFF00"/>
                </a:solidFill>
              </a:rPr>
              <a:t>цілей</a:t>
            </a:r>
            <a:r>
              <a:rPr lang="uk-UA" dirty="0"/>
              <a:t> організації. </a:t>
            </a:r>
            <a:endParaRPr lang="uk-UA" dirty="0" smtClean="0"/>
          </a:p>
          <a:p>
            <a:pPr algn="just"/>
            <a:r>
              <a:rPr lang="uk-UA" dirty="0" smtClean="0"/>
              <a:t>Самі </a:t>
            </a:r>
            <a:r>
              <a:rPr lang="uk-UA" dirty="0"/>
              <a:t>цілі формуються довкіллям. </a:t>
            </a:r>
            <a:endParaRPr lang="uk-UA" dirty="0" smtClean="0"/>
          </a:p>
          <a:p>
            <a:pPr algn="just"/>
            <a:r>
              <a:rPr lang="en-US" dirty="0" smtClean="0"/>
              <a:t>Public </a:t>
            </a:r>
            <a:r>
              <a:rPr lang="en-US" dirty="0"/>
              <a:t>Relations </a:t>
            </a:r>
            <a:r>
              <a:rPr lang="uk-UA" dirty="0"/>
              <a:t>можна позиціонувати як «радника» для менеджменту та посередника, що транслює приватні цілі організації у суспільно прийнятні у конкретному соціумі.</a:t>
            </a:r>
          </a:p>
        </p:txBody>
      </p:sp>
    </p:spTree>
    <p:extLst>
      <p:ext uri="{BB962C8B-B14F-4D97-AF65-F5344CB8AC3E}">
        <p14:creationId xmlns:p14="http://schemas.microsoft.com/office/powerpoint/2010/main" val="1920777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i="1" dirty="0">
                <a:solidFill>
                  <a:srgbClr val="FFFF00"/>
                </a:solidFill>
              </a:rPr>
              <a:t>Довгострокове планування </a:t>
            </a:r>
            <a:r>
              <a:rPr lang="uk-UA" dirty="0"/>
              <a:t>– це кількісне планування, що здійснюється на основі екстраполяції. </a:t>
            </a:r>
            <a:endParaRPr lang="uk-UA" dirty="0" smtClean="0"/>
          </a:p>
          <a:p>
            <a:pPr algn="just"/>
            <a:r>
              <a:rPr lang="uk-UA" b="1" i="1" dirty="0" smtClean="0">
                <a:solidFill>
                  <a:srgbClr val="FFFF00"/>
                </a:solidFill>
              </a:rPr>
              <a:t>Стратегічне </a:t>
            </a:r>
            <a:r>
              <a:rPr lang="uk-UA" b="1" i="1" dirty="0">
                <a:solidFill>
                  <a:srgbClr val="FFFF00"/>
                </a:solidFill>
              </a:rPr>
              <a:t>планування </a:t>
            </a:r>
            <a:r>
              <a:rPr lang="uk-UA" dirty="0"/>
              <a:t>– якісно-кількісне планування, що здійснюється на основі </a:t>
            </a:r>
            <a:r>
              <a:rPr lang="uk-UA" dirty="0" smtClean="0"/>
              <a:t>передбачення </a:t>
            </a:r>
            <a:r>
              <a:rPr lang="uk-UA" dirty="0"/>
              <a:t>змін. </a:t>
            </a:r>
            <a:endParaRPr lang="uk-UA" dirty="0" smtClean="0"/>
          </a:p>
          <a:p>
            <a:pPr algn="just"/>
            <a:r>
              <a:rPr lang="uk-UA" dirty="0" smtClean="0"/>
              <a:t>Стратегічне </a:t>
            </a:r>
            <a:r>
              <a:rPr lang="uk-UA" dirty="0"/>
              <a:t>планування носить альтернативний характер (припускає альтернативність для досягнення довгострокових </a:t>
            </a:r>
            <a:r>
              <a:rPr lang="uk-UA" dirty="0" smtClean="0"/>
              <a:t>цілей</a:t>
            </a:r>
            <a:r>
              <a:rPr lang="uk-UA" dirty="0"/>
              <a:t>), передбачає розробку альтернативних версій розвитку </a:t>
            </a:r>
            <a:r>
              <a:rPr lang="uk-UA" dirty="0" smtClean="0"/>
              <a:t>майбутнього </a:t>
            </a:r>
            <a:r>
              <a:rPr lang="uk-UA" dirty="0"/>
              <a:t>фірми. Важливим аспектом стратегічного планування є система принципів, якою варто керуватися під час виконання всіх етапів планування. </a:t>
            </a:r>
          </a:p>
        </p:txBody>
      </p:sp>
    </p:spTree>
    <p:extLst>
      <p:ext uri="{BB962C8B-B14F-4D97-AF65-F5344CB8AC3E}">
        <p14:creationId xmlns:p14="http://schemas.microsoft.com/office/powerpoint/2010/main" val="25782648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ПРИНЦИПИ СТРАТЕГІЧНОГО ПЛАНУВАННЯ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uk-UA" dirty="0"/>
              <a:t>Стратегічне планування має на сьогодення досить </a:t>
            </a:r>
            <a:r>
              <a:rPr lang="uk-UA" dirty="0" smtClean="0"/>
              <a:t>розвинену </a:t>
            </a:r>
            <a:r>
              <a:rPr lang="uk-UA" dirty="0"/>
              <a:t>теорію. Методологічну базу цієї теорії спершу було </a:t>
            </a:r>
            <a:r>
              <a:rPr lang="uk-UA" dirty="0" smtClean="0"/>
              <a:t>розроблено </a:t>
            </a:r>
            <a:r>
              <a:rPr lang="uk-UA" dirty="0"/>
              <a:t>американськими і європейськими фахівцями. Основою </a:t>
            </a:r>
            <a:r>
              <a:rPr lang="uk-UA" dirty="0" smtClean="0"/>
              <a:t>цієї теорії </a:t>
            </a:r>
            <a:r>
              <a:rPr lang="uk-UA" dirty="0"/>
              <a:t>є опис принципів стратегічного планування. До них </a:t>
            </a:r>
            <a:r>
              <a:rPr lang="uk-UA" dirty="0" smtClean="0"/>
              <a:t>відносять </a:t>
            </a:r>
            <a:r>
              <a:rPr lang="uk-UA" dirty="0"/>
              <a:t>наступні</a:t>
            </a:r>
            <a:r>
              <a:rPr lang="uk-UA" dirty="0" smtClean="0"/>
              <a:t>.</a:t>
            </a:r>
          </a:p>
          <a:p>
            <a:r>
              <a:rPr lang="uk-UA" dirty="0" smtClean="0"/>
              <a:t>Системність</a:t>
            </a:r>
          </a:p>
          <a:p>
            <a:r>
              <a:rPr lang="uk-UA" dirty="0"/>
              <a:t>Принцип комплексності </a:t>
            </a:r>
            <a:r>
              <a:rPr lang="uk-UA" dirty="0" smtClean="0"/>
              <a:t>планування</a:t>
            </a:r>
          </a:p>
          <a:p>
            <a:r>
              <a:rPr lang="uk-UA" dirty="0"/>
              <a:t>Принцип </a:t>
            </a:r>
            <a:r>
              <a:rPr lang="uk-UA" dirty="0" smtClean="0"/>
              <a:t>цілеспрямованості</a:t>
            </a:r>
          </a:p>
          <a:p>
            <a:r>
              <a:rPr lang="uk-UA" dirty="0"/>
              <a:t>Принцип </a:t>
            </a:r>
            <a:r>
              <a:rPr lang="uk-UA" dirty="0" smtClean="0"/>
              <a:t>єдності</a:t>
            </a:r>
          </a:p>
          <a:p>
            <a:r>
              <a:rPr lang="uk-UA" dirty="0" smtClean="0"/>
              <a:t>Принцип </a:t>
            </a:r>
            <a:r>
              <a:rPr lang="uk-UA" dirty="0"/>
              <a:t>спадкоємності </a:t>
            </a:r>
            <a:endParaRPr lang="uk-UA" dirty="0" smtClean="0"/>
          </a:p>
          <a:p>
            <a:r>
              <a:rPr lang="uk-UA" dirty="0"/>
              <a:t>Принцип динамічної </a:t>
            </a:r>
            <a:r>
              <a:rPr lang="uk-UA" dirty="0" smtClean="0"/>
              <a:t>рівноваги</a:t>
            </a:r>
          </a:p>
          <a:p>
            <a:r>
              <a:rPr lang="uk-UA" dirty="0"/>
              <a:t>Принцип обґрунтованого вибору усіх хронологічних </a:t>
            </a:r>
            <a:r>
              <a:rPr lang="uk-UA" dirty="0" smtClean="0"/>
              <a:t>параметрів</a:t>
            </a:r>
          </a:p>
          <a:p>
            <a:r>
              <a:rPr lang="uk-UA" dirty="0"/>
              <a:t>Принцип </a:t>
            </a:r>
            <a:r>
              <a:rPr lang="uk-UA" dirty="0" smtClean="0"/>
              <a:t>безперервності</a:t>
            </a:r>
          </a:p>
          <a:p>
            <a:r>
              <a:rPr lang="uk-UA" dirty="0"/>
              <a:t>Принцип </a:t>
            </a:r>
            <a:r>
              <a:rPr lang="uk-UA" dirty="0" smtClean="0"/>
              <a:t>своєчасності</a:t>
            </a:r>
          </a:p>
          <a:p>
            <a:r>
              <a:rPr lang="uk-UA" dirty="0"/>
              <a:t>Принцип </a:t>
            </a:r>
            <a:r>
              <a:rPr lang="uk-UA" dirty="0" smtClean="0"/>
              <a:t>точності</a:t>
            </a:r>
          </a:p>
          <a:p>
            <a:r>
              <a:rPr lang="uk-UA" dirty="0"/>
              <a:t>Принцип </a:t>
            </a:r>
            <a:r>
              <a:rPr lang="uk-UA" dirty="0" smtClean="0"/>
              <a:t>обґрунтованості</a:t>
            </a:r>
          </a:p>
          <a:p>
            <a:r>
              <a:rPr lang="uk-UA" dirty="0"/>
              <a:t>Принцип </a:t>
            </a:r>
            <a:r>
              <a:rPr lang="uk-UA" dirty="0" smtClean="0"/>
              <a:t>інформативності</a:t>
            </a:r>
          </a:p>
          <a:p>
            <a:r>
              <a:rPr lang="uk-UA" dirty="0"/>
              <a:t>Принцип збалансованості</a:t>
            </a:r>
          </a:p>
        </p:txBody>
      </p:sp>
    </p:spTree>
    <p:extLst>
      <p:ext uri="{BB962C8B-B14F-4D97-AF65-F5344CB8AC3E}">
        <p14:creationId xmlns:p14="http://schemas.microsoft.com/office/powerpoint/2010/main" val="36849023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>
                <a:solidFill>
                  <a:srgbClr val="FFFF00"/>
                </a:solidFill>
              </a:rPr>
              <a:t>Системність</a:t>
            </a:r>
            <a:r>
              <a:rPr lang="uk-UA" dirty="0"/>
              <a:t> – найважливіший принцип планування, що </a:t>
            </a:r>
            <a:r>
              <a:rPr lang="uk-UA" dirty="0" smtClean="0"/>
              <a:t>являє </a:t>
            </a:r>
            <a:r>
              <a:rPr lang="uk-UA" dirty="0"/>
              <a:t>собою вимогу </a:t>
            </a:r>
            <a:r>
              <a:rPr lang="uk-UA" dirty="0" err="1"/>
              <a:t>взаємоув’язування</a:t>
            </a:r>
            <a:r>
              <a:rPr lang="uk-UA" dirty="0"/>
              <a:t> трьох складових: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) характеристик підприємства як об’єкта планування;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) характеристик видів діяльності; 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/>
              <a:t>3</a:t>
            </a:r>
            <a:r>
              <a:rPr lang="uk-UA" dirty="0"/>
              <a:t>) інструментів забезпечення внутрішніх </a:t>
            </a:r>
            <a:r>
              <a:rPr lang="uk-UA" dirty="0" err="1"/>
              <a:t>зв’язків</a:t>
            </a:r>
            <a:r>
              <a:rPr lang="uk-UA" dirty="0"/>
              <a:t> і взаємодії підприємства з зовнішнім середовищем.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Принцип </a:t>
            </a:r>
            <a:r>
              <a:rPr lang="uk-UA" b="1" dirty="0">
                <a:solidFill>
                  <a:srgbClr val="FFFF00"/>
                </a:solidFill>
              </a:rPr>
              <a:t>комплексності планування </a:t>
            </a:r>
            <a:r>
              <a:rPr lang="uk-UA" dirty="0"/>
              <a:t>реалізується шляхом побудови системи індикаторів, що охоплюють весь комплекс </a:t>
            </a:r>
            <a:r>
              <a:rPr lang="uk-UA" dirty="0" smtClean="0"/>
              <a:t>елементів </a:t>
            </a:r>
            <a:r>
              <a:rPr lang="uk-UA" dirty="0"/>
              <a:t>і умов функціонування підприємства або здійснення </a:t>
            </a:r>
            <a:r>
              <a:rPr lang="uk-UA" dirty="0" smtClean="0"/>
              <a:t>конкретного </a:t>
            </a:r>
            <a:r>
              <a:rPr lang="uk-UA" dirty="0"/>
              <a:t>виду діяльності. Наприклад, при формуванні плану </a:t>
            </a:r>
            <a:r>
              <a:rPr lang="uk-UA" dirty="0" smtClean="0"/>
              <a:t>відновлення </a:t>
            </a:r>
            <a:r>
              <a:rPr lang="uk-UA" dirty="0"/>
              <a:t>устаткування необхідно передбачити не тільки технічний аспект рішення завдання, але й організаційні, кадрові, фінансові, технологічні, економічні, психологічний аспекти.</a:t>
            </a:r>
          </a:p>
        </p:txBody>
      </p:sp>
    </p:spTree>
    <p:extLst>
      <p:ext uri="{BB962C8B-B14F-4D97-AF65-F5344CB8AC3E}">
        <p14:creationId xmlns:p14="http://schemas.microsoft.com/office/powerpoint/2010/main" val="26524187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цілеспрямованості </a:t>
            </a:r>
            <a:r>
              <a:rPr lang="uk-UA" dirty="0"/>
              <a:t>припускає орієнтацію на чітко </a:t>
            </a:r>
            <a:r>
              <a:rPr lang="uk-UA" dirty="0" smtClean="0"/>
              <a:t>сформульовану </a:t>
            </a:r>
            <a:r>
              <a:rPr lang="uk-UA" dirty="0"/>
              <a:t>мету діяльності підприємства. Реалізація даного </a:t>
            </a:r>
            <a:r>
              <a:rPr lang="uk-UA" dirty="0" smtClean="0"/>
              <a:t>принципу </a:t>
            </a:r>
            <a:r>
              <a:rPr lang="uk-UA" dirty="0"/>
              <a:t>забезпечується застосуванням методу дерева цілей. 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єдності </a:t>
            </a:r>
            <a:r>
              <a:rPr lang="uk-UA" dirty="0"/>
              <a:t>означає, що показники, які </a:t>
            </a:r>
            <a:r>
              <a:rPr lang="uk-UA" dirty="0" smtClean="0"/>
              <a:t>використовуються </a:t>
            </a:r>
            <a:r>
              <a:rPr lang="uk-UA" dirty="0"/>
              <a:t>у плануванні повинні представляти єдину взаємопов’язану </a:t>
            </a:r>
            <a:r>
              <a:rPr lang="uk-UA" dirty="0" smtClean="0"/>
              <a:t>систему</a:t>
            </a:r>
            <a:r>
              <a:rPr lang="uk-UA" dirty="0"/>
              <a:t>, у зв’язку з чим, необхідно контролювати їх узгодженість і </a:t>
            </a:r>
            <a:r>
              <a:rPr lang="uk-UA" dirty="0" smtClean="0"/>
              <a:t>несуперечність</a:t>
            </a:r>
            <a:r>
              <a:rPr lang="uk-UA" dirty="0"/>
              <a:t>.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спадкоємності </a:t>
            </a:r>
            <a:r>
              <a:rPr lang="uk-UA" dirty="0"/>
              <a:t>передбачає збереження </a:t>
            </a:r>
            <a:r>
              <a:rPr lang="uk-UA" dirty="0" smtClean="0"/>
              <a:t>усього прогресивного </a:t>
            </a:r>
            <a:r>
              <a:rPr lang="uk-UA" dirty="0"/>
              <a:t>і корисного з минулого досвіду, а також традицій, </a:t>
            </a:r>
            <a:r>
              <a:rPr lang="uk-UA" dirty="0" smtClean="0"/>
              <a:t>що </a:t>
            </a:r>
            <a:r>
              <a:rPr lang="uk-UA" dirty="0"/>
              <a:t>склалися.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динамічної рівноваги </a:t>
            </a:r>
            <a:r>
              <a:rPr lang="uk-UA" dirty="0"/>
              <a:t>полягає у тому, що під час </a:t>
            </a:r>
            <a:r>
              <a:rPr lang="uk-UA" dirty="0" smtClean="0"/>
              <a:t>визначення </a:t>
            </a:r>
            <a:r>
              <a:rPr lang="uk-UA" dirty="0"/>
              <a:t>цілей і планування основних показників діяльності </a:t>
            </a:r>
            <a:r>
              <a:rPr lang="uk-UA" dirty="0" smtClean="0"/>
              <a:t>підприємство </a:t>
            </a:r>
            <a:r>
              <a:rPr lang="uk-UA" dirty="0"/>
              <a:t>передбачає перевищення темпів зростання доходів </a:t>
            </a:r>
            <a:r>
              <a:rPr lang="uk-UA" dirty="0" smtClean="0"/>
              <a:t>над </a:t>
            </a:r>
            <a:r>
              <a:rPr lang="uk-UA" dirty="0"/>
              <a:t>темпами зростання витрат. </a:t>
            </a:r>
          </a:p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обґрунтованого вибору </a:t>
            </a:r>
            <a:r>
              <a:rPr lang="uk-UA" dirty="0"/>
              <a:t>усіх хронологічних </a:t>
            </a:r>
            <a:r>
              <a:rPr lang="uk-UA" dirty="0" smtClean="0"/>
              <a:t>параметрів</a:t>
            </a:r>
            <a:r>
              <a:rPr lang="uk-UA" dirty="0"/>
              <a:t>, у якості яких виступають: горизонт планування, </a:t>
            </a:r>
            <a:r>
              <a:rPr lang="uk-UA" dirty="0" smtClean="0"/>
              <a:t>тривалість </a:t>
            </a:r>
            <a:r>
              <a:rPr lang="uk-UA" dirty="0"/>
              <a:t>періоду розробки плану і момент початку дії плану. </a:t>
            </a:r>
          </a:p>
        </p:txBody>
      </p:sp>
    </p:spTree>
    <p:extLst>
      <p:ext uri="{BB962C8B-B14F-4D97-AF65-F5344CB8AC3E}">
        <p14:creationId xmlns:p14="http://schemas.microsoft.com/office/powerpoint/2010/main" val="5687543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безперервності </a:t>
            </a:r>
            <a:r>
              <a:rPr lang="uk-UA" dirty="0"/>
              <a:t>полягає у тому, що планування є безперервним процесом: після завершення виконання одного плану вступає в дію наступний план, що, у свою чергу, буде </a:t>
            </a:r>
            <a:r>
              <a:rPr lang="uk-UA" dirty="0" smtClean="0"/>
              <a:t>заміщений </a:t>
            </a:r>
            <a:r>
              <a:rPr lang="uk-UA" dirty="0"/>
              <a:t>новим планом тощо).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Принцип </a:t>
            </a:r>
            <a:r>
              <a:rPr lang="uk-UA" b="1" dirty="0">
                <a:solidFill>
                  <a:srgbClr val="FFFF00"/>
                </a:solidFill>
              </a:rPr>
              <a:t>своєчасності </a:t>
            </a:r>
            <a:r>
              <a:rPr lang="uk-UA" dirty="0"/>
              <a:t>означає, що формування плану </a:t>
            </a:r>
            <a:r>
              <a:rPr lang="uk-UA" dirty="0" smtClean="0"/>
              <a:t>повинне </a:t>
            </a:r>
            <a:r>
              <a:rPr lang="uk-UA" dirty="0"/>
              <a:t>здійснюватися в терміни, що забезпечують прийняття </a:t>
            </a:r>
            <a:r>
              <a:rPr lang="uk-UA" dirty="0" smtClean="0"/>
              <a:t>планових </a:t>
            </a:r>
            <a:r>
              <a:rPr lang="uk-UA" dirty="0"/>
              <a:t>рішень до моменту здійснення необхідних дій по </a:t>
            </a:r>
            <a:r>
              <a:rPr lang="uk-UA" dirty="0" smtClean="0"/>
              <a:t>управлінню </a:t>
            </a:r>
            <a:r>
              <a:rPr lang="uk-UA" dirty="0"/>
              <a:t>підприємством і його структурними підрозділами.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Принцип </a:t>
            </a:r>
            <a:r>
              <a:rPr lang="uk-UA" b="1" dirty="0">
                <a:solidFill>
                  <a:srgbClr val="FFFF00"/>
                </a:solidFill>
              </a:rPr>
              <a:t>точності </a:t>
            </a:r>
            <a:r>
              <a:rPr lang="uk-UA" dirty="0"/>
              <a:t>виступає як критерій якості планових </a:t>
            </a:r>
            <a:r>
              <a:rPr lang="uk-UA" dirty="0" smtClean="0"/>
              <a:t>показників</a:t>
            </a:r>
            <a:r>
              <a:rPr lang="uk-UA" dirty="0"/>
              <a:t>, які повинні бути обґрунтованими, у достатній мірі </a:t>
            </a:r>
            <a:r>
              <a:rPr lang="uk-UA" dirty="0" smtClean="0"/>
              <a:t>деталізованими </a:t>
            </a:r>
            <a:r>
              <a:rPr lang="uk-UA" dirty="0"/>
              <a:t>і конкретними. Точність планових показників означає їх відповідність наявним ресурсам, включаючи матеріальні ресурси, фінансові ресурси, трудові ресурси й інтелектуальний потенціал. План не повинний бути надмірно напруженим, тому що </a:t>
            </a:r>
            <a:r>
              <a:rPr lang="uk-UA" dirty="0" smtClean="0"/>
              <a:t>підприємство </a:t>
            </a:r>
            <a:r>
              <a:rPr lang="uk-UA" dirty="0"/>
              <a:t>не буде мати у своєму </a:t>
            </a:r>
            <a:r>
              <a:rPr lang="uk-UA" dirty="0" smtClean="0"/>
              <a:t>розпорядженні</a:t>
            </a:r>
            <a:r>
              <a:rPr lang="ru-RU" dirty="0" smtClean="0"/>
              <a:t> </a:t>
            </a:r>
            <a:r>
              <a:rPr lang="uk-UA" dirty="0" smtClean="0"/>
              <a:t>резервні фонди на випадок погіршення умов діяльності.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42405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Принцип обґрунтованості </a:t>
            </a:r>
            <a:r>
              <a:rPr lang="uk-UA" dirty="0"/>
              <a:t>передбачає, що планова </a:t>
            </a:r>
            <a:r>
              <a:rPr lang="uk-UA" dirty="0" smtClean="0"/>
              <a:t>інформація </a:t>
            </a:r>
            <a:r>
              <a:rPr lang="uk-UA" dirty="0"/>
              <a:t>повинна бути максимально наближена до реальної </a:t>
            </a:r>
            <a:r>
              <a:rPr lang="uk-UA" dirty="0" smtClean="0"/>
              <a:t>ситуації </a:t>
            </a:r>
            <a:r>
              <a:rPr lang="uk-UA" dirty="0"/>
              <a:t>й отримана науково підтвердженими методами.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Принцип </a:t>
            </a:r>
            <a:r>
              <a:rPr lang="uk-UA" b="1" dirty="0">
                <a:solidFill>
                  <a:srgbClr val="FFFF00"/>
                </a:solidFill>
              </a:rPr>
              <a:t>інформативності </a:t>
            </a:r>
            <a:r>
              <a:rPr lang="uk-UA" dirty="0"/>
              <a:t>полягає у необхідності </a:t>
            </a:r>
            <a:r>
              <a:rPr lang="uk-UA" dirty="0" smtClean="0"/>
              <a:t>створення </a:t>
            </a:r>
            <a:r>
              <a:rPr lang="uk-UA" dirty="0"/>
              <a:t>системи інформаційного забезпечення процесу прийняття планових рішень. Інформаційна система забезпечує формування масивів інформації, з урахуванням вимог різних рівнів управління, і організацію інформаційних потоків. Дотримання даного принципу створює передумови для підвищення обґрунтованості й </a:t>
            </a:r>
            <a:r>
              <a:rPr lang="uk-UA" dirty="0" smtClean="0"/>
              <a:t>оперативності </a:t>
            </a:r>
            <a:r>
              <a:rPr lang="uk-UA" dirty="0"/>
              <a:t>прийняття планових рішень, а також контроль і моніторинг їхньої реалізації. </a:t>
            </a:r>
            <a:endParaRPr lang="uk-UA" dirty="0" smtClean="0"/>
          </a:p>
          <a:p>
            <a:pPr algn="just"/>
            <a:r>
              <a:rPr lang="uk-UA" b="1" dirty="0" smtClean="0">
                <a:solidFill>
                  <a:srgbClr val="FFFF00"/>
                </a:solidFill>
              </a:rPr>
              <a:t>Принцип </a:t>
            </a:r>
            <a:r>
              <a:rPr lang="uk-UA" b="1" dirty="0">
                <a:solidFill>
                  <a:srgbClr val="FFFF00"/>
                </a:solidFill>
              </a:rPr>
              <a:t>збалансованості </a:t>
            </a:r>
            <a:r>
              <a:rPr lang="uk-UA" dirty="0"/>
              <a:t>полягає в узгодженні планів </a:t>
            </a:r>
            <a:r>
              <a:rPr lang="uk-UA" dirty="0" smtClean="0"/>
              <a:t>різних </a:t>
            </a:r>
            <a:r>
              <a:rPr lang="uk-UA" dirty="0"/>
              <a:t>рівнів ієрархії та координації планів одного і того ж рівня. Принцип гнучкості означає систематичне коригування </a:t>
            </a:r>
            <a:r>
              <a:rPr lang="uk-UA" dirty="0" smtClean="0"/>
              <a:t>планів </a:t>
            </a:r>
            <a:r>
              <a:rPr lang="uk-UA" dirty="0"/>
              <a:t>(спрямованості та числових показників) відповідно до </a:t>
            </a:r>
            <a:r>
              <a:rPr lang="uk-UA" dirty="0" smtClean="0"/>
              <a:t>змінюваних </a:t>
            </a:r>
            <a:r>
              <a:rPr lang="uk-UA" dirty="0"/>
              <a:t>внутрішніх та зовнішніх передумов. Принцип участі передбачає обов’язкове залучення до </a:t>
            </a:r>
            <a:r>
              <a:rPr lang="uk-UA" dirty="0" smtClean="0"/>
              <a:t>процесу </a:t>
            </a:r>
            <a:r>
              <a:rPr lang="uk-UA" dirty="0"/>
              <a:t>планування керівників всіх ланок і спеціалістів з метою того, щоб майбутні виконавці усвідомлювали свою причетність і </a:t>
            </a:r>
            <a:r>
              <a:rPr lang="uk-UA" dirty="0" smtClean="0"/>
              <a:t>відповідальність </a:t>
            </a:r>
            <a:r>
              <a:rPr lang="uk-UA" dirty="0"/>
              <a:t>за виконання плану</a:t>
            </a:r>
          </a:p>
        </p:txBody>
      </p:sp>
    </p:spTree>
    <p:extLst>
      <p:ext uri="{BB962C8B-B14F-4D97-AF65-F5344CB8AC3E}">
        <p14:creationId xmlns:p14="http://schemas.microsoft.com/office/powerpoint/2010/main" val="25869719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внутрішньою</a:t>
            </a:r>
            <a:r>
              <a:rPr lang="ru-RU" dirty="0"/>
              <a:t> </a:t>
            </a:r>
            <a:r>
              <a:rPr lang="ru-RU" dirty="0" err="1"/>
              <a:t>громадськістю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 smtClean="0"/>
              <a:t>корпоративних</a:t>
            </a:r>
            <a:r>
              <a:rPr lang="ru-RU" dirty="0" smtClean="0"/>
              <a:t> </a:t>
            </a:r>
            <a:r>
              <a:rPr lang="ru-RU" dirty="0" err="1" smtClean="0"/>
              <a:t>комунікацій</a:t>
            </a:r>
            <a:endParaRPr lang="ru-RU" dirty="0" smtClean="0"/>
          </a:p>
          <a:p>
            <a:pPr algn="just"/>
            <a:r>
              <a:rPr lang="uk-UA" dirty="0" smtClean="0"/>
              <a:t>Забезпечення </a:t>
            </a:r>
            <a:r>
              <a:rPr lang="uk-UA" dirty="0"/>
              <a:t>доброзичливих стосунків між </a:t>
            </a:r>
            <a:r>
              <a:rPr lang="uk-UA" dirty="0" smtClean="0"/>
              <a:t>адміністрацією </a:t>
            </a:r>
            <a:r>
              <a:rPr lang="uk-UA" dirty="0"/>
              <a:t>та господарями, з одного боку, і </a:t>
            </a:r>
            <a:r>
              <a:rPr lang="uk-UA" dirty="0" smtClean="0"/>
              <a:t>працівниками </a:t>
            </a:r>
            <a:r>
              <a:rPr lang="uk-UA" dirty="0"/>
              <a:t>установи чи організації, з другого боку, забезпечення лояльності компанії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Формування </a:t>
            </a:r>
            <a:r>
              <a:rPr lang="uk-UA" dirty="0"/>
              <a:t>позитивного ставлення працівників до праці та підвищення продуктивності праці. </a:t>
            </a:r>
            <a:endParaRPr lang="uk-UA" dirty="0" smtClean="0"/>
          </a:p>
          <a:p>
            <a:pPr algn="just"/>
            <a:r>
              <a:rPr lang="uk-UA" dirty="0" smtClean="0"/>
              <a:t>Формування </a:t>
            </a:r>
            <a:r>
              <a:rPr lang="uk-UA" dirty="0"/>
              <a:t>у персоналу системи спільних </a:t>
            </a:r>
            <a:r>
              <a:rPr lang="uk-UA" dirty="0" smtClean="0"/>
              <a:t>переконань</a:t>
            </a:r>
            <a:r>
              <a:rPr lang="uk-UA" dirty="0"/>
              <a:t>, спільної системи цінності, почуття “ми”, спільної відповідальності за те, що відбувається в організації. </a:t>
            </a:r>
            <a:endParaRPr lang="uk-UA" dirty="0" smtClean="0"/>
          </a:p>
          <a:p>
            <a:pPr algn="just"/>
            <a:r>
              <a:rPr lang="uk-UA" dirty="0" smtClean="0"/>
              <a:t>Профілактика </a:t>
            </a:r>
            <a:r>
              <a:rPr lang="uk-UA" dirty="0"/>
              <a:t>чуток та конфліктів, поліпшення соціально-психологічного клімату в колективі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Формування </a:t>
            </a:r>
            <a:r>
              <a:rPr lang="uk-UA" dirty="0"/>
              <a:t>іміджу організації. </a:t>
            </a:r>
            <a:endParaRPr lang="uk-UA" dirty="0" smtClean="0"/>
          </a:p>
          <a:p>
            <a:pPr algn="just"/>
            <a:r>
              <a:rPr lang="uk-UA" dirty="0" smtClean="0"/>
              <a:t>Демонстрація </a:t>
            </a:r>
            <a:r>
              <a:rPr lang="uk-UA" dirty="0"/>
              <a:t>довіри персоналу.</a:t>
            </a:r>
          </a:p>
        </p:txBody>
      </p:sp>
    </p:spTree>
    <p:extLst>
      <p:ext uri="{BB962C8B-B14F-4D97-AF65-F5344CB8AC3E}">
        <p14:creationId xmlns:p14="http://schemas.microsoft.com/office/powerpoint/2010/main" val="33304967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Основні завдання служби </a:t>
            </a:r>
            <a:r>
              <a:rPr lang="en-US" dirty="0" smtClean="0"/>
              <a:t>PR</a:t>
            </a:r>
            <a:r>
              <a:rPr lang="uk-UA" dirty="0" smtClean="0"/>
              <a:t> </a:t>
            </a:r>
            <a:r>
              <a:rPr lang="uk-UA" dirty="0"/>
              <a:t>у роботі з персоналом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. Формування </a:t>
            </a:r>
            <a:r>
              <a:rPr lang="uk-UA" dirty="0" err="1"/>
              <a:t>внутріорганізаційного</a:t>
            </a:r>
            <a:r>
              <a:rPr lang="uk-UA" dirty="0"/>
              <a:t> інформаційного середовища, яке дозволяє працівникам орієнтуватися в справах підприємства, бути </a:t>
            </a:r>
            <a:r>
              <a:rPr lang="uk-UA" dirty="0" smtClean="0"/>
              <a:t>―</a:t>
            </a:r>
            <a:r>
              <a:rPr lang="en-US" dirty="0" smtClean="0"/>
              <a:t> </a:t>
            </a:r>
            <a:r>
              <a:rPr lang="uk-UA" dirty="0" smtClean="0"/>
              <a:t>в курсі</a:t>
            </a:r>
            <a:r>
              <a:rPr lang="en-US" dirty="0" smtClean="0"/>
              <a:t> </a:t>
            </a:r>
            <a:r>
              <a:rPr lang="uk-UA" dirty="0" smtClean="0"/>
              <a:t>проблем</a:t>
            </a:r>
            <a:r>
              <a:rPr lang="uk-UA" dirty="0"/>
              <a:t>, що виникають, і </a:t>
            </a:r>
            <a:r>
              <a:rPr lang="uk-UA" dirty="0" smtClean="0"/>
              <a:t>знаходити </a:t>
            </a:r>
            <a:r>
              <a:rPr lang="uk-UA" dirty="0"/>
              <a:t>для них рішення: </a:t>
            </a:r>
            <a:endParaRPr lang="en-US" dirty="0" smtClean="0"/>
          </a:p>
          <a:p>
            <a:pPr algn="just"/>
            <a:r>
              <a:rPr lang="uk-UA" dirty="0" smtClean="0"/>
              <a:t>Інформування </a:t>
            </a:r>
            <a:r>
              <a:rPr lang="uk-UA" dirty="0"/>
              <a:t>працівників організації чи установи про </a:t>
            </a:r>
            <a:r>
              <a:rPr lang="uk-UA" dirty="0" smtClean="0"/>
              <a:t>основні </a:t>
            </a:r>
            <a:r>
              <a:rPr lang="uk-UA" dirty="0"/>
              <a:t>цілі та завдання підприємства, перспективи його </a:t>
            </a:r>
            <a:r>
              <a:rPr lang="uk-UA" dirty="0" smtClean="0"/>
              <a:t>розвитку</a:t>
            </a:r>
            <a:r>
              <a:rPr lang="uk-UA" dirty="0"/>
              <a:t>. </a:t>
            </a:r>
            <a:endParaRPr lang="en-US" dirty="0" smtClean="0"/>
          </a:p>
          <a:p>
            <a:pPr algn="just"/>
            <a:r>
              <a:rPr lang="uk-UA" dirty="0" smtClean="0"/>
              <a:t>Інформування </a:t>
            </a:r>
            <a:r>
              <a:rPr lang="uk-UA" dirty="0"/>
              <a:t>про стан діяльності та проблем, що </a:t>
            </a:r>
            <a:r>
              <a:rPr lang="uk-UA" dirty="0" smtClean="0"/>
              <a:t>виникають </a:t>
            </a:r>
            <a:r>
              <a:rPr lang="uk-UA" dirty="0"/>
              <a:t>на підприємстві</a:t>
            </a:r>
            <a:r>
              <a:rPr lang="uk-UA" dirty="0" smtClean="0"/>
              <a:t>.</a:t>
            </a:r>
            <a:endParaRPr lang="en-US" dirty="0" smtClean="0"/>
          </a:p>
          <a:p>
            <a:pPr algn="just"/>
            <a:r>
              <a:rPr lang="uk-UA" dirty="0" smtClean="0"/>
              <a:t>Інформування </a:t>
            </a:r>
            <a:r>
              <a:rPr lang="uk-UA" dirty="0"/>
              <a:t>про рішення керівництва, їх мотиви й </a:t>
            </a:r>
            <a:r>
              <a:rPr lang="uk-UA" dirty="0" smtClean="0"/>
              <a:t>причини</a:t>
            </a:r>
            <a:r>
              <a:rPr lang="uk-UA" dirty="0"/>
              <a:t>. Консультації з працівниками щодо найважливіших проблем та рішень </a:t>
            </a:r>
            <a:r>
              <a:rPr lang="uk-UA" dirty="0" smtClean="0"/>
              <a:t>(інформування знизу). </a:t>
            </a:r>
            <a:endParaRPr lang="en-US" dirty="0" smtClean="0"/>
          </a:p>
          <a:p>
            <a:pPr algn="just"/>
            <a:r>
              <a:rPr lang="uk-UA" dirty="0" smtClean="0"/>
              <a:t>Узгодження </a:t>
            </a:r>
            <a:r>
              <a:rPr lang="uk-UA" dirty="0"/>
              <a:t>інтересів адміністрації та персоналу. </a:t>
            </a:r>
            <a:endParaRPr lang="en-US" dirty="0" smtClean="0"/>
          </a:p>
          <a:p>
            <a:pPr algn="just"/>
            <a:r>
              <a:rPr lang="uk-UA" dirty="0" smtClean="0"/>
              <a:t>Інформування </a:t>
            </a:r>
            <a:r>
              <a:rPr lang="uk-UA" dirty="0"/>
              <a:t>працівників про внутрішнє життя </a:t>
            </a:r>
            <a:r>
              <a:rPr lang="uk-UA" dirty="0" smtClean="0"/>
              <a:t>підприємства </a:t>
            </a:r>
            <a:r>
              <a:rPr lang="uk-UA" dirty="0"/>
              <a:t>(людей, соціальні групи, їхні інтереси, поведінку, </a:t>
            </a:r>
            <a:r>
              <a:rPr lang="uk-UA" dirty="0" smtClean="0"/>
              <a:t>дат</a:t>
            </a:r>
            <a:r>
              <a:rPr lang="en-US" dirty="0" smtClean="0"/>
              <a:t> </a:t>
            </a:r>
            <a:r>
              <a:rPr lang="uk-UA" dirty="0"/>
              <a:t>святкування, хобі, події в житті окремих працівників та їхніх сімей тощо</a:t>
            </a:r>
            <a:r>
              <a:rPr lang="uk-UA" dirty="0" smtClean="0"/>
              <a:t>).</a:t>
            </a:r>
            <a:endParaRPr lang="en-US" dirty="0" smtClean="0"/>
          </a:p>
          <a:p>
            <a:pPr algn="just"/>
            <a:r>
              <a:rPr lang="uk-UA" dirty="0" smtClean="0"/>
              <a:t>Підготовка ґрунту </a:t>
            </a:r>
            <a:r>
              <a:rPr lang="uk-UA" dirty="0"/>
              <a:t>для кращого сприйняття наказів та </a:t>
            </a:r>
            <a:r>
              <a:rPr lang="uk-UA" dirty="0" smtClean="0"/>
              <a:t>розпоряджень </a:t>
            </a:r>
            <a:r>
              <a:rPr lang="uk-UA" dirty="0"/>
              <a:t>керівництва (наприклад, при змінах внутрішнього розпорядку та умов праці, модернізації обладнання, переході на випуск нової продукції та надання нових послуг тощо</a:t>
            </a:r>
            <a:r>
              <a:rPr lang="uk-UA" dirty="0" smtClean="0"/>
              <a:t>).</a:t>
            </a:r>
            <a:endParaRPr lang="en-US" dirty="0" smtClean="0"/>
          </a:p>
          <a:p>
            <a:pPr algn="just"/>
            <a:r>
              <a:rPr lang="uk-UA" dirty="0" smtClean="0"/>
              <a:t>Збирання </a:t>
            </a:r>
            <a:r>
              <a:rPr lang="uk-UA" dirty="0"/>
              <a:t>та збереження матеріалів із історії фірми.</a:t>
            </a:r>
          </a:p>
        </p:txBody>
      </p:sp>
    </p:spTree>
    <p:extLst>
      <p:ext uri="{BB962C8B-B14F-4D97-AF65-F5344CB8AC3E}">
        <p14:creationId xmlns:p14="http://schemas.microsoft.com/office/powerpoint/2010/main" val="21256564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2. Отримання керівництвом установи чи організації </a:t>
            </a:r>
            <a:r>
              <a:rPr lang="uk-UA" dirty="0" smtClean="0"/>
              <a:t>інформації, </a:t>
            </a:r>
            <a:r>
              <a:rPr lang="uk-UA" dirty="0"/>
              <a:t>що стосується громадської думки персоналу, його оцінок діяльності адміністрації, прогнозування поведінки </a:t>
            </a:r>
            <a:r>
              <a:rPr lang="uk-UA" dirty="0" smtClean="0"/>
              <a:t>персоналу </a:t>
            </a:r>
            <a:r>
              <a:rPr lang="uk-UA" dirty="0"/>
              <a:t>в економічній та соціально-політичній сферах життя </a:t>
            </a:r>
            <a:r>
              <a:rPr lang="uk-UA" dirty="0" smtClean="0"/>
              <a:t>суспільства. </a:t>
            </a:r>
            <a:endParaRPr lang="en-US" dirty="0" smtClean="0"/>
          </a:p>
          <a:p>
            <a:pPr algn="just"/>
            <a:r>
              <a:rPr lang="uk-UA" dirty="0" smtClean="0"/>
              <a:t>3</a:t>
            </a:r>
            <a:r>
              <a:rPr lang="uk-UA" dirty="0"/>
              <a:t>. Участь у реалізації кадрової політики організації чи установи: Доведення до працівників відомостей про їх кар’єру. Роз’яснювальна робота під час нових призначень чи </a:t>
            </a:r>
            <a:r>
              <a:rPr lang="uk-UA" dirty="0" smtClean="0"/>
              <a:t>звільнень. </a:t>
            </a:r>
            <a:r>
              <a:rPr lang="uk-UA" dirty="0"/>
              <a:t>Участь у доборі персоналу, що безпосередньо працює з </a:t>
            </a:r>
            <a:r>
              <a:rPr lang="uk-UA" dirty="0" smtClean="0"/>
              <a:t>клієнтами. </a:t>
            </a:r>
            <a:r>
              <a:rPr lang="uk-UA" dirty="0"/>
              <a:t>Тренінг персоналу для ефективної комунікації з клієнтами та партнерами.</a:t>
            </a:r>
          </a:p>
        </p:txBody>
      </p:sp>
    </p:spTree>
    <p:extLst>
      <p:ext uri="{BB962C8B-B14F-4D97-AF65-F5344CB8AC3E}">
        <p14:creationId xmlns:p14="http://schemas.microsoft.com/office/powerpoint/2010/main" val="16701221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/>
              <a:t>4. Формування корпоративної культури організації: </a:t>
            </a:r>
            <a:endParaRPr lang="en-US" dirty="0" smtClean="0"/>
          </a:p>
          <a:p>
            <a:pPr algn="just"/>
            <a:r>
              <a:rPr lang="uk-UA" dirty="0" smtClean="0"/>
              <a:t>Розробка </a:t>
            </a:r>
            <a:r>
              <a:rPr lang="uk-UA" dirty="0"/>
              <a:t>та виконання </a:t>
            </a:r>
            <a:r>
              <a:rPr lang="uk-UA" dirty="0" smtClean="0"/>
              <a:t>фірмових стандартів. </a:t>
            </a:r>
            <a:endParaRPr lang="en-US" dirty="0" smtClean="0"/>
          </a:p>
          <a:p>
            <a:pPr algn="just"/>
            <a:r>
              <a:rPr lang="uk-UA" dirty="0" smtClean="0"/>
              <a:t>Втілення </a:t>
            </a:r>
            <a:r>
              <a:rPr lang="uk-UA" dirty="0"/>
              <a:t>в життя гасла </a:t>
            </a:r>
            <a:r>
              <a:rPr lang="uk-UA" dirty="0" smtClean="0"/>
              <a:t>«За </a:t>
            </a:r>
            <a:r>
              <a:rPr lang="uk-UA" dirty="0"/>
              <a:t>імідж фірми відповідають усі працівники фірми, а не лише відділ </a:t>
            </a:r>
            <a:r>
              <a:rPr lang="en-US" dirty="0"/>
              <a:t>PR</a:t>
            </a:r>
            <a:r>
              <a:rPr lang="uk-UA" dirty="0" smtClean="0"/>
              <a:t>». </a:t>
            </a:r>
            <a:endParaRPr lang="en-US" dirty="0" smtClean="0"/>
          </a:p>
          <a:p>
            <a:pPr marL="0" indent="0" algn="just">
              <a:buNone/>
            </a:pPr>
            <a:r>
              <a:rPr lang="uk-UA" dirty="0" smtClean="0"/>
              <a:t>5</a:t>
            </a:r>
            <a:r>
              <a:rPr lang="uk-UA" dirty="0"/>
              <a:t>. Здійснення </a:t>
            </a:r>
            <a:r>
              <a:rPr lang="uk-UA" dirty="0" err="1"/>
              <a:t>подієвої</a:t>
            </a:r>
            <a:r>
              <a:rPr lang="uk-UA" dirty="0"/>
              <a:t> комунікації</a:t>
            </a:r>
            <a:r>
              <a:rPr lang="uk-UA" dirty="0" smtClean="0"/>
              <a:t>:</a:t>
            </a:r>
          </a:p>
          <a:p>
            <a:pPr algn="just"/>
            <a:r>
              <a:rPr lang="uk-UA" dirty="0" smtClean="0"/>
              <a:t> </a:t>
            </a:r>
            <a:r>
              <a:rPr lang="uk-UA" dirty="0"/>
              <a:t>Проведення </a:t>
            </a:r>
            <a:r>
              <a:rPr lang="uk-UA" dirty="0" err="1"/>
              <a:t>внутрішньофірмових</a:t>
            </a:r>
            <a:r>
              <a:rPr lang="uk-UA" dirty="0"/>
              <a:t> конкурсів на кращу </a:t>
            </a:r>
            <a:r>
              <a:rPr lang="uk-UA" dirty="0" smtClean="0"/>
              <a:t>рекламну </a:t>
            </a:r>
            <a:r>
              <a:rPr lang="uk-UA" dirty="0"/>
              <a:t>ідею, кращого менеджера тощо. </a:t>
            </a:r>
            <a:endParaRPr lang="uk-UA" dirty="0" smtClean="0"/>
          </a:p>
          <a:p>
            <a:pPr algn="just"/>
            <a:r>
              <a:rPr lang="uk-UA" dirty="0" smtClean="0"/>
              <a:t>Планування </a:t>
            </a:r>
            <a:r>
              <a:rPr lang="uk-UA" dirty="0"/>
              <a:t>участі фірми у професійних виставках і </a:t>
            </a:r>
            <a:r>
              <a:rPr lang="uk-UA" dirty="0" smtClean="0"/>
              <a:t>конкурсах. </a:t>
            </a:r>
          </a:p>
          <a:p>
            <a:pPr algn="just"/>
            <a:r>
              <a:rPr lang="uk-UA" dirty="0" smtClean="0"/>
              <a:t>Виключення </a:t>
            </a:r>
            <a:r>
              <a:rPr lang="uk-UA" dirty="0"/>
              <a:t>безконтрольного спілкування з пресою </a:t>
            </a:r>
            <a:r>
              <a:rPr lang="uk-UA" dirty="0" smtClean="0"/>
              <a:t>співробітників </a:t>
            </a:r>
            <a:r>
              <a:rPr lang="uk-UA" dirty="0"/>
              <a:t>фірми без участі представника служби </a:t>
            </a:r>
            <a:r>
              <a:rPr lang="en-US" dirty="0"/>
              <a:t>PR</a:t>
            </a:r>
            <a:r>
              <a:rPr lang="uk-UA" dirty="0" smtClean="0"/>
              <a:t> </a:t>
            </a:r>
            <a:r>
              <a:rPr lang="uk-UA" dirty="0"/>
              <a:t>(із питань, що стосуються діяльності фірми). </a:t>
            </a:r>
            <a:endParaRPr lang="uk-UA" dirty="0" smtClean="0"/>
          </a:p>
          <a:p>
            <a:pPr algn="just"/>
            <a:r>
              <a:rPr lang="uk-UA" dirty="0" smtClean="0"/>
              <a:t>Робота </a:t>
            </a:r>
            <a:r>
              <a:rPr lang="uk-UA" dirty="0"/>
              <a:t>щодо запобігання та використання чуток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Узгодження </a:t>
            </a:r>
            <a:r>
              <a:rPr lang="uk-UA" dirty="0"/>
              <a:t>будь-якої документації, зорієнтованої на </a:t>
            </a:r>
            <a:r>
              <a:rPr lang="uk-UA" dirty="0" smtClean="0"/>
              <a:t>масового </a:t>
            </a:r>
            <a:r>
              <a:rPr lang="uk-UA" dirty="0"/>
              <a:t>клієнта, від чого залежать внутрішні комунікації.</a:t>
            </a:r>
          </a:p>
        </p:txBody>
      </p:sp>
    </p:spTree>
    <p:extLst>
      <p:ext uri="{BB962C8B-B14F-4D97-AF65-F5344CB8AC3E}">
        <p14:creationId xmlns:p14="http://schemas.microsoft.com/office/powerpoint/2010/main" val="2405900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3200" dirty="0"/>
              <a:t>Як функція менеджменту, </a:t>
            </a:r>
            <a:r>
              <a:rPr lang="en-US" sz="3200" dirty="0"/>
              <a:t>PR </a:t>
            </a:r>
            <a:r>
              <a:rPr lang="uk-UA" sz="3200" dirty="0"/>
              <a:t>функціонує у таких видах діяльності: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) </a:t>
            </a:r>
            <a:r>
              <a:rPr lang="uk-UA" dirty="0" smtClean="0"/>
              <a:t>Передбачення, </a:t>
            </a:r>
            <a:r>
              <a:rPr lang="uk-UA" dirty="0"/>
              <a:t>аналіз та інтерпретування громадської думки, відносин і питань, які можуть впливати – на благо чи шкоду – на операції та плани організації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2</a:t>
            </a:r>
            <a:r>
              <a:rPr lang="uk-UA" dirty="0"/>
              <a:t>) Консультування менеджменту на всіх рівнях організації щодо політики рішень, курсу дії та комунікацій, враховуючи їх суспільні наслідки, а також соціальну та громадянську відповідальність організації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/>
              <a:t>3) Дослідження, ведення та оцінка на постійній основі програм дій та комунікацій для досягнення поінформованого суспільного розуміння, необхідного для успіху цілей організації.</a:t>
            </a:r>
          </a:p>
        </p:txBody>
      </p:sp>
    </p:spTree>
    <p:extLst>
      <p:ext uri="{BB962C8B-B14F-4D97-AF65-F5344CB8AC3E}">
        <p14:creationId xmlns:p14="http://schemas.microsoft.com/office/powerpoint/2010/main" val="26392408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Основні канали внутрішніх комунікацій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 smtClean="0"/>
              <a:t>1</a:t>
            </a:r>
            <a:r>
              <a:rPr lang="uk-UA" dirty="0"/>
              <a:t>. Технічні засоби (радіо, телебачення, комп’ютерні мережі, селектор, факс, </a:t>
            </a:r>
            <a:r>
              <a:rPr lang="uk-UA" dirty="0" smtClean="0"/>
              <a:t>платформи </a:t>
            </a:r>
            <a:r>
              <a:rPr lang="uk-UA" dirty="0" err="1" smtClean="0"/>
              <a:t>відеоконференцій</a:t>
            </a:r>
            <a:r>
              <a:rPr lang="uk-UA" dirty="0" smtClean="0"/>
              <a:t>). </a:t>
            </a:r>
          </a:p>
          <a:p>
            <a:pPr marL="0" indent="0">
              <a:buNone/>
            </a:pPr>
            <a:r>
              <a:rPr lang="uk-UA" dirty="0" smtClean="0"/>
              <a:t>2</a:t>
            </a:r>
            <a:r>
              <a:rPr lang="uk-UA" dirty="0"/>
              <a:t>. Скриньки для збирання заяв, пропозицій та скарг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 </a:t>
            </a:r>
            <a:r>
              <a:rPr lang="uk-UA" dirty="0"/>
              <a:t>3. </a:t>
            </a:r>
            <a:r>
              <a:rPr lang="uk-UA" dirty="0" smtClean="0"/>
              <a:t>Спілкування</a:t>
            </a:r>
          </a:p>
          <a:p>
            <a:pPr marL="0" indent="0">
              <a:buNone/>
            </a:pPr>
            <a:r>
              <a:rPr lang="uk-UA" dirty="0"/>
              <a:t>4. Специфічні канали комунікації</a:t>
            </a:r>
            <a:r>
              <a:rPr lang="uk-UA" dirty="0" smtClean="0"/>
              <a:t>.</a:t>
            </a:r>
          </a:p>
          <a:p>
            <a:r>
              <a:rPr lang="uk-UA" b="1" i="1" dirty="0" smtClean="0">
                <a:solidFill>
                  <a:srgbClr val="FFFF00"/>
                </a:solidFill>
              </a:rPr>
              <a:t>Систематичні </a:t>
            </a:r>
            <a:r>
              <a:rPr lang="uk-UA" b="1" i="1" dirty="0">
                <a:solidFill>
                  <a:srgbClr val="FFFF00"/>
                </a:solidFill>
              </a:rPr>
              <a:t>дослідження думок працівників, які </a:t>
            </a:r>
            <a:r>
              <a:rPr lang="uk-UA" b="1" i="1" dirty="0" smtClean="0">
                <a:solidFill>
                  <a:srgbClr val="FFFF00"/>
                </a:solidFill>
              </a:rPr>
              <a:t>проводяться </a:t>
            </a:r>
            <a:r>
              <a:rPr lang="uk-UA" b="1" i="1" dirty="0">
                <a:solidFill>
                  <a:srgbClr val="FFFF00"/>
                </a:solidFill>
              </a:rPr>
              <a:t>службами </a:t>
            </a:r>
            <a:r>
              <a:rPr lang="en-US" b="1" i="1" dirty="0" smtClean="0">
                <a:solidFill>
                  <a:srgbClr val="FFFF00"/>
                </a:solidFill>
              </a:rPr>
              <a:t>PR</a:t>
            </a:r>
            <a:r>
              <a:rPr lang="uk-UA" b="1" i="1" dirty="0" smtClean="0">
                <a:solidFill>
                  <a:srgbClr val="FFFF00"/>
                </a:solidFill>
              </a:rPr>
              <a:t> </a:t>
            </a:r>
            <a:r>
              <a:rPr lang="uk-UA" b="1" i="1" dirty="0">
                <a:solidFill>
                  <a:srgbClr val="FFFF00"/>
                </a:solidFill>
              </a:rPr>
              <a:t>або соціологами підприємства</a:t>
            </a:r>
            <a:r>
              <a:rPr lang="uk-UA" dirty="0"/>
              <a:t>. Їхні </a:t>
            </a:r>
            <a:r>
              <a:rPr lang="uk-UA" dirty="0" smtClean="0"/>
              <a:t>результати </a:t>
            </a:r>
            <a:r>
              <a:rPr lang="uk-UA" dirty="0"/>
              <a:t>мають важливе значення не лише для керівництва, але й для профспілок і для самих працівників. </a:t>
            </a:r>
            <a:r>
              <a:rPr lang="uk-UA" dirty="0" smtClean="0"/>
              <a:t>До </a:t>
            </a:r>
            <a:r>
              <a:rPr lang="uk-UA" dirty="0"/>
              <a:t>початку </a:t>
            </a:r>
            <a:r>
              <a:rPr lang="uk-UA" dirty="0" smtClean="0"/>
              <a:t>будь-якої </a:t>
            </a:r>
            <a:r>
              <a:rPr lang="uk-UA" dirty="0"/>
              <a:t>діяльності проводити соціологічні дослідження, під час яких можна з’ясувати та виявити: </a:t>
            </a:r>
            <a:endParaRPr lang="uk-UA" dirty="0" smtClean="0"/>
          </a:p>
          <a:p>
            <a:r>
              <a:rPr lang="uk-UA" dirty="0" smtClean="0"/>
              <a:t>ступінь </a:t>
            </a:r>
            <a:r>
              <a:rPr lang="uk-UA" dirty="0"/>
              <a:t>ототожнення себе із підприємством всіма </a:t>
            </a:r>
            <a:r>
              <a:rPr lang="uk-UA" dirty="0" smtClean="0"/>
              <a:t>працівниками; </a:t>
            </a:r>
            <a:r>
              <a:rPr lang="uk-UA" dirty="0"/>
              <a:t>конфліктні ситуації, й у випадку необхідності </a:t>
            </a:r>
            <a:r>
              <a:rPr lang="uk-UA" dirty="0" smtClean="0"/>
              <a:t>запропонувати </a:t>
            </a:r>
            <a:r>
              <a:rPr lang="uk-UA" dirty="0"/>
              <a:t>термінові заходи щодо їх розв’язання; </a:t>
            </a:r>
            <a:endParaRPr lang="uk-UA" dirty="0" smtClean="0"/>
          </a:p>
          <a:p>
            <a:r>
              <a:rPr lang="uk-UA" dirty="0" smtClean="0"/>
              <a:t>характер </a:t>
            </a:r>
            <a:r>
              <a:rPr lang="uk-UA" dirty="0"/>
              <a:t>взаємовідносин дирекції, профспілок та </a:t>
            </a:r>
            <a:r>
              <a:rPr lang="uk-UA" dirty="0" smtClean="0"/>
              <a:t>працівників, </a:t>
            </a:r>
            <a:r>
              <a:rPr lang="uk-UA" dirty="0"/>
              <a:t>думку персоналу про керівництво; </a:t>
            </a:r>
            <a:endParaRPr lang="uk-UA" dirty="0" smtClean="0"/>
          </a:p>
          <a:p>
            <a:r>
              <a:rPr lang="uk-UA" dirty="0" smtClean="0"/>
              <a:t>методи</a:t>
            </a:r>
            <a:r>
              <a:rPr lang="uk-UA" dirty="0"/>
              <a:t>, за допомогою яких переглядається заробітна </a:t>
            </a:r>
            <a:r>
              <a:rPr lang="uk-UA" dirty="0" smtClean="0"/>
              <a:t>плата </a:t>
            </a:r>
            <a:r>
              <a:rPr lang="uk-UA" dirty="0"/>
              <a:t>і просуваються по службі працівники; </a:t>
            </a:r>
            <a:endParaRPr lang="uk-UA" dirty="0" smtClean="0"/>
          </a:p>
          <a:p>
            <a:r>
              <a:rPr lang="uk-UA" dirty="0" smtClean="0"/>
              <a:t>наскільки </a:t>
            </a:r>
            <a:r>
              <a:rPr lang="uk-UA" dirty="0"/>
              <a:t>персонал знає підприємство, що він думає про вигоди та недоліки роботи на ньому</a:t>
            </a:r>
            <a:r>
              <a:rPr lang="uk-UA" dirty="0" smtClean="0"/>
              <a:t>;</a:t>
            </a:r>
          </a:p>
          <a:p>
            <a:r>
              <a:rPr lang="uk-UA" dirty="0" smtClean="0"/>
              <a:t>чи </a:t>
            </a:r>
            <a:r>
              <a:rPr lang="uk-UA" dirty="0"/>
              <a:t>достатню і своєчасну інформацію отримує персонал про діяльність підприємства; </a:t>
            </a:r>
            <a:endParaRPr lang="uk-UA" dirty="0" smtClean="0"/>
          </a:p>
          <a:p>
            <a:r>
              <a:rPr lang="uk-UA" dirty="0" smtClean="0"/>
              <a:t>наскільки </a:t>
            </a:r>
            <a:r>
              <a:rPr lang="uk-UA" dirty="0"/>
              <a:t>зручні робочі місця, чи дозволяють вони </a:t>
            </a:r>
            <a:r>
              <a:rPr lang="uk-UA" dirty="0" smtClean="0"/>
              <a:t>працювати </a:t>
            </a:r>
            <a:r>
              <a:rPr lang="uk-UA" dirty="0"/>
              <a:t>з повною </a:t>
            </a:r>
            <a:r>
              <a:rPr lang="uk-UA" dirty="0" err="1"/>
              <a:t>віддачею</a:t>
            </a:r>
            <a:r>
              <a:rPr lang="uk-UA" dirty="0"/>
              <a:t> і задоволенням; </a:t>
            </a:r>
            <a:endParaRPr lang="uk-UA" dirty="0" smtClean="0"/>
          </a:p>
          <a:p>
            <a:r>
              <a:rPr lang="uk-UA" dirty="0" smtClean="0"/>
              <a:t>ситуації </a:t>
            </a:r>
            <a:r>
              <a:rPr lang="uk-UA" dirty="0"/>
              <a:t>та зміни, у яких персонал зустрічається з більшою кількістю проблем, причини цього; </a:t>
            </a:r>
            <a:endParaRPr lang="uk-UA" dirty="0" smtClean="0"/>
          </a:p>
          <a:p>
            <a:r>
              <a:rPr lang="uk-UA" dirty="0" smtClean="0"/>
              <a:t>чи </a:t>
            </a:r>
            <a:r>
              <a:rPr lang="uk-UA" dirty="0"/>
              <a:t>довіряє персонал компанії</a:t>
            </a:r>
          </a:p>
        </p:txBody>
      </p:sp>
    </p:spTree>
    <p:extLst>
      <p:ext uri="{BB962C8B-B14F-4D97-AF65-F5344CB8AC3E}">
        <p14:creationId xmlns:p14="http://schemas.microsoft.com/office/powerpoint/2010/main" val="28378796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 smtClean="0">
                <a:solidFill>
                  <a:srgbClr val="FFFF00"/>
                </a:solidFill>
              </a:rPr>
              <a:t>Навчальні </a:t>
            </a:r>
            <a:r>
              <a:rPr lang="uk-UA" b="1" i="1" dirty="0">
                <a:solidFill>
                  <a:srgbClr val="FFFF00"/>
                </a:solidFill>
              </a:rPr>
              <a:t>програми для працівників </a:t>
            </a:r>
            <a:r>
              <a:rPr lang="uk-UA" dirty="0"/>
              <a:t>(економічна освіта, </a:t>
            </a:r>
            <a:r>
              <a:rPr lang="uk-UA" dirty="0" smtClean="0"/>
              <a:t>підвищення </a:t>
            </a:r>
            <a:r>
              <a:rPr lang="uk-UA" dirty="0"/>
              <a:t>кваліфікації), які сприяють зростанню освіченості </a:t>
            </a:r>
            <a:r>
              <a:rPr lang="uk-UA" dirty="0" smtClean="0"/>
              <a:t>та </a:t>
            </a:r>
            <a:r>
              <a:rPr lang="uk-UA" dirty="0"/>
              <a:t>професіоналізму працівників, їхньому більш свідомому </a:t>
            </a:r>
            <a:r>
              <a:rPr lang="uk-UA" dirty="0" smtClean="0"/>
              <a:t>ставленню </a:t>
            </a:r>
            <a:r>
              <a:rPr lang="uk-UA" dirty="0"/>
              <a:t>до вирішення проблем, що виникають на підприємстві, </a:t>
            </a:r>
            <a:r>
              <a:rPr lang="uk-UA" dirty="0" smtClean="0"/>
              <a:t>розумінню </a:t>
            </a:r>
            <a:r>
              <a:rPr lang="uk-UA" dirty="0"/>
              <a:t>процесів, що відбуваються на ринку.</a:t>
            </a:r>
          </a:p>
          <a:p>
            <a:pPr algn="just"/>
            <a:r>
              <a:rPr lang="uk-UA" b="1" i="1" dirty="0" smtClean="0">
                <a:solidFill>
                  <a:srgbClr val="FFFF00"/>
                </a:solidFill>
              </a:rPr>
              <a:t>Неспеціалізовані </a:t>
            </a:r>
            <a:r>
              <a:rPr lang="uk-UA" b="1" i="1" dirty="0">
                <a:solidFill>
                  <a:srgbClr val="FFFF00"/>
                </a:solidFill>
              </a:rPr>
              <a:t>утворення типу гуртків якості </a:t>
            </a:r>
            <a:r>
              <a:rPr lang="uk-UA" dirty="0"/>
              <a:t>– форма </a:t>
            </a:r>
            <a:r>
              <a:rPr lang="uk-UA" dirty="0" smtClean="0"/>
              <a:t>участі </a:t>
            </a:r>
            <a:r>
              <a:rPr lang="uk-UA" dirty="0"/>
              <a:t>працівників підприємства у прийнятті рішення на </a:t>
            </a:r>
            <a:r>
              <a:rPr lang="uk-UA" dirty="0" smtClean="0"/>
              <a:t>нижчому </a:t>
            </a:r>
            <a:r>
              <a:rPr lang="uk-UA" dirty="0"/>
              <a:t>рівні управління (уперше така форма участі була застосована </a:t>
            </a:r>
            <a:r>
              <a:rPr lang="uk-UA" dirty="0" smtClean="0"/>
              <a:t>на </a:t>
            </a:r>
            <a:r>
              <a:rPr lang="uk-UA" dirty="0"/>
              <a:t>японських підприємствах, пізніше - і в Європі, і в США). Гуртки якості – утворені працівниками підприємства </a:t>
            </a:r>
            <a:r>
              <a:rPr lang="uk-UA" dirty="0" smtClean="0"/>
              <a:t>невеликі </a:t>
            </a:r>
            <a:r>
              <a:rPr lang="uk-UA" dirty="0"/>
              <a:t>групи на рівні </a:t>
            </a:r>
            <a:r>
              <a:rPr lang="uk-UA" dirty="0" err="1"/>
              <a:t>цехів</a:t>
            </a:r>
            <a:r>
              <a:rPr lang="uk-UA" dirty="0"/>
              <a:t>. Члени цих гуртків періодично </a:t>
            </a:r>
            <a:r>
              <a:rPr lang="uk-UA" dirty="0" smtClean="0"/>
              <a:t>збираються </a:t>
            </a:r>
            <a:r>
              <a:rPr lang="uk-UA" dirty="0"/>
              <a:t>для обговорення різних управлінських проблем. Вони мають інформацію про норми виробітку, виконання </a:t>
            </a:r>
            <a:r>
              <a:rPr lang="uk-UA" dirty="0" smtClean="0"/>
              <a:t>виробничого </a:t>
            </a:r>
            <a:r>
              <a:rPr lang="uk-UA" dirty="0"/>
              <a:t>графіка, методи роботи тощо. Під час зустрічей члени гуртків обговорюють проблеми, пов’язані з їхньою роботою, </a:t>
            </a:r>
            <a:r>
              <a:rPr lang="uk-UA" dirty="0" smtClean="0"/>
              <a:t>відповідність </a:t>
            </a:r>
            <a:r>
              <a:rPr lang="uk-UA" dirty="0"/>
              <a:t>норм і методів виробництва, шляхи </a:t>
            </a:r>
            <a:r>
              <a:rPr lang="uk-UA"/>
              <a:t>вдосконалення </a:t>
            </a:r>
            <a:r>
              <a:rPr lang="uk-UA" smtClean="0"/>
              <a:t>технологій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10165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dirty="0"/>
              <a:t>4) Планування та реалізація організаційних зусиль для впливу на громадську політику або для її зміни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5</a:t>
            </a:r>
            <a:r>
              <a:rPr lang="uk-UA" dirty="0"/>
              <a:t>) Постановка цілей, планування, бюджетування, </a:t>
            </a:r>
            <a:r>
              <a:rPr lang="uk-UA" dirty="0" err="1"/>
              <a:t>рекрутинг</a:t>
            </a:r>
            <a:r>
              <a:rPr lang="uk-UA" dirty="0"/>
              <a:t> і навчання штату, розробка засобів забезпечення – управління ресурсами, необхідними виконання всього вищевказаного.</a:t>
            </a:r>
          </a:p>
        </p:txBody>
      </p:sp>
    </p:spTree>
    <p:extLst>
      <p:ext uri="{BB962C8B-B14F-4D97-AF65-F5344CB8AC3E}">
        <p14:creationId xmlns:p14="http://schemas.microsoft.com/office/powerpoint/2010/main" val="3494795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У професійній практиці </a:t>
            </a:r>
            <a:r>
              <a:rPr lang="en-US" dirty="0"/>
              <a:t>public relations </a:t>
            </a:r>
            <a:r>
              <a:rPr lang="uk-UA" dirty="0"/>
              <a:t>є інтеграція таких галузей знання, як: мистецтво комунікацій, психологія, соціальна психологія, соціологія, політологія, економіка, основи менеджменту та етика. </a:t>
            </a:r>
            <a:endParaRPr lang="uk-UA" dirty="0" smtClean="0"/>
          </a:p>
          <a:p>
            <a:pPr algn="just"/>
            <a:r>
              <a:rPr lang="uk-UA" dirty="0" smtClean="0"/>
              <a:t>Технічні </a:t>
            </a:r>
            <a:r>
              <a:rPr lang="uk-UA" dirty="0"/>
              <a:t>знання та навички необхідні для дослідження думок, аналізу суспільних завдань, </a:t>
            </a:r>
            <a:r>
              <a:rPr lang="uk-UA" dirty="0" err="1"/>
              <a:t>медіавідносин</a:t>
            </a:r>
            <a:r>
              <a:rPr lang="uk-UA" dirty="0"/>
              <a:t>, </a:t>
            </a:r>
            <a:r>
              <a:rPr lang="uk-UA" dirty="0" err="1"/>
              <a:t>директ-мейл</a:t>
            </a:r>
            <a:r>
              <a:rPr lang="uk-UA" dirty="0"/>
              <a:t>, інституційної реклами, публікацій, виробництва фільмів/відео, спеціальних подій, промов та презентацій. </a:t>
            </a:r>
            <a:endParaRPr lang="uk-UA" dirty="0" smtClean="0"/>
          </a:p>
          <a:p>
            <a:pPr algn="just"/>
            <a:r>
              <a:rPr lang="uk-UA" dirty="0" smtClean="0"/>
              <a:t>Допомагаючи </a:t>
            </a:r>
            <a:r>
              <a:rPr lang="uk-UA" dirty="0"/>
              <a:t>визначати та реалізовувати політику, фахівець із </a:t>
            </a:r>
            <a:r>
              <a:rPr lang="en-US" dirty="0"/>
              <a:t>public relations </a:t>
            </a:r>
            <a:r>
              <a:rPr lang="uk-UA" dirty="0"/>
              <a:t>використовує безліч навичок професійних комунікацій та відіграє інтегративну роль як усередині організації, так і між організацією та зовнішнім середовищем.</a:t>
            </a:r>
          </a:p>
        </p:txBody>
      </p:sp>
    </p:spTree>
    <p:extLst>
      <p:ext uri="{BB962C8B-B14F-4D97-AF65-F5344CB8AC3E}">
        <p14:creationId xmlns:p14="http://schemas.microsoft.com/office/powerpoint/2010/main" val="300640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dirty="0"/>
              <a:t>Public Relations </a:t>
            </a:r>
            <a:r>
              <a:rPr lang="uk-UA" sz="2800" dirty="0"/>
              <a:t>є самостійну функцію менеджменту, управлінську підсистему організації з низки основних причин:</a:t>
            </a:r>
            <a:br>
              <a:rPr lang="uk-UA" sz="2800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PR-</a:t>
            </a:r>
            <a:r>
              <a:rPr lang="uk-UA" dirty="0"/>
              <a:t>організації мають власні цілі та завдання (а також стратегії, програми та плани);</a:t>
            </a:r>
          </a:p>
          <a:p>
            <a:pPr algn="just"/>
            <a:r>
              <a:rPr lang="en-US" dirty="0" smtClean="0"/>
              <a:t>PR </a:t>
            </a:r>
            <a:r>
              <a:rPr lang="uk-UA" dirty="0"/>
              <a:t>мають власний об'єкт управління, зокрема, громадську думку /відношення/ поведінка, цільові групи громадськості;</a:t>
            </a:r>
          </a:p>
          <a:p>
            <a:pPr algn="just"/>
            <a:r>
              <a:rPr lang="en-US" dirty="0" smtClean="0"/>
              <a:t>PR </a:t>
            </a:r>
            <a:r>
              <a:rPr lang="uk-UA" dirty="0"/>
              <a:t>мають власні кошти /методи/, інструменти досягнення цілей – комунікації (тобто обмін інформацією);</a:t>
            </a:r>
          </a:p>
          <a:p>
            <a:pPr algn="just"/>
            <a:r>
              <a:rPr lang="en-US" dirty="0" smtClean="0"/>
              <a:t>PR </a:t>
            </a:r>
            <a:r>
              <a:rPr lang="uk-UA" dirty="0"/>
              <a:t>мають свій власний бюджет, кадрові, матеріальні та інші ресурси, необхідні для реалізації цілей та завдань;</a:t>
            </a:r>
          </a:p>
          <a:p>
            <a:pPr algn="just"/>
            <a:r>
              <a:rPr lang="en-US" dirty="0" smtClean="0"/>
              <a:t>PR </a:t>
            </a:r>
            <a:r>
              <a:rPr lang="uk-UA" dirty="0"/>
              <a:t>у створенні можуть адміністративно </a:t>
            </a:r>
            <a:r>
              <a:rPr lang="uk-UA" dirty="0" err="1"/>
              <a:t>обособлюватися</a:t>
            </a:r>
            <a:r>
              <a:rPr lang="uk-UA" dirty="0"/>
              <a:t>, тобто. вестись у рамках спеціального підрозділу – відділу, управління, департаменту та/або в рамках повноважень спеціальної посадової позиції – спеціаліста/менеджера/директора/віце-президента.</a:t>
            </a:r>
          </a:p>
        </p:txBody>
      </p:sp>
    </p:spTree>
    <p:extLst>
      <p:ext uri="{BB962C8B-B14F-4D97-AF65-F5344CB8AC3E}">
        <p14:creationId xmlns:p14="http://schemas.microsoft.com/office/powerpoint/2010/main" val="1721033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Основна мета ведення діяльності </a:t>
            </a:r>
            <a:r>
              <a:rPr lang="en-US" dirty="0"/>
              <a:t>PR-</a:t>
            </a:r>
            <a:r>
              <a:rPr lang="uk-UA" dirty="0" smtClean="0"/>
              <a:t>організації </a:t>
            </a:r>
            <a:r>
              <a:rPr lang="uk-UA" dirty="0"/>
              <a:t>– створення зовнішнього та внутрішнього соціально-політико-психологічного середовища, сприятливого для успіху організації, забезпечення необхідної поведінки цього середовища щодо організації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З </a:t>
            </a:r>
            <a:r>
              <a:rPr lang="uk-UA" dirty="0"/>
              <a:t>погляду топ-менеджменту організації, її середовище може бути умовно поділено на дві складові: зовнішнє середовище та внутрішнє середовище організації. Формальні межі організації служать розділовою (хоча й досить умовною) лінією зовнішньої та внутрішньої середовищ.</a:t>
            </a:r>
          </a:p>
        </p:txBody>
      </p:sp>
    </p:spTree>
    <p:extLst>
      <p:ext uri="{BB962C8B-B14F-4D97-AF65-F5344CB8AC3E}">
        <p14:creationId xmlns:p14="http://schemas.microsoft.com/office/powerpoint/2010/main" val="710088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Зовнішнє середовище організації складають, зокрема, споживачі, постачальники, конкуренти, партнери, органи та структури </a:t>
            </a:r>
            <a:r>
              <a:rPr lang="uk-UA" dirty="0" err="1"/>
              <a:t>держрегулювання</a:t>
            </a:r>
            <a:r>
              <a:rPr lang="uk-UA" dirty="0"/>
              <a:t>, інвестори, широка та місцева громадськість, громадські організації та бізнес.</a:t>
            </a:r>
          </a:p>
          <a:p>
            <a:pPr algn="just"/>
            <a:r>
              <a:rPr lang="uk-UA" dirty="0" smtClean="0"/>
              <a:t>Внутрішнє </a:t>
            </a:r>
            <a:r>
              <a:rPr lang="uk-UA" dirty="0"/>
              <a:t>середовище організації представлено її співробітниками, що реалізують виконавські функції більшою мірою, ніж управлінські (творчі колективи, профільні майстерні, матеріально-технічні підрозділи тощо).</a:t>
            </a:r>
          </a:p>
        </p:txBody>
      </p:sp>
    </p:spTree>
    <p:extLst>
      <p:ext uri="{BB962C8B-B14F-4D97-AF65-F5344CB8AC3E}">
        <p14:creationId xmlns:p14="http://schemas.microsoft.com/office/powerpoint/2010/main" val="456308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191</TotalTime>
  <Words>3826</Words>
  <Application>Microsoft Office PowerPoint</Application>
  <PresentationFormat>Широкоэкранный</PresentationFormat>
  <Paragraphs>213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5" baseType="lpstr">
      <vt:lpstr>Arial</vt:lpstr>
      <vt:lpstr>Century Gothic</vt:lpstr>
      <vt:lpstr>Wingdings 3</vt:lpstr>
      <vt:lpstr>Ион</vt:lpstr>
      <vt:lpstr>Управління системою Public Relations</vt:lpstr>
      <vt:lpstr>Public Relations як функція менеджменту. Менеджмент PR.  </vt:lpstr>
      <vt:lpstr>Презентация PowerPoint</vt:lpstr>
      <vt:lpstr>Як функція менеджменту, PR функціонує у таких видах діяльності:</vt:lpstr>
      <vt:lpstr>Презентация PowerPoint</vt:lpstr>
      <vt:lpstr>Презентация PowerPoint</vt:lpstr>
      <vt:lpstr>Public Relations є самостійну функцію менеджменту, управлінську підсистему організації з низки основних причин: </vt:lpstr>
      <vt:lpstr>Презентация PowerPoint</vt:lpstr>
      <vt:lpstr>Презентация PowerPoint</vt:lpstr>
      <vt:lpstr>Менеджмент Public Relations відповідає на питання</vt:lpstr>
      <vt:lpstr>Сфери відповідальності PR можна визначити за спрямованістю комунікацій: </vt:lpstr>
      <vt:lpstr>Презентация PowerPoint</vt:lpstr>
      <vt:lpstr>public affairs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PR-концепція</vt:lpstr>
      <vt:lpstr>Презентация PowerPoint</vt:lpstr>
      <vt:lpstr>Презентация PowerPoint</vt:lpstr>
      <vt:lpstr>Презентация PowerPoint</vt:lpstr>
      <vt:lpstr>Презентация PowerPoint</vt:lpstr>
      <vt:lpstr>СТРАТЕГІЧНЕ ПЛАНУВАННЯ</vt:lpstr>
      <vt:lpstr>У процесі стратегічного планування вирішуються такі основні завдання: </vt:lpstr>
      <vt:lpstr>До особливостей стратегічного планування належать  наступні: </vt:lpstr>
      <vt:lpstr>Презентация PowerPoint</vt:lpstr>
      <vt:lpstr>Презентация PowerPoint</vt:lpstr>
      <vt:lpstr>Презентация PowerPoint</vt:lpstr>
      <vt:lpstr>ПРИНЦИПИ СТРАТЕГІЧНОГО ПЛАНУВАННЯ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Комунікації із внутрішньою громадськістю</vt:lpstr>
      <vt:lpstr>Основні завдання служби PR у роботі з персоналом </vt:lpstr>
      <vt:lpstr>Презентация PowerPoint</vt:lpstr>
      <vt:lpstr>Презентация PowerPoint</vt:lpstr>
      <vt:lpstr>Основні канали внутрішніх комунікацій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Природа науки</dc:title>
  <dc:creator>Resonance PC1</dc:creator>
  <cp:lastModifiedBy>Resonance PC1</cp:lastModifiedBy>
  <cp:revision>30</cp:revision>
  <dcterms:created xsi:type="dcterms:W3CDTF">2022-10-04T16:28:56Z</dcterms:created>
  <dcterms:modified xsi:type="dcterms:W3CDTF">2023-03-08T21:04:40Z</dcterms:modified>
</cp:coreProperties>
</file>