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xml" ContentType="application/vnd.openxmlformats-officedocument.presentationml.tag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9.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10.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tags/tag12.xml" ContentType="application/vnd.openxmlformats-officedocument.presentationml.tags+xml"/>
  <Override PartName="/ppt/notesSlides/notesSlide56.xml" ContentType="application/vnd.openxmlformats-officedocument.presentationml.notesSlide+xml"/>
  <Override PartName="/ppt/tags/tag13.xml" ContentType="application/vnd.openxmlformats-officedocument.presentationml.tags+xml"/>
  <Override PartName="/ppt/notesSlides/notesSlide57.xml" ContentType="application/vnd.openxmlformats-officedocument.presentationml.notesSlide+xml"/>
  <Override PartName="/ppt/tags/tag14.xml" ContentType="application/vnd.openxmlformats-officedocument.presentationml.tags+xml"/>
  <Override PartName="/ppt/notesSlides/notesSlide58.xml" ContentType="application/vnd.openxmlformats-officedocument.presentationml.notesSlide+xml"/>
  <Override PartName="/ppt/tags/tag15.xml" ContentType="application/vnd.openxmlformats-officedocument.presentationml.tags+xml"/>
  <Override PartName="/ppt/notesSlides/notesSlide59.xml" ContentType="application/vnd.openxmlformats-officedocument.presentationml.notesSlide+xml"/>
  <Override PartName="/ppt/tags/tag16.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62"/>
  </p:notesMasterIdLst>
  <p:sldIdLst>
    <p:sldId id="876" r:id="rId2"/>
    <p:sldId id="860" r:id="rId3"/>
    <p:sldId id="759" r:id="rId4"/>
    <p:sldId id="1108" r:id="rId5"/>
    <p:sldId id="1145" r:id="rId6"/>
    <p:sldId id="1146" r:id="rId7"/>
    <p:sldId id="1147" r:id="rId8"/>
    <p:sldId id="1148" r:id="rId9"/>
    <p:sldId id="1056" r:id="rId10"/>
    <p:sldId id="1149" r:id="rId11"/>
    <p:sldId id="1150" r:id="rId12"/>
    <p:sldId id="1151" r:id="rId13"/>
    <p:sldId id="1152" r:id="rId14"/>
    <p:sldId id="1103" r:id="rId15"/>
    <p:sldId id="1153" r:id="rId16"/>
    <p:sldId id="1154" r:id="rId17"/>
    <p:sldId id="1155" r:id="rId18"/>
    <p:sldId id="1104" r:id="rId19"/>
    <p:sldId id="1156" r:id="rId20"/>
    <p:sldId id="1157" r:id="rId21"/>
    <p:sldId id="1158" r:id="rId22"/>
    <p:sldId id="1159" r:id="rId23"/>
    <p:sldId id="1160" r:id="rId24"/>
    <p:sldId id="1161" r:id="rId25"/>
    <p:sldId id="1162" r:id="rId26"/>
    <p:sldId id="1163" r:id="rId27"/>
    <p:sldId id="1164" r:id="rId28"/>
    <p:sldId id="1194" r:id="rId29"/>
    <p:sldId id="1140" r:id="rId30"/>
    <p:sldId id="1165" r:id="rId31"/>
    <p:sldId id="1166" r:id="rId32"/>
    <p:sldId id="1167" r:id="rId33"/>
    <p:sldId id="1168" r:id="rId34"/>
    <p:sldId id="1169" r:id="rId35"/>
    <p:sldId id="1170" r:id="rId36"/>
    <p:sldId id="1171" r:id="rId37"/>
    <p:sldId id="1172" r:id="rId38"/>
    <p:sldId id="1173" r:id="rId39"/>
    <p:sldId id="1139" r:id="rId40"/>
    <p:sldId id="1174" r:id="rId41"/>
    <p:sldId id="1175" r:id="rId42"/>
    <p:sldId id="1176" r:id="rId43"/>
    <p:sldId id="1177" r:id="rId44"/>
    <p:sldId id="1138" r:id="rId45"/>
    <p:sldId id="1178" r:id="rId46"/>
    <p:sldId id="1179" r:id="rId47"/>
    <p:sldId id="1180" r:id="rId48"/>
    <p:sldId id="1181" r:id="rId49"/>
    <p:sldId id="1182" r:id="rId50"/>
    <p:sldId id="1183" r:id="rId51"/>
    <p:sldId id="1184" r:id="rId52"/>
    <p:sldId id="957" r:id="rId53"/>
    <p:sldId id="1185" r:id="rId54"/>
    <p:sldId id="1186" r:id="rId55"/>
    <p:sldId id="1187" r:id="rId56"/>
    <p:sldId id="1137" r:id="rId57"/>
    <p:sldId id="1188" r:id="rId58"/>
    <p:sldId id="1189" r:id="rId59"/>
    <p:sldId id="874" r:id="rId60"/>
    <p:sldId id="291" r:id="rId61"/>
  </p:sldIdLst>
  <p:sldSz cx="9144000" cy="5143500" type="screen16x9"/>
  <p:notesSz cx="6858000" cy="9144000"/>
  <p:custDataLst>
    <p:tags r:id="rId63"/>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8"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 id="5" name="James Riedmueller" initials="JR" lastIdx="4" clrIdx="5">
    <p:extLst>
      <p:ext uri="{19B8F6BF-5375-455C-9EA6-DF929625EA0E}">
        <p15:presenceInfo xmlns:p15="http://schemas.microsoft.com/office/powerpoint/2012/main" userId="S::james.riedmueller@janusresearch.com::b99d3b23-48e9-4972-b41f-686df6a8cf32" providerId="AD"/>
      </p:ext>
    </p:extLst>
  </p:cmAuthor>
  <p:cmAuthor id="6" name="Anna Bolen-Testa" initials="AB" lastIdx="1" clrIdx="6">
    <p:extLst>
      <p:ext uri="{19B8F6BF-5375-455C-9EA6-DF929625EA0E}">
        <p15:presenceInfo xmlns:p15="http://schemas.microsoft.com/office/powerpoint/2012/main" userId="S-1-5-21-650795749-649990105-1978746762-71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0" autoAdjust="0"/>
    <p:restoredTop sz="75163" autoAdjust="0"/>
  </p:normalViewPr>
  <p:slideViewPr>
    <p:cSldViewPr snapToGrid="0" showGuides="1">
      <p:cViewPr varScale="1">
        <p:scale>
          <a:sx n="49" d="100"/>
          <a:sy n="49" d="100"/>
        </p:scale>
        <p:origin x="1138" y="58"/>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11/26/2021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uk-UA" b="0"/>
              <a:t>Програма мережних академій Cisco</a:t>
            </a:r>
          </a:p>
          <a:p>
            <a:pPr rtl="0">
              <a:buFontTx/>
              <a:buNone/>
            </a:pPr>
            <a:r>
              <a:rPr lang="uk-UA" b="0" baseline="0"/>
              <a:t>Вступ до мереж версія</a:t>
            </a:r>
            <a:r>
              <a:rPr lang="uk-UA" b="0"/>
              <a:t>7.0 (ITN)</a:t>
            </a:r>
          </a:p>
          <a:p>
            <a:pPr rtl="0"/>
            <a:r>
              <a:rPr lang="uk-UA"/>
              <a:t>Розділ 17: Створення невеликої мережі</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17.2 - Застосунки та протоколи невеликої мережі</a:t>
            </a:r>
          </a:p>
          <a:p>
            <a:pPr rtl="0"/>
            <a:r>
              <a:rPr lang="uk-UA"/>
              <a:t>17.2.1 – Загальні застосунки</a:t>
            </a:r>
          </a:p>
        </p:txBody>
      </p:sp>
      <p:sp>
        <p:nvSpPr>
          <p:cNvPr id="4" name="Slide Number Placeholder 3"/>
          <p:cNvSpPr>
            <a:spLocks noGrp="1"/>
          </p:cNvSpPr>
          <p:nvPr>
            <p:ph type="sldNum" sz="quarter" idx="5"/>
          </p:nvPr>
        </p:nvSpPr>
        <p:spPr/>
        <p:txBody>
          <a:bodyPr/>
          <a:lstStyle/>
          <a:p>
            <a:pPr rtl="0"/>
            <a:fld id="{5641018C-6CAF-B84E-B92C-ECB119457FBA}" type="slidenum">
              <a:rPr/>
              <a:t>10</a:t>
            </a:fld>
            <a:endParaRPr/>
          </a:p>
        </p:txBody>
      </p:sp>
    </p:spTree>
    <p:extLst>
      <p:ext uri="{BB962C8B-B14F-4D97-AF65-F5344CB8AC3E}">
        <p14:creationId xmlns:p14="http://schemas.microsoft.com/office/powerpoint/2010/main" val="1936976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17.2 - Застосунки та протоколи невеликої мережі</a:t>
            </a:r>
          </a:p>
          <a:p>
            <a:pPr rtl="0"/>
            <a:r>
              <a:rPr lang="uk-UA"/>
              <a:t>17.2.2 – Загальні протоколи</a:t>
            </a:r>
          </a:p>
        </p:txBody>
      </p:sp>
      <p:sp>
        <p:nvSpPr>
          <p:cNvPr id="4" name="Slide Number Placeholder 3"/>
          <p:cNvSpPr>
            <a:spLocks noGrp="1"/>
          </p:cNvSpPr>
          <p:nvPr>
            <p:ph type="sldNum" sz="quarter" idx="5"/>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2911410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17.2 - Застосунки та протоколи невеликої мережі</a:t>
            </a:r>
          </a:p>
          <a:p>
            <a:pPr rtl="0"/>
            <a:r>
              <a:rPr lang="uk-UA"/>
              <a:t>17.2.2 – Загальні протоколи (Продовж.)</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378850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17.2 - Застосунки та протоколи невеликої мережі</a:t>
            </a:r>
          </a:p>
          <a:p>
            <a:pPr rtl="0"/>
            <a:r>
              <a:rPr lang="uk-UA"/>
              <a:t>17.2.3 – Застосунки для передавання голосу та відео</a:t>
            </a:r>
          </a:p>
          <a:p>
            <a:pPr rtl="0"/>
            <a:r>
              <a:rPr lang="uk-UA"/>
              <a:t>Питання для самоперевірки - Застосунки та протоколи невеликої мережі</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384764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17.0 Створення невеликої мережі</a:t>
            </a:r>
          </a:p>
          <a:p>
            <a:pPr rtl="0"/>
            <a:r>
              <a:rPr lang="uk-UA"/>
              <a:t>17.3 Масштабування до більших мереж</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17.3 – Масштабування до більших мереж</a:t>
            </a:r>
          </a:p>
          <a:p>
            <a:pPr rtl="0"/>
            <a:r>
              <a:rPr lang="uk-UA"/>
              <a:t>17.3.1 – Зростання невеликої мережі</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225370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17.3 – Масштабування до більших мереж</a:t>
            </a:r>
          </a:p>
          <a:p>
            <a:pPr rtl="0"/>
            <a:r>
              <a:rPr lang="uk-UA"/>
              <a:t>17.3.2 – Аналіз протоколів</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1518496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17.3 – Масштабування до більших мереж</a:t>
            </a:r>
          </a:p>
          <a:p>
            <a:pPr rtl="0"/>
            <a:r>
              <a:rPr lang="uk-UA"/>
              <a:t>17.3.3 – Використання службової мережі</a:t>
            </a:r>
          </a:p>
          <a:p>
            <a:pPr rtl="0"/>
            <a:r>
              <a:rPr lang="uk-UA"/>
              <a:t>17.3.4 – Питання для самоперевірки - Масштабування до більших мереж</a:t>
            </a:r>
          </a:p>
        </p:txBody>
      </p:sp>
      <p:sp>
        <p:nvSpPr>
          <p:cNvPr id="4" name="Slide Number Placeholder 3"/>
          <p:cNvSpPr>
            <a:spLocks noGrp="1"/>
          </p:cNvSpPr>
          <p:nvPr>
            <p:ph type="sldNum" sz="quarter" idx="5"/>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62045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17.0 Створення невеликої мережі</a:t>
            </a:r>
          </a:p>
          <a:p>
            <a:pPr rtl="0"/>
            <a:r>
              <a:rPr lang="uk-UA"/>
              <a:t>17.4 Перевірка з'єднання</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Перевірка з'єднання</a:t>
            </a:r>
          </a:p>
          <a:p>
            <a:pPr rtl="0"/>
            <a:r>
              <a:rPr lang="uk-UA"/>
              <a:t>17.4.1 – Перевірка з'єднання за допомогою команди Ping</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204035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2</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uk-UA"/>
              <a:t>17.0.2</a:t>
            </a:r>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17.4.1 – Перевірка з'єднання за допомогою команди Ping (Продовж.)</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5218775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17.4.2 – Розширена команда Ping</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1988846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17.4.3 – Перевірка з'єднання за допомогою команди Traceroute</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1225926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17.4.3 – Перевірка з'єднання за допомогою команди Traceroute (Продовж.)</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2156343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17.4.3 – Перевірка з'єднання за допомогою команди Traceroute (Продовж.)</a:t>
            </a:r>
          </a:p>
        </p:txBody>
      </p:sp>
      <p:sp>
        <p:nvSpPr>
          <p:cNvPr id="4" name="Slide Number Placeholder 3"/>
          <p:cNvSpPr>
            <a:spLocks noGrp="1"/>
          </p:cNvSpPr>
          <p:nvPr>
            <p:ph type="sldNum" sz="quarter" idx="5"/>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3608403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17.4.4 – Розширений Traceroute</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1901693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17.4.4 – Розширена команда Traceroute (Продовж.)</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616482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17.4.5 – Базовий рівень мережі</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8418669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17.4 – Перевірка з'єднання</a:t>
            </a:r>
          </a:p>
          <a:p>
            <a:pPr rtl="0"/>
            <a:r>
              <a:rPr lang="uk-UA"/>
              <a:t>17.4.6 – Лабораторна робота – Тестування мережної затримки за допомогою команд Ping і Traceroute</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37290844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17.0 Створення невеликої мережі</a:t>
            </a:r>
          </a:p>
          <a:p>
            <a:pPr rtl="0"/>
            <a:r>
              <a:rPr lang="uk-UA"/>
              <a:t>17.5 Команди вузла та IOS</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165286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мережіі</a:t>
            </a:r>
          </a:p>
          <a:p>
            <a:pPr rtl="0"/>
            <a:r>
              <a:rPr lang="uk-UA"/>
              <a:t>17.1 - Пристрої у невеликій мережі</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a:t>
            </a:fld>
            <a:endParaRPr/>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17.5.1 – Налаштування IP-конфігурації на вузлі з ОС Windows</a:t>
            </a:r>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691620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17.5.2 – Налаштування IP-конфігурації на вузлі з ОС Linux</a:t>
            </a:r>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1407571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17.5.3 – Налаштування IP-конфігурації на вузлі з macOS</a:t>
            </a:r>
          </a:p>
        </p:txBody>
      </p:sp>
      <p:sp>
        <p:nvSpPr>
          <p:cNvPr id="4" name="Slide Number Placeholder 3"/>
          <p:cNvSpPr>
            <a:spLocks noGrp="1"/>
          </p:cNvSpPr>
          <p:nvPr>
            <p:ph type="sldNum" sz="quarter" idx="5"/>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11619261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17.5.4 – Команда arp </a:t>
            </a:r>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24404310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17.5.5 – Повторний розгляд команди show</a:t>
            </a:r>
          </a:p>
        </p:txBody>
      </p:sp>
      <p:sp>
        <p:nvSpPr>
          <p:cNvPr id="4" name="Slide Number Placeholder 3"/>
          <p:cNvSpPr>
            <a:spLocks noGrp="1"/>
          </p:cNvSpPr>
          <p:nvPr>
            <p:ph type="sldNum" sz="quarter" idx="5"/>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42313168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17.5.6 – Команда show cdp neighbors </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3323543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17.5.7 – Команда show ip interface brief</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2114888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17.5.8 – Відео – Команда show version</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17010348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17.5 - Команди вузла та IOS</a:t>
            </a:r>
          </a:p>
          <a:p>
            <a:pPr rtl="0"/>
            <a:r>
              <a:rPr lang="uk-UA"/>
              <a:t>17.5.9 — Інтерпретація вихідних даних команди show</a:t>
            </a:r>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3070561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176364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17.1 - Пристрої у невеликій мережі</a:t>
            </a:r>
          </a:p>
          <a:p>
            <a:pPr rtl="0"/>
            <a:r>
              <a:rPr lang="uk-UA"/>
              <a:t>17.1.1 – Топології невеликої мережі</a:t>
            </a:r>
          </a:p>
        </p:txBody>
      </p:sp>
      <p:sp>
        <p:nvSpPr>
          <p:cNvPr id="4" name="Slide Number Placeholder 3"/>
          <p:cNvSpPr>
            <a:spLocks noGrp="1"/>
          </p:cNvSpPr>
          <p:nvPr>
            <p:ph type="sldNum" sz="quarter" idx="5"/>
          </p:nvPr>
        </p:nvSpPr>
        <p:spPr/>
        <p:txBody>
          <a:bodyPr/>
          <a:lstStyle/>
          <a:p>
            <a:pPr rtl="0"/>
            <a:fld id="{5641018C-6CAF-B84E-B92C-ECB119457FBA}" type="slidenum">
              <a:rPr/>
              <a:t>4</a:t>
            </a:fld>
            <a:endParaRPr/>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17.6 – Методології усунення несправностей</a:t>
            </a:r>
          </a:p>
          <a:p>
            <a:pPr rtl="0"/>
            <a:r>
              <a:rPr lang="uk-UA"/>
              <a:t>17.6.1 – Основні підходи до пошуку та усунення несправностей</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8589145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17.6 – Методи пошуку та усунення несправностей</a:t>
            </a:r>
          </a:p>
          <a:p>
            <a:pPr rtl="0"/>
            <a:r>
              <a:rPr lang="uk-UA"/>
              <a:t>17.6.2 – Вирішення проблеми або її ескалація?</a:t>
            </a:r>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950402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17.6 – Методи пошуку та усунення несправностей</a:t>
            </a:r>
          </a:p>
          <a:p>
            <a:pPr rtl="0"/>
            <a:r>
              <a:rPr lang="uk-UA"/>
              <a:t>17.6.3 – Команда debug</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1687860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17.6 – Методи пошуку та усунення несправностей</a:t>
            </a:r>
          </a:p>
          <a:p>
            <a:pPr rtl="0"/>
            <a:r>
              <a:rPr lang="uk-UA"/>
              <a:t>17.6.4 – Команда terminal monitor</a:t>
            </a:r>
          </a:p>
          <a:p>
            <a:pPr rtl="0"/>
            <a:r>
              <a:rPr lang="uk-UA"/>
              <a:t>17.6.5 – Питання для самоперевірки - Методи пошуку та усунення несправностей</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5481719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42881064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17.7 – Сценарії пошуку та усунення несправностей</a:t>
            </a:r>
          </a:p>
          <a:p>
            <a:pPr rtl="0"/>
            <a:r>
              <a:rPr lang="uk-UA"/>
              <a:t>17.7.1 – Проблеми з дуплексною операцією та невідповідністю</a:t>
            </a:r>
          </a:p>
        </p:txBody>
      </p:sp>
      <p:sp>
        <p:nvSpPr>
          <p:cNvPr id="4" name="Slide Number Placeholder 3"/>
          <p:cNvSpPr>
            <a:spLocks noGrp="1"/>
          </p:cNvSpPr>
          <p:nvPr>
            <p:ph type="sldNum" sz="quarter" idx="5"/>
          </p:nvPr>
        </p:nvSpPr>
        <p:spPr/>
        <p:txBody>
          <a:bodyPr/>
          <a:lstStyle/>
          <a:p>
            <a:pPr rtl="0"/>
            <a:fld id="{5641018C-6CAF-B84E-B92C-ECB119457FBA}" type="slidenum">
              <a:rPr/>
              <a:t>45</a:t>
            </a:fld>
            <a:endParaRPr/>
          </a:p>
        </p:txBody>
      </p:sp>
    </p:spTree>
    <p:extLst>
      <p:ext uri="{BB962C8B-B14F-4D97-AF65-F5344CB8AC3E}">
        <p14:creationId xmlns:p14="http://schemas.microsoft.com/office/powerpoint/2010/main" val="29719165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17.7 – Сценарії пошуку та усунення несправностей</a:t>
            </a:r>
          </a:p>
          <a:p>
            <a:pPr rtl="0"/>
            <a:r>
              <a:rPr lang="uk-UA"/>
              <a:t>17.7.2 – Проблеми з IP-адресацією на пристроях IOS</a:t>
            </a:r>
          </a:p>
        </p:txBody>
      </p:sp>
      <p:sp>
        <p:nvSpPr>
          <p:cNvPr id="4" name="Slide Number Placeholder 3"/>
          <p:cNvSpPr>
            <a:spLocks noGrp="1"/>
          </p:cNvSpPr>
          <p:nvPr>
            <p:ph type="sldNum" sz="quarter" idx="5"/>
          </p:nvPr>
        </p:nvSpPr>
        <p:spPr/>
        <p:txBody>
          <a:bodyPr/>
          <a:lstStyle/>
          <a:p>
            <a:pPr rtl="0"/>
            <a:fld id="{5641018C-6CAF-B84E-B92C-ECB119457FBA}" type="slidenum">
              <a:rPr/>
              <a:t>46</a:t>
            </a:fld>
            <a:endParaRPr/>
          </a:p>
        </p:txBody>
      </p:sp>
    </p:spTree>
    <p:extLst>
      <p:ext uri="{BB962C8B-B14F-4D97-AF65-F5344CB8AC3E}">
        <p14:creationId xmlns:p14="http://schemas.microsoft.com/office/powerpoint/2010/main" val="37240725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17.7 – Сценарії пошуку та усунення несправностей</a:t>
            </a:r>
          </a:p>
          <a:p>
            <a:pPr rtl="0"/>
            <a:r>
              <a:rPr lang="uk-UA"/>
              <a:t>17.7.3 – Проблеми з IP-адресацією на кінцевих пристроях</a:t>
            </a:r>
          </a:p>
        </p:txBody>
      </p:sp>
      <p:sp>
        <p:nvSpPr>
          <p:cNvPr id="4" name="Slide Number Placeholder 3"/>
          <p:cNvSpPr>
            <a:spLocks noGrp="1"/>
          </p:cNvSpPr>
          <p:nvPr>
            <p:ph type="sldNum" sz="quarter" idx="5"/>
          </p:nvPr>
        </p:nvSpPr>
        <p:spPr/>
        <p:txBody>
          <a:bodyPr/>
          <a:lstStyle/>
          <a:p>
            <a:pPr rtl="0"/>
            <a:fld id="{5641018C-6CAF-B84E-B92C-ECB119457FBA}" type="slidenum">
              <a:rPr/>
              <a:t>47</a:t>
            </a:fld>
            <a:endParaRPr/>
          </a:p>
        </p:txBody>
      </p:sp>
    </p:spTree>
    <p:extLst>
      <p:ext uri="{BB962C8B-B14F-4D97-AF65-F5344CB8AC3E}">
        <p14:creationId xmlns:p14="http://schemas.microsoft.com/office/powerpoint/2010/main" val="35838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17.7 – Сценарії пошуку та усунення несправностей</a:t>
            </a:r>
          </a:p>
          <a:p>
            <a:pPr rtl="0"/>
            <a:r>
              <a:rPr lang="uk-UA"/>
              <a:t>17.7.4 – Несправності, пов'язані зі шлюзом за замовчуванням</a:t>
            </a:r>
          </a:p>
        </p:txBody>
      </p:sp>
      <p:sp>
        <p:nvSpPr>
          <p:cNvPr id="4" name="Slide Number Placeholder 3"/>
          <p:cNvSpPr>
            <a:spLocks noGrp="1"/>
          </p:cNvSpPr>
          <p:nvPr>
            <p:ph type="sldNum" sz="quarter" idx="5"/>
          </p:nvPr>
        </p:nvSpPr>
        <p:spPr/>
        <p:txBody>
          <a:bodyPr/>
          <a:lstStyle/>
          <a:p>
            <a:pPr rtl="0"/>
            <a:fld id="{5641018C-6CAF-B84E-B92C-ECB119457FBA}" type="slidenum">
              <a:rPr/>
              <a:t>48</a:t>
            </a:fld>
            <a:endParaRPr/>
          </a:p>
        </p:txBody>
      </p:sp>
    </p:spTree>
    <p:extLst>
      <p:ext uri="{BB962C8B-B14F-4D97-AF65-F5344CB8AC3E}">
        <p14:creationId xmlns:p14="http://schemas.microsoft.com/office/powerpoint/2010/main" val="304324651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17.7 – Сценарії пошуку та усунення несправностей</a:t>
            </a:r>
          </a:p>
          <a:p>
            <a:pPr rtl="0"/>
            <a:r>
              <a:rPr lang="uk-UA"/>
              <a:t>17.7.5 – Пошук та усунення несправностей, пов'язаних з DNS</a:t>
            </a:r>
          </a:p>
        </p:txBody>
      </p:sp>
      <p:sp>
        <p:nvSpPr>
          <p:cNvPr id="4" name="Slide Number Placeholder 3"/>
          <p:cNvSpPr>
            <a:spLocks noGrp="1"/>
          </p:cNvSpPr>
          <p:nvPr>
            <p:ph type="sldNum" sz="quarter" idx="5"/>
          </p:nvPr>
        </p:nvSpPr>
        <p:spPr/>
        <p:txBody>
          <a:bodyPr/>
          <a:lstStyle/>
          <a:p>
            <a:pPr rtl="0"/>
            <a:fld id="{5641018C-6CAF-B84E-B92C-ECB119457FBA}" type="slidenum">
              <a:rPr/>
              <a:t>49</a:t>
            </a:fld>
            <a:endParaRPr/>
          </a:p>
        </p:txBody>
      </p:sp>
    </p:spTree>
    <p:extLst>
      <p:ext uri="{BB962C8B-B14F-4D97-AF65-F5344CB8AC3E}">
        <p14:creationId xmlns:p14="http://schemas.microsoft.com/office/powerpoint/2010/main" val="172740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17.1 - Пристрої у невеликій мережі</a:t>
            </a:r>
          </a:p>
          <a:p>
            <a:pPr rtl="0"/>
            <a:r>
              <a:rPr lang="uk-UA"/>
              <a:t>17.1.2 – Вибір пристроїв для невеликої мережі</a:t>
            </a:r>
          </a:p>
        </p:txBody>
      </p:sp>
      <p:sp>
        <p:nvSpPr>
          <p:cNvPr id="4" name="Slide Number Placeholder 3"/>
          <p:cNvSpPr>
            <a:spLocks noGrp="1"/>
          </p:cNvSpPr>
          <p:nvPr>
            <p:ph type="sldNum" sz="quarter" idx="5"/>
          </p:nvPr>
        </p:nvSpPr>
        <p:spPr/>
        <p:txBody>
          <a:bodyPr/>
          <a:lstStyle/>
          <a:p>
            <a:pPr rtl="0"/>
            <a:fld id="{5641018C-6CAF-B84E-B92C-ECB119457FBA}" type="slidenum">
              <a:rPr/>
              <a:t>5</a:t>
            </a:fld>
            <a:endParaRPr/>
          </a:p>
        </p:txBody>
      </p:sp>
    </p:spTree>
    <p:extLst>
      <p:ext uri="{BB962C8B-B14F-4D97-AF65-F5344CB8AC3E}">
        <p14:creationId xmlns:p14="http://schemas.microsoft.com/office/powerpoint/2010/main" val="2385235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17.7 – Сценарії пошуку та усунення несправностей</a:t>
            </a:r>
          </a:p>
          <a:p>
            <a:pPr rtl="0"/>
            <a:r>
              <a:rPr lang="uk-UA"/>
              <a:t>17.7.6 – Лабораторна робота - Пошук та усунення проблем із з'єднанням</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50</a:t>
            </a:fld>
            <a:endParaRPr/>
          </a:p>
        </p:txBody>
      </p:sp>
    </p:spTree>
    <p:extLst>
      <p:ext uri="{BB962C8B-B14F-4D97-AF65-F5344CB8AC3E}">
        <p14:creationId xmlns:p14="http://schemas.microsoft.com/office/powerpoint/2010/main" val="3068880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17.7 – Сценарії пошуку та усунення несправностей</a:t>
            </a:r>
          </a:p>
          <a:p>
            <a:pPr rtl="0"/>
            <a:r>
              <a:rPr lang="uk-UA"/>
              <a:t>17.7.7 – Packet Tracer - Пошук та усунення проблем із з'єднанням</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51</a:t>
            </a:fld>
            <a:endParaRPr/>
          </a:p>
        </p:txBody>
      </p:sp>
    </p:spTree>
    <p:extLst>
      <p:ext uri="{BB962C8B-B14F-4D97-AF65-F5344CB8AC3E}">
        <p14:creationId xmlns:p14="http://schemas.microsoft.com/office/powerpoint/2010/main" val="1920164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17.0 Створення невеликої мережі</a:t>
            </a:r>
          </a:p>
          <a:p>
            <a:pPr rtl="0"/>
            <a:r>
              <a:rPr lang="uk-UA"/>
              <a:t>17.8 Практичне завдання з Розділу та Контрольна робота</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52</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17.8 – Практичне завдання з Розділу та Контрольна робота</a:t>
            </a:r>
          </a:p>
          <a:p>
            <a:pPr rtl="0"/>
            <a:r>
              <a:rPr lang="uk-UA"/>
              <a:t>17.8.1 – Лабораторна робота – Проектування та побудова мережі невеликого підприємства</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53</a:t>
            </a:fld>
            <a:endParaRPr/>
          </a:p>
        </p:txBody>
      </p:sp>
    </p:spTree>
    <p:extLst>
      <p:ext uri="{BB962C8B-B14F-4D97-AF65-F5344CB8AC3E}">
        <p14:creationId xmlns:p14="http://schemas.microsoft.com/office/powerpoint/2010/main" val="38944276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17.8 – Практичне завдання з Розділу та Контрольна робота</a:t>
            </a:r>
          </a:p>
          <a:p>
            <a:pPr rtl="0"/>
            <a:r>
              <a:rPr lang="uk-UA"/>
              <a:t>17.8.2 – Packet Tracer - Відпрацювання комплексних практичних навичок</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54</a:t>
            </a:fld>
            <a:endParaRPr/>
          </a:p>
        </p:txBody>
      </p:sp>
    </p:spTree>
    <p:extLst>
      <p:ext uri="{BB962C8B-B14F-4D97-AF65-F5344CB8AC3E}">
        <p14:creationId xmlns:p14="http://schemas.microsoft.com/office/powerpoint/2010/main" val="18553082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17.8 – Практичне завдання з розділу та контрольна робота</a:t>
            </a:r>
          </a:p>
          <a:p>
            <a:pPr rtl="0"/>
            <a:r>
              <a:rPr lang="uk-UA"/>
              <a:t>17.8.3 – Packet Tracer - Пошук та усунення несправностей</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55</a:t>
            </a:fld>
            <a:endParaRPr/>
          </a:p>
        </p:txBody>
      </p:sp>
    </p:spTree>
    <p:extLst>
      <p:ext uri="{BB962C8B-B14F-4D97-AF65-F5344CB8AC3E}">
        <p14:creationId xmlns:p14="http://schemas.microsoft.com/office/powerpoint/2010/main" val="10279177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56</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a:t>17 - Створення невеликої мережі</a:t>
            </a:r>
          </a:p>
          <a:p>
            <a:pPr rtl="0"/>
            <a:r>
              <a:rPr lang="uk-UA"/>
              <a:t>17.8 – Практичне завдання з Розділу та Контрольна робота</a:t>
            </a:r>
          </a:p>
          <a:p>
            <a:pPr rtl="0"/>
            <a:r>
              <a:rPr lang="uk-UA"/>
              <a:t>17.8.4 – Що ми вивчили у цьому розділі? (Продовж.)?</a:t>
            </a:r>
          </a:p>
        </p:txBody>
      </p:sp>
    </p:spTree>
    <p:extLst>
      <p:ext uri="{BB962C8B-B14F-4D97-AF65-F5344CB8AC3E}">
        <p14:creationId xmlns:p14="http://schemas.microsoft.com/office/powerpoint/2010/main" val="11392415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57</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a:t>17 - Створення невеликої мережі</a:t>
            </a:r>
          </a:p>
          <a:p>
            <a:pPr rtl="0"/>
            <a:r>
              <a:rPr lang="uk-UA"/>
              <a:t>17.8 – Практичне завдання з Розділу та Контрольна робота</a:t>
            </a:r>
          </a:p>
          <a:p>
            <a:pPr rtl="0"/>
            <a:r>
              <a:rPr lang="uk-UA"/>
              <a:t>17.8.4 – Що ми вивчили у цьому розділі?</a:t>
            </a:r>
          </a:p>
        </p:txBody>
      </p:sp>
    </p:spTree>
    <p:extLst>
      <p:ext uri="{BB962C8B-B14F-4D97-AF65-F5344CB8AC3E}">
        <p14:creationId xmlns:p14="http://schemas.microsoft.com/office/powerpoint/2010/main" val="40520721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58</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uk-UA"/>
              <a:t>17 - Створення невеликої мережі</a:t>
            </a:r>
          </a:p>
          <a:p>
            <a:pPr rtl="0"/>
            <a:r>
              <a:rPr lang="uk-UA"/>
              <a:t>17.8 – Практичне завдання з Розділу та Контрольна робота</a:t>
            </a:r>
          </a:p>
          <a:p>
            <a:pPr rtl="0"/>
            <a:r>
              <a:rPr lang="uk-UA"/>
              <a:t>17.8.4 – Що ми вивчили у цьому розділі?</a:t>
            </a:r>
          </a:p>
          <a:p>
            <a:pPr rtl="0"/>
            <a:r>
              <a:rPr lang="uk-UA"/>
              <a:t>17.8.5 – Контрольна робота з розділу - Створення невеликої мережі</a:t>
            </a:r>
          </a:p>
        </p:txBody>
      </p:sp>
    </p:spTree>
    <p:extLst>
      <p:ext uri="{BB962C8B-B14F-4D97-AF65-F5344CB8AC3E}">
        <p14:creationId xmlns:p14="http://schemas.microsoft.com/office/powerpoint/2010/main" val="42867117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59</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17.1 - Пристрої у невеликій мережі</a:t>
            </a:r>
          </a:p>
          <a:p>
            <a:pPr rtl="0"/>
            <a:r>
              <a:rPr lang="uk-UA"/>
              <a:t>17.1.3 – IP-адресація для невеликої мережі</a:t>
            </a:r>
          </a:p>
        </p:txBody>
      </p:sp>
      <p:sp>
        <p:nvSpPr>
          <p:cNvPr id="4" name="Slide Number Placeholder 3"/>
          <p:cNvSpPr>
            <a:spLocks noGrp="1"/>
          </p:cNvSpPr>
          <p:nvPr>
            <p:ph type="sldNum" sz="quarter" idx="5"/>
          </p:nvPr>
        </p:nvSpPr>
        <p:spPr/>
        <p:txBody>
          <a:bodyPr/>
          <a:lstStyle/>
          <a:p>
            <a:pPr rtl="0"/>
            <a:fld id="{5641018C-6CAF-B84E-B92C-ECB119457FBA}" type="slidenum">
              <a:rPr/>
              <a:t>6</a:t>
            </a:fld>
            <a:endParaRPr/>
          </a:p>
        </p:txBody>
      </p:sp>
    </p:spTree>
    <p:extLst>
      <p:ext uri="{BB962C8B-B14F-4D97-AF65-F5344CB8AC3E}">
        <p14:creationId xmlns:p14="http://schemas.microsoft.com/office/powerpoint/2010/main" val="30128421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rtl="0"/>
            <a:fld id="{5641018C-6CAF-B84E-B92C-ECB119457FBA}" type="slidenum">
              <a:rPr/>
              <a:t>60</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17.1 - Пристрої у невеликій мережі</a:t>
            </a:r>
          </a:p>
          <a:p>
            <a:pPr rtl="0"/>
            <a:r>
              <a:rPr lang="uk-UA"/>
              <a:t>17.1.4 – Резервування у невеликій мережі</a:t>
            </a:r>
          </a:p>
        </p:txBody>
      </p:sp>
      <p:sp>
        <p:nvSpPr>
          <p:cNvPr id="4" name="Slide Number Placeholder 3"/>
          <p:cNvSpPr>
            <a:spLocks noGrp="1"/>
          </p:cNvSpPr>
          <p:nvPr>
            <p:ph type="sldNum" sz="quarter" idx="5"/>
          </p:nvPr>
        </p:nvSpPr>
        <p:spPr/>
        <p:txBody>
          <a:bodyPr/>
          <a:lstStyle/>
          <a:p>
            <a:pPr rtl="0"/>
            <a:fld id="{5641018C-6CAF-B84E-B92C-ECB119457FBA}" type="slidenum">
              <a:rPr/>
              <a:t>7</a:t>
            </a:fld>
            <a:endParaRPr/>
          </a:p>
        </p:txBody>
      </p:sp>
    </p:spTree>
    <p:extLst>
      <p:ext uri="{BB962C8B-B14F-4D97-AF65-F5344CB8AC3E}">
        <p14:creationId xmlns:p14="http://schemas.microsoft.com/office/powerpoint/2010/main" val="2565241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17.1 - Пристрої у невеликій мережі</a:t>
            </a:r>
          </a:p>
          <a:p>
            <a:pPr rtl="0"/>
            <a:r>
              <a:rPr lang="uk-UA"/>
              <a:t>17.1.5 – Керування трафіком</a:t>
            </a:r>
          </a:p>
          <a:p>
            <a:pPr rtl="0"/>
            <a:r>
              <a:rPr lang="uk-UA"/>
              <a:t>Питання для самоперевірки - Пристрої в невеликій мережі</a:t>
            </a:r>
          </a:p>
        </p:txBody>
      </p:sp>
      <p:sp>
        <p:nvSpPr>
          <p:cNvPr id="4" name="Slide Number Placeholder 3"/>
          <p:cNvSpPr>
            <a:spLocks noGrp="1"/>
          </p:cNvSpPr>
          <p:nvPr>
            <p:ph type="sldNum" sz="quarter" idx="5"/>
          </p:nvPr>
        </p:nvSpPr>
        <p:spPr/>
        <p:txBody>
          <a:bodyPr/>
          <a:lstStyle/>
          <a:p>
            <a:pPr rtl="0"/>
            <a:fld id="{5641018C-6CAF-B84E-B92C-ECB119457FBA}" type="slidenum">
              <a:rPr/>
              <a:t>8</a:t>
            </a:fld>
            <a:endParaRPr/>
          </a:p>
        </p:txBody>
      </p:sp>
    </p:spTree>
    <p:extLst>
      <p:ext uri="{BB962C8B-B14F-4D97-AF65-F5344CB8AC3E}">
        <p14:creationId xmlns:p14="http://schemas.microsoft.com/office/powerpoint/2010/main" val="323538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uk-UA"/>
              <a:t>17 - Створення невеликої мережі</a:t>
            </a:r>
          </a:p>
          <a:p>
            <a:pPr rtl="0"/>
            <a:r>
              <a:rPr lang="uk-UA"/>
              <a:t>17.2 - Застосунки та протоколи невеликої мережі</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39632910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uk-UA"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0.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pPr rtl="0"/>
            <a:r>
              <a:rPr lang="uk-UA" dirty="0" smtClean="0">
                <a:solidFill>
                  <a:schemeClr val="accent5">
                    <a:lumMod val="40000"/>
                    <a:lumOff val="60000"/>
                  </a:schemeClr>
                </a:solidFill>
              </a:rPr>
              <a:t>Лекція</a:t>
            </a:r>
            <a:r>
              <a:rPr lang="uk-UA" dirty="0" smtClean="0">
                <a:solidFill>
                  <a:schemeClr val="accent5">
                    <a:lumMod val="40000"/>
                    <a:lumOff val="60000"/>
                  </a:schemeClr>
                </a:solidFill>
              </a:rPr>
              <a:t> </a:t>
            </a:r>
            <a:r>
              <a:rPr lang="uk-UA" dirty="0">
                <a:solidFill>
                  <a:schemeClr val="accent5">
                    <a:lumMod val="40000"/>
                    <a:lumOff val="60000"/>
                  </a:schemeClr>
                </a:solidFill>
              </a:rPr>
              <a:t>17: Створення невеликої мережі</a:t>
            </a:r>
          </a:p>
        </p:txBody>
      </p:sp>
      <p:sp>
        <p:nvSpPr>
          <p:cNvPr id="7" name="Subtitle 6"/>
          <p:cNvSpPr>
            <a:spLocks noGrp="1"/>
          </p:cNvSpPr>
          <p:nvPr>
            <p:ph type="subTitle" idx="1"/>
          </p:nvPr>
        </p:nvSpPr>
        <p:spPr>
          <a:xfrm>
            <a:off x="469497" y="3809526"/>
            <a:ext cx="2368954" cy="902174"/>
          </a:xfrm>
        </p:spPr>
        <p:txBody>
          <a:bodyPr/>
          <a:lstStyle/>
          <a:p>
            <a:pPr rtl="0"/>
            <a:r>
              <a:rPr lang="uk-UA">
                <a:solidFill>
                  <a:schemeClr val="accent5">
                    <a:lumMod val="40000"/>
                    <a:lumOff val="60000"/>
                  </a:schemeClr>
                </a:solidFill>
              </a:rPr>
              <a:t>Вступ до мереж версія 7.0 (ITN)</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Застосунки та протоколи невеликої мережі</a:t>
            </a:r>
            <a:r>
              <a:rPr lang="en-US" dirty="0"/>
              <a:t/>
            </a:r>
            <a:br>
              <a:rPr lang="en-US" dirty="0"/>
            </a:br>
            <a:r>
              <a:rPr lang="uk-UA" sz="2400"/>
              <a:t>Загальні застосунки</a:t>
            </a:r>
          </a:p>
        </p:txBody>
      </p:sp>
      <p:sp>
        <p:nvSpPr>
          <p:cNvPr id="6" name="Content Placeholder 5">
            <a:extLst>
              <a:ext uri="{FF2B5EF4-FFF2-40B4-BE49-F238E27FC236}">
                <a16:creationId xmlns:a16="http://schemas.microsoft.com/office/drawing/2014/main" id="{CBD63511-AED3-4B69-9FBC-FDA4115DD396}"/>
              </a:ext>
            </a:extLst>
          </p:cNvPr>
          <p:cNvSpPr>
            <a:spLocks noGrp="1"/>
          </p:cNvSpPr>
          <p:nvPr>
            <p:ph idx="1"/>
          </p:nvPr>
        </p:nvSpPr>
        <p:spPr>
          <a:xfrm>
            <a:off x="474662" y="731837"/>
            <a:ext cx="8280057" cy="3689897"/>
          </a:xfrm>
        </p:spPr>
        <p:txBody>
          <a:bodyPr/>
          <a:lstStyle/>
          <a:p>
            <a:pPr marL="0" indent="0" algn="l" rtl="0"/>
            <a:r>
              <a:rPr lang="ru-RU" sz="1600" dirty="0" err="1">
                <a:solidFill>
                  <a:srgbClr val="000000"/>
                </a:solidFill>
              </a:rPr>
              <a:t>Після</a:t>
            </a:r>
            <a:r>
              <a:rPr lang="ru-RU" sz="1600" dirty="0">
                <a:solidFill>
                  <a:srgbClr val="000000"/>
                </a:solidFill>
              </a:rPr>
              <a:t> </a:t>
            </a:r>
            <a:r>
              <a:rPr lang="ru-RU" sz="1600" dirty="0" err="1">
                <a:solidFill>
                  <a:srgbClr val="000000"/>
                </a:solidFill>
              </a:rPr>
              <a:t>налаштування</a:t>
            </a:r>
            <a:r>
              <a:rPr lang="ru-RU" sz="1600" dirty="0">
                <a:solidFill>
                  <a:srgbClr val="000000"/>
                </a:solidFill>
              </a:rPr>
              <a:t> мережа все </a:t>
            </a:r>
            <a:r>
              <a:rPr lang="ru-RU" sz="1600" dirty="0" err="1">
                <a:solidFill>
                  <a:srgbClr val="000000"/>
                </a:solidFill>
              </a:rPr>
              <a:t>ще</a:t>
            </a:r>
            <a:r>
              <a:rPr lang="ru-RU" sz="1600" dirty="0">
                <a:solidFill>
                  <a:srgbClr val="000000"/>
                </a:solidFill>
              </a:rPr>
              <a:t> </a:t>
            </a:r>
            <a:r>
              <a:rPr lang="ru-RU" sz="1600" dirty="0" err="1">
                <a:solidFill>
                  <a:srgbClr val="000000"/>
                </a:solidFill>
              </a:rPr>
              <a:t>потребує</a:t>
            </a:r>
            <a:r>
              <a:rPr lang="ru-RU" sz="1600" dirty="0">
                <a:solidFill>
                  <a:srgbClr val="000000"/>
                </a:solidFill>
              </a:rPr>
              <a:t> </a:t>
            </a:r>
            <a:r>
              <a:rPr lang="ru-RU" sz="1600" dirty="0" err="1">
                <a:solidFill>
                  <a:srgbClr val="000000"/>
                </a:solidFill>
              </a:rPr>
              <a:t>певних</a:t>
            </a:r>
            <a:r>
              <a:rPr lang="ru-RU" sz="1600" dirty="0">
                <a:solidFill>
                  <a:srgbClr val="000000"/>
                </a:solidFill>
              </a:rPr>
              <a:t> </a:t>
            </a:r>
            <a:r>
              <a:rPr lang="ru-RU" sz="1600" dirty="0" err="1">
                <a:solidFill>
                  <a:srgbClr val="000000"/>
                </a:solidFill>
              </a:rPr>
              <a:t>типів</a:t>
            </a:r>
            <a:r>
              <a:rPr lang="ru-RU" sz="1600" dirty="0">
                <a:solidFill>
                  <a:srgbClr val="000000"/>
                </a:solidFill>
              </a:rPr>
              <a:t> </a:t>
            </a:r>
            <a:r>
              <a:rPr lang="uk-UA" sz="1600" dirty="0">
                <a:solidFill>
                  <a:srgbClr val="000000"/>
                </a:solidFill>
              </a:rPr>
              <a:t>застосунків і протоколів для роботи. Мережа корисна настільки, наскільки корисні </a:t>
            </a:r>
            <a:r>
              <a:rPr lang="ru-RU" sz="1600" dirty="0" err="1">
                <a:solidFill>
                  <a:srgbClr val="000000"/>
                </a:solidFill>
              </a:rPr>
              <a:t>застосунки</a:t>
            </a:r>
            <a:r>
              <a:rPr lang="ru-RU" sz="1600" dirty="0">
                <a:solidFill>
                  <a:srgbClr val="000000"/>
                </a:solidFill>
              </a:rPr>
              <a:t>, </a:t>
            </a:r>
            <a:r>
              <a:rPr lang="ru-RU" sz="1600" dirty="0" err="1">
                <a:solidFill>
                  <a:srgbClr val="000000"/>
                </a:solidFill>
              </a:rPr>
              <a:t>що</a:t>
            </a:r>
            <a:r>
              <a:rPr lang="ru-RU" sz="1600" dirty="0">
                <a:solidFill>
                  <a:srgbClr val="000000"/>
                </a:solidFill>
              </a:rPr>
              <a:t> у </a:t>
            </a:r>
            <a:r>
              <a:rPr lang="ru-RU" sz="1600" dirty="0" err="1">
                <a:solidFill>
                  <a:srgbClr val="000000"/>
                </a:solidFill>
              </a:rPr>
              <a:t>ній</a:t>
            </a:r>
            <a:r>
              <a:rPr lang="ru-RU" sz="1600" dirty="0">
                <a:solidFill>
                  <a:srgbClr val="000000"/>
                </a:solidFill>
              </a:rPr>
              <a:t> </a:t>
            </a:r>
            <a:r>
              <a:rPr lang="ru-RU" sz="1600" dirty="0" err="1">
                <a:solidFill>
                  <a:srgbClr val="000000"/>
                </a:solidFill>
              </a:rPr>
              <a:t>використовуються</a:t>
            </a:r>
            <a:r>
              <a:rPr lang="ru-RU" sz="1600" dirty="0">
                <a:solidFill>
                  <a:srgbClr val="000000"/>
                </a:solidFill>
              </a:rPr>
              <a:t>.</a:t>
            </a:r>
            <a:r>
              <a:rPr lang="uk-UA" sz="1600" dirty="0">
                <a:solidFill>
                  <a:srgbClr val="000000"/>
                </a:solidFill>
              </a:rPr>
              <a:t> </a:t>
            </a:r>
          </a:p>
          <a:p>
            <a:pPr marL="0" indent="0" algn="l"/>
            <a:endParaRPr lang="en-US" sz="1600" dirty="0">
              <a:solidFill>
                <a:srgbClr val="000000"/>
              </a:solidFill>
            </a:endParaRPr>
          </a:p>
          <a:p>
            <a:pPr marL="0" indent="0" algn="l" rtl="0"/>
            <a:r>
              <a:rPr lang="uk-UA" sz="1600" dirty="0">
                <a:solidFill>
                  <a:srgbClr val="000000"/>
                </a:solidFill>
              </a:rPr>
              <a:t>Існує дві форми програмного забезпечення (ПЗ) або процесів, які забезпечують доступ до мережі: </a:t>
            </a:r>
          </a:p>
          <a:p>
            <a:pPr marL="358835" lvl="1" indent="-285750" rtl="0">
              <a:buFont typeface="Arial" panose="020B0604020202020204" pitchFamily="34" charset="0"/>
              <a:buChar char="•"/>
            </a:pPr>
            <a:r>
              <a:rPr lang="uk-UA" sz="1600" b="1" dirty="0">
                <a:solidFill>
                  <a:srgbClr val="000000"/>
                </a:solidFill>
              </a:rPr>
              <a:t>Мережні застосунки</a:t>
            </a:r>
            <a:r>
              <a:rPr lang="uk-UA" sz="1600" dirty="0">
                <a:solidFill>
                  <a:srgbClr val="000000"/>
                </a:solidFill>
              </a:rPr>
              <a:t>: програми, які реалізують протоколи прикладного рівня і здатні безпосередньо встановлювати зв'язок з нижніми рівнями стеку протоколів.</a:t>
            </a:r>
          </a:p>
          <a:p>
            <a:pPr marL="358835" lvl="1" indent="-285750" rtl="0">
              <a:buFont typeface="Arial" panose="020B0604020202020204" pitchFamily="34" charset="0"/>
              <a:buChar char="•"/>
            </a:pPr>
            <a:r>
              <a:rPr lang="uk-UA" sz="1600" b="1" dirty="0">
                <a:solidFill>
                  <a:srgbClr val="000000"/>
                </a:solidFill>
              </a:rPr>
              <a:t>Сервіси прикладного рівня</a:t>
            </a:r>
            <a:r>
              <a:rPr lang="uk-UA" sz="1600" dirty="0">
                <a:solidFill>
                  <a:srgbClr val="000000"/>
                </a:solidFill>
              </a:rPr>
              <a:t>: для програм, які не знають мережі, існують програми, які взаємодіють з мережею та готують дані для передавання.</a:t>
            </a:r>
            <a:r>
              <a:rPr lang="uk-UA" sz="1600" b="1" dirty="0">
                <a:solidFill>
                  <a:srgbClr val="000000"/>
                </a:solidFill>
              </a:rPr>
              <a:t>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7640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Застосунки та протоколи невеликої мережі</a:t>
            </a:r>
            <a:r>
              <a:rPr lang="en-US" dirty="0"/>
              <a:t/>
            </a:r>
            <a:br>
              <a:rPr lang="en-US" dirty="0"/>
            </a:br>
            <a:r>
              <a:rPr lang="uk-UA" sz="2400"/>
              <a:t>Загальні протоколи</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rtl="0"/>
            <a:r>
              <a:rPr lang="uk-UA" sz="1500" dirty="0">
                <a:solidFill>
                  <a:srgbClr val="000000"/>
                </a:solidFill>
              </a:rPr>
              <a:t>Мережні протоколи підтримують застосунки і служби, що використовуються співробітниками в невеликій мережі.</a:t>
            </a:r>
          </a:p>
          <a:p>
            <a:pPr marL="342900" indent="-342900" algn="l" rtl="0">
              <a:buFont typeface="Arial" panose="020B0604020202020204" pitchFamily="34" charset="0"/>
              <a:buChar char="•"/>
            </a:pPr>
            <a:r>
              <a:rPr lang="ru-RU" sz="1500" dirty="0" err="1">
                <a:solidFill>
                  <a:srgbClr val="000000"/>
                </a:solidFill>
              </a:rPr>
              <a:t>Адміністраторам</a:t>
            </a:r>
            <a:r>
              <a:rPr lang="ru-RU" sz="1500" dirty="0">
                <a:solidFill>
                  <a:srgbClr val="000000"/>
                </a:solidFill>
              </a:rPr>
              <a:t> </a:t>
            </a:r>
            <a:r>
              <a:rPr lang="ru-RU" sz="1500" dirty="0" err="1">
                <a:solidFill>
                  <a:srgbClr val="000000"/>
                </a:solidFill>
              </a:rPr>
              <a:t>мережі</a:t>
            </a:r>
            <a:r>
              <a:rPr lang="ru-RU" sz="1500" dirty="0">
                <a:solidFill>
                  <a:srgbClr val="000000"/>
                </a:solidFill>
              </a:rPr>
              <a:t> </a:t>
            </a:r>
            <a:r>
              <a:rPr lang="ru-RU" sz="1500" dirty="0" err="1">
                <a:solidFill>
                  <a:srgbClr val="000000"/>
                </a:solidFill>
              </a:rPr>
              <a:t>зазвичай</a:t>
            </a:r>
            <a:r>
              <a:rPr lang="ru-RU" sz="1500" dirty="0">
                <a:solidFill>
                  <a:srgbClr val="000000"/>
                </a:solidFill>
              </a:rPr>
              <a:t> </a:t>
            </a:r>
            <a:r>
              <a:rPr lang="ru-RU" sz="1500" dirty="0" err="1">
                <a:solidFill>
                  <a:srgbClr val="000000"/>
                </a:solidFill>
              </a:rPr>
              <a:t>потрібен</a:t>
            </a:r>
            <a:r>
              <a:rPr lang="ru-RU" sz="1500" dirty="0">
                <a:solidFill>
                  <a:srgbClr val="000000"/>
                </a:solidFill>
              </a:rPr>
              <a:t> доступ</a:t>
            </a:r>
            <a:r>
              <a:rPr lang="uk-UA" sz="1500" dirty="0">
                <a:solidFill>
                  <a:srgbClr val="000000"/>
                </a:solidFill>
              </a:rPr>
              <a:t> до мережних пристроїв і серверів. Два найпоширеніших рішення віддаленого доступу - </a:t>
            </a:r>
            <a:r>
              <a:rPr lang="uk-UA" sz="1500" dirty="0" err="1">
                <a:solidFill>
                  <a:srgbClr val="000000"/>
                </a:solidFill>
              </a:rPr>
              <a:t>Telnet</a:t>
            </a:r>
            <a:r>
              <a:rPr lang="uk-UA" sz="1500" dirty="0">
                <a:solidFill>
                  <a:srgbClr val="000000"/>
                </a:solidFill>
              </a:rPr>
              <a:t> та </a:t>
            </a:r>
            <a:r>
              <a:rPr lang="uk-UA" sz="1500" dirty="0" err="1">
                <a:solidFill>
                  <a:srgbClr val="000000"/>
                </a:solidFill>
              </a:rPr>
              <a:t>Secure</a:t>
            </a:r>
            <a:r>
              <a:rPr lang="uk-UA" sz="1500" dirty="0">
                <a:solidFill>
                  <a:srgbClr val="000000"/>
                </a:solidFill>
              </a:rPr>
              <a:t> </a:t>
            </a:r>
            <a:r>
              <a:rPr lang="uk-UA" sz="1500" dirty="0" err="1">
                <a:solidFill>
                  <a:srgbClr val="000000"/>
                </a:solidFill>
              </a:rPr>
              <a:t>Shell</a:t>
            </a:r>
            <a:r>
              <a:rPr lang="uk-UA" sz="1500" dirty="0">
                <a:solidFill>
                  <a:srgbClr val="000000"/>
                </a:solidFill>
              </a:rPr>
              <a:t> (SSH). </a:t>
            </a:r>
          </a:p>
          <a:p>
            <a:pPr marL="342900" indent="-342900" algn="l" rtl="0">
              <a:buFont typeface="Arial" panose="020B0604020202020204" pitchFamily="34" charset="0"/>
              <a:buChar char="•"/>
            </a:pPr>
            <a:r>
              <a:rPr lang="uk-UA" sz="1500" dirty="0">
                <a:solidFill>
                  <a:srgbClr val="000000"/>
                </a:solidFill>
              </a:rPr>
              <a:t>Протокол передачі гіпертексту (HTTP) і </a:t>
            </a:r>
            <a:r>
              <a:rPr lang="ru-RU" sz="1500" dirty="0" err="1">
                <a:solidFill>
                  <a:srgbClr val="000000"/>
                </a:solidFill>
              </a:rPr>
              <a:t>захищений</a:t>
            </a:r>
            <a:r>
              <a:rPr lang="ru-RU" sz="1500" dirty="0">
                <a:solidFill>
                  <a:srgbClr val="000000"/>
                </a:solidFill>
              </a:rPr>
              <a:t>  протокол </a:t>
            </a:r>
            <a:r>
              <a:rPr lang="ru-RU" sz="1500" dirty="0" err="1">
                <a:solidFill>
                  <a:srgbClr val="000000"/>
                </a:solidFill>
              </a:rPr>
              <a:t>передачі</a:t>
            </a:r>
            <a:r>
              <a:rPr lang="ru-RU" sz="1500" dirty="0">
                <a:solidFill>
                  <a:srgbClr val="000000"/>
                </a:solidFill>
              </a:rPr>
              <a:t> </a:t>
            </a:r>
            <a:r>
              <a:rPr lang="ru-RU" sz="1500" dirty="0" err="1">
                <a:solidFill>
                  <a:srgbClr val="000000"/>
                </a:solidFill>
              </a:rPr>
              <a:t>гіпертексту</a:t>
            </a:r>
            <a:r>
              <a:rPr lang="uk-UA" sz="1500" dirty="0">
                <a:solidFill>
                  <a:srgbClr val="000000"/>
                </a:solidFill>
              </a:rPr>
              <a:t>(HTTPS) використовуються між веб-клієнтами та веб-серверами.</a:t>
            </a:r>
          </a:p>
          <a:p>
            <a:pPr marL="342900" indent="-342900" algn="l" rtl="0">
              <a:buFont typeface="Arial" panose="020B0604020202020204" pitchFamily="34" charset="0"/>
              <a:buChar char="•"/>
            </a:pPr>
            <a:r>
              <a:rPr lang="uk-UA" sz="1500" dirty="0">
                <a:solidFill>
                  <a:srgbClr val="000000"/>
                </a:solidFill>
              </a:rPr>
              <a:t>Простий протокол передачі пошти (SMTP) використовується для надсилання електронної пошти, протокол поштового зв’язку (POP3) або протокол доступу до Інтернет-пошти (IMAP) використовуються клієнтами для отримання електронної пошти.</a:t>
            </a:r>
          </a:p>
          <a:p>
            <a:pPr marL="342900" indent="-342900" algn="l" rtl="0">
              <a:buFont typeface="Arial" panose="020B0604020202020204" pitchFamily="34" charset="0"/>
              <a:buChar char="•"/>
            </a:pPr>
            <a:r>
              <a:rPr lang="uk-UA" sz="1500" dirty="0">
                <a:solidFill>
                  <a:srgbClr val="000000"/>
                </a:solidFill>
              </a:rPr>
              <a:t>Протокол передачі файлів (FTP) та безпечний протокол передачі файлів (SFTP) використовуються для завантаження файлів між клієнтом та сервером FTP.</a:t>
            </a:r>
          </a:p>
          <a:p>
            <a:pPr marL="342900" indent="-342900" algn="l" rtl="0">
              <a:buFont typeface="Arial" panose="020B0604020202020204" pitchFamily="34" charset="0"/>
              <a:buChar char="•"/>
            </a:pPr>
            <a:r>
              <a:rPr lang="uk-UA" sz="1500" dirty="0">
                <a:solidFill>
                  <a:srgbClr val="000000"/>
                </a:solidFill>
              </a:rPr>
              <a:t>Протокол динамічної конфігурації вузла (DHCP) використовується клієнтами для отримання конфігурації IP від сервера DHCP.</a:t>
            </a:r>
          </a:p>
          <a:p>
            <a:pPr marL="342900" indent="-342900" algn="l" rtl="0">
              <a:buFont typeface="Arial" panose="020B0604020202020204" pitchFamily="34" charset="0"/>
              <a:buChar char="•"/>
            </a:pPr>
            <a:r>
              <a:rPr lang="uk-UA" sz="1500" dirty="0">
                <a:solidFill>
                  <a:srgbClr val="000000"/>
                </a:solidFill>
              </a:rPr>
              <a:t>Служба доменних імен (DNS) перетворює доменні імена на IP-адреси.</a:t>
            </a:r>
          </a:p>
          <a:p>
            <a:pPr marL="0" indent="0" algn="l" rtl="0"/>
            <a:r>
              <a:rPr lang="uk-UA" sz="1500" b="1" dirty="0">
                <a:solidFill>
                  <a:srgbClr val="000000"/>
                </a:solidFill>
              </a:rPr>
              <a:t>Примітка</a:t>
            </a:r>
            <a:r>
              <a:rPr lang="uk-UA" sz="1500" dirty="0">
                <a:solidFill>
                  <a:srgbClr val="000000"/>
                </a:solidFill>
              </a:rPr>
              <a:t>: </a:t>
            </a:r>
            <a:r>
              <a:rPr lang="ru-RU" sz="1500" dirty="0">
                <a:solidFill>
                  <a:srgbClr val="000000"/>
                </a:solidFill>
              </a:rPr>
              <a:t>Сервер </a:t>
            </a:r>
            <a:r>
              <a:rPr lang="ru-RU" sz="1500" dirty="0" err="1">
                <a:solidFill>
                  <a:srgbClr val="000000"/>
                </a:solidFill>
              </a:rPr>
              <a:t>може</a:t>
            </a:r>
            <a:r>
              <a:rPr lang="ru-RU" sz="1500" dirty="0">
                <a:solidFill>
                  <a:srgbClr val="000000"/>
                </a:solidFill>
              </a:rPr>
              <a:t> </a:t>
            </a:r>
            <a:r>
              <a:rPr lang="ru-RU" sz="1500" dirty="0" err="1">
                <a:solidFill>
                  <a:srgbClr val="000000"/>
                </a:solidFill>
              </a:rPr>
              <a:t>надавати</a:t>
            </a:r>
            <a:r>
              <a:rPr lang="ru-RU" sz="1500" dirty="0">
                <a:solidFill>
                  <a:srgbClr val="000000"/>
                </a:solidFill>
              </a:rPr>
              <a:t> </a:t>
            </a:r>
            <a:r>
              <a:rPr lang="ru-RU" sz="1500" dirty="0" err="1">
                <a:solidFill>
                  <a:srgbClr val="000000"/>
                </a:solidFill>
              </a:rPr>
              <a:t>кілька</a:t>
            </a:r>
            <a:r>
              <a:rPr lang="ru-RU" sz="1500" dirty="0">
                <a:solidFill>
                  <a:srgbClr val="000000"/>
                </a:solidFill>
              </a:rPr>
              <a:t> </a:t>
            </a:r>
            <a:r>
              <a:rPr lang="ru-RU" sz="1500" dirty="0" err="1">
                <a:solidFill>
                  <a:srgbClr val="000000"/>
                </a:solidFill>
              </a:rPr>
              <a:t>мережних</a:t>
            </a:r>
            <a:r>
              <a:rPr lang="ru-RU" sz="1500" dirty="0">
                <a:solidFill>
                  <a:srgbClr val="000000"/>
                </a:solidFill>
              </a:rPr>
              <a:t> </a:t>
            </a:r>
            <a:r>
              <a:rPr lang="ru-RU" sz="1500" dirty="0" err="1">
                <a:solidFill>
                  <a:srgbClr val="000000"/>
                </a:solidFill>
              </a:rPr>
              <a:t>сервісів</a:t>
            </a:r>
            <a:r>
              <a:rPr lang="ru-RU" sz="1500" dirty="0">
                <a:solidFill>
                  <a:srgbClr val="000000"/>
                </a:solidFill>
              </a:rPr>
              <a:t>.</a:t>
            </a:r>
            <a:r>
              <a:rPr lang="uk-UA" sz="1500" dirty="0">
                <a:solidFill>
                  <a:srgbClr val="000000"/>
                </a:solidFill>
              </a:rPr>
              <a:t> Наприклад, сервер може мати електронну пошту, FTP і SSH сервер.</a:t>
            </a:r>
          </a:p>
        </p:txBody>
      </p:sp>
    </p:spTree>
    <p:extLst>
      <p:ext uri="{BB962C8B-B14F-4D97-AF65-F5344CB8AC3E}">
        <p14:creationId xmlns:p14="http://schemas.microsoft.com/office/powerpoint/2010/main" val="168006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Застосунки та протоколи невеликої мережі</a:t>
            </a:r>
            <a:r>
              <a:rPr lang="en-US" dirty="0"/>
              <a:t/>
            </a:r>
            <a:br>
              <a:rPr lang="en-US" dirty="0"/>
            </a:br>
            <a:r>
              <a:rPr lang="uk-UA" sz="2400"/>
              <a:t>Загальні протоколи (Продовж.)</a:t>
            </a:r>
          </a:p>
        </p:txBody>
      </p:sp>
      <p:sp>
        <p:nvSpPr>
          <p:cNvPr id="4" name="Content Placeholder 3">
            <a:extLst>
              <a:ext uri="{FF2B5EF4-FFF2-40B4-BE49-F238E27FC236}">
                <a16:creationId xmlns:a16="http://schemas.microsoft.com/office/drawing/2014/main" id="{293C6751-32AF-45A8-BF93-DE124C4DE534}"/>
              </a:ext>
            </a:extLst>
          </p:cNvPr>
          <p:cNvSpPr>
            <a:spLocks noGrp="1"/>
          </p:cNvSpPr>
          <p:nvPr>
            <p:ph idx="1"/>
          </p:nvPr>
        </p:nvSpPr>
        <p:spPr>
          <a:xfrm>
            <a:off x="474662" y="731837"/>
            <a:ext cx="8280057" cy="3689897"/>
          </a:xfrm>
        </p:spPr>
        <p:txBody>
          <a:bodyPr/>
          <a:lstStyle/>
          <a:p>
            <a:pPr marL="0" indent="0" algn="l" rtl="0"/>
            <a:r>
              <a:rPr lang="uk-UA" sz="1600" dirty="0">
                <a:solidFill>
                  <a:srgbClr val="000000"/>
                </a:solidFill>
              </a:rPr>
              <a:t>Ці мережні протоколи містять основний набір інструментів мережі, що визначає:</a:t>
            </a:r>
          </a:p>
          <a:p>
            <a:pPr marL="342900" indent="-342900" algn="l" rtl="0">
              <a:buFont typeface="Arial" panose="020B0604020202020204" pitchFamily="34" charset="0"/>
              <a:buChar char="•"/>
            </a:pPr>
            <a:r>
              <a:rPr lang="uk-UA" sz="1600" dirty="0">
                <a:solidFill>
                  <a:srgbClr val="000000"/>
                </a:solidFill>
              </a:rPr>
              <a:t>Процеси на обох кінцях сеансу зв'язку</a:t>
            </a:r>
          </a:p>
          <a:p>
            <a:pPr marL="342900" indent="-342900" algn="l" rtl="0">
              <a:buFont typeface="Arial" panose="020B0604020202020204" pitchFamily="34" charset="0"/>
              <a:buChar char="•"/>
            </a:pPr>
            <a:r>
              <a:rPr lang="uk-UA" sz="1600" dirty="0">
                <a:solidFill>
                  <a:srgbClr val="000000"/>
                </a:solidFill>
              </a:rPr>
              <a:t>Типи повідомлень</a:t>
            </a:r>
          </a:p>
          <a:p>
            <a:pPr marL="342900" indent="-342900" algn="l" rtl="0">
              <a:buFont typeface="Arial" panose="020B0604020202020204" pitchFamily="34" charset="0"/>
              <a:buChar char="•"/>
            </a:pPr>
            <a:r>
              <a:rPr lang="uk-UA" sz="1600" dirty="0">
                <a:solidFill>
                  <a:srgbClr val="000000"/>
                </a:solidFill>
              </a:rPr>
              <a:t>Синтаксис повідомлень</a:t>
            </a:r>
          </a:p>
          <a:p>
            <a:pPr marL="342900" indent="-342900" algn="l" rtl="0">
              <a:buFont typeface="Arial" panose="020B0604020202020204" pitchFamily="34" charset="0"/>
              <a:buChar char="•"/>
            </a:pPr>
            <a:r>
              <a:rPr lang="uk-UA" sz="1600" dirty="0">
                <a:solidFill>
                  <a:srgbClr val="000000"/>
                </a:solidFill>
              </a:rPr>
              <a:t>Значення інформаційних полів</a:t>
            </a:r>
          </a:p>
          <a:p>
            <a:pPr marL="342900" indent="-342900" algn="l" rtl="0">
              <a:buFont typeface="Arial" panose="020B0604020202020204" pitchFamily="34" charset="0"/>
              <a:buChar char="•"/>
            </a:pPr>
            <a:r>
              <a:rPr lang="uk-UA" sz="1600" dirty="0">
                <a:solidFill>
                  <a:srgbClr val="000000"/>
                </a:solidFill>
              </a:rPr>
              <a:t>Як надсилаються повідомлення та очікувану відповідь</a:t>
            </a:r>
          </a:p>
          <a:p>
            <a:pPr marL="342900" indent="-342900" algn="l" rtl="0">
              <a:buFont typeface="Arial" panose="020B0604020202020204" pitchFamily="34" charset="0"/>
              <a:buChar char="•"/>
            </a:pPr>
            <a:r>
              <a:rPr lang="uk-UA" sz="1600" dirty="0">
                <a:solidFill>
                  <a:srgbClr val="000000"/>
                </a:solidFill>
              </a:rPr>
              <a:t>Взаємодію з наступним рівнем нижче</a:t>
            </a:r>
          </a:p>
          <a:p>
            <a:pPr marL="342900" indent="-342900" algn="l">
              <a:buFont typeface="Arial" panose="020B0604020202020204" pitchFamily="34" charset="0"/>
              <a:buChar char="•"/>
            </a:pPr>
            <a:endParaRPr lang="en-US" sz="1600" dirty="0">
              <a:solidFill>
                <a:srgbClr val="000000"/>
              </a:solidFill>
            </a:endParaRPr>
          </a:p>
          <a:p>
            <a:pPr marL="0" indent="0" algn="l" rtl="0"/>
            <a:r>
              <a:rPr lang="uk-UA" sz="1600" dirty="0">
                <a:solidFill>
                  <a:srgbClr val="000000"/>
                </a:solidFill>
              </a:rPr>
              <a:t>Багато компаній встановили політику використання захищених версій (наприклад, SSH, SFTP та HTTPS) цих протоколів, коли це можливо.</a:t>
            </a:r>
          </a:p>
        </p:txBody>
      </p:sp>
    </p:spTree>
    <p:extLst>
      <p:ext uri="{BB962C8B-B14F-4D97-AF65-F5344CB8AC3E}">
        <p14:creationId xmlns:p14="http://schemas.microsoft.com/office/powerpoint/2010/main" val="40845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Застосунки та протоколи невеликої мережі</a:t>
            </a:r>
            <a:r>
              <a:rPr lang="en-US" dirty="0"/>
              <a:t/>
            </a:r>
            <a:br>
              <a:rPr lang="en-US" dirty="0"/>
            </a:br>
            <a:r>
              <a:rPr lang="uk-UA" sz="2400"/>
              <a:t>Застосунки для передавання голосу та відео</a:t>
            </a:r>
          </a:p>
        </p:txBody>
      </p:sp>
      <p:sp>
        <p:nvSpPr>
          <p:cNvPr id="5" name="Content Placeholder 4">
            <a:extLst>
              <a:ext uri="{FF2B5EF4-FFF2-40B4-BE49-F238E27FC236}">
                <a16:creationId xmlns:a16="http://schemas.microsoft.com/office/drawing/2014/main" id="{60805718-1D89-4A05-B2C1-06EAAE238C28}"/>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uk-UA" sz="1400" dirty="0">
                <a:solidFill>
                  <a:srgbClr val="000000"/>
                </a:solidFill>
              </a:rPr>
              <a:t>Сьогодні компанії все частіше використовують IP-телефонію та потокові медіа для спілкування з клієнтами та діловими партнерами, а також дозволяють своїм працівникам віддалено працювати.</a:t>
            </a:r>
          </a:p>
          <a:p>
            <a:pPr marL="342900" indent="-342900" algn="l" rtl="0">
              <a:buFont typeface="Arial" panose="020B0604020202020204" pitchFamily="34" charset="0"/>
              <a:buChar char="•"/>
            </a:pPr>
            <a:r>
              <a:rPr lang="uk-UA" sz="1400" dirty="0">
                <a:solidFill>
                  <a:srgbClr val="000000"/>
                </a:solidFill>
              </a:rPr>
              <a:t>Адміністратор мережі повинен переконатися, що в мережі встановлено належне обладнання, і що мережні пристрої налаштовані для забезпечення пріоритетної доставки.</a:t>
            </a:r>
          </a:p>
          <a:p>
            <a:pPr marL="342900" indent="-342900" algn="l" rtl="0">
              <a:buFont typeface="Arial" panose="020B0604020202020204" pitchFamily="34" charset="0"/>
              <a:buChar char="•"/>
            </a:pPr>
            <a:r>
              <a:rPr lang="uk-UA" sz="1400" dirty="0">
                <a:solidFill>
                  <a:srgbClr val="000000"/>
                </a:solidFill>
              </a:rPr>
              <a:t>Фактори, які адміністратор невеликої мережі повинен враховувати при підтримці застосунків у режимі реального часу:</a:t>
            </a:r>
          </a:p>
          <a:p>
            <a:pPr marL="489010" lvl="2" indent="-342900" rtl="0">
              <a:buFont typeface="Arial" panose="020B0604020202020204" pitchFamily="34" charset="0"/>
              <a:buChar char="•"/>
            </a:pPr>
            <a:r>
              <a:rPr lang="uk-UA" sz="1400" b="1" dirty="0">
                <a:solidFill>
                  <a:srgbClr val="000000"/>
                </a:solidFill>
              </a:rPr>
              <a:t>Інфраструктура -</a:t>
            </a:r>
            <a:r>
              <a:rPr lang="uk-UA" sz="1400" dirty="0">
                <a:solidFill>
                  <a:srgbClr val="000000"/>
                </a:solidFill>
              </a:rPr>
              <a:t> чи спроможна вона підтримувати застосунки в режимі реального часу?</a:t>
            </a:r>
          </a:p>
          <a:p>
            <a:pPr marL="489010" lvl="2" indent="-342900" rtl="0">
              <a:buFont typeface="Arial" panose="020B0604020202020204" pitchFamily="34" charset="0"/>
              <a:buChar char="•"/>
            </a:pPr>
            <a:r>
              <a:rPr lang="uk-UA" sz="1400" b="1" dirty="0" err="1">
                <a:solidFill>
                  <a:srgbClr val="000000"/>
                </a:solidFill>
              </a:rPr>
              <a:t>VoIP</a:t>
            </a:r>
            <a:r>
              <a:rPr lang="uk-UA" sz="1400" b="1" dirty="0">
                <a:solidFill>
                  <a:srgbClr val="000000"/>
                </a:solidFill>
              </a:rPr>
              <a:t> - </a:t>
            </a:r>
            <a:r>
              <a:rPr lang="uk-UA" sz="1400" dirty="0" err="1">
                <a:solidFill>
                  <a:srgbClr val="000000"/>
                </a:solidFill>
              </a:rPr>
              <a:t>VoIP</a:t>
            </a:r>
            <a:r>
              <a:rPr lang="uk-UA" sz="1400" dirty="0">
                <a:solidFill>
                  <a:srgbClr val="000000"/>
                </a:solidFill>
              </a:rPr>
              <a:t>, як правило, дешевше, ніж IP-телефонія, але за рахунок якості та можливостей.</a:t>
            </a:r>
          </a:p>
          <a:p>
            <a:pPr marL="489010" lvl="2" indent="-342900" rtl="0">
              <a:buFont typeface="Arial" panose="020B0604020202020204" pitchFamily="34" charset="0"/>
              <a:buChar char="•"/>
            </a:pPr>
            <a:r>
              <a:rPr lang="uk-UA" sz="1400" b="1" dirty="0">
                <a:solidFill>
                  <a:srgbClr val="000000"/>
                </a:solidFill>
              </a:rPr>
              <a:t>IP-телефонія - </a:t>
            </a:r>
            <a:r>
              <a:rPr lang="uk-UA" sz="1400" dirty="0">
                <a:solidFill>
                  <a:srgbClr val="000000"/>
                </a:solidFill>
              </a:rPr>
              <a:t>для цього використовуються спеціалізовані сервери для керування викликами та сигналізацією.</a:t>
            </a:r>
          </a:p>
          <a:p>
            <a:pPr marL="489010" lvl="2" indent="-342900" rtl="0">
              <a:buFont typeface="Arial" panose="020B0604020202020204" pitchFamily="34" charset="0"/>
              <a:buChar char="•"/>
            </a:pPr>
            <a:r>
              <a:rPr lang="uk-UA" sz="1400" b="1" dirty="0">
                <a:solidFill>
                  <a:srgbClr val="000000"/>
                </a:solidFill>
              </a:rPr>
              <a:t>Застосунки в режимі реального часу - </a:t>
            </a:r>
            <a:r>
              <a:rPr lang="uk-UA" sz="1400" dirty="0">
                <a:solidFill>
                  <a:srgbClr val="000000"/>
                </a:solidFill>
              </a:rPr>
              <a:t>мережа повинна підтримувати механізми якості обслуговування (</a:t>
            </a:r>
            <a:r>
              <a:rPr lang="uk-UA" sz="1400" dirty="0" err="1">
                <a:solidFill>
                  <a:srgbClr val="000000"/>
                </a:solidFill>
              </a:rPr>
              <a:t>QoS</a:t>
            </a:r>
            <a:r>
              <a:rPr lang="uk-UA" sz="1400" dirty="0">
                <a:solidFill>
                  <a:srgbClr val="000000"/>
                </a:solidFill>
              </a:rPr>
              <a:t>), щоб мінімізувати проблеми із затримкою. Транспортний протокол у режимі реального часу (RTP) та протокол керування передачею у реальному часі (RTCP) - два протоколи, що підтримують застосунки в реальному часі.</a:t>
            </a:r>
          </a:p>
        </p:txBody>
      </p:sp>
    </p:spTree>
    <p:extLst>
      <p:ext uri="{BB962C8B-B14F-4D97-AF65-F5344CB8AC3E}">
        <p14:creationId xmlns:p14="http://schemas.microsoft.com/office/powerpoint/2010/main" val="1241498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17.3 Масштабування до більших мереж</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dirty="0"/>
              <a:t>Масштабування до більших мереж</a:t>
            </a:r>
            <a:r>
              <a:rPr lang="en-US" dirty="0"/>
              <a:t/>
            </a:r>
            <a:br>
              <a:rPr lang="en-US" dirty="0"/>
            </a:br>
            <a:r>
              <a:rPr lang="uk-UA" sz="2400" dirty="0"/>
              <a:t>Розширення невеликої мережі</a:t>
            </a:r>
          </a:p>
        </p:txBody>
      </p:sp>
      <p:sp>
        <p:nvSpPr>
          <p:cNvPr id="4" name="Content Placeholder 3">
            <a:extLst>
              <a:ext uri="{FF2B5EF4-FFF2-40B4-BE49-F238E27FC236}">
                <a16:creationId xmlns:a16="http://schemas.microsoft.com/office/drawing/2014/main" id="{4D4DC2CE-CBF1-4EDA-BBE9-D4BCE31CD2E2}"/>
              </a:ext>
            </a:extLst>
          </p:cNvPr>
          <p:cNvSpPr>
            <a:spLocks noGrp="1"/>
          </p:cNvSpPr>
          <p:nvPr>
            <p:ph idx="1"/>
          </p:nvPr>
        </p:nvSpPr>
        <p:spPr>
          <a:xfrm>
            <a:off x="474662" y="731837"/>
            <a:ext cx="8280057" cy="3689897"/>
          </a:xfrm>
        </p:spPr>
        <p:txBody>
          <a:bodyPr/>
          <a:lstStyle/>
          <a:p>
            <a:pPr marL="0" indent="0" algn="l" rtl="0"/>
            <a:r>
              <a:rPr lang="uk-UA" sz="1600" dirty="0">
                <a:solidFill>
                  <a:srgbClr val="000000"/>
                </a:solidFill>
              </a:rPr>
              <a:t>Зростання є природним процесом для багатьох малих підприємств, і їх мережі повинні розширюватись відповідно. В ідеалі, у адміністратора мережі є достатньо часу для прийняття розумних рішень щодо розширення мережі відповідно до зростання компанії.</a:t>
            </a:r>
            <a:endParaRPr lang="en-US" sz="1600" dirty="0">
              <a:solidFill>
                <a:srgbClr val="000000"/>
              </a:solidFill>
            </a:endParaRPr>
          </a:p>
          <a:p>
            <a:pPr marL="0" indent="0" algn="l" rtl="0"/>
            <a:r>
              <a:rPr lang="uk-UA" sz="1600" dirty="0">
                <a:solidFill>
                  <a:srgbClr val="000000"/>
                </a:solidFill>
              </a:rPr>
              <a:t>Для масштабування мережі потрібно кілька елементів:</a:t>
            </a:r>
          </a:p>
          <a:p>
            <a:pPr marL="415985" lvl="1" indent="-342900" rtl="0">
              <a:buFont typeface="Arial" panose="020B0604020202020204" pitchFamily="34" charset="0"/>
              <a:buChar char="•"/>
            </a:pPr>
            <a:r>
              <a:rPr lang="uk-UA" sz="1600" b="1" dirty="0">
                <a:solidFill>
                  <a:srgbClr val="000000"/>
                </a:solidFill>
              </a:rPr>
              <a:t>Документація по мережі </a:t>
            </a:r>
            <a:r>
              <a:rPr lang="uk-UA" sz="1600" dirty="0">
                <a:solidFill>
                  <a:srgbClr val="000000"/>
                </a:solidFill>
              </a:rPr>
              <a:t> - Фізична та логічна топологія</a:t>
            </a:r>
          </a:p>
          <a:p>
            <a:pPr marL="415985" lvl="1" indent="-342900" rtl="0">
              <a:buFont typeface="Arial" panose="020B0604020202020204" pitchFamily="34" charset="0"/>
              <a:buChar char="•"/>
            </a:pPr>
            <a:r>
              <a:rPr lang="uk-UA" sz="1600" b="1" dirty="0">
                <a:solidFill>
                  <a:srgbClr val="000000"/>
                </a:solidFill>
              </a:rPr>
              <a:t>Інвентаризація пристроїв</a:t>
            </a:r>
            <a:r>
              <a:rPr lang="uk-UA" sz="1600" dirty="0">
                <a:solidFill>
                  <a:srgbClr val="000000"/>
                </a:solidFill>
              </a:rPr>
              <a:t> - Список пристроїв, які складають мережу або використовуються у ній</a:t>
            </a:r>
          </a:p>
          <a:p>
            <a:pPr marL="415985" lvl="1" indent="-342900" rtl="0">
              <a:buFont typeface="Arial" panose="020B0604020202020204" pitchFamily="34" charset="0"/>
              <a:buChar char="•"/>
            </a:pPr>
            <a:r>
              <a:rPr lang="uk-UA" sz="1600" b="1" dirty="0">
                <a:solidFill>
                  <a:srgbClr val="000000"/>
                </a:solidFill>
              </a:rPr>
              <a:t>Бюджет</a:t>
            </a:r>
            <a:r>
              <a:rPr lang="uk-UA" sz="1600" dirty="0">
                <a:solidFill>
                  <a:srgbClr val="000000"/>
                </a:solidFill>
              </a:rPr>
              <a:t> - Деталізований ІТ-бюджет, включаючи бюджет на закупівлю обладнання на фінансовий рік</a:t>
            </a:r>
          </a:p>
          <a:p>
            <a:pPr marL="415985" lvl="1" indent="-342900" rtl="0">
              <a:buFont typeface="Arial" panose="020B0604020202020204" pitchFamily="34" charset="0"/>
              <a:buChar char="•"/>
            </a:pPr>
            <a:r>
              <a:rPr lang="uk-UA" sz="1600" b="1" dirty="0">
                <a:solidFill>
                  <a:srgbClr val="000000"/>
                </a:solidFill>
              </a:rPr>
              <a:t>Аналіз трафіку</a:t>
            </a:r>
            <a:r>
              <a:rPr lang="uk-UA" sz="1600" dirty="0">
                <a:solidFill>
                  <a:srgbClr val="000000"/>
                </a:solidFill>
              </a:rPr>
              <a:t> - Протоколи, застосунки і сервіси та відповідні вимоги до трафіку повинні бути задокументовані</a:t>
            </a:r>
          </a:p>
          <a:p>
            <a:pPr marL="0" indent="0" algn="l" rtl="0"/>
            <a:r>
              <a:rPr lang="uk-UA" sz="1600" dirty="0">
                <a:solidFill>
                  <a:srgbClr val="000000"/>
                </a:solidFill>
              </a:rPr>
              <a:t>Ці елементи використовуються для інформування про прийняття рішень, що супроводжує масштабування невеликої мережі.</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36811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Масштабування до більших мереж</a:t>
            </a:r>
            <a:r>
              <a:rPr lang="en-US" dirty="0"/>
              <a:t/>
            </a:r>
            <a:br>
              <a:rPr lang="en-US" dirty="0"/>
            </a:br>
            <a:r>
              <a:rPr lang="uk-UA" sz="2400"/>
              <a:t>Аналіз протоколів</a:t>
            </a:r>
          </a:p>
        </p:txBody>
      </p:sp>
      <p:sp>
        <p:nvSpPr>
          <p:cNvPr id="5" name="Content Placeholder 4">
            <a:extLst>
              <a:ext uri="{FF2B5EF4-FFF2-40B4-BE49-F238E27FC236}">
                <a16:creationId xmlns:a16="http://schemas.microsoft.com/office/drawing/2014/main" id="{3DD0F7E2-6CB1-4DF6-97A5-A655F8C79DD2}"/>
              </a:ext>
            </a:extLst>
          </p:cNvPr>
          <p:cNvSpPr>
            <a:spLocks noGrp="1"/>
          </p:cNvSpPr>
          <p:nvPr>
            <p:ph idx="1"/>
          </p:nvPr>
        </p:nvSpPr>
        <p:spPr>
          <a:xfrm>
            <a:off x="474662" y="731837"/>
            <a:ext cx="8280057" cy="3689897"/>
          </a:xfrm>
        </p:spPr>
        <p:txBody>
          <a:bodyPr/>
          <a:lstStyle/>
          <a:p>
            <a:pPr marL="0" indent="0" algn="l" rtl="0"/>
            <a:r>
              <a:rPr lang="uk-UA" sz="1600" dirty="0">
                <a:solidFill>
                  <a:srgbClr val="000000"/>
                </a:solidFill>
              </a:rPr>
              <a:t>Важливо розуміти тип трафіку, який проходить через мережу, а також поточний трафік. Існує кілька інструментів керування мережею, які можна використовувати з цією метою.</a:t>
            </a:r>
          </a:p>
          <a:p>
            <a:pPr marL="0" indent="0" algn="l"/>
            <a:endParaRPr lang="en-US" sz="1600" dirty="0">
              <a:solidFill>
                <a:srgbClr val="000000"/>
              </a:solidFill>
            </a:endParaRPr>
          </a:p>
          <a:p>
            <a:pPr marL="0" indent="0" algn="l" rtl="0"/>
            <a:r>
              <a:rPr lang="uk-UA" sz="1600" dirty="0">
                <a:solidFill>
                  <a:srgbClr val="000000"/>
                </a:solidFill>
              </a:rPr>
              <a:t>Щоб визначити закономірності руху трафіку, важливо зробити наступне:</a:t>
            </a:r>
          </a:p>
          <a:p>
            <a:pPr marL="358835" lvl="1" indent="-285750" rtl="0">
              <a:buFont typeface="Arial" panose="020B0604020202020204" pitchFamily="34" charset="0"/>
              <a:buChar char="•"/>
            </a:pPr>
            <a:r>
              <a:rPr lang="uk-UA" sz="1600" dirty="0">
                <a:solidFill>
                  <a:srgbClr val="000000"/>
                </a:solidFill>
              </a:rPr>
              <a:t>Захопити трафіку під час пікового використання, щоб отримати чітке уявлення про різні типи трафіку.</a:t>
            </a:r>
          </a:p>
          <a:p>
            <a:pPr marL="358835" lvl="1" indent="-285750" rtl="0">
              <a:buFont typeface="Arial" panose="020B0604020202020204" pitchFamily="34" charset="0"/>
              <a:buChar char="•"/>
            </a:pPr>
            <a:r>
              <a:rPr lang="uk-UA" sz="1600" dirty="0">
                <a:solidFill>
                  <a:srgbClr val="000000"/>
                </a:solidFill>
              </a:rPr>
              <a:t>Виконати захоплення на різних сегментах мережі та пристроях, оскільки деякий трафік буде локальним для певного сегмента.</a:t>
            </a:r>
          </a:p>
          <a:p>
            <a:pPr marL="358835" lvl="1" indent="-285750" rtl="0">
              <a:buFont typeface="Arial" panose="020B0604020202020204" pitchFamily="34" charset="0"/>
              <a:buChar char="•"/>
            </a:pPr>
            <a:r>
              <a:rPr lang="uk-UA" sz="1600" dirty="0">
                <a:solidFill>
                  <a:srgbClr val="000000"/>
                </a:solidFill>
              </a:rPr>
              <a:t>Інформацію, яка зібрана аналізатором протоколу, оцінити на основі джерела і призначення трафіку, а також типу відправленого трафіку. </a:t>
            </a:r>
          </a:p>
          <a:p>
            <a:pPr marL="358835" lvl="1" indent="-285750" rtl="0">
              <a:buFont typeface="Arial" panose="020B0604020202020204" pitchFamily="34" charset="0"/>
              <a:buChar char="•"/>
            </a:pPr>
            <a:r>
              <a:rPr lang="ru-RU" sz="1600" dirty="0" err="1">
                <a:solidFill>
                  <a:srgbClr val="000000"/>
                </a:solidFill>
              </a:rPr>
              <a:t>Цей</a:t>
            </a:r>
            <a:r>
              <a:rPr lang="ru-RU" sz="1600" dirty="0">
                <a:solidFill>
                  <a:srgbClr val="000000"/>
                </a:solidFill>
              </a:rPr>
              <a:t> </a:t>
            </a:r>
            <a:r>
              <a:rPr lang="ru-RU" sz="1600" dirty="0" err="1">
                <a:solidFill>
                  <a:srgbClr val="000000"/>
                </a:solidFill>
              </a:rPr>
              <a:t>аналіз</a:t>
            </a:r>
            <a:r>
              <a:rPr lang="ru-RU" sz="1600" dirty="0">
                <a:solidFill>
                  <a:srgbClr val="000000"/>
                </a:solidFill>
              </a:rPr>
              <a:t> </a:t>
            </a:r>
            <a:r>
              <a:rPr lang="ru-RU" sz="1600" dirty="0" err="1">
                <a:solidFill>
                  <a:srgbClr val="000000"/>
                </a:solidFill>
              </a:rPr>
              <a:t>може</a:t>
            </a:r>
            <a:r>
              <a:rPr lang="ru-RU" sz="1600" dirty="0">
                <a:solidFill>
                  <a:srgbClr val="000000"/>
                </a:solidFill>
              </a:rPr>
              <a:t> бути </a:t>
            </a:r>
            <a:r>
              <a:rPr lang="ru-RU" sz="1600" dirty="0" err="1">
                <a:solidFill>
                  <a:srgbClr val="000000"/>
                </a:solidFill>
              </a:rPr>
              <a:t>використаний</a:t>
            </a:r>
            <a:r>
              <a:rPr lang="ru-RU" sz="1600" dirty="0">
                <a:solidFill>
                  <a:srgbClr val="000000"/>
                </a:solidFill>
              </a:rPr>
              <a:t> для </a:t>
            </a:r>
            <a:r>
              <a:rPr lang="ru-RU" sz="1600" dirty="0" err="1">
                <a:solidFill>
                  <a:srgbClr val="000000"/>
                </a:solidFill>
              </a:rPr>
              <a:t>прийняття</a:t>
            </a:r>
            <a:r>
              <a:rPr lang="ru-RU" sz="1600" dirty="0">
                <a:solidFill>
                  <a:srgbClr val="000000"/>
                </a:solidFill>
              </a:rPr>
              <a:t> </a:t>
            </a:r>
            <a:r>
              <a:rPr lang="ru-RU" sz="1600" dirty="0" err="1">
                <a:solidFill>
                  <a:srgbClr val="000000"/>
                </a:solidFill>
              </a:rPr>
              <a:t>рішень</a:t>
            </a:r>
            <a:r>
              <a:rPr lang="ru-RU" sz="1600" dirty="0">
                <a:solidFill>
                  <a:srgbClr val="000000"/>
                </a:solidFill>
              </a:rPr>
              <a:t> про те, як </a:t>
            </a:r>
            <a:r>
              <a:rPr lang="ru-RU" sz="1600" dirty="0" err="1">
                <a:solidFill>
                  <a:srgbClr val="000000"/>
                </a:solidFill>
              </a:rPr>
              <a:t>ефективніше</a:t>
            </a:r>
            <a:r>
              <a:rPr lang="ru-RU" sz="1600" dirty="0">
                <a:solidFill>
                  <a:srgbClr val="000000"/>
                </a:solidFill>
              </a:rPr>
              <a:t> </a:t>
            </a:r>
            <a:r>
              <a:rPr lang="ru-RU" sz="1600" dirty="0" err="1">
                <a:solidFill>
                  <a:srgbClr val="000000"/>
                </a:solidFill>
              </a:rPr>
              <a:t>керувати</a:t>
            </a:r>
            <a:r>
              <a:rPr lang="ru-RU" sz="1600" dirty="0">
                <a:solidFill>
                  <a:srgbClr val="000000"/>
                </a:solidFill>
              </a:rPr>
              <a:t> </a:t>
            </a:r>
            <a:r>
              <a:rPr lang="ru-RU" sz="1600" dirty="0" err="1">
                <a:solidFill>
                  <a:srgbClr val="000000"/>
                </a:solidFill>
              </a:rPr>
              <a:t>трафіком</a:t>
            </a:r>
            <a:r>
              <a:rPr lang="ru-RU" sz="1600" dirty="0">
                <a:solidFill>
                  <a:srgbClr val="000000"/>
                </a:solidFill>
              </a:rPr>
              <a:t>.</a:t>
            </a:r>
            <a:endParaRPr lang="uk-UA" sz="1600" dirty="0">
              <a:solidFill>
                <a:srgbClr val="000000"/>
              </a:solidFill>
            </a:endParaRPr>
          </a:p>
        </p:txBody>
      </p:sp>
    </p:spTree>
    <p:extLst>
      <p:ext uri="{BB962C8B-B14F-4D97-AF65-F5344CB8AC3E}">
        <p14:creationId xmlns:p14="http://schemas.microsoft.com/office/powerpoint/2010/main" val="39797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Масштабування до більших мереж </a:t>
            </a:r>
            <a:r>
              <a:rPr lang="en-US" dirty="0"/>
              <a:t/>
            </a:r>
            <a:br>
              <a:rPr lang="en-US" dirty="0"/>
            </a:br>
            <a:r>
              <a:rPr lang="uk-UA" sz="2400"/>
              <a:t>Використання службової мережі</a:t>
            </a:r>
          </a:p>
        </p:txBody>
      </p:sp>
      <p:sp>
        <p:nvSpPr>
          <p:cNvPr id="4" name="Content Placeholder 3">
            <a:extLst>
              <a:ext uri="{FF2B5EF4-FFF2-40B4-BE49-F238E27FC236}">
                <a16:creationId xmlns:a16="http://schemas.microsoft.com/office/drawing/2014/main" id="{A4F111CF-BA9E-4AFA-8A34-8CA18113097A}"/>
              </a:ext>
            </a:extLst>
          </p:cNvPr>
          <p:cNvSpPr>
            <a:spLocks noGrp="1"/>
          </p:cNvSpPr>
          <p:nvPr>
            <p:ph idx="1"/>
          </p:nvPr>
        </p:nvSpPr>
        <p:spPr>
          <a:xfrm>
            <a:off x="66675" y="609600"/>
            <a:ext cx="8972549" cy="4095749"/>
          </a:xfrm>
        </p:spPr>
        <p:txBody>
          <a:bodyPr/>
          <a:lstStyle/>
          <a:p>
            <a:pPr marL="0" indent="0" algn="l" rtl="0"/>
            <a:r>
              <a:rPr lang="uk-UA" sz="1600">
                <a:solidFill>
                  <a:srgbClr val="000000"/>
                </a:solidFill>
              </a:rPr>
              <a:t>Багато операційних систем надають вбудовані засоби для відображення такої інформації щодо використання мережі. Ці інструменти можна використовувати для захоплення «знімка» інформації, наприклад:</a:t>
            </a:r>
          </a:p>
          <a:p>
            <a:pPr marL="0" indent="0" algn="l"/>
            <a:endParaRPr lang="en-US" sz="1600" dirty="0">
              <a:solidFill>
                <a:srgbClr val="000000"/>
              </a:solidFill>
            </a:endParaRPr>
          </a:p>
          <a:p>
            <a:pPr marL="415985" lvl="1" indent="-342900" rtl="0">
              <a:buFont typeface="Arial" panose="020B0604020202020204" pitchFamily="34" charset="0"/>
              <a:buChar char="•"/>
            </a:pPr>
            <a:r>
              <a:rPr lang="uk-UA" sz="1600">
                <a:solidFill>
                  <a:srgbClr val="000000"/>
                </a:solidFill>
              </a:rPr>
              <a:t>Версія ОС</a:t>
            </a:r>
          </a:p>
          <a:p>
            <a:pPr marL="415985" lvl="1" indent="-342900" rtl="0">
              <a:buFont typeface="Arial" panose="020B0604020202020204" pitchFamily="34" charset="0"/>
              <a:buChar char="•"/>
            </a:pPr>
            <a:r>
              <a:rPr lang="uk-UA" sz="1600">
                <a:solidFill>
                  <a:srgbClr val="000000"/>
                </a:solidFill>
              </a:rPr>
              <a:t>Використання процесора</a:t>
            </a:r>
          </a:p>
          <a:p>
            <a:pPr marL="415985" lvl="1" indent="-342900" rtl="0">
              <a:buFont typeface="Arial" panose="020B0604020202020204" pitchFamily="34" charset="0"/>
              <a:buChar char="•"/>
            </a:pPr>
            <a:r>
              <a:rPr lang="uk-UA" sz="1600">
                <a:solidFill>
                  <a:srgbClr val="000000"/>
                </a:solidFill>
              </a:rPr>
              <a:t>Використання оперативної пам'яті</a:t>
            </a:r>
          </a:p>
          <a:p>
            <a:pPr marL="415985" lvl="1" indent="-342900" rtl="0">
              <a:buFont typeface="Arial" panose="020B0604020202020204" pitchFamily="34" charset="0"/>
              <a:buChar char="•"/>
            </a:pPr>
            <a:r>
              <a:rPr lang="uk-UA" sz="1600">
                <a:solidFill>
                  <a:srgbClr val="000000"/>
                </a:solidFill>
              </a:rPr>
              <a:t>Використання приводу</a:t>
            </a:r>
          </a:p>
          <a:p>
            <a:pPr marL="415985" lvl="1" indent="-342900" rtl="0">
              <a:buFont typeface="Arial" panose="020B0604020202020204" pitchFamily="34" charset="0"/>
              <a:buChar char="•"/>
            </a:pPr>
            <a:r>
              <a:rPr lang="uk-UA" sz="1600">
                <a:solidFill>
                  <a:srgbClr val="000000"/>
                </a:solidFill>
              </a:rPr>
              <a:t>Немережні програми</a:t>
            </a:r>
          </a:p>
          <a:p>
            <a:pPr marL="415985" lvl="1" indent="-342900" rtl="0">
              <a:buFont typeface="Arial" panose="020B0604020202020204" pitchFamily="34" charset="0"/>
              <a:buChar char="•"/>
            </a:pPr>
            <a:r>
              <a:rPr lang="uk-UA" sz="1600">
                <a:solidFill>
                  <a:srgbClr val="000000"/>
                </a:solidFill>
              </a:rPr>
              <a:t>Мережні програми</a:t>
            </a:r>
          </a:p>
          <a:p>
            <a:pPr marL="415985" lvl="1" indent="-342900">
              <a:buFont typeface="Arial" panose="020B0604020202020204" pitchFamily="34" charset="0"/>
              <a:buChar char="•"/>
            </a:pPr>
            <a:endParaRPr lang="en-US" sz="1600" dirty="0">
              <a:solidFill>
                <a:srgbClr val="000000"/>
              </a:solidFill>
            </a:endParaRPr>
          </a:p>
          <a:p>
            <a:pPr marL="0" indent="0" algn="l" rtl="0"/>
            <a:r>
              <a:rPr lang="uk-UA" sz="1600">
                <a:solidFill>
                  <a:srgbClr val="000000"/>
                </a:solidFill>
              </a:rPr>
              <a:t>Документування знімків для співробітників у невеликій мережі протягом певного періоду часу дуже корисно для визначення вимог до протоколів і пов'язаних з ними потоків трафіку.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56757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17.4 Перевірка з'єднання</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Перевірка з'єднання </a:t>
            </a:r>
            <a:r>
              <a:rPr lang="en-US" dirty="0"/>
              <a:t/>
            </a:r>
            <a:br>
              <a:rPr lang="en-US" dirty="0"/>
            </a:br>
            <a:r>
              <a:rPr lang="uk-UA" sz="2400"/>
              <a:t>Перевірка з'єднання за допомогою команди Ping</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133350" y="687671"/>
            <a:ext cx="8621369" cy="1774104"/>
          </a:xfrm>
        </p:spPr>
        <p:txBody>
          <a:bodyPr/>
          <a:lstStyle/>
          <a:p>
            <a:pPr marL="0" indent="0" algn="l" rtl="0"/>
            <a:r>
              <a:rPr lang="uk-UA" sz="1600" dirty="0">
                <a:solidFill>
                  <a:srgbClr val="000000"/>
                </a:solidFill>
              </a:rPr>
              <a:t>Незалежно від того, чи ваша мережа невелика та нова, чи ви масштабуєте існуючу мережу, ви завжди </a:t>
            </a:r>
            <a:r>
              <a:rPr lang="uk-UA" sz="1600" dirty="0" err="1">
                <a:solidFill>
                  <a:srgbClr val="000000"/>
                </a:solidFill>
              </a:rPr>
              <a:t>захочете</a:t>
            </a:r>
            <a:r>
              <a:rPr lang="uk-UA" sz="1600" dirty="0">
                <a:solidFill>
                  <a:srgbClr val="000000"/>
                </a:solidFill>
              </a:rPr>
              <a:t> переконатися у тому, що компоненти належним чином під'єднані один до одного та до Інтернету. </a:t>
            </a:r>
          </a:p>
          <a:p>
            <a:pPr marL="342900" indent="-342900" algn="l" rtl="0">
              <a:buFont typeface="Arial" panose="020B0604020202020204" pitchFamily="34" charset="0"/>
              <a:buChar char="•"/>
            </a:pPr>
            <a:r>
              <a:rPr lang="uk-UA" sz="1600" dirty="0">
                <a:solidFill>
                  <a:srgbClr val="000000"/>
                </a:solidFill>
              </a:rPr>
              <a:t>Команда </a:t>
            </a:r>
            <a:r>
              <a:rPr lang="uk-UA" sz="1600" dirty="0" err="1">
                <a:solidFill>
                  <a:srgbClr val="000000"/>
                </a:solidFill>
              </a:rPr>
              <a:t>ping</a:t>
            </a:r>
            <a:r>
              <a:rPr lang="uk-UA" sz="1600" dirty="0">
                <a:solidFill>
                  <a:srgbClr val="000000"/>
                </a:solidFill>
              </a:rPr>
              <a:t>, яка доступна в більшості операційних систем, є найефективнішим способом швидкої перевірки зв'язку 3 рівня між IP-</a:t>
            </a:r>
            <a:r>
              <a:rPr lang="uk-UA" sz="1600" dirty="0" err="1">
                <a:solidFill>
                  <a:srgbClr val="000000"/>
                </a:solidFill>
              </a:rPr>
              <a:t>адресою</a:t>
            </a:r>
            <a:r>
              <a:rPr lang="uk-UA" sz="1600" dirty="0">
                <a:solidFill>
                  <a:srgbClr val="000000"/>
                </a:solidFill>
              </a:rPr>
              <a:t> джерела та призначення.</a:t>
            </a:r>
          </a:p>
          <a:p>
            <a:pPr marL="342900" indent="-342900" algn="l" rtl="0">
              <a:buFont typeface="Arial" panose="020B0604020202020204" pitchFamily="34" charset="0"/>
              <a:buChar char="•"/>
            </a:pPr>
            <a:r>
              <a:rPr lang="uk-UA" sz="1600" dirty="0">
                <a:solidFill>
                  <a:srgbClr val="000000"/>
                </a:solidFill>
              </a:rPr>
              <a:t>Команда </a:t>
            </a:r>
            <a:r>
              <a:rPr lang="uk-UA" sz="1600" dirty="0" err="1">
                <a:solidFill>
                  <a:srgbClr val="000000"/>
                </a:solidFill>
              </a:rPr>
              <a:t>ping</a:t>
            </a:r>
            <a:r>
              <a:rPr lang="uk-UA" sz="1600" dirty="0">
                <a:solidFill>
                  <a:srgbClr val="000000"/>
                </a:solidFill>
              </a:rPr>
              <a:t> використовує у протоколі </a:t>
            </a:r>
            <a:r>
              <a:rPr lang="uk-UA" sz="1600" dirty="0" err="1">
                <a:solidFill>
                  <a:srgbClr val="000000"/>
                </a:solidFill>
              </a:rPr>
              <a:t>Internet</a:t>
            </a:r>
            <a:r>
              <a:rPr lang="uk-UA" sz="1600" dirty="0">
                <a:solidFill>
                  <a:srgbClr val="000000"/>
                </a:solidFill>
              </a:rPr>
              <a:t> </a:t>
            </a:r>
            <a:r>
              <a:rPr lang="uk-UA" sz="1600" dirty="0" err="1">
                <a:solidFill>
                  <a:srgbClr val="000000"/>
                </a:solidFill>
              </a:rPr>
              <a:t>Control</a:t>
            </a:r>
            <a:r>
              <a:rPr lang="uk-UA" sz="1600" dirty="0">
                <a:solidFill>
                  <a:srgbClr val="000000"/>
                </a:solidFill>
              </a:rPr>
              <a:t> </a:t>
            </a:r>
            <a:r>
              <a:rPr lang="uk-UA" sz="1600" dirty="0" err="1">
                <a:solidFill>
                  <a:srgbClr val="000000"/>
                </a:solidFill>
              </a:rPr>
              <a:t>Message</a:t>
            </a:r>
            <a:r>
              <a:rPr lang="uk-UA" sz="1600" dirty="0">
                <a:solidFill>
                  <a:srgbClr val="000000"/>
                </a:solidFill>
              </a:rPr>
              <a:t> (ICMP) </a:t>
            </a:r>
            <a:r>
              <a:rPr lang="uk-UA" sz="1600" dirty="0" err="1">
                <a:solidFill>
                  <a:srgbClr val="000000"/>
                </a:solidFill>
              </a:rPr>
              <a:t>ехо</a:t>
            </a:r>
            <a:r>
              <a:rPr lang="uk-UA" sz="1600" dirty="0">
                <a:solidFill>
                  <a:srgbClr val="000000"/>
                </a:solidFill>
              </a:rPr>
              <a:t>-повідомлення (</a:t>
            </a:r>
            <a:r>
              <a:rPr lang="en-US" sz="1600" dirty="0">
                <a:solidFill>
                  <a:srgbClr val="000000"/>
                </a:solidFill>
              </a:rPr>
              <a:t>ICMP Type 8) </a:t>
            </a:r>
            <a:r>
              <a:rPr lang="uk-UA" sz="1600" dirty="0">
                <a:solidFill>
                  <a:srgbClr val="000000"/>
                </a:solidFill>
              </a:rPr>
              <a:t>та </a:t>
            </a:r>
            <a:r>
              <a:rPr lang="uk-UA" sz="1600" dirty="0" err="1">
                <a:solidFill>
                  <a:srgbClr val="000000"/>
                </a:solidFill>
              </a:rPr>
              <a:t>ехо</a:t>
            </a:r>
            <a:r>
              <a:rPr lang="uk-UA" sz="1600" dirty="0">
                <a:solidFill>
                  <a:srgbClr val="000000"/>
                </a:solidFill>
              </a:rPr>
              <a:t>-відповіді (ICMP </a:t>
            </a:r>
            <a:r>
              <a:rPr lang="uk-UA" sz="1600" dirty="0" err="1">
                <a:solidFill>
                  <a:srgbClr val="000000"/>
                </a:solidFill>
              </a:rPr>
              <a:t>Type</a:t>
            </a:r>
            <a:r>
              <a:rPr lang="uk-UA" sz="1600" dirty="0">
                <a:solidFill>
                  <a:srgbClr val="000000"/>
                </a:solidFill>
              </a:rPr>
              <a:t> 0). </a:t>
            </a:r>
          </a:p>
        </p:txBody>
      </p:sp>
      <p:pic>
        <p:nvPicPr>
          <p:cNvPr id="8" name="Picture 7">
            <a:extLst>
              <a:ext uri="{FF2B5EF4-FFF2-40B4-BE49-F238E27FC236}">
                <a16:creationId xmlns:a16="http://schemas.microsoft.com/office/drawing/2014/main" id="{617B48B4-4445-4E88-845E-13CC7F3D98F2}"/>
              </a:ext>
            </a:extLst>
          </p:cNvPr>
          <p:cNvPicPr>
            <a:picLocks noChangeAspect="1"/>
          </p:cNvPicPr>
          <p:nvPr/>
        </p:nvPicPr>
        <p:blipFill>
          <a:blip r:embed="rId3"/>
          <a:stretch>
            <a:fillRect/>
          </a:stretch>
        </p:blipFill>
        <p:spPr>
          <a:xfrm>
            <a:off x="216731" y="2847975"/>
            <a:ext cx="4459288" cy="1402879"/>
          </a:xfrm>
          <a:prstGeom prst="rect">
            <a:avLst/>
          </a:prstGeom>
        </p:spPr>
      </p:pic>
      <p:pic>
        <p:nvPicPr>
          <p:cNvPr id="9" name="Picture 8">
            <a:extLst>
              <a:ext uri="{FF2B5EF4-FFF2-40B4-BE49-F238E27FC236}">
                <a16:creationId xmlns:a16="http://schemas.microsoft.com/office/drawing/2014/main" id="{BEBE6953-619E-456B-861D-F9EACA61C9BE}"/>
              </a:ext>
            </a:extLst>
          </p:cNvPr>
          <p:cNvPicPr>
            <a:picLocks noChangeAspect="1"/>
          </p:cNvPicPr>
          <p:nvPr/>
        </p:nvPicPr>
        <p:blipFill>
          <a:blip r:embed="rId4"/>
          <a:stretch>
            <a:fillRect/>
          </a:stretch>
        </p:blipFill>
        <p:spPr>
          <a:xfrm>
            <a:off x="4745252" y="3549414"/>
            <a:ext cx="4352636" cy="1238058"/>
          </a:xfrm>
          <a:prstGeom prst="rect">
            <a:avLst/>
          </a:prstGeom>
        </p:spPr>
      </p:pic>
    </p:spTree>
    <p:extLst>
      <p:ext uri="{BB962C8B-B14F-4D97-AF65-F5344CB8AC3E}">
        <p14:creationId xmlns:p14="http://schemas.microsoft.com/office/powerpoint/2010/main" val="56768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614217"/>
            <a:ext cx="8853286" cy="757551"/>
          </a:xfrm>
        </p:spPr>
        <p:txBody>
          <a:bodyPr/>
          <a:lstStyle/>
          <a:p>
            <a:pPr marL="0" lvl="0" indent="0" defTabSz="914400" rtl="0" eaLnBrk="0" hangingPunct="0">
              <a:spcBef>
                <a:spcPct val="0"/>
              </a:spcBef>
              <a:spcAft>
                <a:spcPct val="0"/>
              </a:spcAft>
              <a:buClrTx/>
              <a:buSzTx/>
              <a:buNone/>
            </a:pPr>
            <a:r>
              <a:rPr lang="uk-UA" sz="1400" b="1" dirty="0" smtClean="0">
                <a:solidFill>
                  <a:schemeClr val="tx1"/>
                </a:solidFill>
                <a:ea typeface="Calibri" panose="020F0502020204030204" pitchFamily="34" charset="0"/>
                <a:cs typeface="Calibri" panose="020F0502020204030204" pitchFamily="34" charset="0"/>
              </a:rPr>
              <a:t>Мета</a:t>
            </a:r>
            <a:r>
              <a:rPr lang="uk-UA" sz="1400" dirty="0" smtClean="0">
                <a:solidFill>
                  <a:schemeClr val="tx1"/>
                </a:solidFill>
                <a:ea typeface="Calibri" panose="020F0502020204030204" pitchFamily="34" charset="0"/>
                <a:cs typeface="Calibri" panose="020F0502020204030204" pitchFamily="34" charset="0"/>
              </a:rPr>
              <a:t>: </a:t>
            </a:r>
            <a:r>
              <a:rPr lang="uk-UA" dirty="0"/>
              <a:t>Реалізуйте схему для невеликої мережі, що включає маршрутизатор, комутатор і кінцеві пристрої.</a:t>
            </a:r>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281951222"/>
              </p:ext>
            </p:extLst>
          </p:nvPr>
        </p:nvGraphicFramePr>
        <p:xfrm>
          <a:off x="144065" y="1547438"/>
          <a:ext cx="8667426" cy="3417570"/>
        </p:xfrm>
        <a:graphic>
          <a:graphicData uri="http://schemas.openxmlformats.org/drawingml/2006/table">
            <a:tbl>
              <a:tblPr firstRow="1" bandRow="1">
                <a:tableStyleId>{5C22544A-7EE6-4342-B048-85BDC9FD1C3A}</a:tableStyleId>
              </a:tblPr>
              <a:tblGrid>
                <a:gridCol w="3830016">
                  <a:extLst>
                    <a:ext uri="{9D8B030D-6E8A-4147-A177-3AD203B41FA5}">
                      <a16:colId xmlns:a16="http://schemas.microsoft.com/office/drawing/2014/main" val="2579019526"/>
                    </a:ext>
                  </a:extLst>
                </a:gridCol>
                <a:gridCol w="4837410">
                  <a:extLst>
                    <a:ext uri="{9D8B030D-6E8A-4147-A177-3AD203B41FA5}">
                      <a16:colId xmlns:a16="http://schemas.microsoft.com/office/drawing/2014/main" val="1764220437"/>
                    </a:ext>
                  </a:extLst>
                </a:gridCol>
              </a:tblGrid>
              <a:tr h="370840">
                <a:tc>
                  <a:txBody>
                    <a:bodyPr/>
                    <a:lstStyle/>
                    <a:p>
                      <a:pPr algn="l" rtl="0" fontAlgn="ctr"/>
                      <a:r>
                        <a:rPr lang="uk-UA" sz="1200" b="1" dirty="0" smtClean="0">
                          <a:effectLst/>
                        </a:rPr>
                        <a:t>Назва</a:t>
                      </a:r>
                      <a:endParaRPr lang="uk-UA" sz="1200" b="1" dirty="0">
                        <a:effectLst/>
                      </a:endParaRPr>
                    </a:p>
                  </a:txBody>
                  <a:tcPr marL="47625" marR="47625" marT="47625" marB="47625" anchor="ctr"/>
                </a:tc>
                <a:tc>
                  <a:txBody>
                    <a:bodyPr/>
                    <a:lstStyle/>
                    <a:p>
                      <a:pPr algn="l" rtl="0" fontAlgn="ctr"/>
                      <a:r>
                        <a:rPr lang="uk-UA" sz="1200" b="1" dirty="0">
                          <a:effectLst/>
                        </a:rPr>
                        <a:t>Мета </a:t>
                      </a:r>
                      <a:r>
                        <a:rPr lang="uk-UA" sz="1200" b="1" dirty="0" smtClean="0">
                          <a:effectLst/>
                        </a:rPr>
                        <a:t>вивчення</a:t>
                      </a:r>
                      <a:endParaRPr lang="uk-UA" sz="1200" b="1"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rtl="0" fontAlgn="ctr"/>
                      <a:r>
                        <a:rPr lang="uk-UA" sz="1200" b="1">
                          <a:solidFill>
                            <a:schemeClr val="bg1"/>
                          </a:solidFill>
                          <a:effectLst/>
                        </a:rPr>
                        <a:t>Пристрої у невеликій мережі</a:t>
                      </a:r>
                    </a:p>
                  </a:txBody>
                  <a:tcPr marL="47625" marR="47625" marT="47625" marB="47625" anchor="ctr">
                    <a:solidFill>
                      <a:schemeClr val="accent1"/>
                    </a:solidFill>
                  </a:tcPr>
                </a:tc>
                <a:tc>
                  <a:txBody>
                    <a:bodyPr/>
                    <a:lstStyle/>
                    <a:p>
                      <a:pPr rtl="0" fontAlgn="ctr"/>
                      <a:r>
                        <a:rPr lang="uk-UA" sz="1200" b="0">
                          <a:effectLst/>
                        </a:rPr>
                        <a:t>Визначити пристрої, які використовуються в невеликій мережі.</a:t>
                      </a:r>
                    </a:p>
                  </a:txBody>
                  <a:tcPr marL="47625" marR="47625" marT="47625" marB="47625" anchor="ctr"/>
                </a:tc>
                <a:extLst>
                  <a:ext uri="{0D108BD9-81ED-4DB2-BD59-A6C34878D82A}">
                    <a16:rowId xmlns:a16="http://schemas.microsoft.com/office/drawing/2014/main" val="3150950737"/>
                  </a:ext>
                </a:extLst>
              </a:tr>
              <a:tr h="370840">
                <a:tc>
                  <a:txBody>
                    <a:bodyPr/>
                    <a:lstStyle/>
                    <a:p>
                      <a:pPr rtl="0" fontAlgn="ctr"/>
                      <a:r>
                        <a:rPr lang="uk-UA" sz="1200" b="1">
                          <a:solidFill>
                            <a:schemeClr val="bg1"/>
                          </a:solidFill>
                          <a:effectLst/>
                        </a:rPr>
                        <a:t>Застосунки та протоколи невеликої мережі</a:t>
                      </a:r>
                    </a:p>
                  </a:txBody>
                  <a:tcPr marL="47625" marR="47625" marT="47625" marB="47625" anchor="ctr">
                    <a:solidFill>
                      <a:schemeClr val="accent1"/>
                    </a:solidFill>
                  </a:tcPr>
                </a:tc>
                <a:tc>
                  <a:txBody>
                    <a:bodyPr/>
                    <a:lstStyle/>
                    <a:p>
                      <a:pPr rtl="0" fontAlgn="ctr"/>
                      <a:r>
                        <a:rPr lang="uk-UA" sz="1200" b="0">
                          <a:effectLst/>
                        </a:rPr>
                        <a:t>Визначити протоколи і застосунки, які використовуються в невеликій мережі.</a:t>
                      </a:r>
                    </a:p>
                  </a:txBody>
                  <a:tcPr marL="47625" marR="47625" marT="47625" marB="47625" anchor="ctr"/>
                </a:tc>
                <a:extLst>
                  <a:ext uri="{0D108BD9-81ED-4DB2-BD59-A6C34878D82A}">
                    <a16:rowId xmlns:a16="http://schemas.microsoft.com/office/drawing/2014/main" val="2772085455"/>
                  </a:ext>
                </a:extLst>
              </a:tr>
              <a:tr h="370840">
                <a:tc>
                  <a:txBody>
                    <a:bodyPr/>
                    <a:lstStyle/>
                    <a:p>
                      <a:pPr rtl="0" fontAlgn="ctr"/>
                      <a:r>
                        <a:rPr lang="uk-UA" sz="1200" b="1">
                          <a:solidFill>
                            <a:schemeClr val="bg1"/>
                          </a:solidFill>
                          <a:effectLst/>
                        </a:rPr>
                        <a:t>Масштабування до більших мереж</a:t>
                      </a:r>
                    </a:p>
                  </a:txBody>
                  <a:tcPr marL="47625" marR="47625" marT="47625" marB="47625" anchor="ctr">
                    <a:solidFill>
                      <a:schemeClr val="accent1"/>
                    </a:solidFill>
                  </a:tcPr>
                </a:tc>
                <a:tc>
                  <a:txBody>
                    <a:bodyPr/>
                    <a:lstStyle/>
                    <a:p>
                      <a:pPr rtl="0" fontAlgn="ctr"/>
                      <a:r>
                        <a:rPr lang="uk-UA" sz="1200" b="0">
                          <a:effectLst/>
                        </a:rPr>
                        <a:t>Пояснити, як невелика мережа створює основу для більших мереж.</a:t>
                      </a:r>
                    </a:p>
                  </a:txBody>
                  <a:tcPr marL="47625" marR="47625" marT="47625" marB="47625" anchor="ctr"/>
                </a:tc>
                <a:extLst>
                  <a:ext uri="{0D108BD9-81ED-4DB2-BD59-A6C34878D82A}">
                    <a16:rowId xmlns:a16="http://schemas.microsoft.com/office/drawing/2014/main" val="3228802595"/>
                  </a:ext>
                </a:extLst>
              </a:tr>
              <a:tr h="370840">
                <a:tc>
                  <a:txBody>
                    <a:bodyPr/>
                    <a:lstStyle/>
                    <a:p>
                      <a:pPr rtl="0" fontAlgn="ctr"/>
                      <a:r>
                        <a:rPr lang="uk-UA" sz="1200" b="1">
                          <a:solidFill>
                            <a:schemeClr val="bg1"/>
                          </a:solidFill>
                          <a:effectLst/>
                        </a:rPr>
                        <a:t>Перевірка з'єднання</a:t>
                      </a:r>
                    </a:p>
                  </a:txBody>
                  <a:tcPr marL="47625" marR="47625" marT="47625" marB="47625" anchor="ctr">
                    <a:solidFill>
                      <a:schemeClr val="accent1"/>
                    </a:solidFill>
                  </a:tcPr>
                </a:tc>
                <a:tc>
                  <a:txBody>
                    <a:bodyPr/>
                    <a:lstStyle/>
                    <a:p>
                      <a:pPr rtl="0" fontAlgn="ctr"/>
                      <a:r>
                        <a:rPr lang="uk-UA" sz="1200" b="0">
                          <a:effectLst/>
                        </a:rPr>
                        <a:t>Використання вихідних даних команд ping і tracert для перевірки з'єднання та встановлення відповідної працездатності мережі.</a:t>
                      </a:r>
                    </a:p>
                  </a:txBody>
                  <a:tcPr marL="47625" marR="47625" marT="47625" marB="47625" anchor="ctr"/>
                </a:tc>
                <a:extLst>
                  <a:ext uri="{0D108BD9-81ED-4DB2-BD59-A6C34878D82A}">
                    <a16:rowId xmlns:a16="http://schemas.microsoft.com/office/drawing/2014/main" val="3134809945"/>
                  </a:ext>
                </a:extLst>
              </a:tr>
              <a:tr h="370840">
                <a:tc>
                  <a:txBody>
                    <a:bodyPr/>
                    <a:lstStyle/>
                    <a:p>
                      <a:pPr rtl="0" fontAlgn="ctr"/>
                      <a:r>
                        <a:rPr lang="uk-UA" sz="1200" b="1">
                          <a:solidFill>
                            <a:schemeClr val="bg1"/>
                          </a:solidFill>
                          <a:effectLst/>
                        </a:rPr>
                        <a:t>Команди вузла та IOS</a:t>
                      </a:r>
                    </a:p>
                  </a:txBody>
                  <a:tcPr marL="47625" marR="47625" marT="47625" marB="47625" anchor="ctr">
                    <a:solidFill>
                      <a:schemeClr val="accent1"/>
                    </a:solidFill>
                  </a:tcPr>
                </a:tc>
                <a:tc>
                  <a:txBody>
                    <a:bodyPr/>
                    <a:lstStyle/>
                    <a:p>
                      <a:pPr rtl="0" fontAlgn="ctr"/>
                      <a:r>
                        <a:rPr lang="uk-UA" sz="1200" b="0">
                          <a:effectLst/>
                        </a:rPr>
                        <a:t>Використання команд вузла та IOS для одержання інформації про пристрої у мережі.</a:t>
                      </a:r>
                    </a:p>
                  </a:txBody>
                  <a:tcPr marL="47625" marR="47625" marT="47625" marB="47625" anchor="ctr"/>
                </a:tc>
                <a:extLst>
                  <a:ext uri="{0D108BD9-81ED-4DB2-BD59-A6C34878D82A}">
                    <a16:rowId xmlns:a16="http://schemas.microsoft.com/office/drawing/2014/main" val="2728406127"/>
                  </a:ext>
                </a:extLst>
              </a:tr>
              <a:tr h="370840">
                <a:tc>
                  <a:txBody>
                    <a:bodyPr/>
                    <a:lstStyle/>
                    <a:p>
                      <a:pPr rtl="0" fontAlgn="ctr"/>
                      <a:r>
                        <a:rPr lang="uk-UA" sz="1200" b="1">
                          <a:solidFill>
                            <a:schemeClr val="bg1"/>
                          </a:solidFill>
                          <a:effectLst/>
                        </a:rPr>
                        <a:t>Методи пошуку та усунення несправностей</a:t>
                      </a:r>
                    </a:p>
                  </a:txBody>
                  <a:tcPr marL="47625" marR="47625" marT="47625" marB="47625" anchor="ctr">
                    <a:solidFill>
                      <a:schemeClr val="accent1"/>
                    </a:solidFill>
                  </a:tcPr>
                </a:tc>
                <a:tc>
                  <a:txBody>
                    <a:bodyPr/>
                    <a:lstStyle/>
                    <a:p>
                      <a:pPr rtl="0" fontAlgn="ctr"/>
                      <a:r>
                        <a:rPr lang="uk-UA" sz="1200" b="0">
                          <a:effectLst/>
                        </a:rPr>
                        <a:t>Описати традиційні методи виявлення і усунення несправностей у мережі.</a:t>
                      </a:r>
                    </a:p>
                  </a:txBody>
                  <a:tcPr marL="47625" marR="47625" marT="47625" marB="47625" anchor="ctr"/>
                </a:tc>
                <a:extLst>
                  <a:ext uri="{0D108BD9-81ED-4DB2-BD59-A6C34878D82A}">
                    <a16:rowId xmlns:a16="http://schemas.microsoft.com/office/drawing/2014/main" val="3149551507"/>
                  </a:ext>
                </a:extLst>
              </a:tr>
              <a:tr h="370840">
                <a:tc>
                  <a:txBody>
                    <a:bodyPr/>
                    <a:lstStyle/>
                    <a:p>
                      <a:pPr rtl="0" fontAlgn="ctr"/>
                      <a:r>
                        <a:rPr lang="uk-UA" sz="1200" b="1">
                          <a:solidFill>
                            <a:schemeClr val="bg1"/>
                          </a:solidFill>
                          <a:effectLst/>
                        </a:rPr>
                        <a:t>Сценарії пошуку та усунення несправностей</a:t>
                      </a:r>
                    </a:p>
                  </a:txBody>
                  <a:tcPr marL="47625" marR="47625" marT="47625" marB="47625" anchor="ctr">
                    <a:solidFill>
                      <a:schemeClr val="accent1"/>
                    </a:solidFill>
                  </a:tcPr>
                </a:tc>
                <a:tc>
                  <a:txBody>
                    <a:bodyPr/>
                    <a:lstStyle/>
                    <a:p>
                      <a:pPr rtl="0" fontAlgn="ctr"/>
                      <a:r>
                        <a:rPr lang="uk-UA" sz="1200" b="0" dirty="0">
                          <a:effectLst/>
                        </a:rPr>
                        <a:t>Усунення </a:t>
                      </a:r>
                      <a:r>
                        <a:rPr lang="uk-UA" sz="1200" b="0" dirty="0" err="1">
                          <a:effectLst/>
                        </a:rPr>
                        <a:t>несправностей</a:t>
                      </a:r>
                      <a:r>
                        <a:rPr lang="uk-UA" sz="1200" b="0" dirty="0">
                          <a:effectLst/>
                        </a:rPr>
                        <a:t> пристроїв у мережі.</a:t>
                      </a:r>
                    </a:p>
                  </a:txBody>
                  <a:tcPr marL="47625" marR="47625" marT="47625" marB="47625" anchor="ctr"/>
                </a:tc>
                <a:extLst>
                  <a:ext uri="{0D108BD9-81ED-4DB2-BD59-A6C34878D82A}">
                    <a16:rowId xmlns:a16="http://schemas.microsoft.com/office/drawing/2014/main" val="3007087746"/>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76904"/>
            <a:ext cx="8754720" cy="731837"/>
          </a:xfrm>
        </p:spPr>
        <p:txBody>
          <a:bodyPr/>
          <a:lstStyle/>
          <a:p>
            <a:pPr rtl="0"/>
            <a:r>
              <a:rPr lang="uk-UA" sz="1600" dirty="0"/>
              <a:t>Перевірка з'єднання</a:t>
            </a:r>
            <a:r>
              <a:rPr lang="en-US" dirty="0"/>
              <a:t/>
            </a:r>
            <a:br>
              <a:rPr lang="en-US" dirty="0"/>
            </a:br>
            <a:r>
              <a:rPr lang="uk-UA" sz="2400" dirty="0"/>
              <a:t>Перевірка з'єднання за допомогою команди </a:t>
            </a:r>
            <a:r>
              <a:rPr lang="uk-UA" sz="2400" dirty="0" err="1"/>
              <a:t>Ping</a:t>
            </a:r>
            <a:r>
              <a:rPr lang="uk-UA" sz="2400" dirty="0"/>
              <a:t> (Продовж.)</a:t>
            </a:r>
          </a:p>
        </p:txBody>
      </p:sp>
      <p:sp>
        <p:nvSpPr>
          <p:cNvPr id="5" name="Content Placeholder 4">
            <a:extLst>
              <a:ext uri="{FF2B5EF4-FFF2-40B4-BE49-F238E27FC236}">
                <a16:creationId xmlns:a16="http://schemas.microsoft.com/office/drawing/2014/main" id="{83EF1FB9-F0A5-499F-86F9-615E8074EB5B}"/>
              </a:ext>
            </a:extLst>
          </p:cNvPr>
          <p:cNvSpPr>
            <a:spLocks noGrp="1"/>
          </p:cNvSpPr>
          <p:nvPr>
            <p:ph idx="1"/>
          </p:nvPr>
        </p:nvSpPr>
        <p:spPr>
          <a:xfrm>
            <a:off x="257176" y="908741"/>
            <a:ext cx="8497544" cy="1201738"/>
          </a:xfrm>
        </p:spPr>
        <p:txBody>
          <a:bodyPr/>
          <a:lstStyle/>
          <a:p>
            <a:pPr marL="0" indent="0" algn="l" rtl="0"/>
            <a:r>
              <a:rPr lang="uk-UA" sz="1600" dirty="0">
                <a:solidFill>
                  <a:srgbClr val="000000"/>
                </a:solidFill>
              </a:rPr>
              <a:t>На </a:t>
            </a:r>
            <a:r>
              <a:rPr lang="uk-UA" sz="1600" dirty="0" err="1">
                <a:solidFill>
                  <a:srgbClr val="000000"/>
                </a:solidFill>
              </a:rPr>
              <a:t>вузлі</a:t>
            </a:r>
            <a:r>
              <a:rPr lang="uk-UA" sz="1600" dirty="0">
                <a:solidFill>
                  <a:srgbClr val="000000"/>
                </a:solidFill>
              </a:rPr>
              <a:t> з ОС Windows 10 команда </a:t>
            </a:r>
            <a:r>
              <a:rPr lang="uk-UA" sz="1600" dirty="0" err="1">
                <a:solidFill>
                  <a:srgbClr val="000000"/>
                </a:solidFill>
              </a:rPr>
              <a:t>ping</a:t>
            </a:r>
            <a:r>
              <a:rPr lang="uk-UA" sz="1600" dirty="0">
                <a:solidFill>
                  <a:srgbClr val="000000"/>
                </a:solidFill>
              </a:rPr>
              <a:t> надсилає чотири послідовні ICMP </a:t>
            </a:r>
            <a:r>
              <a:rPr lang="uk-UA" sz="1600" dirty="0" err="1">
                <a:solidFill>
                  <a:srgbClr val="000000"/>
                </a:solidFill>
              </a:rPr>
              <a:t>ехо</a:t>
            </a:r>
            <a:r>
              <a:rPr lang="uk-UA" sz="1600" dirty="0">
                <a:solidFill>
                  <a:srgbClr val="000000"/>
                </a:solidFill>
              </a:rPr>
              <a:t>-повідомлення і очікує чотири послідовні ICMP </a:t>
            </a:r>
            <a:r>
              <a:rPr lang="uk-UA" sz="1600" dirty="0" err="1">
                <a:solidFill>
                  <a:srgbClr val="000000"/>
                </a:solidFill>
              </a:rPr>
              <a:t>ехо</a:t>
            </a:r>
            <a:r>
              <a:rPr lang="uk-UA" sz="1600" dirty="0">
                <a:solidFill>
                  <a:srgbClr val="000000"/>
                </a:solidFill>
              </a:rPr>
              <a:t>-відповіді від вузла призначення. Команда </a:t>
            </a:r>
            <a:r>
              <a:rPr lang="uk-UA" sz="1600" dirty="0" err="1">
                <a:solidFill>
                  <a:srgbClr val="000000"/>
                </a:solidFill>
              </a:rPr>
              <a:t>ping</a:t>
            </a:r>
            <a:r>
              <a:rPr lang="uk-UA" sz="1600" dirty="0">
                <a:solidFill>
                  <a:srgbClr val="000000"/>
                </a:solidFill>
              </a:rPr>
              <a:t> в IOS надсилає п’ять </a:t>
            </a:r>
            <a:r>
              <a:rPr lang="uk-UA" sz="1600" dirty="0" err="1">
                <a:solidFill>
                  <a:srgbClr val="000000"/>
                </a:solidFill>
              </a:rPr>
              <a:t>ехо</a:t>
            </a:r>
            <a:r>
              <a:rPr lang="uk-UA" sz="1600" dirty="0">
                <a:solidFill>
                  <a:srgbClr val="000000"/>
                </a:solidFill>
              </a:rPr>
              <a:t>-повідомлень ICMP та відображає індикатор для кожної отриманої </a:t>
            </a:r>
            <a:r>
              <a:rPr lang="uk-UA" sz="1600" dirty="0" err="1">
                <a:solidFill>
                  <a:srgbClr val="000000"/>
                </a:solidFill>
              </a:rPr>
              <a:t>ехо</a:t>
            </a:r>
            <a:r>
              <a:rPr lang="uk-UA" sz="1600" dirty="0">
                <a:solidFill>
                  <a:srgbClr val="000000"/>
                </a:solidFill>
              </a:rPr>
              <a:t>-відповіді ICMP.</a:t>
            </a:r>
          </a:p>
          <a:p>
            <a:pPr marL="0" indent="0" algn="l"/>
            <a:endParaRPr lang="en-US" sz="1600" dirty="0">
              <a:solidFill>
                <a:srgbClr val="000000"/>
              </a:solidFill>
            </a:endParaRPr>
          </a:p>
          <a:p>
            <a:pPr marL="0" indent="0" algn="l" rtl="0"/>
            <a:r>
              <a:rPr lang="uk-UA" sz="1600" dirty="0">
                <a:solidFill>
                  <a:srgbClr val="000000"/>
                </a:solidFill>
              </a:rPr>
              <a:t>Індикатори команди </a:t>
            </a:r>
            <a:r>
              <a:rPr lang="uk-UA" sz="1600" dirty="0" err="1">
                <a:solidFill>
                  <a:srgbClr val="000000"/>
                </a:solidFill>
              </a:rPr>
              <a:t>ping</a:t>
            </a:r>
            <a:r>
              <a:rPr lang="uk-UA" sz="1600" dirty="0">
                <a:solidFill>
                  <a:srgbClr val="000000"/>
                </a:solidFill>
              </a:rPr>
              <a:t> в IOS наступні:</a:t>
            </a: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a:p>
            <a:pPr marL="342900" indent="-342900" algn="l">
              <a:buFont typeface="Arial" panose="020B0604020202020204" pitchFamily="34" charset="0"/>
              <a:buChar char="•"/>
            </a:pPr>
            <a:endParaRPr lang="en-US" sz="1400" b="1" dirty="0">
              <a:solidFill>
                <a:srgbClr val="000000"/>
              </a:solidFill>
            </a:endParaRPr>
          </a:p>
        </p:txBody>
      </p:sp>
      <p:graphicFrame>
        <p:nvGraphicFramePr>
          <p:cNvPr id="6" name="Table 6">
            <a:extLst>
              <a:ext uri="{FF2B5EF4-FFF2-40B4-BE49-F238E27FC236}">
                <a16:creationId xmlns:a16="http://schemas.microsoft.com/office/drawing/2014/main" id="{03F69F7F-539D-4510-8B57-D1F149A77EAA}"/>
              </a:ext>
            </a:extLst>
          </p:cNvPr>
          <p:cNvGraphicFramePr>
            <a:graphicFrameLocks noGrp="1"/>
          </p:cNvGraphicFramePr>
          <p:nvPr>
            <p:extLst>
              <p:ext uri="{D42A27DB-BD31-4B8C-83A1-F6EECF244321}">
                <p14:modId xmlns:p14="http://schemas.microsoft.com/office/powerpoint/2010/main" val="3783712170"/>
              </p:ext>
            </p:extLst>
          </p:nvPr>
        </p:nvGraphicFramePr>
        <p:xfrm>
          <a:off x="474662" y="2207839"/>
          <a:ext cx="8280058" cy="2026920"/>
        </p:xfrm>
        <a:graphic>
          <a:graphicData uri="http://schemas.openxmlformats.org/drawingml/2006/table">
            <a:tbl>
              <a:tblPr firstRow="1" bandRow="1">
                <a:tableStyleId>{5C22544A-7EE6-4342-B048-85BDC9FD1C3A}</a:tableStyleId>
              </a:tblPr>
              <a:tblGrid>
                <a:gridCol w="940755">
                  <a:extLst>
                    <a:ext uri="{9D8B030D-6E8A-4147-A177-3AD203B41FA5}">
                      <a16:colId xmlns:a16="http://schemas.microsoft.com/office/drawing/2014/main" val="1295102679"/>
                    </a:ext>
                  </a:extLst>
                </a:gridCol>
                <a:gridCol w="7339303">
                  <a:extLst>
                    <a:ext uri="{9D8B030D-6E8A-4147-A177-3AD203B41FA5}">
                      <a16:colId xmlns:a16="http://schemas.microsoft.com/office/drawing/2014/main" val="252758851"/>
                    </a:ext>
                  </a:extLst>
                </a:gridCol>
              </a:tblGrid>
              <a:tr h="0">
                <a:tc>
                  <a:txBody>
                    <a:bodyPr/>
                    <a:lstStyle/>
                    <a:p>
                      <a:pPr algn="l" rtl="0" fontAlgn="ctr"/>
                      <a:r>
                        <a:rPr lang="uk-UA" sz="1200">
                          <a:effectLst/>
                        </a:rPr>
                        <a:t>Елемент</a:t>
                      </a:r>
                    </a:p>
                  </a:txBody>
                  <a:tcPr marL="47625" marR="47625" marT="47625" marB="47625" anchor="ctr"/>
                </a:tc>
                <a:tc>
                  <a:txBody>
                    <a:bodyPr/>
                    <a:lstStyle/>
                    <a:p>
                      <a:pPr algn="l" rtl="0" fontAlgn="ctr"/>
                      <a:r>
                        <a:rPr lang="uk-UA" sz="1200">
                          <a:effectLst/>
                        </a:rPr>
                        <a:t>Опис</a:t>
                      </a:r>
                    </a:p>
                  </a:txBody>
                  <a:tcPr marL="47625" marR="47625" marT="47625" marB="47625" anchor="ctr"/>
                </a:tc>
                <a:extLst>
                  <a:ext uri="{0D108BD9-81ED-4DB2-BD59-A6C34878D82A}">
                    <a16:rowId xmlns:a16="http://schemas.microsoft.com/office/drawing/2014/main" val="3056744586"/>
                  </a:ext>
                </a:extLst>
              </a:tr>
              <a:tr h="370840">
                <a:tc>
                  <a:txBody>
                    <a:bodyPr/>
                    <a:lstStyle/>
                    <a:p>
                      <a:pPr rtl="0" fontAlgn="ctr"/>
                      <a:r>
                        <a:rPr lang="uk-UA" sz="1200" b="1">
                          <a:solidFill>
                            <a:srgbClr val="000000"/>
                          </a:solidFill>
                          <a:effectLst/>
                        </a:rPr>
                        <a:t>!</a:t>
                      </a:r>
                    </a:p>
                  </a:txBody>
                  <a:tcPr marL="47625" marR="47625" marT="47625" marB="47625" anchor="ctr"/>
                </a:tc>
                <a:tc>
                  <a:txBody>
                    <a:bodyPr/>
                    <a:lstStyle/>
                    <a:p>
                      <a:pPr rtl="0" fontAlgn="ctr">
                        <a:buFont typeface="Arial" panose="020B0604020202020204" pitchFamily="34" charset="0"/>
                        <a:buChar char="•"/>
                      </a:pPr>
                      <a:r>
                        <a:rPr lang="uk-UA" sz="1200" b="0">
                          <a:solidFill>
                            <a:srgbClr val="000000"/>
                          </a:solidFill>
                          <a:effectLst/>
                        </a:rPr>
                        <a:t>Знак оклику вказує на успішне отримання ехо-відповіді.</a:t>
                      </a:r>
                    </a:p>
                    <a:p>
                      <a:pPr rtl="0" fontAlgn="ctr">
                        <a:buFont typeface="Arial" panose="020B0604020202020204" pitchFamily="34" charset="0"/>
                        <a:buChar char="•"/>
                      </a:pPr>
                      <a:r>
                        <a:rPr lang="uk-UA" sz="1200" b="0">
                          <a:solidFill>
                            <a:srgbClr val="000000"/>
                          </a:solidFill>
                          <a:effectLst/>
                        </a:rPr>
                        <a:t>Він перевіряє зв'язок рівня 3 між джерелом та отримувачем.</a:t>
                      </a:r>
                    </a:p>
                  </a:txBody>
                  <a:tcPr marL="47625" marR="47625" marT="47625" marB="47625" anchor="ctr"/>
                </a:tc>
                <a:extLst>
                  <a:ext uri="{0D108BD9-81ED-4DB2-BD59-A6C34878D82A}">
                    <a16:rowId xmlns:a16="http://schemas.microsoft.com/office/drawing/2014/main" val="1949256186"/>
                  </a:ext>
                </a:extLst>
              </a:tr>
              <a:tr h="370840">
                <a:tc>
                  <a:txBody>
                    <a:bodyPr/>
                    <a:lstStyle/>
                    <a:p>
                      <a:pPr rtl="0" fontAlgn="ctr"/>
                      <a:r>
                        <a:rPr lang="uk-UA" sz="1200" b="1">
                          <a:solidFill>
                            <a:srgbClr val="000000"/>
                          </a:solidFill>
                          <a:effectLst/>
                        </a:rPr>
                        <a:t>.</a:t>
                      </a:r>
                    </a:p>
                  </a:txBody>
                  <a:tcPr marL="47625" marR="47625" marT="47625" marB="47625" anchor="ctr"/>
                </a:tc>
                <a:tc>
                  <a:txBody>
                    <a:bodyPr/>
                    <a:lstStyle/>
                    <a:p>
                      <a:pPr rtl="0" fontAlgn="ctr">
                        <a:buFont typeface="Arial" panose="020B0604020202020204" pitchFamily="34" charset="0"/>
                        <a:buChar char="•"/>
                      </a:pPr>
                      <a:r>
                        <a:rPr lang="uk-UA" sz="1200" b="0" dirty="0">
                          <a:solidFill>
                            <a:srgbClr val="000000"/>
                          </a:solidFill>
                          <a:effectLst/>
                        </a:rPr>
                        <a:t>Період означає, що минув час очікування </a:t>
                      </a:r>
                      <a:r>
                        <a:rPr lang="uk-UA" sz="1200" b="0" dirty="0" err="1">
                          <a:solidFill>
                            <a:srgbClr val="000000"/>
                          </a:solidFill>
                          <a:effectLst/>
                        </a:rPr>
                        <a:t>ехо</a:t>
                      </a:r>
                      <a:r>
                        <a:rPr lang="uk-UA" sz="1200" b="0" dirty="0">
                          <a:solidFill>
                            <a:srgbClr val="000000"/>
                          </a:solidFill>
                          <a:effectLst/>
                        </a:rPr>
                        <a:t>-відповіді.</a:t>
                      </a:r>
                    </a:p>
                    <a:p>
                      <a:pPr rtl="0" fontAlgn="ctr">
                        <a:buFont typeface="Arial" panose="020B0604020202020204" pitchFamily="34" charset="0"/>
                        <a:buChar char="•"/>
                      </a:pPr>
                      <a:r>
                        <a:rPr lang="uk-UA" sz="1200" b="0" dirty="0">
                          <a:solidFill>
                            <a:srgbClr val="000000"/>
                          </a:solidFill>
                          <a:effectLst/>
                        </a:rPr>
                        <a:t>Це вказує на те, що проблема з під'єднанням сталася десь уздовж шляху</a:t>
                      </a:r>
                    </a:p>
                  </a:txBody>
                  <a:tcPr marL="47625" marR="47625" marT="47625" marB="47625" anchor="ctr"/>
                </a:tc>
                <a:extLst>
                  <a:ext uri="{0D108BD9-81ED-4DB2-BD59-A6C34878D82A}">
                    <a16:rowId xmlns:a16="http://schemas.microsoft.com/office/drawing/2014/main" val="51423680"/>
                  </a:ext>
                </a:extLst>
              </a:tr>
              <a:tr h="370840">
                <a:tc>
                  <a:txBody>
                    <a:bodyPr/>
                    <a:lstStyle/>
                    <a:p>
                      <a:pPr rtl="0" fontAlgn="ctr"/>
                      <a:r>
                        <a:rPr lang="uk-UA" sz="1200" b="1">
                          <a:solidFill>
                            <a:srgbClr val="000000"/>
                          </a:solidFill>
                          <a:effectLst/>
                        </a:rPr>
                        <a:t>U</a:t>
                      </a:r>
                    </a:p>
                  </a:txBody>
                  <a:tcPr marL="47625" marR="47625" marT="47625" marB="47625" anchor="ctr"/>
                </a:tc>
                <a:tc>
                  <a:txBody>
                    <a:bodyPr/>
                    <a:lstStyle/>
                    <a:p>
                      <a:pPr rtl="0" fontAlgn="ctr">
                        <a:buFont typeface="Arial" panose="020B0604020202020204" pitchFamily="34" charset="0"/>
                        <a:buChar char="•"/>
                      </a:pPr>
                      <a:r>
                        <a:rPr lang="uk-UA" sz="1200" b="0" dirty="0">
                          <a:solidFill>
                            <a:srgbClr val="000000"/>
                          </a:solidFill>
                          <a:effectLst/>
                        </a:rPr>
                        <a:t>У верхньому регістрі </a:t>
                      </a:r>
                      <a:r>
                        <a:rPr lang="uk-UA" sz="1200" b="1" dirty="0">
                          <a:solidFill>
                            <a:srgbClr val="000000"/>
                          </a:solidFill>
                          <a:effectLst/>
                        </a:rPr>
                        <a:t>U</a:t>
                      </a:r>
                      <a:r>
                        <a:rPr lang="uk-UA" sz="1200" b="0" dirty="0">
                          <a:solidFill>
                            <a:srgbClr val="000000"/>
                          </a:solidFill>
                          <a:effectLst/>
                        </a:rPr>
                        <a:t> вказує на те, що маршрутизатор на шляху відповів повідомленням про помилку ICMP типу 3 «пункт призначення недоступний».</a:t>
                      </a:r>
                    </a:p>
                    <a:p>
                      <a:pPr rtl="0" fontAlgn="ctr">
                        <a:buFont typeface="Arial" panose="020B0604020202020204" pitchFamily="34" charset="0"/>
                        <a:buChar char="•"/>
                      </a:pPr>
                      <a:r>
                        <a:rPr lang="uk-UA" sz="1200" b="0" dirty="0">
                          <a:solidFill>
                            <a:srgbClr val="000000"/>
                          </a:solidFill>
                          <a:effectLst/>
                        </a:rPr>
                        <a:t>До можливих причин можна віднести те, що маршрутизатор не знає напрямок до цільової мережі або не зміг знайти вузол в цільовій мережі.</a:t>
                      </a:r>
                    </a:p>
                  </a:txBody>
                  <a:tcPr marL="47625" marR="47625" marT="47625" marB="47625" anchor="ctr"/>
                </a:tc>
                <a:extLst>
                  <a:ext uri="{0D108BD9-81ED-4DB2-BD59-A6C34878D82A}">
                    <a16:rowId xmlns:a16="http://schemas.microsoft.com/office/drawing/2014/main" val="3522231268"/>
                  </a:ext>
                </a:extLst>
              </a:tr>
            </a:tbl>
          </a:graphicData>
        </a:graphic>
      </p:graphicFrame>
      <p:sp>
        <p:nvSpPr>
          <p:cNvPr id="2" name="TextBox 1">
            <a:extLst>
              <a:ext uri="{FF2B5EF4-FFF2-40B4-BE49-F238E27FC236}">
                <a16:creationId xmlns:a16="http://schemas.microsoft.com/office/drawing/2014/main" id="{3341920A-2AC3-4077-BEB9-5EF9B3E51CE8}"/>
              </a:ext>
            </a:extLst>
          </p:cNvPr>
          <p:cNvSpPr txBox="1"/>
          <p:nvPr/>
        </p:nvSpPr>
        <p:spPr>
          <a:xfrm>
            <a:off x="433659" y="4234759"/>
            <a:ext cx="5589735" cy="461665"/>
          </a:xfrm>
          <a:prstGeom prst="rect">
            <a:avLst/>
          </a:prstGeom>
          <a:noFill/>
        </p:spPr>
        <p:txBody>
          <a:bodyPr wrap="none" rtlCol="0">
            <a:spAutoFit/>
          </a:bodyPr>
          <a:lstStyle/>
          <a:p>
            <a:pPr rtl="0"/>
            <a:r>
              <a:rPr lang="uk-UA" sz="1200" b="1" dirty="0">
                <a:solidFill>
                  <a:srgbClr val="000000"/>
                </a:solidFill>
              </a:rPr>
              <a:t>Примітка:</a:t>
            </a:r>
            <a:r>
              <a:rPr lang="uk-UA" sz="1200" dirty="0">
                <a:solidFill>
                  <a:srgbClr val="000000"/>
                </a:solidFill>
              </a:rPr>
              <a:t> Інші можливі відповіді на команду </a:t>
            </a:r>
            <a:r>
              <a:rPr lang="uk-UA" sz="1200" dirty="0" err="1">
                <a:solidFill>
                  <a:srgbClr val="000000"/>
                </a:solidFill>
              </a:rPr>
              <a:t>ping</a:t>
            </a:r>
            <a:r>
              <a:rPr lang="uk-UA" sz="1200" dirty="0">
                <a:solidFill>
                  <a:srgbClr val="000000"/>
                </a:solidFill>
              </a:rPr>
              <a:t> включають Q, M,? або &amp;. </a:t>
            </a:r>
          </a:p>
          <a:p>
            <a:pPr rtl="0"/>
            <a:r>
              <a:rPr lang="uk-UA" sz="1200" dirty="0">
                <a:solidFill>
                  <a:srgbClr val="000000"/>
                </a:solidFill>
              </a:rPr>
              <a:t>Однак, їх значення </a:t>
            </a:r>
            <a:r>
              <a:rPr lang="ru-RU" sz="1200" dirty="0">
                <a:solidFill>
                  <a:srgbClr val="000000"/>
                </a:solidFill>
              </a:rPr>
              <a:t>в </a:t>
            </a:r>
            <a:r>
              <a:rPr lang="ru-RU" sz="1200" dirty="0" err="1">
                <a:solidFill>
                  <a:srgbClr val="000000"/>
                </a:solidFill>
              </a:rPr>
              <a:t>даному</a:t>
            </a:r>
            <a:r>
              <a:rPr lang="ru-RU" sz="1200" dirty="0">
                <a:solidFill>
                  <a:srgbClr val="000000"/>
                </a:solidFill>
              </a:rPr>
              <a:t> </a:t>
            </a:r>
            <a:r>
              <a:rPr lang="ru-RU" sz="1200" dirty="0" err="1">
                <a:solidFill>
                  <a:srgbClr val="000000"/>
                </a:solidFill>
              </a:rPr>
              <a:t>розділі</a:t>
            </a:r>
            <a:r>
              <a:rPr lang="ru-RU" sz="1200" dirty="0">
                <a:solidFill>
                  <a:srgbClr val="000000"/>
                </a:solidFill>
              </a:rPr>
              <a:t> не </a:t>
            </a:r>
            <a:r>
              <a:rPr lang="ru-RU" sz="1200" dirty="0" err="1">
                <a:solidFill>
                  <a:srgbClr val="000000"/>
                </a:solidFill>
              </a:rPr>
              <a:t>розглядається</a:t>
            </a:r>
            <a:r>
              <a:rPr lang="ru-RU" sz="1200" dirty="0">
                <a:solidFill>
                  <a:srgbClr val="000000"/>
                </a:solidFill>
              </a:rPr>
              <a:t>.</a:t>
            </a:r>
            <a:endParaRPr lang="en-US" sz="1200" dirty="0"/>
          </a:p>
        </p:txBody>
      </p:sp>
    </p:spTree>
    <p:extLst>
      <p:ext uri="{BB962C8B-B14F-4D97-AF65-F5344CB8AC3E}">
        <p14:creationId xmlns:p14="http://schemas.microsoft.com/office/powerpoint/2010/main" val="78128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Перевірка з'єднання</a:t>
            </a:r>
            <a:r>
              <a:rPr lang="en-US" dirty="0"/>
              <a:t/>
            </a:r>
            <a:br>
              <a:rPr lang="en-US" dirty="0"/>
            </a:br>
            <a:r>
              <a:rPr lang="uk-UA" sz="2400"/>
              <a:t>Розширена команда Ping</a:t>
            </a:r>
          </a:p>
        </p:txBody>
      </p:sp>
      <p:sp>
        <p:nvSpPr>
          <p:cNvPr id="7" name="Content Placeholder 6">
            <a:extLst>
              <a:ext uri="{FF2B5EF4-FFF2-40B4-BE49-F238E27FC236}">
                <a16:creationId xmlns:a16="http://schemas.microsoft.com/office/drawing/2014/main" id="{392730A1-8E01-4B1C-80A8-4DC1FCCA5D82}"/>
              </a:ext>
            </a:extLst>
          </p:cNvPr>
          <p:cNvSpPr>
            <a:spLocks noGrp="1"/>
          </p:cNvSpPr>
          <p:nvPr>
            <p:ph idx="1"/>
          </p:nvPr>
        </p:nvSpPr>
        <p:spPr>
          <a:xfrm>
            <a:off x="266700" y="731837"/>
            <a:ext cx="3723409" cy="3627727"/>
          </a:xfrm>
        </p:spPr>
        <p:txBody>
          <a:bodyPr/>
          <a:lstStyle/>
          <a:p>
            <a:pPr marL="0" indent="0" algn="l" rtl="0"/>
            <a:r>
              <a:rPr lang="uk-UA" sz="1500">
                <a:solidFill>
                  <a:srgbClr val="000000"/>
                </a:solidFill>
              </a:rPr>
              <a:t>Cisco IOS пропонує розширений режим для команди </a:t>
            </a:r>
            <a:r>
              <a:rPr lang="uk-UA" sz="1500" b="1">
                <a:solidFill>
                  <a:srgbClr val="000000"/>
                </a:solidFill>
              </a:rPr>
              <a:t>ping</a:t>
            </a:r>
            <a:r>
              <a:rPr lang="uk-UA" sz="1500">
                <a:solidFill>
                  <a:srgbClr val="000000"/>
                </a:solidFill>
              </a:rPr>
              <a:t> .</a:t>
            </a:r>
          </a:p>
          <a:p>
            <a:pPr marL="0" indent="0" algn="l"/>
            <a:endParaRPr lang="en-US" sz="1500" dirty="0">
              <a:solidFill>
                <a:srgbClr val="000000"/>
              </a:solidFill>
            </a:endParaRPr>
          </a:p>
          <a:p>
            <a:pPr marL="0" indent="0" algn="l" rtl="0"/>
            <a:r>
              <a:rPr lang="uk-UA" sz="1500">
                <a:solidFill>
                  <a:srgbClr val="000000"/>
                </a:solidFill>
              </a:rPr>
              <a:t>Розширена команда ping вводиться в привілейованому режимі EXEC шляхом введення </a:t>
            </a:r>
            <a:r>
              <a:rPr lang="uk-UA" sz="1500" b="1">
                <a:solidFill>
                  <a:srgbClr val="000000"/>
                </a:solidFill>
              </a:rPr>
              <a:t>ping</a:t>
            </a:r>
            <a:r>
              <a:rPr lang="uk-UA" sz="1500">
                <a:solidFill>
                  <a:srgbClr val="000000"/>
                </a:solidFill>
              </a:rPr>
              <a:t> без IP-адреси призначення. Згодом вам буде надано кілька підказок, щоб налаштувати розширену команду </a:t>
            </a:r>
            <a:r>
              <a:rPr lang="uk-UA" sz="1500" b="1">
                <a:solidFill>
                  <a:srgbClr val="000000"/>
                </a:solidFill>
              </a:rPr>
              <a:t>ping</a:t>
            </a:r>
            <a:r>
              <a:rPr lang="uk-UA" sz="1500">
                <a:solidFill>
                  <a:srgbClr val="000000"/>
                </a:solidFill>
              </a:rPr>
              <a:t>.</a:t>
            </a:r>
          </a:p>
          <a:p>
            <a:pPr marL="0" indent="0" algn="l"/>
            <a:endParaRPr lang="en-US" sz="1500" b="1" dirty="0">
              <a:solidFill>
                <a:srgbClr val="000000"/>
              </a:solidFill>
            </a:endParaRPr>
          </a:p>
          <a:p>
            <a:pPr marL="0" indent="0" algn="l" rtl="0"/>
            <a:r>
              <a:rPr lang="uk-UA" sz="1500" b="1">
                <a:solidFill>
                  <a:srgbClr val="000000"/>
                </a:solidFill>
              </a:rPr>
              <a:t>Примітка:</a:t>
            </a:r>
            <a:r>
              <a:rPr lang="uk-UA" sz="1500">
                <a:solidFill>
                  <a:srgbClr val="000000"/>
                </a:solidFill>
              </a:rPr>
              <a:t> Натискання </a:t>
            </a:r>
            <a:r>
              <a:rPr lang="uk-UA" sz="1500" b="1">
                <a:solidFill>
                  <a:srgbClr val="000000"/>
                </a:solidFill>
              </a:rPr>
              <a:t>Enter</a:t>
            </a:r>
            <a:r>
              <a:rPr lang="uk-UA" sz="1500">
                <a:solidFill>
                  <a:srgbClr val="000000"/>
                </a:solidFill>
              </a:rPr>
              <a:t> приймає вказані значення за замовчуванням. Команда </a:t>
            </a:r>
            <a:r>
              <a:rPr lang="uk-UA" sz="1500" b="1">
                <a:solidFill>
                  <a:srgbClr val="000000"/>
                </a:solidFill>
              </a:rPr>
              <a:t>ping ipv6</a:t>
            </a:r>
            <a:r>
              <a:rPr lang="uk-UA" sz="1500">
                <a:solidFill>
                  <a:srgbClr val="000000"/>
                </a:solidFill>
              </a:rPr>
              <a:t> використовується для розширеної команди ping для IPv6.</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D6CF7F90-88E9-48D3-A067-4B1E2F997C7B}"/>
              </a:ext>
            </a:extLst>
          </p:cNvPr>
          <p:cNvPicPr>
            <a:picLocks noChangeAspect="1"/>
          </p:cNvPicPr>
          <p:nvPr/>
        </p:nvPicPr>
        <p:blipFill>
          <a:blip r:embed="rId3"/>
          <a:stretch>
            <a:fillRect/>
          </a:stretch>
        </p:blipFill>
        <p:spPr>
          <a:xfrm>
            <a:off x="3990109" y="616160"/>
            <a:ext cx="4768537" cy="3911180"/>
          </a:xfrm>
          <a:prstGeom prst="rect">
            <a:avLst/>
          </a:prstGeom>
        </p:spPr>
      </p:pic>
    </p:spTree>
    <p:extLst>
      <p:ext uri="{BB962C8B-B14F-4D97-AF65-F5344CB8AC3E}">
        <p14:creationId xmlns:p14="http://schemas.microsoft.com/office/powerpoint/2010/main" val="31149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Перевірка з'єднання</a:t>
            </a:r>
            <a:r>
              <a:rPr lang="en-US" dirty="0"/>
              <a:t/>
            </a:r>
            <a:br>
              <a:rPr lang="en-US" dirty="0"/>
            </a:br>
            <a:r>
              <a:rPr lang="uk-UA" sz="2400"/>
              <a:t>Перевірка з'єднання за допомогою команди Traceroute</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161926" y="731838"/>
            <a:ext cx="8592794" cy="1449388"/>
          </a:xfrm>
        </p:spPr>
        <p:txBody>
          <a:bodyPr/>
          <a:lstStyle/>
          <a:p>
            <a:pPr marL="0" indent="0" algn="l" rtl="0"/>
            <a:r>
              <a:rPr lang="uk-UA" sz="1600" dirty="0">
                <a:solidFill>
                  <a:srgbClr val="000000"/>
                </a:solidFill>
              </a:rPr>
              <a:t>Команда </a:t>
            </a:r>
            <a:r>
              <a:rPr lang="uk-UA" sz="1600" dirty="0" err="1">
                <a:solidFill>
                  <a:srgbClr val="000000"/>
                </a:solidFill>
              </a:rPr>
              <a:t>ping</a:t>
            </a:r>
            <a:r>
              <a:rPr lang="uk-UA" sz="1600" dirty="0">
                <a:solidFill>
                  <a:srgbClr val="000000"/>
                </a:solidFill>
              </a:rPr>
              <a:t> </a:t>
            </a:r>
            <a:r>
              <a:rPr lang="ru-RU" sz="1600" dirty="0" err="1">
                <a:solidFill>
                  <a:srgbClr val="000000"/>
                </a:solidFill>
              </a:rPr>
              <a:t>корисна</a:t>
            </a:r>
            <a:r>
              <a:rPr lang="ru-RU" sz="1600" dirty="0">
                <a:solidFill>
                  <a:srgbClr val="000000"/>
                </a:solidFill>
              </a:rPr>
              <a:t> для </a:t>
            </a:r>
            <a:r>
              <a:rPr lang="ru-RU" sz="1600" dirty="0" err="1">
                <a:solidFill>
                  <a:srgbClr val="000000"/>
                </a:solidFill>
              </a:rPr>
              <a:t>швидкого</a:t>
            </a:r>
            <a:r>
              <a:rPr lang="ru-RU" sz="1600" dirty="0">
                <a:solidFill>
                  <a:srgbClr val="000000"/>
                </a:solidFill>
              </a:rPr>
              <a:t> </a:t>
            </a:r>
            <a:r>
              <a:rPr lang="ru-RU" sz="1600" dirty="0" err="1">
                <a:solidFill>
                  <a:srgbClr val="000000"/>
                </a:solidFill>
              </a:rPr>
              <a:t>визначення</a:t>
            </a:r>
            <a:r>
              <a:rPr lang="ru-RU" sz="1600" dirty="0">
                <a:solidFill>
                  <a:srgbClr val="000000"/>
                </a:solidFill>
              </a:rPr>
              <a:t> </a:t>
            </a:r>
            <a:r>
              <a:rPr lang="ru-RU" sz="1600" dirty="0" err="1">
                <a:solidFill>
                  <a:srgbClr val="000000"/>
                </a:solidFill>
              </a:rPr>
              <a:t>наявності</a:t>
            </a:r>
            <a:r>
              <a:rPr lang="ru-RU" sz="1600" dirty="0">
                <a:solidFill>
                  <a:srgbClr val="000000"/>
                </a:solidFill>
              </a:rPr>
              <a:t> </a:t>
            </a:r>
            <a:r>
              <a:rPr lang="ru-RU" sz="1600" dirty="0" err="1">
                <a:solidFill>
                  <a:srgbClr val="000000"/>
                </a:solidFill>
              </a:rPr>
              <a:t>проблеми</a:t>
            </a:r>
            <a:r>
              <a:rPr lang="ru-RU" sz="1600" dirty="0">
                <a:solidFill>
                  <a:srgbClr val="000000"/>
                </a:solidFill>
              </a:rPr>
              <a:t> </a:t>
            </a:r>
            <a:r>
              <a:rPr lang="ru-RU" sz="1600" dirty="0" err="1">
                <a:solidFill>
                  <a:srgbClr val="000000"/>
                </a:solidFill>
              </a:rPr>
              <a:t>зі</a:t>
            </a:r>
            <a:r>
              <a:rPr lang="ru-RU" sz="1600" dirty="0">
                <a:solidFill>
                  <a:srgbClr val="000000"/>
                </a:solidFill>
              </a:rPr>
              <a:t> </a:t>
            </a:r>
            <a:r>
              <a:rPr lang="ru-RU" sz="1600" dirty="0" err="1">
                <a:solidFill>
                  <a:srgbClr val="000000"/>
                </a:solidFill>
              </a:rPr>
              <a:t>з'єднанням</a:t>
            </a:r>
            <a:r>
              <a:rPr lang="ru-RU" sz="1600" dirty="0">
                <a:solidFill>
                  <a:srgbClr val="000000"/>
                </a:solidFill>
              </a:rPr>
              <a:t> </a:t>
            </a:r>
            <a:r>
              <a:rPr lang="uk-UA" sz="1600" dirty="0">
                <a:solidFill>
                  <a:srgbClr val="000000"/>
                </a:solidFill>
              </a:rPr>
              <a:t>рівня 3. Однак вона не визначає, де знаходиться проблема.</a:t>
            </a:r>
          </a:p>
          <a:p>
            <a:pPr marL="285750" indent="-285750" algn="l" rtl="0">
              <a:buFont typeface="Arial" panose="020B0604020202020204" pitchFamily="34" charset="0"/>
              <a:buChar char="•"/>
            </a:pPr>
            <a:r>
              <a:rPr lang="uk-UA" sz="1600" dirty="0" err="1">
                <a:solidFill>
                  <a:srgbClr val="000000"/>
                </a:solidFill>
              </a:rPr>
              <a:t>Traceroute</a:t>
            </a:r>
            <a:r>
              <a:rPr lang="uk-UA" sz="1600" dirty="0">
                <a:solidFill>
                  <a:srgbClr val="000000"/>
                </a:solidFill>
              </a:rPr>
              <a:t> може допомогти знайти проблемні зони рівня 3 в мережі. Трасування повертає список переходів, коли пакет направляється через мережу.</a:t>
            </a:r>
          </a:p>
          <a:p>
            <a:pPr marL="285750" indent="-285750" algn="l" rtl="0">
              <a:buFont typeface="Arial" panose="020B0604020202020204" pitchFamily="34" charset="0"/>
              <a:buChar char="•"/>
            </a:pPr>
            <a:r>
              <a:rPr lang="uk-UA" sz="1600" dirty="0">
                <a:solidFill>
                  <a:srgbClr val="000000"/>
                </a:solidFill>
              </a:rPr>
              <a:t>Синтаксис команди трасування залежить від операційної системи.</a:t>
            </a:r>
          </a:p>
        </p:txBody>
      </p:sp>
      <p:pic>
        <p:nvPicPr>
          <p:cNvPr id="5" name="Picture 4">
            <a:extLst>
              <a:ext uri="{FF2B5EF4-FFF2-40B4-BE49-F238E27FC236}">
                <a16:creationId xmlns:a16="http://schemas.microsoft.com/office/drawing/2014/main" id="{77065A9D-C3F8-4819-8891-F269C0BD3CEC}"/>
              </a:ext>
            </a:extLst>
          </p:cNvPr>
          <p:cNvPicPr>
            <a:picLocks noChangeAspect="1"/>
          </p:cNvPicPr>
          <p:nvPr/>
        </p:nvPicPr>
        <p:blipFill>
          <a:blip r:embed="rId3"/>
          <a:stretch>
            <a:fillRect/>
          </a:stretch>
        </p:blipFill>
        <p:spPr>
          <a:xfrm>
            <a:off x="1278731" y="2463747"/>
            <a:ext cx="6586537" cy="2295980"/>
          </a:xfrm>
          <a:prstGeom prst="rect">
            <a:avLst/>
          </a:prstGeom>
        </p:spPr>
      </p:pic>
    </p:spTree>
    <p:extLst>
      <p:ext uri="{BB962C8B-B14F-4D97-AF65-F5344CB8AC3E}">
        <p14:creationId xmlns:p14="http://schemas.microsoft.com/office/powerpoint/2010/main" val="62836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75833"/>
            <a:ext cx="8345488" cy="731837"/>
          </a:xfrm>
        </p:spPr>
        <p:txBody>
          <a:bodyPr/>
          <a:lstStyle/>
          <a:p>
            <a:pPr rtl="0"/>
            <a:r>
              <a:rPr lang="uk-UA" sz="1600" dirty="0"/>
              <a:t>Перевірка з'єднання</a:t>
            </a:r>
            <a:r>
              <a:rPr lang="en-US" dirty="0"/>
              <a:t/>
            </a:r>
            <a:br>
              <a:rPr lang="en-US" dirty="0"/>
            </a:br>
            <a:r>
              <a:rPr lang="uk-UA" sz="2400" dirty="0"/>
              <a:t>Перевірка з'єднання за допомогою команди </a:t>
            </a:r>
            <a:r>
              <a:rPr lang="uk-UA" sz="2400" dirty="0" err="1"/>
              <a:t>Traceroute</a:t>
            </a:r>
            <a:r>
              <a:rPr lang="uk-UA" sz="2400" dirty="0"/>
              <a:t> (Продовж.)</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431971" y="925425"/>
            <a:ext cx="8280057" cy="1741856"/>
          </a:xfrm>
        </p:spPr>
        <p:txBody>
          <a:bodyPr/>
          <a:lstStyle/>
          <a:p>
            <a:pPr marL="285750" indent="-285750" algn="l" rtl="0">
              <a:buFont typeface="Arial" panose="020B0604020202020204" pitchFamily="34" charset="0"/>
              <a:buChar char="•"/>
            </a:pPr>
            <a:r>
              <a:rPr lang="uk-UA" sz="1600" dirty="0">
                <a:solidFill>
                  <a:srgbClr val="000000"/>
                </a:solidFill>
              </a:rPr>
              <a:t>Нижче наведено приклад результату виконання команди </a:t>
            </a:r>
            <a:r>
              <a:rPr lang="uk-UA" sz="1600" b="1" dirty="0" err="1">
                <a:solidFill>
                  <a:srgbClr val="000000"/>
                </a:solidFill>
              </a:rPr>
              <a:t>tracert</a:t>
            </a:r>
            <a:r>
              <a:rPr lang="uk-UA" sz="1600" dirty="0">
                <a:solidFill>
                  <a:srgbClr val="000000"/>
                </a:solidFill>
              </a:rPr>
              <a:t> на </a:t>
            </a:r>
            <a:r>
              <a:rPr lang="uk-UA" sz="1600" dirty="0" err="1">
                <a:solidFill>
                  <a:srgbClr val="000000"/>
                </a:solidFill>
              </a:rPr>
              <a:t>вузлі</a:t>
            </a:r>
            <a:r>
              <a:rPr lang="uk-UA" sz="1600" dirty="0">
                <a:solidFill>
                  <a:srgbClr val="000000"/>
                </a:solidFill>
              </a:rPr>
              <a:t> з ОС  Windows 10.</a:t>
            </a:r>
          </a:p>
          <a:p>
            <a:pPr marL="0" indent="0" algn="l" rtl="0"/>
            <a:r>
              <a:rPr lang="uk-UA" sz="1600" dirty="0">
                <a:solidFill>
                  <a:srgbClr val="000000"/>
                </a:solidFill>
              </a:rPr>
              <a:t>		</a:t>
            </a:r>
            <a:r>
              <a:rPr lang="uk-UA" sz="1600" b="1" dirty="0">
                <a:solidFill>
                  <a:srgbClr val="000000"/>
                </a:solidFill>
              </a:rPr>
              <a:t>Примітка:</a:t>
            </a:r>
            <a:r>
              <a:rPr lang="uk-UA" sz="1600" dirty="0">
                <a:solidFill>
                  <a:srgbClr val="000000"/>
                </a:solidFill>
              </a:rPr>
              <a:t> Використовуйте </a:t>
            </a:r>
            <a:r>
              <a:rPr lang="uk-UA" sz="1600" b="1" dirty="0" err="1">
                <a:solidFill>
                  <a:srgbClr val="000000"/>
                </a:solidFill>
              </a:rPr>
              <a:t>Ctrl</a:t>
            </a:r>
            <a:r>
              <a:rPr lang="uk-UA" sz="1600" b="1" dirty="0">
                <a:solidFill>
                  <a:srgbClr val="000000"/>
                </a:solidFill>
              </a:rPr>
              <a:t>-C</a:t>
            </a:r>
            <a:r>
              <a:rPr lang="uk-UA" sz="1600" dirty="0">
                <a:solidFill>
                  <a:srgbClr val="000000"/>
                </a:solidFill>
              </a:rPr>
              <a:t>, щоб перервати </a:t>
            </a:r>
            <a:r>
              <a:rPr lang="uk-UA" sz="1600" b="1" dirty="0" err="1">
                <a:solidFill>
                  <a:srgbClr val="000000"/>
                </a:solidFill>
              </a:rPr>
              <a:t>tracert</a:t>
            </a:r>
            <a:r>
              <a:rPr lang="uk-UA" sz="1600" dirty="0">
                <a:solidFill>
                  <a:srgbClr val="000000"/>
                </a:solidFill>
              </a:rPr>
              <a:t> у Windows.</a:t>
            </a:r>
          </a:p>
          <a:p>
            <a:pPr marL="342900" indent="-342900" algn="l" rtl="0">
              <a:buFont typeface="Arial" panose="020B0604020202020204" pitchFamily="34" charset="0"/>
              <a:buChar char="•"/>
            </a:pPr>
            <a:r>
              <a:rPr lang="uk-UA" sz="1600" dirty="0">
                <a:solidFill>
                  <a:srgbClr val="000000"/>
                </a:solidFill>
              </a:rPr>
              <a:t>Єдина успішна відповідь була від шлюзу на R1. Запити трасування до наступного переходу вичерпано, як зазначено зірочкою (*), а це означає, що маршрутизатор наступного переходу не відповів або є помилка в мережному шляху. У цьому прикладі виникає проблема між R1 і R2.</a:t>
            </a:r>
          </a:p>
          <a:p>
            <a:pPr marL="285750" indent="-285750" algn="l">
              <a:buFont typeface="Arial" panose="020B0604020202020204" pitchFamily="34" charset="0"/>
              <a:buChar char="•"/>
            </a:pPr>
            <a:endParaRPr lang="en-US" sz="1600" dirty="0">
              <a:solidFill>
                <a:srgbClr val="000000"/>
              </a:solidFill>
            </a:endParaRPr>
          </a:p>
        </p:txBody>
      </p:sp>
      <p:pic>
        <p:nvPicPr>
          <p:cNvPr id="2" name="Picture 1">
            <a:extLst>
              <a:ext uri="{FF2B5EF4-FFF2-40B4-BE49-F238E27FC236}">
                <a16:creationId xmlns:a16="http://schemas.microsoft.com/office/drawing/2014/main" id="{F6C74959-2FFC-428D-886D-AC9555B77575}"/>
              </a:ext>
            </a:extLst>
          </p:cNvPr>
          <p:cNvPicPr>
            <a:picLocks noChangeAspect="1"/>
          </p:cNvPicPr>
          <p:nvPr/>
        </p:nvPicPr>
        <p:blipFill>
          <a:blip r:embed="rId3"/>
          <a:stretch>
            <a:fillRect/>
          </a:stretch>
        </p:blipFill>
        <p:spPr>
          <a:xfrm>
            <a:off x="2185534" y="2860870"/>
            <a:ext cx="4143375" cy="1924050"/>
          </a:xfrm>
          <a:prstGeom prst="rect">
            <a:avLst/>
          </a:prstGeom>
        </p:spPr>
      </p:pic>
    </p:spTree>
    <p:extLst>
      <p:ext uri="{BB962C8B-B14F-4D97-AF65-F5344CB8AC3E}">
        <p14:creationId xmlns:p14="http://schemas.microsoft.com/office/powerpoint/2010/main" val="360519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24287" y="104258"/>
            <a:ext cx="8345488" cy="731837"/>
          </a:xfrm>
        </p:spPr>
        <p:txBody>
          <a:bodyPr/>
          <a:lstStyle/>
          <a:p>
            <a:pPr rtl="0"/>
            <a:r>
              <a:rPr lang="uk-UA" sz="1600" dirty="0"/>
              <a:t>Перевірка з'єднання</a:t>
            </a:r>
            <a:r>
              <a:rPr lang="en-US" dirty="0"/>
              <a:t/>
            </a:r>
            <a:br>
              <a:rPr lang="en-US" dirty="0"/>
            </a:br>
            <a:r>
              <a:rPr lang="uk-UA" sz="2400" dirty="0"/>
              <a:t>Перевірка з'єднання за допомогою команди </a:t>
            </a:r>
            <a:r>
              <a:rPr lang="uk-UA" sz="2400" dirty="0" err="1"/>
              <a:t>Traceroute</a:t>
            </a:r>
            <a:r>
              <a:rPr lang="uk-UA" sz="2400" dirty="0"/>
              <a:t> (Продовж.)</a:t>
            </a:r>
          </a:p>
        </p:txBody>
      </p:sp>
      <p:sp>
        <p:nvSpPr>
          <p:cNvPr id="4" name="Content Placeholder 3">
            <a:extLst>
              <a:ext uri="{FF2B5EF4-FFF2-40B4-BE49-F238E27FC236}">
                <a16:creationId xmlns:a16="http://schemas.microsoft.com/office/drawing/2014/main" id="{B06288C0-797C-4446-90E4-651E1BB319F8}"/>
              </a:ext>
            </a:extLst>
          </p:cNvPr>
          <p:cNvSpPr>
            <a:spLocks noGrp="1"/>
          </p:cNvSpPr>
          <p:nvPr>
            <p:ph idx="1"/>
          </p:nvPr>
        </p:nvSpPr>
        <p:spPr>
          <a:xfrm>
            <a:off x="381429" y="836095"/>
            <a:ext cx="8754719" cy="314180"/>
          </a:xfrm>
        </p:spPr>
        <p:txBody>
          <a:bodyPr/>
          <a:lstStyle/>
          <a:p>
            <a:pPr marL="0" indent="0" algn="l" rtl="0"/>
            <a:r>
              <a:rPr lang="uk-UA" sz="1600" dirty="0">
                <a:solidFill>
                  <a:srgbClr val="000000"/>
                </a:solidFill>
              </a:rPr>
              <a:t>Нижче наведено зразки результатів виконання команди </a:t>
            </a:r>
            <a:r>
              <a:rPr lang="uk-UA" sz="1600" dirty="0" err="1">
                <a:solidFill>
                  <a:srgbClr val="000000"/>
                </a:solidFill>
              </a:rPr>
              <a:t>traceroute</a:t>
            </a:r>
            <a:r>
              <a:rPr lang="uk-UA" sz="1600" dirty="0">
                <a:solidFill>
                  <a:srgbClr val="000000"/>
                </a:solidFill>
              </a:rPr>
              <a:t> з R1:</a:t>
            </a: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285750" indent="-285750" algn="l">
              <a:buFont typeface="Arial" panose="020B0604020202020204" pitchFamily="34" charset="0"/>
              <a:buChar char="•"/>
            </a:pPr>
            <a:endParaRPr lang="en-US" sz="1600" dirty="0">
              <a:solidFill>
                <a:srgbClr val="000000"/>
              </a:solidFill>
            </a:endParaRPr>
          </a:p>
          <a:p>
            <a:pPr marL="0" indent="0" algn="l"/>
            <a:endParaRPr lang="en-US" sz="1600" dirty="0">
              <a:solidFill>
                <a:srgbClr val="000000"/>
              </a:solidFill>
            </a:endParaRPr>
          </a:p>
        </p:txBody>
      </p:sp>
      <p:pic>
        <p:nvPicPr>
          <p:cNvPr id="5" name="Picture 4">
            <a:extLst>
              <a:ext uri="{FF2B5EF4-FFF2-40B4-BE49-F238E27FC236}">
                <a16:creationId xmlns:a16="http://schemas.microsoft.com/office/drawing/2014/main" id="{A0732355-332B-449D-9357-E0F48C454790}"/>
              </a:ext>
            </a:extLst>
          </p:cNvPr>
          <p:cNvPicPr>
            <a:picLocks noChangeAspect="1"/>
          </p:cNvPicPr>
          <p:nvPr/>
        </p:nvPicPr>
        <p:blipFill>
          <a:blip r:embed="rId3"/>
          <a:stretch>
            <a:fillRect/>
          </a:stretch>
        </p:blipFill>
        <p:spPr>
          <a:xfrm>
            <a:off x="993869" y="1128652"/>
            <a:ext cx="2999221" cy="1671697"/>
          </a:xfrm>
          <a:prstGeom prst="rect">
            <a:avLst/>
          </a:prstGeom>
        </p:spPr>
      </p:pic>
      <p:pic>
        <p:nvPicPr>
          <p:cNvPr id="6" name="Picture 5">
            <a:extLst>
              <a:ext uri="{FF2B5EF4-FFF2-40B4-BE49-F238E27FC236}">
                <a16:creationId xmlns:a16="http://schemas.microsoft.com/office/drawing/2014/main" id="{3C36BF30-75BB-4311-A628-2FB7B10FE9A2}"/>
              </a:ext>
            </a:extLst>
          </p:cNvPr>
          <p:cNvPicPr>
            <a:picLocks noChangeAspect="1"/>
          </p:cNvPicPr>
          <p:nvPr/>
        </p:nvPicPr>
        <p:blipFill>
          <a:blip r:embed="rId4"/>
          <a:stretch>
            <a:fillRect/>
          </a:stretch>
        </p:blipFill>
        <p:spPr>
          <a:xfrm>
            <a:off x="4386595" y="1128652"/>
            <a:ext cx="2745820" cy="1671697"/>
          </a:xfrm>
          <a:prstGeom prst="rect">
            <a:avLst/>
          </a:prstGeom>
        </p:spPr>
      </p:pic>
      <p:sp>
        <p:nvSpPr>
          <p:cNvPr id="7" name="TextBox 6">
            <a:extLst>
              <a:ext uri="{FF2B5EF4-FFF2-40B4-BE49-F238E27FC236}">
                <a16:creationId xmlns:a16="http://schemas.microsoft.com/office/drawing/2014/main" id="{6585B9E8-F83C-4942-AF9A-29DA3B2866B1}"/>
              </a:ext>
            </a:extLst>
          </p:cNvPr>
          <p:cNvSpPr txBox="1"/>
          <p:nvPr/>
        </p:nvSpPr>
        <p:spPr>
          <a:xfrm>
            <a:off x="600364" y="2800349"/>
            <a:ext cx="8017163" cy="2462213"/>
          </a:xfrm>
          <a:prstGeom prst="rect">
            <a:avLst/>
          </a:prstGeom>
          <a:noFill/>
        </p:spPr>
        <p:txBody>
          <a:bodyPr wrap="square" rtlCol="0">
            <a:spAutoFit/>
          </a:bodyPr>
          <a:lstStyle/>
          <a:p>
            <a:pPr marL="358835" lvl="1" indent="-285750" rtl="0">
              <a:buFont typeface="Arial" panose="020B0604020202020204" pitchFamily="34" charset="0"/>
              <a:buChar char="•"/>
            </a:pPr>
            <a:r>
              <a:rPr lang="uk-UA" sz="1600" dirty="0">
                <a:solidFill>
                  <a:srgbClr val="000000"/>
                </a:solidFill>
              </a:rPr>
              <a:t>Ліворуч трасування підтверджено: успішно досягнуто PC B.</a:t>
            </a:r>
          </a:p>
          <a:p>
            <a:pPr marL="358835" lvl="1" indent="-285750" rtl="0">
              <a:buFont typeface="Arial" panose="020B0604020202020204" pitchFamily="34" charset="0"/>
              <a:buChar char="•"/>
            </a:pPr>
            <a:r>
              <a:rPr lang="uk-UA" sz="1600" dirty="0">
                <a:solidFill>
                  <a:srgbClr val="000000"/>
                </a:solidFill>
              </a:rPr>
              <a:t>Праворуч вузол 10.1.1.10 був недоступний, а у вихідних даних показано зірочки, де відповіді вичерпано. </a:t>
            </a:r>
            <a:r>
              <a:rPr lang="uk-UA" sz="1600" dirty="0" err="1">
                <a:solidFill>
                  <a:srgbClr val="000000"/>
                </a:solidFill>
              </a:rPr>
              <a:t>Таймаути</a:t>
            </a:r>
            <a:r>
              <a:rPr lang="uk-UA" sz="1600" dirty="0">
                <a:solidFill>
                  <a:srgbClr val="000000"/>
                </a:solidFill>
              </a:rPr>
              <a:t> вказують на потенційну проблему в мережі. </a:t>
            </a:r>
          </a:p>
          <a:p>
            <a:pPr marL="358835" lvl="1" indent="-285750" rtl="0">
              <a:buFont typeface="Arial" panose="020B0604020202020204" pitchFamily="34" charset="0"/>
              <a:buChar char="•"/>
            </a:pPr>
            <a:r>
              <a:rPr lang="uk-UA" sz="1600" dirty="0">
                <a:solidFill>
                  <a:srgbClr val="000000"/>
                </a:solidFill>
              </a:rPr>
              <a:t>Використовуйте </a:t>
            </a:r>
            <a:r>
              <a:rPr lang="uk-UA" sz="1600" b="1" dirty="0">
                <a:solidFill>
                  <a:srgbClr val="000000"/>
                </a:solidFill>
              </a:rPr>
              <a:t>Ctrl-Shift-6</a:t>
            </a:r>
            <a:r>
              <a:rPr lang="uk-UA" sz="1600" dirty="0">
                <a:solidFill>
                  <a:srgbClr val="000000"/>
                </a:solidFill>
              </a:rPr>
              <a:t> для переривання </a:t>
            </a:r>
            <a:r>
              <a:rPr lang="uk-UA" sz="1600" b="1" dirty="0" err="1">
                <a:solidFill>
                  <a:srgbClr val="000000"/>
                </a:solidFill>
              </a:rPr>
              <a:t>traceroute</a:t>
            </a:r>
            <a:r>
              <a:rPr lang="uk-UA" sz="1600" dirty="0">
                <a:solidFill>
                  <a:srgbClr val="000000"/>
                </a:solidFill>
              </a:rPr>
              <a:t> у </a:t>
            </a:r>
            <a:r>
              <a:rPr lang="uk-UA" sz="1600" dirty="0" err="1">
                <a:solidFill>
                  <a:srgbClr val="000000"/>
                </a:solidFill>
              </a:rPr>
              <a:t>Cisco</a:t>
            </a:r>
            <a:r>
              <a:rPr lang="uk-UA" sz="1600" dirty="0">
                <a:solidFill>
                  <a:srgbClr val="000000"/>
                </a:solidFill>
              </a:rPr>
              <a:t> IOS.</a:t>
            </a:r>
          </a:p>
          <a:p>
            <a:endParaRPr lang="en-US" sz="1400" b="1" dirty="0">
              <a:solidFill>
                <a:srgbClr val="000000"/>
              </a:solidFill>
            </a:endParaRPr>
          </a:p>
          <a:p>
            <a:pPr rtl="0"/>
            <a:r>
              <a:rPr lang="uk-UA" sz="1400" b="1" dirty="0">
                <a:solidFill>
                  <a:srgbClr val="000000"/>
                </a:solidFill>
              </a:rPr>
              <a:t>Примітка</a:t>
            </a:r>
            <a:r>
              <a:rPr lang="uk-UA" sz="1400" dirty="0">
                <a:solidFill>
                  <a:srgbClr val="000000"/>
                </a:solidFill>
              </a:rPr>
              <a:t>: Реалізація Windows </a:t>
            </a:r>
            <a:r>
              <a:rPr lang="uk-UA" sz="1400" dirty="0" err="1">
                <a:solidFill>
                  <a:srgbClr val="000000"/>
                </a:solidFill>
              </a:rPr>
              <a:t>traceroute</a:t>
            </a:r>
            <a:r>
              <a:rPr lang="uk-UA" sz="1400" dirty="0">
                <a:solidFill>
                  <a:srgbClr val="000000"/>
                </a:solidFill>
              </a:rPr>
              <a:t> (</a:t>
            </a:r>
            <a:r>
              <a:rPr lang="uk-UA" sz="1400" dirty="0" err="1">
                <a:solidFill>
                  <a:srgbClr val="000000"/>
                </a:solidFill>
              </a:rPr>
              <a:t>tracert</a:t>
            </a:r>
            <a:r>
              <a:rPr lang="uk-UA" sz="1400" dirty="0">
                <a:solidFill>
                  <a:srgbClr val="000000"/>
                </a:solidFill>
              </a:rPr>
              <a:t>) надсилає </a:t>
            </a:r>
            <a:r>
              <a:rPr lang="uk-UA" sz="1400" dirty="0" err="1">
                <a:solidFill>
                  <a:srgbClr val="000000"/>
                </a:solidFill>
              </a:rPr>
              <a:t>ехо</a:t>
            </a:r>
            <a:r>
              <a:rPr lang="uk-UA" sz="1400" dirty="0">
                <a:solidFill>
                  <a:srgbClr val="000000"/>
                </a:solidFill>
              </a:rPr>
              <a:t>-запити ICMP. </a:t>
            </a:r>
            <a:r>
              <a:rPr lang="uk-UA" sz="1400" dirty="0" err="1">
                <a:solidFill>
                  <a:srgbClr val="000000"/>
                </a:solidFill>
              </a:rPr>
              <a:t>Cisco</a:t>
            </a:r>
            <a:r>
              <a:rPr lang="uk-UA" sz="1400" dirty="0">
                <a:solidFill>
                  <a:srgbClr val="000000"/>
                </a:solidFill>
              </a:rPr>
              <a:t> IOS і </a:t>
            </a:r>
            <a:r>
              <a:rPr lang="uk-UA" sz="1400" dirty="0" err="1">
                <a:solidFill>
                  <a:srgbClr val="000000"/>
                </a:solidFill>
              </a:rPr>
              <a:t>Linux</a:t>
            </a:r>
            <a:r>
              <a:rPr lang="uk-UA" sz="1400" dirty="0">
                <a:solidFill>
                  <a:srgbClr val="000000"/>
                </a:solidFill>
              </a:rPr>
              <a:t> використовують UDP з неприпустимим номером порту. Кінцевий вузол призначення поверне ICMP-порту недоступне повідомлення.</a:t>
            </a:r>
          </a:p>
          <a:p>
            <a:endParaRPr lang="en-US" dirty="0"/>
          </a:p>
        </p:txBody>
      </p:sp>
    </p:spTree>
    <p:extLst>
      <p:ext uri="{BB962C8B-B14F-4D97-AF65-F5344CB8AC3E}">
        <p14:creationId xmlns:p14="http://schemas.microsoft.com/office/powerpoint/2010/main" val="283102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Перевірка з'єднання</a:t>
            </a:r>
            <a:r>
              <a:rPr lang="en-US" dirty="0"/>
              <a:t/>
            </a:r>
            <a:br>
              <a:rPr lang="en-US" dirty="0"/>
            </a:br>
            <a:r>
              <a:rPr lang="uk-UA" sz="2400"/>
              <a:t>Розширена команда Traceroute</a:t>
            </a:r>
          </a:p>
        </p:txBody>
      </p:sp>
      <p:sp>
        <p:nvSpPr>
          <p:cNvPr id="7" name="Content Placeholder 6">
            <a:extLst>
              <a:ext uri="{FF2B5EF4-FFF2-40B4-BE49-F238E27FC236}">
                <a16:creationId xmlns:a16="http://schemas.microsoft.com/office/drawing/2014/main" id="{0DDBD792-C3EC-49E8-BFF9-83E19B8F1159}"/>
              </a:ext>
            </a:extLst>
          </p:cNvPr>
          <p:cNvSpPr>
            <a:spLocks noGrp="1"/>
          </p:cNvSpPr>
          <p:nvPr>
            <p:ph idx="1"/>
          </p:nvPr>
        </p:nvSpPr>
        <p:spPr>
          <a:xfrm>
            <a:off x="443345" y="731838"/>
            <a:ext cx="8345488" cy="1839912"/>
          </a:xfrm>
        </p:spPr>
        <p:txBody>
          <a:bodyPr/>
          <a:lstStyle/>
          <a:p>
            <a:pPr marL="0" indent="0" algn="l" rtl="0"/>
            <a:r>
              <a:rPr lang="uk-UA" sz="1600" dirty="0">
                <a:solidFill>
                  <a:srgbClr val="000000"/>
                </a:solidFill>
              </a:rPr>
              <a:t>Як і розширена команда </a:t>
            </a:r>
            <a:r>
              <a:rPr lang="uk-UA" sz="1600" b="1" dirty="0" err="1">
                <a:solidFill>
                  <a:srgbClr val="000000"/>
                </a:solidFill>
              </a:rPr>
              <a:t>ping</a:t>
            </a:r>
            <a:r>
              <a:rPr lang="uk-UA" sz="1600" dirty="0">
                <a:solidFill>
                  <a:srgbClr val="000000"/>
                </a:solidFill>
              </a:rPr>
              <a:t>, існує також розширена команда </a:t>
            </a:r>
            <a:r>
              <a:rPr lang="uk-UA" sz="1600" b="1" dirty="0" err="1">
                <a:solidFill>
                  <a:srgbClr val="000000"/>
                </a:solidFill>
              </a:rPr>
              <a:t>traceroute</a:t>
            </a:r>
            <a:r>
              <a:rPr lang="uk-UA" sz="1600" dirty="0">
                <a:solidFill>
                  <a:srgbClr val="000000"/>
                </a:solidFill>
              </a:rPr>
              <a:t>. Вона дозволяє адміністратору налаштовувати параметри, пов'язані з командною операцією. </a:t>
            </a:r>
          </a:p>
          <a:p>
            <a:pPr marL="0" indent="0" algn="l" rtl="0"/>
            <a:r>
              <a:rPr lang="uk-UA" sz="1600" dirty="0">
                <a:solidFill>
                  <a:srgbClr val="000000"/>
                </a:solidFill>
              </a:rPr>
              <a:t>Команда Windows </a:t>
            </a:r>
            <a:r>
              <a:rPr lang="uk-UA" sz="1600" b="1" dirty="0" err="1">
                <a:solidFill>
                  <a:srgbClr val="000000"/>
                </a:solidFill>
              </a:rPr>
              <a:t>tracert</a:t>
            </a:r>
            <a:r>
              <a:rPr lang="uk-UA" sz="1600" b="1" dirty="0">
                <a:solidFill>
                  <a:srgbClr val="000000"/>
                </a:solidFill>
              </a:rPr>
              <a:t> </a:t>
            </a:r>
            <a:r>
              <a:rPr lang="uk-UA" sz="1600" dirty="0">
                <a:solidFill>
                  <a:srgbClr val="000000"/>
                </a:solidFill>
              </a:rPr>
              <a:t>дозволяє вводити декілька параметрів через опції в командному рядку. Однак, в ній необхідно керувати інакше, ніж у розширеній команді IOS </a:t>
            </a:r>
            <a:r>
              <a:rPr lang="uk-UA" sz="1600" dirty="0" err="1">
                <a:solidFill>
                  <a:srgbClr val="000000"/>
                </a:solidFill>
              </a:rPr>
              <a:t>traceroute</a:t>
            </a:r>
            <a:r>
              <a:rPr lang="uk-UA" sz="1600" dirty="0">
                <a:solidFill>
                  <a:srgbClr val="000000"/>
                </a:solidFill>
              </a:rPr>
              <a:t>. </a:t>
            </a:r>
            <a:r>
              <a:rPr lang="ru-RU" sz="1600" dirty="0" err="1">
                <a:solidFill>
                  <a:srgbClr val="000000"/>
                </a:solidFill>
              </a:rPr>
              <a:t>Нижче</a:t>
            </a:r>
            <a:r>
              <a:rPr lang="ru-RU" sz="1600" dirty="0">
                <a:solidFill>
                  <a:srgbClr val="000000"/>
                </a:solidFill>
              </a:rPr>
              <a:t> наведено </a:t>
            </a:r>
            <a:r>
              <a:rPr lang="ru-RU" sz="1600" dirty="0" err="1">
                <a:solidFill>
                  <a:srgbClr val="000000"/>
                </a:solidFill>
              </a:rPr>
              <a:t>доступні</a:t>
            </a:r>
            <a:r>
              <a:rPr lang="ru-RU" sz="1600" dirty="0">
                <a:solidFill>
                  <a:srgbClr val="000000"/>
                </a:solidFill>
              </a:rPr>
              <a:t> </a:t>
            </a:r>
            <a:r>
              <a:rPr lang="ru-RU" sz="1600" dirty="0" err="1">
                <a:solidFill>
                  <a:srgbClr val="000000"/>
                </a:solidFill>
              </a:rPr>
              <a:t>параметри</a:t>
            </a:r>
            <a:r>
              <a:rPr lang="ru-RU" sz="1600" dirty="0">
                <a:solidFill>
                  <a:srgbClr val="000000"/>
                </a:solidFill>
              </a:rPr>
              <a:t> </a:t>
            </a:r>
            <a:r>
              <a:rPr lang="ru-RU" sz="1600" dirty="0" err="1">
                <a:solidFill>
                  <a:srgbClr val="000000"/>
                </a:solidFill>
              </a:rPr>
              <a:t>команди</a:t>
            </a:r>
            <a:r>
              <a:rPr lang="ru-RU" sz="1600" dirty="0">
                <a:solidFill>
                  <a:srgbClr val="000000"/>
                </a:solidFill>
              </a:rPr>
              <a:t> </a:t>
            </a:r>
            <a:r>
              <a:rPr lang="uk-UA" sz="1600" dirty="0">
                <a:solidFill>
                  <a:srgbClr val="000000"/>
                </a:solidFill>
              </a:rPr>
              <a:t>Windows </a:t>
            </a:r>
            <a:r>
              <a:rPr lang="uk-UA" sz="1600" b="1" dirty="0" err="1">
                <a:solidFill>
                  <a:srgbClr val="000000"/>
                </a:solidFill>
              </a:rPr>
              <a:t>tracert</a:t>
            </a:r>
            <a:r>
              <a:rPr lang="uk-UA" sz="1600" dirty="0">
                <a:solidFill>
                  <a:srgbClr val="000000"/>
                </a:solidFill>
              </a:rPr>
              <a:t>:</a:t>
            </a:r>
          </a:p>
          <a:p>
            <a:pPr marL="342900" indent="-342900" algn="l">
              <a:buFont typeface="Arial" panose="020B0604020202020204" pitchFamily="34" charset="0"/>
              <a:buChar char="•"/>
            </a:pPr>
            <a:endParaRPr lang="en-US" sz="1600" dirty="0">
              <a:solidFill>
                <a:srgbClr val="000000"/>
              </a:solidFill>
            </a:endParaRPr>
          </a:p>
        </p:txBody>
      </p:sp>
      <p:pic>
        <p:nvPicPr>
          <p:cNvPr id="8" name="Picture 7">
            <a:extLst>
              <a:ext uri="{FF2B5EF4-FFF2-40B4-BE49-F238E27FC236}">
                <a16:creationId xmlns:a16="http://schemas.microsoft.com/office/drawing/2014/main" id="{1C540DB7-F8D4-417D-80F4-EBDD8D5FF4E5}"/>
              </a:ext>
            </a:extLst>
          </p:cNvPr>
          <p:cNvPicPr>
            <a:picLocks noChangeAspect="1"/>
          </p:cNvPicPr>
          <p:nvPr/>
        </p:nvPicPr>
        <p:blipFill>
          <a:blip r:embed="rId3"/>
          <a:stretch>
            <a:fillRect/>
          </a:stretch>
        </p:blipFill>
        <p:spPr>
          <a:xfrm>
            <a:off x="2263893" y="2413878"/>
            <a:ext cx="4530869" cy="2371077"/>
          </a:xfrm>
          <a:prstGeom prst="rect">
            <a:avLst/>
          </a:prstGeom>
        </p:spPr>
      </p:pic>
    </p:spTree>
    <p:extLst>
      <p:ext uri="{BB962C8B-B14F-4D97-AF65-F5344CB8AC3E}">
        <p14:creationId xmlns:p14="http://schemas.microsoft.com/office/powerpoint/2010/main" val="1893524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Перевірка з'єднання</a:t>
            </a:r>
            <a:r>
              <a:rPr lang="en-US" dirty="0"/>
              <a:t/>
            </a:r>
            <a:br>
              <a:rPr lang="en-US" dirty="0"/>
            </a:br>
            <a:r>
              <a:rPr lang="uk-UA" sz="2400"/>
              <a:t>Розширена команда Traceroute (продовж.)</a:t>
            </a:r>
          </a:p>
        </p:txBody>
      </p:sp>
      <p:sp>
        <p:nvSpPr>
          <p:cNvPr id="4" name="Content Placeholder 3">
            <a:extLst>
              <a:ext uri="{FF2B5EF4-FFF2-40B4-BE49-F238E27FC236}">
                <a16:creationId xmlns:a16="http://schemas.microsoft.com/office/drawing/2014/main" id="{07861E12-DF1B-4298-BC04-F1489B20AB4B}"/>
              </a:ext>
            </a:extLst>
          </p:cNvPr>
          <p:cNvSpPr>
            <a:spLocks noGrp="1"/>
          </p:cNvSpPr>
          <p:nvPr>
            <p:ph idx="1"/>
          </p:nvPr>
        </p:nvSpPr>
        <p:spPr>
          <a:xfrm>
            <a:off x="474662" y="731837"/>
            <a:ext cx="5177993" cy="3689897"/>
          </a:xfrm>
        </p:spPr>
        <p:txBody>
          <a:bodyPr/>
          <a:lstStyle/>
          <a:p>
            <a:pPr marL="285750" indent="-285750" algn="l" rtl="0">
              <a:buFont typeface="Arial" panose="020B0604020202020204" pitchFamily="34" charset="0"/>
              <a:buChar char="•"/>
            </a:pPr>
            <a:r>
              <a:rPr lang="uk-UA" sz="1600" dirty="0">
                <a:solidFill>
                  <a:srgbClr val="000000"/>
                </a:solidFill>
              </a:rPr>
              <a:t>Опції розширеної команди </a:t>
            </a:r>
            <a:r>
              <a:rPr lang="uk-UA" sz="1600" dirty="0" err="1">
                <a:solidFill>
                  <a:srgbClr val="000000"/>
                </a:solidFill>
              </a:rPr>
              <a:t>Cisco</a:t>
            </a:r>
            <a:r>
              <a:rPr lang="uk-UA" sz="1600" dirty="0">
                <a:solidFill>
                  <a:srgbClr val="000000"/>
                </a:solidFill>
              </a:rPr>
              <a:t> IOS </a:t>
            </a:r>
            <a:r>
              <a:rPr lang="uk-UA" sz="1600" b="1" dirty="0" err="1">
                <a:solidFill>
                  <a:srgbClr val="000000"/>
                </a:solidFill>
              </a:rPr>
              <a:t>traceroute</a:t>
            </a:r>
            <a:r>
              <a:rPr lang="uk-UA" sz="1600" dirty="0">
                <a:solidFill>
                  <a:srgbClr val="000000"/>
                </a:solidFill>
              </a:rPr>
              <a:t>  дозволяє користувачеві створити особливий тип трасування, налаштовуючи параметри, пов'язані з роботою команди. </a:t>
            </a:r>
          </a:p>
          <a:p>
            <a:pPr marL="285750" indent="-285750" algn="l" rtl="0">
              <a:buFont typeface="Arial" panose="020B0604020202020204" pitchFamily="34" charset="0"/>
              <a:buChar char="•"/>
            </a:pPr>
            <a:r>
              <a:rPr lang="uk-UA" sz="1600" dirty="0">
                <a:solidFill>
                  <a:srgbClr val="000000"/>
                </a:solidFill>
              </a:rPr>
              <a:t>Розширена команда </a:t>
            </a:r>
            <a:r>
              <a:rPr lang="uk-UA" sz="1600" dirty="0" err="1">
                <a:solidFill>
                  <a:srgbClr val="000000"/>
                </a:solidFill>
              </a:rPr>
              <a:t>traceroute</a:t>
            </a:r>
            <a:r>
              <a:rPr lang="uk-UA" sz="1600" dirty="0">
                <a:solidFill>
                  <a:srgbClr val="000000"/>
                </a:solidFill>
              </a:rPr>
              <a:t> вводиться в привілейованому режимі EXEC шляхом введення </a:t>
            </a:r>
            <a:r>
              <a:rPr lang="uk-UA" sz="1600" b="1" dirty="0" err="1">
                <a:solidFill>
                  <a:srgbClr val="000000"/>
                </a:solidFill>
              </a:rPr>
              <a:t>traceroute</a:t>
            </a:r>
            <a:r>
              <a:rPr lang="uk-UA" sz="1600" dirty="0">
                <a:solidFill>
                  <a:srgbClr val="000000"/>
                </a:solidFill>
              </a:rPr>
              <a:t> без IP-адреси призначення. </a:t>
            </a:r>
            <a:r>
              <a:rPr lang="ru-RU" sz="1600" dirty="0">
                <a:solidFill>
                  <a:srgbClr val="000000"/>
                </a:solidFill>
              </a:rPr>
              <a:t>IOS </a:t>
            </a:r>
            <a:r>
              <a:rPr lang="ru-RU" sz="1600" dirty="0" err="1">
                <a:solidFill>
                  <a:srgbClr val="000000"/>
                </a:solidFill>
              </a:rPr>
              <a:t>супроводжуватиме</a:t>
            </a:r>
            <a:r>
              <a:rPr lang="ru-RU" sz="1600" dirty="0">
                <a:solidFill>
                  <a:srgbClr val="000000"/>
                </a:solidFill>
              </a:rPr>
              <a:t> вас через </a:t>
            </a:r>
            <a:r>
              <a:rPr lang="ru-RU" sz="1600" dirty="0" err="1">
                <a:solidFill>
                  <a:srgbClr val="000000"/>
                </a:solidFill>
              </a:rPr>
              <a:t>параметри</a:t>
            </a:r>
            <a:r>
              <a:rPr lang="ru-RU" sz="1600" dirty="0">
                <a:solidFill>
                  <a:srgbClr val="000000"/>
                </a:solidFill>
              </a:rPr>
              <a:t> команд</a:t>
            </a:r>
            <a:r>
              <a:rPr lang="uk-UA" sz="1600" dirty="0">
                <a:solidFill>
                  <a:srgbClr val="000000"/>
                </a:solidFill>
              </a:rPr>
              <a:t>, представивши ряд підказок, пов’язаних із встановленням різних параметрів.</a:t>
            </a:r>
          </a:p>
          <a:p>
            <a:pPr marL="285750" indent="-285750" algn="l">
              <a:buFont typeface="Arial" panose="020B0604020202020204" pitchFamily="34" charset="0"/>
              <a:buChar char="•"/>
            </a:pPr>
            <a:endParaRPr lang="en-US" sz="1600" dirty="0">
              <a:solidFill>
                <a:srgbClr val="000000"/>
              </a:solidFill>
            </a:endParaRPr>
          </a:p>
          <a:p>
            <a:pPr marL="285750" indent="-285750" algn="l" rtl="0">
              <a:buFont typeface="Arial" panose="020B0604020202020204" pitchFamily="34" charset="0"/>
              <a:buChar char="•"/>
            </a:pPr>
            <a:r>
              <a:rPr lang="uk-UA" sz="1600" b="1" dirty="0">
                <a:solidFill>
                  <a:srgbClr val="000000"/>
                </a:solidFill>
              </a:rPr>
              <a:t>Примітка</a:t>
            </a:r>
            <a:r>
              <a:rPr lang="uk-UA" sz="1600" dirty="0">
                <a:solidFill>
                  <a:srgbClr val="000000"/>
                </a:solidFill>
              </a:rPr>
              <a:t>: Натискання </a:t>
            </a:r>
            <a:r>
              <a:rPr lang="uk-UA" sz="1600" b="1" dirty="0" err="1">
                <a:solidFill>
                  <a:srgbClr val="000000"/>
                </a:solidFill>
              </a:rPr>
              <a:t>Enter</a:t>
            </a:r>
            <a:r>
              <a:rPr lang="uk-UA" sz="1600" dirty="0">
                <a:solidFill>
                  <a:srgbClr val="000000"/>
                </a:solidFill>
              </a:rPr>
              <a:t> приймає вказані значення за замовчуванням.</a:t>
            </a:r>
          </a:p>
        </p:txBody>
      </p:sp>
      <p:pic>
        <p:nvPicPr>
          <p:cNvPr id="5" name="Picture 4">
            <a:extLst>
              <a:ext uri="{FF2B5EF4-FFF2-40B4-BE49-F238E27FC236}">
                <a16:creationId xmlns:a16="http://schemas.microsoft.com/office/drawing/2014/main" id="{500D75D7-8A82-40C4-80CB-8860A41E3C65}"/>
              </a:ext>
            </a:extLst>
          </p:cNvPr>
          <p:cNvPicPr>
            <a:picLocks noChangeAspect="1"/>
          </p:cNvPicPr>
          <p:nvPr/>
        </p:nvPicPr>
        <p:blipFill>
          <a:blip r:embed="rId3"/>
          <a:stretch>
            <a:fillRect/>
          </a:stretch>
        </p:blipFill>
        <p:spPr>
          <a:xfrm>
            <a:off x="5797127" y="830023"/>
            <a:ext cx="3032259" cy="3493525"/>
          </a:xfrm>
          <a:prstGeom prst="rect">
            <a:avLst/>
          </a:prstGeom>
        </p:spPr>
      </p:pic>
    </p:spTree>
    <p:extLst>
      <p:ext uri="{BB962C8B-B14F-4D97-AF65-F5344CB8AC3E}">
        <p14:creationId xmlns:p14="http://schemas.microsoft.com/office/powerpoint/2010/main" val="360560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Перевірка з'єднання</a:t>
            </a:r>
            <a:r>
              <a:rPr lang="en-US" dirty="0"/>
              <a:t/>
            </a:r>
            <a:br>
              <a:rPr lang="en-US" dirty="0"/>
            </a:br>
            <a:r>
              <a:rPr lang="uk-UA" sz="2400"/>
              <a:t>Базовий рівень мережі</a:t>
            </a:r>
          </a:p>
        </p:txBody>
      </p:sp>
      <p:sp>
        <p:nvSpPr>
          <p:cNvPr id="6" name="Content Placeholder 5">
            <a:extLst>
              <a:ext uri="{FF2B5EF4-FFF2-40B4-BE49-F238E27FC236}">
                <a16:creationId xmlns:a16="http://schemas.microsoft.com/office/drawing/2014/main" id="{A78E6CE1-5A04-4670-B83B-B684916AEE63}"/>
              </a:ext>
            </a:extLst>
          </p:cNvPr>
          <p:cNvSpPr>
            <a:spLocks noGrp="1"/>
          </p:cNvSpPr>
          <p:nvPr>
            <p:ph idx="1"/>
          </p:nvPr>
        </p:nvSpPr>
        <p:spPr>
          <a:xfrm>
            <a:off x="257176" y="731837"/>
            <a:ext cx="8497544" cy="3689897"/>
          </a:xfrm>
        </p:spPr>
        <p:txBody>
          <a:bodyPr/>
          <a:lstStyle/>
          <a:p>
            <a:pPr marL="285750" indent="-285750" algn="l" rtl="0">
              <a:buFont typeface="Arial" panose="020B0604020202020204" pitchFamily="34" charset="0"/>
              <a:buChar char="•"/>
            </a:pPr>
            <a:r>
              <a:rPr lang="uk-UA" sz="1600">
                <a:solidFill>
                  <a:srgbClr val="000000"/>
                </a:solidFill>
              </a:rPr>
              <a:t>Одним з найбільш ефективних інструментів для моніторингу та усунення несправностей продуктивності мережі є створення базового рівня мережі. </a:t>
            </a:r>
          </a:p>
          <a:p>
            <a:pPr marL="285750" indent="-285750" algn="l" rtl="0">
              <a:buFont typeface="Arial" panose="020B0604020202020204" pitchFamily="34" charset="0"/>
              <a:buChar char="•"/>
            </a:pPr>
            <a:r>
              <a:rPr lang="uk-UA" sz="1600">
                <a:solidFill>
                  <a:srgbClr val="000000"/>
                </a:solidFill>
              </a:rPr>
              <a:t>Одним із способів запуску базового рівня є копіювання та вставлення результатів виконання команди ping, трасування або інших відповідних команд у текстовий файл. Ці текстові файли можуть бути позначені часом з датою і збережені до архіву для подальшого пошуку та порівняння.</a:t>
            </a:r>
          </a:p>
          <a:p>
            <a:pPr marL="285750" indent="-285750" algn="l" rtl="0">
              <a:buFont typeface="Arial" panose="020B0604020202020204" pitchFamily="34" charset="0"/>
              <a:buChar char="•"/>
            </a:pPr>
            <a:r>
              <a:rPr lang="uk-UA" sz="1600">
                <a:solidFill>
                  <a:srgbClr val="000000"/>
                </a:solidFill>
              </a:rPr>
              <a:t>Серед елементів, які слід розглянути, є повідомлення про помилки та значення часу відповіді між вузлами.</a:t>
            </a:r>
          </a:p>
          <a:p>
            <a:pPr marL="285750" indent="-285750" algn="l" rtl="0">
              <a:buFont typeface="Arial" panose="020B0604020202020204" pitchFamily="34" charset="0"/>
              <a:buChar char="•"/>
            </a:pPr>
            <a:r>
              <a:rPr lang="uk-UA" sz="1600">
                <a:solidFill>
                  <a:srgbClr val="000000"/>
                </a:solidFill>
              </a:rPr>
              <a:t>Корпоративні мережі повинні мати великі базові рівні; більш широкі, ніж ми можемо описати в цьому курсі. Професійні програмні засоби доступні для зберігання та підтримки базової інформації. </a:t>
            </a:r>
          </a:p>
        </p:txBody>
      </p:sp>
    </p:spTree>
    <p:extLst>
      <p:ext uri="{BB962C8B-B14F-4D97-AF65-F5344CB8AC3E}">
        <p14:creationId xmlns:p14="http://schemas.microsoft.com/office/powerpoint/2010/main" val="342596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62144" y="221942"/>
            <a:ext cx="8345488" cy="731837"/>
          </a:xfrm>
        </p:spPr>
        <p:txBody>
          <a:bodyPr/>
          <a:lstStyle/>
          <a:p>
            <a:pPr rtl="0"/>
            <a:r>
              <a:rPr lang="uk-UA" sz="1600" dirty="0"/>
              <a:t>Перевірка з'єднання</a:t>
            </a:r>
            <a:r>
              <a:rPr lang="en-US" sz="1600" dirty="0"/>
              <a:t/>
            </a:r>
            <a:br>
              <a:rPr lang="en-US" sz="1600" dirty="0"/>
            </a:br>
            <a:r>
              <a:rPr lang="uk-UA" sz="2400" dirty="0"/>
              <a:t>Лабораторна робота – Тестування мережної затримки за допомогою команд </a:t>
            </a:r>
            <a:r>
              <a:rPr lang="uk-UA" sz="2400" dirty="0" err="1"/>
              <a:t>Ping</a:t>
            </a:r>
            <a:r>
              <a:rPr lang="uk-UA" sz="2400" dirty="0"/>
              <a:t> і </a:t>
            </a:r>
            <a:r>
              <a:rPr lang="uk-UA" sz="2400" dirty="0" err="1"/>
              <a:t>Traceroute</a:t>
            </a:r>
            <a:endParaRPr lang="uk-UA" sz="2400" dirty="0"/>
          </a:p>
        </p:txBody>
      </p:sp>
      <p:sp>
        <p:nvSpPr>
          <p:cNvPr id="5" name="Content Placeholder 4">
            <a:extLst>
              <a:ext uri="{FF2B5EF4-FFF2-40B4-BE49-F238E27FC236}">
                <a16:creationId xmlns:a16="http://schemas.microsoft.com/office/drawing/2014/main" id="{E7522A69-FB62-4668-BCF4-DEEA4C4B1809}"/>
              </a:ext>
            </a:extLst>
          </p:cNvPr>
          <p:cNvSpPr>
            <a:spLocks noGrp="1"/>
          </p:cNvSpPr>
          <p:nvPr>
            <p:ph idx="1"/>
          </p:nvPr>
        </p:nvSpPr>
        <p:spPr>
          <a:xfrm>
            <a:off x="431971" y="1060311"/>
            <a:ext cx="8280057" cy="3689897"/>
          </a:xfrm>
        </p:spPr>
        <p:txBody>
          <a:bodyPr/>
          <a:lstStyle/>
          <a:p>
            <a:pPr marL="0" indent="0" algn="l" rtl="0"/>
            <a:r>
              <a:rPr lang="uk-UA" dirty="0">
                <a:solidFill>
                  <a:srgbClr val="000000"/>
                </a:solidFill>
              </a:rPr>
              <a:t>В цій лабораторній роботі ви виконаєте наступні завдання:</a:t>
            </a:r>
          </a:p>
          <a:p>
            <a:pPr marL="342900" indent="-342900" algn="l" rtl="0">
              <a:buFont typeface="Arial" panose="020B0604020202020204" pitchFamily="34" charset="0"/>
              <a:buChar char="•"/>
            </a:pPr>
            <a:r>
              <a:rPr lang="uk-UA" dirty="0">
                <a:solidFill>
                  <a:srgbClr val="000000"/>
                </a:solidFill>
              </a:rPr>
              <a:t>Частина 1: Застосування команди </a:t>
            </a:r>
            <a:r>
              <a:rPr lang="uk-UA" dirty="0" err="1">
                <a:solidFill>
                  <a:srgbClr val="000000"/>
                </a:solidFill>
              </a:rPr>
              <a:t>Ping</a:t>
            </a:r>
            <a:r>
              <a:rPr lang="uk-UA" dirty="0">
                <a:solidFill>
                  <a:srgbClr val="000000"/>
                </a:solidFill>
              </a:rPr>
              <a:t> для дослідження затримки у мережі</a:t>
            </a:r>
          </a:p>
          <a:p>
            <a:pPr marL="342900" indent="-342900" algn="l" rtl="0">
              <a:buFont typeface="Arial" panose="020B0604020202020204" pitchFamily="34" charset="0"/>
              <a:buChar char="•"/>
            </a:pPr>
            <a:r>
              <a:rPr lang="uk-UA" dirty="0">
                <a:solidFill>
                  <a:srgbClr val="000000"/>
                </a:solidFill>
              </a:rPr>
              <a:t>Частина 2: Використання команди </a:t>
            </a:r>
            <a:r>
              <a:rPr lang="uk-UA" dirty="0" err="1">
                <a:solidFill>
                  <a:srgbClr val="000000"/>
                </a:solidFill>
              </a:rPr>
              <a:t>Traceroute</a:t>
            </a:r>
            <a:r>
              <a:rPr lang="uk-UA" dirty="0">
                <a:solidFill>
                  <a:srgbClr val="000000"/>
                </a:solidFill>
              </a:rPr>
              <a:t> для дослідження затримки в мережі</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144087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17.5 Команди вузла та IOS</a:t>
            </a:r>
          </a:p>
        </p:txBody>
      </p:sp>
    </p:spTree>
    <p:custDataLst>
      <p:tags r:id="rId1"/>
    </p:custDataLst>
    <p:extLst>
      <p:ext uri="{BB962C8B-B14F-4D97-AF65-F5344CB8AC3E}">
        <p14:creationId xmlns:p14="http://schemas.microsoft.com/office/powerpoint/2010/main" val="261680216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uk-UA">
                <a:solidFill>
                  <a:schemeClr val="accent5">
                    <a:lumMod val="40000"/>
                    <a:lumOff val="60000"/>
                  </a:schemeClr>
                </a:solidFill>
              </a:rPr>
              <a:t>17.1 Пристрої у невеликій мережі</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Команди вузла та IOS</a:t>
            </a:r>
            <a:r>
              <a:rPr lang="en-US" dirty="0"/>
              <a:t/>
            </a:r>
            <a:br>
              <a:rPr lang="en-US" dirty="0"/>
            </a:br>
            <a:r>
              <a:rPr lang="uk-UA" sz="2400"/>
              <a:t>Налаштування IP-конфігурації на вузлі з ОС Windows</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66700" y="731838"/>
            <a:ext cx="8553450" cy="2771484"/>
          </a:xfrm>
        </p:spPr>
        <p:txBody>
          <a:bodyPr/>
          <a:lstStyle/>
          <a:p>
            <a:pPr marL="0" indent="0" algn="l" rtl="0"/>
            <a:r>
              <a:rPr lang="uk-UA" sz="1500" dirty="0">
                <a:solidFill>
                  <a:srgbClr val="000000"/>
                </a:solidFill>
              </a:rPr>
              <a:t>У Windows 10 ви можете отримати доступ до деталей IP-адреси з </a:t>
            </a:r>
            <a:r>
              <a:rPr lang="uk-UA" sz="1500" b="1" dirty="0" err="1">
                <a:solidFill>
                  <a:srgbClr val="000000"/>
                </a:solidFill>
              </a:rPr>
              <a:t>Network</a:t>
            </a:r>
            <a:r>
              <a:rPr lang="uk-UA" sz="1500" b="1" dirty="0">
                <a:solidFill>
                  <a:srgbClr val="000000"/>
                </a:solidFill>
              </a:rPr>
              <a:t> </a:t>
            </a:r>
            <a:r>
              <a:rPr lang="uk-UA" sz="1500" b="1" dirty="0" err="1">
                <a:solidFill>
                  <a:srgbClr val="000000"/>
                </a:solidFill>
              </a:rPr>
              <a:t>and</a:t>
            </a:r>
            <a:r>
              <a:rPr lang="uk-UA" sz="1500" b="1" dirty="0">
                <a:solidFill>
                  <a:srgbClr val="000000"/>
                </a:solidFill>
              </a:rPr>
              <a:t> </a:t>
            </a:r>
            <a:r>
              <a:rPr lang="uk-UA" sz="1500" b="1" dirty="0" err="1">
                <a:solidFill>
                  <a:srgbClr val="000000"/>
                </a:solidFill>
              </a:rPr>
              <a:t>Sharing</a:t>
            </a:r>
            <a:r>
              <a:rPr lang="uk-UA" sz="1500" b="1" dirty="0">
                <a:solidFill>
                  <a:srgbClr val="000000"/>
                </a:solidFill>
              </a:rPr>
              <a:t> </a:t>
            </a:r>
            <a:r>
              <a:rPr lang="uk-UA" sz="1500" b="1" dirty="0" err="1">
                <a:solidFill>
                  <a:srgbClr val="000000"/>
                </a:solidFill>
              </a:rPr>
              <a:t>Center</a:t>
            </a:r>
            <a:r>
              <a:rPr lang="uk-UA" sz="1500" dirty="0">
                <a:solidFill>
                  <a:srgbClr val="000000"/>
                </a:solidFill>
              </a:rPr>
              <a:t> для швидкого перегляду чотирьох важливих налаштувань: адреси, маски, маршрутизатора та DNS. Або ви можете запустити команду  </a:t>
            </a:r>
            <a:r>
              <a:rPr lang="uk-UA" sz="1500" b="1" dirty="0" err="1">
                <a:solidFill>
                  <a:srgbClr val="000000"/>
                </a:solidFill>
              </a:rPr>
              <a:t>ipconfig</a:t>
            </a:r>
            <a:r>
              <a:rPr lang="uk-UA" sz="1500" dirty="0">
                <a:solidFill>
                  <a:srgbClr val="000000"/>
                </a:solidFill>
              </a:rPr>
              <a:t> з командного рядка комп'ютера з ОС Windows.</a:t>
            </a:r>
          </a:p>
          <a:p>
            <a:pPr marL="342900" indent="-342900" algn="l" rtl="0">
              <a:buFont typeface="Arial" panose="020B0604020202020204" pitchFamily="34" charset="0"/>
              <a:buChar char="•"/>
            </a:pPr>
            <a:r>
              <a:rPr lang="uk-UA" sz="1500" dirty="0">
                <a:solidFill>
                  <a:srgbClr val="000000"/>
                </a:solidFill>
              </a:rPr>
              <a:t>Використовуйте команду </a:t>
            </a:r>
            <a:r>
              <a:rPr lang="uk-UA" sz="1500" b="1" dirty="0" err="1">
                <a:solidFill>
                  <a:srgbClr val="000000"/>
                </a:solidFill>
              </a:rPr>
              <a:t>ipconfig</a:t>
            </a:r>
            <a:r>
              <a:rPr lang="uk-UA" sz="1500" b="1" dirty="0">
                <a:solidFill>
                  <a:srgbClr val="000000"/>
                </a:solidFill>
              </a:rPr>
              <a:t> /</a:t>
            </a:r>
            <a:r>
              <a:rPr lang="uk-UA" sz="1500" b="1" dirty="0" err="1">
                <a:solidFill>
                  <a:srgbClr val="000000"/>
                </a:solidFill>
              </a:rPr>
              <a:t>all</a:t>
            </a:r>
            <a:r>
              <a:rPr lang="uk-UA" sz="1500" dirty="0">
                <a:solidFill>
                  <a:srgbClr val="000000"/>
                </a:solidFill>
              </a:rPr>
              <a:t> для перегляду MAC-адреси, а також інших деталей щодо адресації 3 рівня пристрою</a:t>
            </a:r>
          </a:p>
          <a:p>
            <a:pPr marL="342900" indent="-342900" algn="l" rtl="0">
              <a:buFont typeface="Arial" panose="020B0604020202020204" pitchFamily="34" charset="0"/>
              <a:buChar char="•"/>
            </a:pPr>
            <a:r>
              <a:rPr lang="uk-UA" sz="1500" dirty="0">
                <a:solidFill>
                  <a:srgbClr val="000000"/>
                </a:solidFill>
              </a:rPr>
              <a:t>Якщо вузол налаштований як клієнт DHCP, конфігурацію IP-адреси можна оновити за допомогою команд </a:t>
            </a:r>
            <a:r>
              <a:rPr lang="uk-UA" sz="1500" b="1" dirty="0" err="1">
                <a:solidFill>
                  <a:srgbClr val="000000"/>
                </a:solidFill>
              </a:rPr>
              <a:t>ipconfig</a:t>
            </a:r>
            <a:r>
              <a:rPr lang="uk-UA" sz="1500" b="1" dirty="0">
                <a:solidFill>
                  <a:srgbClr val="000000"/>
                </a:solidFill>
              </a:rPr>
              <a:t> /</a:t>
            </a:r>
            <a:r>
              <a:rPr lang="uk-UA" sz="1500" b="1" dirty="0" err="1">
                <a:solidFill>
                  <a:srgbClr val="000000"/>
                </a:solidFill>
              </a:rPr>
              <a:t>release</a:t>
            </a:r>
            <a:r>
              <a:rPr lang="uk-UA" sz="1500" dirty="0">
                <a:solidFill>
                  <a:srgbClr val="000000"/>
                </a:solidFill>
              </a:rPr>
              <a:t> та </a:t>
            </a:r>
            <a:r>
              <a:rPr lang="uk-UA" sz="1500" b="1" dirty="0" err="1">
                <a:solidFill>
                  <a:srgbClr val="000000"/>
                </a:solidFill>
              </a:rPr>
              <a:t>ipconfig</a:t>
            </a:r>
            <a:r>
              <a:rPr lang="uk-UA" sz="1500" b="1" dirty="0">
                <a:solidFill>
                  <a:srgbClr val="000000"/>
                </a:solidFill>
              </a:rPr>
              <a:t> /</a:t>
            </a:r>
            <a:r>
              <a:rPr lang="uk-UA" sz="1500" b="1" dirty="0" err="1">
                <a:solidFill>
                  <a:srgbClr val="000000"/>
                </a:solidFill>
              </a:rPr>
              <a:t>renew</a:t>
            </a:r>
            <a:r>
              <a:rPr lang="uk-UA" sz="1500" dirty="0">
                <a:solidFill>
                  <a:srgbClr val="000000"/>
                </a:solidFill>
              </a:rPr>
              <a:t> .</a:t>
            </a:r>
          </a:p>
          <a:p>
            <a:pPr marL="342900" indent="-342900" algn="l" rtl="0">
              <a:buFont typeface="Arial" panose="020B0604020202020204" pitchFamily="34" charset="0"/>
              <a:buChar char="•"/>
            </a:pPr>
            <a:r>
              <a:rPr lang="uk-UA" sz="1500" dirty="0">
                <a:solidFill>
                  <a:srgbClr val="000000"/>
                </a:solidFill>
              </a:rPr>
              <a:t>Служба DNS-клієнта на комп'ютерах з ОС Windows також оптимізує продуктивність вирішення імен DNS, зберігаючи раніше перетворені імена в пам'яті. Команда </a:t>
            </a:r>
            <a:r>
              <a:rPr lang="uk-UA" sz="1500" b="1" dirty="0" err="1">
                <a:solidFill>
                  <a:srgbClr val="000000"/>
                </a:solidFill>
              </a:rPr>
              <a:t>ipconfig</a:t>
            </a:r>
            <a:r>
              <a:rPr lang="uk-UA" sz="1500" b="1" dirty="0">
                <a:solidFill>
                  <a:srgbClr val="000000"/>
                </a:solidFill>
              </a:rPr>
              <a:t> /</a:t>
            </a:r>
            <a:r>
              <a:rPr lang="uk-UA" sz="1500" b="1" dirty="0" err="1">
                <a:solidFill>
                  <a:srgbClr val="000000"/>
                </a:solidFill>
              </a:rPr>
              <a:t>displaydns</a:t>
            </a:r>
            <a:r>
              <a:rPr lang="uk-UA" sz="1500" dirty="0">
                <a:solidFill>
                  <a:srgbClr val="000000"/>
                </a:solidFill>
              </a:rPr>
              <a:t> відображає всі </a:t>
            </a:r>
            <a:r>
              <a:rPr lang="uk-UA" sz="1500" dirty="0" err="1">
                <a:solidFill>
                  <a:srgbClr val="000000"/>
                </a:solidFill>
              </a:rPr>
              <a:t>кешовані</a:t>
            </a:r>
            <a:r>
              <a:rPr lang="uk-UA" sz="1500" dirty="0">
                <a:solidFill>
                  <a:srgbClr val="000000"/>
                </a:solidFill>
              </a:rPr>
              <a:t> DNS-записи на комп'ютері з ОС Windows.</a:t>
            </a:r>
          </a:p>
          <a:p>
            <a:pPr marL="342900" indent="-34290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0F893CF4-60E9-4E3D-99F3-F4100A64A537}"/>
              </a:ext>
            </a:extLst>
          </p:cNvPr>
          <p:cNvPicPr>
            <a:picLocks noChangeAspect="1"/>
          </p:cNvPicPr>
          <p:nvPr/>
        </p:nvPicPr>
        <p:blipFill>
          <a:blip r:embed="rId3"/>
          <a:stretch>
            <a:fillRect/>
          </a:stretch>
        </p:blipFill>
        <p:spPr>
          <a:xfrm>
            <a:off x="2532027" y="3503322"/>
            <a:ext cx="3281434" cy="1411433"/>
          </a:xfrm>
          <a:prstGeom prst="rect">
            <a:avLst/>
          </a:prstGeom>
        </p:spPr>
      </p:pic>
    </p:spTree>
    <p:extLst>
      <p:ext uri="{BB962C8B-B14F-4D97-AF65-F5344CB8AC3E}">
        <p14:creationId xmlns:p14="http://schemas.microsoft.com/office/powerpoint/2010/main" val="2132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Команди вузла та IOS</a:t>
            </a:r>
            <a:r>
              <a:rPr lang="en-US" dirty="0"/>
              <a:t/>
            </a:r>
            <a:br>
              <a:rPr lang="en-US" dirty="0"/>
            </a:br>
            <a:r>
              <a:rPr lang="uk-UA" sz="2400"/>
              <a:t>Налаштування IP-конфігурації на вузлі з ОС Linux</a:t>
            </a:r>
          </a:p>
        </p:txBody>
      </p:sp>
      <p:sp>
        <p:nvSpPr>
          <p:cNvPr id="4" name="Content Placeholder 3">
            <a:extLst>
              <a:ext uri="{FF2B5EF4-FFF2-40B4-BE49-F238E27FC236}">
                <a16:creationId xmlns:a16="http://schemas.microsoft.com/office/drawing/2014/main" id="{EDD73493-B9CF-4BB8-9069-546F872801FC}"/>
              </a:ext>
            </a:extLst>
          </p:cNvPr>
          <p:cNvSpPr>
            <a:spLocks noGrp="1"/>
          </p:cNvSpPr>
          <p:nvPr>
            <p:ph idx="1"/>
          </p:nvPr>
        </p:nvSpPr>
        <p:spPr>
          <a:xfrm>
            <a:off x="200026" y="819151"/>
            <a:ext cx="4674322" cy="3602584"/>
          </a:xfrm>
        </p:spPr>
        <p:txBody>
          <a:bodyPr/>
          <a:lstStyle/>
          <a:p>
            <a:pPr marL="342900" indent="-342900" algn="l" rtl="0">
              <a:buFont typeface="Arial" panose="020B0604020202020204" pitchFamily="34" charset="0"/>
              <a:buChar char="•"/>
            </a:pPr>
            <a:r>
              <a:rPr lang="uk-UA" sz="1600">
                <a:solidFill>
                  <a:srgbClr val="000000"/>
                </a:solidFill>
              </a:rPr>
              <a:t>Перевірка параметрів IP за допомогою графічного інтерфейсу на ПК з Linux буде відрізнятися залежно від дистрибутива Linux та інтерфейсу робочого столу.</a:t>
            </a:r>
          </a:p>
          <a:p>
            <a:pPr marL="342900" indent="-342900" algn="l" rtl="0">
              <a:buFont typeface="Arial" panose="020B0604020202020204" pitchFamily="34" charset="0"/>
              <a:buChar char="•"/>
            </a:pPr>
            <a:r>
              <a:rPr lang="uk-UA" sz="1600">
                <a:solidFill>
                  <a:srgbClr val="000000"/>
                </a:solidFill>
              </a:rPr>
              <a:t>У командному рядку використовуйте команду </a:t>
            </a:r>
            <a:r>
              <a:rPr lang="uk-UA" sz="1600" b="1">
                <a:solidFill>
                  <a:srgbClr val="000000"/>
                </a:solidFill>
              </a:rPr>
              <a:t>ifconfig</a:t>
            </a:r>
            <a:r>
              <a:rPr lang="uk-UA" sz="1600">
                <a:solidFill>
                  <a:srgbClr val="000000"/>
                </a:solidFill>
              </a:rPr>
              <a:t> для відображення стану поточних активних інтерфейсів та їх IP-конфігурації.</a:t>
            </a:r>
          </a:p>
          <a:p>
            <a:pPr marL="342900" indent="-342900" algn="l" rtl="0">
              <a:buFont typeface="Arial" panose="020B0604020202020204" pitchFamily="34" charset="0"/>
              <a:buChar char="•"/>
            </a:pPr>
            <a:r>
              <a:rPr lang="uk-UA" sz="1600">
                <a:solidFill>
                  <a:srgbClr val="000000"/>
                </a:solidFill>
              </a:rPr>
              <a:t>Команда </a:t>
            </a:r>
            <a:r>
              <a:rPr lang="uk-UA" sz="1600" b="1">
                <a:solidFill>
                  <a:srgbClr val="000000"/>
                </a:solidFill>
              </a:rPr>
              <a:t>ip address</a:t>
            </a:r>
            <a:r>
              <a:rPr lang="uk-UA" sz="1600">
                <a:solidFill>
                  <a:srgbClr val="000000"/>
                </a:solidFill>
              </a:rPr>
              <a:t> на Linux використовується для відображення адрес і їх властивостей. Її також можна використовувати для додавання або видалення IP-адрес.</a:t>
            </a:r>
          </a:p>
          <a:p>
            <a:pPr marL="0" indent="0" algn="l"/>
            <a:endParaRPr lang="en-US" sz="1600" b="1" dirty="0">
              <a:solidFill>
                <a:srgbClr val="000000"/>
              </a:solidFill>
            </a:endParaRPr>
          </a:p>
          <a:p>
            <a:pPr marL="0" indent="0" algn="l" rtl="0"/>
            <a:r>
              <a:rPr lang="uk-UA" sz="1600" b="1">
                <a:solidFill>
                  <a:srgbClr val="000000"/>
                </a:solidFill>
              </a:rPr>
              <a:t>Примітка:</a:t>
            </a:r>
            <a:r>
              <a:rPr lang="uk-UA" sz="1600">
                <a:solidFill>
                  <a:srgbClr val="000000"/>
                </a:solidFill>
              </a:rPr>
              <a:t> Вихідні дані можуть відрізнятися в залежності від дистрибутива Linux.</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5D8F7B60-4A22-470D-88EE-376AE17104D4}"/>
              </a:ext>
            </a:extLst>
          </p:cNvPr>
          <p:cNvPicPr>
            <a:picLocks noChangeAspect="1"/>
          </p:cNvPicPr>
          <p:nvPr/>
        </p:nvPicPr>
        <p:blipFill>
          <a:blip r:embed="rId3"/>
          <a:stretch>
            <a:fillRect/>
          </a:stretch>
        </p:blipFill>
        <p:spPr>
          <a:xfrm>
            <a:off x="4874347" y="1131396"/>
            <a:ext cx="3794991" cy="2538903"/>
          </a:xfrm>
          <a:prstGeom prst="rect">
            <a:avLst/>
          </a:prstGeom>
        </p:spPr>
      </p:pic>
    </p:spTree>
    <p:extLst>
      <p:ext uri="{BB962C8B-B14F-4D97-AF65-F5344CB8AC3E}">
        <p14:creationId xmlns:p14="http://schemas.microsoft.com/office/powerpoint/2010/main" val="232687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Команди вузла та IOS</a:t>
            </a:r>
            <a:r>
              <a:rPr lang="en-US" dirty="0"/>
              <a:t/>
            </a:r>
            <a:br>
              <a:rPr lang="en-US" dirty="0"/>
            </a:br>
            <a:r>
              <a:rPr lang="uk-UA" sz="2400"/>
              <a:t>Налаштування IP-конфігурації на вузлі з macOS</a:t>
            </a:r>
          </a:p>
        </p:txBody>
      </p:sp>
      <p:sp>
        <p:nvSpPr>
          <p:cNvPr id="6" name="Content Placeholder 5">
            <a:extLst>
              <a:ext uri="{FF2B5EF4-FFF2-40B4-BE49-F238E27FC236}">
                <a16:creationId xmlns:a16="http://schemas.microsoft.com/office/drawing/2014/main" id="{E018F0E6-A545-473E-A9D3-201EC6272E44}"/>
              </a:ext>
            </a:extLst>
          </p:cNvPr>
          <p:cNvSpPr>
            <a:spLocks noGrp="1"/>
          </p:cNvSpPr>
          <p:nvPr>
            <p:ph idx="1"/>
          </p:nvPr>
        </p:nvSpPr>
        <p:spPr>
          <a:xfrm>
            <a:off x="474662" y="864899"/>
            <a:ext cx="4305605" cy="3556835"/>
          </a:xfrm>
        </p:spPr>
        <p:txBody>
          <a:bodyPr/>
          <a:lstStyle/>
          <a:p>
            <a:pPr marL="285750" indent="-285750" algn="l" rtl="0">
              <a:buFont typeface="Arial" panose="020B0604020202020204" pitchFamily="34" charset="0"/>
              <a:buChar char="•"/>
            </a:pPr>
            <a:r>
              <a:rPr lang="uk-UA" sz="1600">
                <a:solidFill>
                  <a:srgbClr val="000000"/>
                </a:solidFill>
              </a:rPr>
              <a:t>У графічному інтерфейсі вузла Mac відкрийте </a:t>
            </a:r>
            <a:r>
              <a:rPr lang="uk-UA" sz="1600" b="1">
                <a:solidFill>
                  <a:srgbClr val="000000"/>
                </a:solidFill>
              </a:rPr>
              <a:t>Network Preferences &gt; Advanced</a:t>
            </a:r>
            <a:r>
              <a:rPr lang="uk-UA" sz="1600">
                <a:solidFill>
                  <a:srgbClr val="000000"/>
                </a:solidFill>
              </a:rPr>
              <a:t> для отримання інформації про IP-адресацію.</a:t>
            </a:r>
          </a:p>
          <a:p>
            <a:pPr marL="285750" indent="-285750" algn="l" rtl="0">
              <a:buFont typeface="Arial" panose="020B0604020202020204" pitchFamily="34" charset="0"/>
              <a:buChar char="•"/>
            </a:pPr>
            <a:r>
              <a:rPr lang="uk-UA" sz="1600">
                <a:solidFill>
                  <a:srgbClr val="000000"/>
                </a:solidFill>
              </a:rPr>
              <a:t>Команда </a:t>
            </a:r>
            <a:r>
              <a:rPr lang="uk-UA" sz="1600" b="1">
                <a:solidFill>
                  <a:srgbClr val="000000"/>
                </a:solidFill>
              </a:rPr>
              <a:t>ifconfig</a:t>
            </a:r>
            <a:r>
              <a:rPr lang="uk-UA" sz="1600">
                <a:solidFill>
                  <a:srgbClr val="000000"/>
                </a:solidFill>
              </a:rPr>
              <a:t> також може бути використана у командному рядку для перевірки IP -конфігурації інтерфейсу  .</a:t>
            </a:r>
          </a:p>
          <a:p>
            <a:pPr marL="285750" indent="-285750" algn="l" rtl="0">
              <a:buFont typeface="Arial" panose="020B0604020202020204" pitchFamily="34" charset="0"/>
              <a:buChar char="•"/>
            </a:pPr>
            <a:r>
              <a:rPr lang="uk-UA" sz="1600">
                <a:solidFill>
                  <a:srgbClr val="000000"/>
                </a:solidFill>
              </a:rPr>
              <a:t>Інші корисні команди macOS для перевірки IP-налаштувань вузла включають в себе </a:t>
            </a:r>
            <a:r>
              <a:rPr lang="uk-UA" sz="1600" b="1">
                <a:solidFill>
                  <a:srgbClr val="000000"/>
                </a:solidFill>
              </a:rPr>
              <a:t>networksetup -listallnetworkservices</a:t>
            </a:r>
            <a:r>
              <a:rPr lang="uk-UA" sz="1600">
                <a:solidFill>
                  <a:srgbClr val="000000"/>
                </a:solidFill>
              </a:rPr>
              <a:t> та </a:t>
            </a:r>
            <a:r>
              <a:rPr lang="uk-UA" sz="1600" b="1">
                <a:solidFill>
                  <a:srgbClr val="000000"/>
                </a:solidFill>
              </a:rPr>
              <a:t>networksetup -getinfo &lt;</a:t>
            </a:r>
            <a:r>
              <a:rPr lang="uk-UA" sz="1600" i="1">
                <a:solidFill>
                  <a:srgbClr val="000000"/>
                </a:solidFill>
              </a:rPr>
              <a:t>network service</a:t>
            </a:r>
            <a:r>
              <a:rPr lang="uk-UA" sz="1600" b="1">
                <a:solidFill>
                  <a:srgbClr val="000000"/>
                </a:solidFill>
              </a:rPr>
              <a:t>&gt;</a:t>
            </a:r>
            <a:r>
              <a:rPr lang="uk-UA" sz="1600">
                <a:solidFill>
                  <a:srgbClr val="000000"/>
                </a:solidFill>
              </a:rPr>
              <a:t>.</a:t>
            </a:r>
          </a:p>
        </p:txBody>
      </p:sp>
      <p:pic>
        <p:nvPicPr>
          <p:cNvPr id="7" name="Picture 6">
            <a:extLst>
              <a:ext uri="{FF2B5EF4-FFF2-40B4-BE49-F238E27FC236}">
                <a16:creationId xmlns:a16="http://schemas.microsoft.com/office/drawing/2014/main" id="{EE795C2D-8259-4647-9ACD-26D36EE5517C}"/>
              </a:ext>
            </a:extLst>
          </p:cNvPr>
          <p:cNvPicPr>
            <a:picLocks noChangeAspect="1"/>
          </p:cNvPicPr>
          <p:nvPr/>
        </p:nvPicPr>
        <p:blipFill>
          <a:blip r:embed="rId3"/>
          <a:stretch>
            <a:fillRect/>
          </a:stretch>
        </p:blipFill>
        <p:spPr>
          <a:xfrm>
            <a:off x="4780267" y="864899"/>
            <a:ext cx="4090199" cy="3115974"/>
          </a:xfrm>
          <a:prstGeom prst="rect">
            <a:avLst/>
          </a:prstGeom>
        </p:spPr>
      </p:pic>
    </p:spTree>
    <p:extLst>
      <p:ext uri="{BB962C8B-B14F-4D97-AF65-F5344CB8AC3E}">
        <p14:creationId xmlns:p14="http://schemas.microsoft.com/office/powerpoint/2010/main" val="31203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Команди вузла та IOS</a:t>
            </a:r>
            <a:r>
              <a:rPr lang="en-US" dirty="0"/>
              <a:t/>
            </a:r>
            <a:br>
              <a:rPr lang="en-US" dirty="0"/>
            </a:br>
            <a:r>
              <a:rPr lang="uk-UA" sz="2400"/>
              <a:t>Команда arp</a:t>
            </a:r>
          </a:p>
        </p:txBody>
      </p:sp>
      <p:sp>
        <p:nvSpPr>
          <p:cNvPr id="4" name="Content Placeholder 3">
            <a:extLst>
              <a:ext uri="{FF2B5EF4-FFF2-40B4-BE49-F238E27FC236}">
                <a16:creationId xmlns:a16="http://schemas.microsoft.com/office/drawing/2014/main" id="{CE59173F-7994-4B5D-8201-E7BBC1B93ED9}"/>
              </a:ext>
            </a:extLst>
          </p:cNvPr>
          <p:cNvSpPr>
            <a:spLocks noGrp="1"/>
          </p:cNvSpPr>
          <p:nvPr>
            <p:ph idx="1"/>
          </p:nvPr>
        </p:nvSpPr>
        <p:spPr>
          <a:xfrm>
            <a:off x="474662" y="731837"/>
            <a:ext cx="8280057" cy="3689897"/>
          </a:xfrm>
        </p:spPr>
        <p:txBody>
          <a:bodyPr/>
          <a:lstStyle/>
          <a:p>
            <a:pPr marL="0" indent="0" algn="l" rtl="0"/>
            <a:r>
              <a:rPr lang="uk-UA" sz="1600" dirty="0">
                <a:solidFill>
                  <a:srgbClr val="000000"/>
                </a:solidFill>
              </a:rPr>
              <a:t>Команда </a:t>
            </a:r>
            <a:r>
              <a:rPr lang="uk-UA" sz="1600" b="1" dirty="0" err="1">
                <a:solidFill>
                  <a:srgbClr val="000000"/>
                </a:solidFill>
              </a:rPr>
              <a:t>arp</a:t>
            </a:r>
            <a:r>
              <a:rPr lang="uk-UA" sz="1600" dirty="0">
                <a:solidFill>
                  <a:srgbClr val="000000"/>
                </a:solidFill>
              </a:rPr>
              <a:t> виконується з командного рядка Windows, </a:t>
            </a:r>
            <a:r>
              <a:rPr lang="uk-UA" sz="1600" dirty="0" err="1">
                <a:solidFill>
                  <a:srgbClr val="000000"/>
                </a:solidFill>
              </a:rPr>
              <a:t>Linux</a:t>
            </a:r>
            <a:r>
              <a:rPr lang="uk-UA" sz="1600" dirty="0">
                <a:solidFill>
                  <a:srgbClr val="000000"/>
                </a:solidFill>
              </a:rPr>
              <a:t> або </a:t>
            </a:r>
            <a:r>
              <a:rPr lang="uk-UA" sz="1600" dirty="0" err="1">
                <a:solidFill>
                  <a:srgbClr val="000000"/>
                </a:solidFill>
              </a:rPr>
              <a:t>Mac</a:t>
            </a:r>
            <a:r>
              <a:rPr lang="uk-UA" sz="1600" dirty="0">
                <a:solidFill>
                  <a:srgbClr val="000000"/>
                </a:solidFill>
              </a:rPr>
              <a:t>. Команда надає перелік всіх пристроїв, які зараз знаходяться в ARP-кеші вузла.</a:t>
            </a:r>
          </a:p>
          <a:p>
            <a:pPr marL="342900" indent="-342900" algn="l" rtl="0">
              <a:buFont typeface="Arial" panose="020B0604020202020204" pitchFamily="34" charset="0"/>
              <a:buChar char="•"/>
            </a:pPr>
            <a:r>
              <a:rPr lang="uk-UA" sz="1600" dirty="0">
                <a:solidFill>
                  <a:srgbClr val="000000"/>
                </a:solidFill>
              </a:rPr>
              <a:t>Команда </a:t>
            </a:r>
            <a:r>
              <a:rPr lang="uk-UA" sz="1600" b="1" dirty="0" err="1">
                <a:solidFill>
                  <a:srgbClr val="000000"/>
                </a:solidFill>
              </a:rPr>
              <a:t>arp</a:t>
            </a:r>
            <a:r>
              <a:rPr lang="uk-UA" sz="1600" b="1" dirty="0">
                <a:solidFill>
                  <a:srgbClr val="000000"/>
                </a:solidFill>
              </a:rPr>
              <a:t> -a</a:t>
            </a:r>
            <a:r>
              <a:rPr lang="uk-UA" sz="1600" dirty="0">
                <a:solidFill>
                  <a:srgbClr val="000000"/>
                </a:solidFill>
              </a:rPr>
              <a:t> відображає відому IP-адресу та прив'язку MAC-адреси. ARP-кеш відображає інформацію тільки з пристроїв, до яких було нещодавно отримано доступ.</a:t>
            </a:r>
          </a:p>
          <a:p>
            <a:pPr marL="342900" indent="-342900" algn="l" rtl="0">
              <a:buFont typeface="Arial" panose="020B0604020202020204" pitchFamily="34" charset="0"/>
              <a:buChar char="•"/>
            </a:pPr>
            <a:r>
              <a:rPr lang="uk-UA" sz="1600" dirty="0">
                <a:solidFill>
                  <a:srgbClr val="000000"/>
                </a:solidFill>
              </a:rPr>
              <a:t>Щоб переконатися, що кеш ARP заповнений, слід виконати команду </a:t>
            </a:r>
            <a:r>
              <a:rPr lang="uk-UA" sz="1600" b="1" dirty="0" err="1">
                <a:solidFill>
                  <a:srgbClr val="000000"/>
                </a:solidFill>
              </a:rPr>
              <a:t>ping</a:t>
            </a:r>
            <a:r>
              <a:rPr lang="uk-UA" sz="1600" dirty="0">
                <a:solidFill>
                  <a:srgbClr val="000000"/>
                </a:solidFill>
              </a:rPr>
              <a:t> для перевірки зв'язку з пристроєм, щоб для нього було створено запис у таблиці ARP.</a:t>
            </a:r>
          </a:p>
          <a:p>
            <a:pPr marL="342900" indent="-342900" algn="l" rtl="0">
              <a:buFont typeface="Arial" panose="020B0604020202020204" pitchFamily="34" charset="0"/>
              <a:buChar char="•"/>
            </a:pPr>
            <a:r>
              <a:rPr lang="uk-UA" sz="1600" dirty="0">
                <a:solidFill>
                  <a:srgbClr val="000000"/>
                </a:solidFill>
              </a:rPr>
              <a:t>Кеш можна очистити, використовуючи команду </a:t>
            </a:r>
            <a:r>
              <a:rPr lang="uk-UA" sz="1600" b="1" dirty="0" err="1">
                <a:solidFill>
                  <a:srgbClr val="000000"/>
                </a:solidFill>
              </a:rPr>
              <a:t>netsh</a:t>
            </a:r>
            <a:r>
              <a:rPr lang="uk-UA" sz="1600" b="1" dirty="0">
                <a:solidFill>
                  <a:srgbClr val="000000"/>
                </a:solidFill>
              </a:rPr>
              <a:t> </a:t>
            </a:r>
            <a:r>
              <a:rPr lang="uk-UA" sz="1600" b="1" dirty="0" err="1">
                <a:solidFill>
                  <a:srgbClr val="000000"/>
                </a:solidFill>
              </a:rPr>
              <a:t>interface</a:t>
            </a:r>
            <a:r>
              <a:rPr lang="uk-UA" sz="1600" b="1" dirty="0">
                <a:solidFill>
                  <a:srgbClr val="000000"/>
                </a:solidFill>
              </a:rPr>
              <a:t> </a:t>
            </a:r>
            <a:r>
              <a:rPr lang="uk-UA" sz="1600" b="1" dirty="0" err="1">
                <a:solidFill>
                  <a:srgbClr val="000000"/>
                </a:solidFill>
              </a:rPr>
              <a:t>ip</a:t>
            </a:r>
            <a:r>
              <a:rPr lang="uk-UA" sz="1600" b="1" dirty="0">
                <a:solidFill>
                  <a:srgbClr val="000000"/>
                </a:solidFill>
              </a:rPr>
              <a:t> </a:t>
            </a:r>
            <a:r>
              <a:rPr lang="uk-UA" sz="1600" b="1" dirty="0" err="1">
                <a:solidFill>
                  <a:srgbClr val="000000"/>
                </a:solidFill>
              </a:rPr>
              <a:t>delete</a:t>
            </a:r>
            <a:r>
              <a:rPr lang="uk-UA" sz="1600" b="1" dirty="0">
                <a:solidFill>
                  <a:srgbClr val="000000"/>
                </a:solidFill>
              </a:rPr>
              <a:t> </a:t>
            </a:r>
            <a:r>
              <a:rPr lang="uk-UA" sz="1600" b="1" dirty="0" err="1">
                <a:solidFill>
                  <a:srgbClr val="000000"/>
                </a:solidFill>
              </a:rPr>
              <a:t>arpcache</a:t>
            </a:r>
            <a:r>
              <a:rPr lang="uk-UA" sz="1600" dirty="0">
                <a:solidFill>
                  <a:srgbClr val="000000"/>
                </a:solidFill>
              </a:rPr>
              <a:t> у тому випадку, якщо адміністратор мережі хоче заповнити кеш оновленою інформацією.</a:t>
            </a:r>
          </a:p>
          <a:p>
            <a:pPr marL="73085" lvl="1" indent="0">
              <a:buNone/>
            </a:pPr>
            <a:endParaRPr lang="en-US" sz="1600" b="1" dirty="0">
              <a:solidFill>
                <a:srgbClr val="000000"/>
              </a:solidFill>
            </a:endParaRPr>
          </a:p>
          <a:p>
            <a:pPr marL="73085" lvl="1" indent="0" rtl="0">
              <a:buNone/>
            </a:pPr>
            <a:r>
              <a:rPr lang="uk-UA" sz="1600" b="1" dirty="0">
                <a:solidFill>
                  <a:srgbClr val="000000"/>
                </a:solidFill>
              </a:rPr>
              <a:t>Примітка</a:t>
            </a:r>
            <a:r>
              <a:rPr lang="uk-UA" sz="1600" dirty="0">
                <a:solidFill>
                  <a:srgbClr val="000000"/>
                </a:solidFill>
              </a:rPr>
              <a:t>: Можливо, вам знадобиться доступ адміністратора на </a:t>
            </a:r>
            <a:r>
              <a:rPr lang="uk-UA" sz="1600" dirty="0" err="1">
                <a:solidFill>
                  <a:srgbClr val="000000"/>
                </a:solidFill>
              </a:rPr>
              <a:t>вузлі</a:t>
            </a:r>
            <a:r>
              <a:rPr lang="uk-UA" sz="1600" dirty="0">
                <a:solidFill>
                  <a:srgbClr val="000000"/>
                </a:solidFill>
              </a:rPr>
              <a:t>, щоб мати можливість використовувати команду </a:t>
            </a:r>
            <a:r>
              <a:rPr lang="uk-UA" sz="1600" b="1" dirty="0" err="1">
                <a:solidFill>
                  <a:srgbClr val="000000"/>
                </a:solidFill>
              </a:rPr>
              <a:t>netsh</a:t>
            </a:r>
            <a:r>
              <a:rPr lang="uk-UA" sz="1600" b="1" dirty="0">
                <a:solidFill>
                  <a:srgbClr val="000000"/>
                </a:solidFill>
              </a:rPr>
              <a:t> </a:t>
            </a:r>
            <a:r>
              <a:rPr lang="uk-UA" sz="1600" b="1" dirty="0" err="1">
                <a:solidFill>
                  <a:srgbClr val="000000"/>
                </a:solidFill>
              </a:rPr>
              <a:t>interface</a:t>
            </a:r>
            <a:r>
              <a:rPr lang="uk-UA" sz="1600" b="1" dirty="0">
                <a:solidFill>
                  <a:srgbClr val="000000"/>
                </a:solidFill>
              </a:rPr>
              <a:t> </a:t>
            </a:r>
            <a:r>
              <a:rPr lang="uk-UA" sz="1600" b="1" dirty="0" err="1">
                <a:solidFill>
                  <a:srgbClr val="000000"/>
                </a:solidFill>
              </a:rPr>
              <a:t>ip</a:t>
            </a:r>
            <a:r>
              <a:rPr lang="uk-UA" sz="1600" b="1" dirty="0">
                <a:solidFill>
                  <a:srgbClr val="000000"/>
                </a:solidFill>
              </a:rPr>
              <a:t> </a:t>
            </a:r>
            <a:r>
              <a:rPr lang="uk-UA" sz="1600" b="1" dirty="0" err="1">
                <a:solidFill>
                  <a:srgbClr val="000000"/>
                </a:solidFill>
              </a:rPr>
              <a:t>delete</a:t>
            </a:r>
            <a:r>
              <a:rPr lang="uk-UA" sz="1600" b="1" dirty="0">
                <a:solidFill>
                  <a:srgbClr val="000000"/>
                </a:solidFill>
              </a:rPr>
              <a:t> </a:t>
            </a:r>
            <a:r>
              <a:rPr lang="uk-UA" sz="1600" b="1" dirty="0" err="1">
                <a:solidFill>
                  <a:srgbClr val="000000"/>
                </a:solidFill>
              </a:rPr>
              <a:t>arpcache</a:t>
            </a:r>
            <a:r>
              <a:rPr lang="uk-UA" sz="1600" dirty="0">
                <a:solidFill>
                  <a:srgbClr val="000000"/>
                </a:solidFill>
              </a:rPr>
              <a:t> .</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8394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dirty="0"/>
              <a:t>Команди вузла та IOS</a:t>
            </a:r>
            <a:r>
              <a:rPr lang="en-US" dirty="0"/>
              <a:t/>
            </a:r>
            <a:br>
              <a:rPr lang="en-US" dirty="0"/>
            </a:br>
            <a:r>
              <a:rPr lang="uk-UA" sz="2400" dirty="0"/>
              <a:t>Повторний огляд команди </a:t>
            </a:r>
            <a:r>
              <a:rPr lang="uk-UA" sz="2400" dirty="0" err="1"/>
              <a:t>show</a:t>
            </a:r>
            <a:endParaRPr lang="uk-UA" sz="2400" dirty="0"/>
          </a:p>
        </p:txBody>
      </p:sp>
      <p:graphicFrame>
        <p:nvGraphicFramePr>
          <p:cNvPr id="5" name="Table 5">
            <a:extLst>
              <a:ext uri="{FF2B5EF4-FFF2-40B4-BE49-F238E27FC236}">
                <a16:creationId xmlns:a16="http://schemas.microsoft.com/office/drawing/2014/main" id="{E81AC101-DAAD-474F-AC42-6015A977BDCC}"/>
              </a:ext>
            </a:extLst>
          </p:cNvPr>
          <p:cNvGraphicFramePr>
            <a:graphicFrameLocks noGrp="1"/>
          </p:cNvGraphicFramePr>
          <p:nvPr>
            <p:ph idx="1"/>
            <p:extLst>
              <p:ext uri="{D42A27DB-BD31-4B8C-83A1-F6EECF244321}">
                <p14:modId xmlns:p14="http://schemas.microsoft.com/office/powerpoint/2010/main" val="3403989879"/>
              </p:ext>
            </p:extLst>
          </p:nvPr>
        </p:nvGraphicFramePr>
        <p:xfrm>
          <a:off x="474663" y="1347788"/>
          <a:ext cx="8280400" cy="3261360"/>
        </p:xfrm>
        <a:graphic>
          <a:graphicData uri="http://schemas.openxmlformats.org/drawingml/2006/table">
            <a:tbl>
              <a:tblPr firstRow="1" bandRow="1">
                <a:tableStyleId>{5C22544A-7EE6-4342-B048-85BDC9FD1C3A}</a:tableStyleId>
              </a:tblPr>
              <a:tblGrid>
                <a:gridCol w="2970501">
                  <a:extLst>
                    <a:ext uri="{9D8B030D-6E8A-4147-A177-3AD203B41FA5}">
                      <a16:colId xmlns:a16="http://schemas.microsoft.com/office/drawing/2014/main" val="223375126"/>
                    </a:ext>
                  </a:extLst>
                </a:gridCol>
                <a:gridCol w="5309899">
                  <a:extLst>
                    <a:ext uri="{9D8B030D-6E8A-4147-A177-3AD203B41FA5}">
                      <a16:colId xmlns:a16="http://schemas.microsoft.com/office/drawing/2014/main" val="3464202880"/>
                    </a:ext>
                  </a:extLst>
                </a:gridCol>
              </a:tblGrid>
              <a:tr h="370840">
                <a:tc>
                  <a:txBody>
                    <a:bodyPr/>
                    <a:lstStyle/>
                    <a:p>
                      <a:pPr rtl="0"/>
                      <a:r>
                        <a:rPr lang="uk-UA"/>
                        <a:t>Команда</a:t>
                      </a:r>
                    </a:p>
                  </a:txBody>
                  <a:tcPr/>
                </a:tc>
                <a:tc>
                  <a:txBody>
                    <a:bodyPr/>
                    <a:lstStyle/>
                    <a:p>
                      <a:pPr rtl="0"/>
                      <a:r>
                        <a:rPr lang="uk-UA"/>
                        <a:t>Опис</a:t>
                      </a:r>
                    </a:p>
                  </a:txBody>
                  <a:tcPr/>
                </a:tc>
                <a:extLst>
                  <a:ext uri="{0D108BD9-81ED-4DB2-BD59-A6C34878D82A}">
                    <a16:rowId xmlns:a16="http://schemas.microsoft.com/office/drawing/2014/main" val="4117537356"/>
                  </a:ext>
                </a:extLst>
              </a:tr>
              <a:tr h="370840">
                <a:tc>
                  <a:txBody>
                    <a:bodyPr/>
                    <a:lstStyle/>
                    <a:p>
                      <a:pPr rtl="0"/>
                      <a:r>
                        <a:rPr lang="uk-UA"/>
                        <a:t>show running-config</a:t>
                      </a:r>
                    </a:p>
                  </a:txBody>
                  <a:tcPr/>
                </a:tc>
                <a:tc>
                  <a:txBody>
                    <a:bodyPr/>
                    <a:lstStyle/>
                    <a:p>
                      <a:pPr rtl="0"/>
                      <a:r>
                        <a:rPr lang="uk-UA"/>
                        <a:t>Перевіряє поточні налаштування та параметри</a:t>
                      </a:r>
                    </a:p>
                  </a:txBody>
                  <a:tcPr/>
                </a:tc>
                <a:extLst>
                  <a:ext uri="{0D108BD9-81ED-4DB2-BD59-A6C34878D82A}">
                    <a16:rowId xmlns:a16="http://schemas.microsoft.com/office/drawing/2014/main" val="2176404569"/>
                  </a:ext>
                </a:extLst>
              </a:tr>
              <a:tr h="370840">
                <a:tc>
                  <a:txBody>
                    <a:bodyPr/>
                    <a:lstStyle/>
                    <a:p>
                      <a:pPr rtl="0"/>
                      <a:r>
                        <a:rPr lang="uk-UA"/>
                        <a:t>show interfaces</a:t>
                      </a:r>
                    </a:p>
                  </a:txBody>
                  <a:tcPr/>
                </a:tc>
                <a:tc>
                  <a:txBody>
                    <a:bodyPr/>
                    <a:lstStyle/>
                    <a:p>
                      <a:pPr rtl="0"/>
                      <a:r>
                        <a:rPr lang="uk-UA"/>
                        <a:t>Перевіряє стан інтерфейсу і відображає будь-які повідомлення про помилки</a:t>
                      </a:r>
                    </a:p>
                  </a:txBody>
                  <a:tcPr/>
                </a:tc>
                <a:extLst>
                  <a:ext uri="{0D108BD9-81ED-4DB2-BD59-A6C34878D82A}">
                    <a16:rowId xmlns:a16="http://schemas.microsoft.com/office/drawing/2014/main" val="910297493"/>
                  </a:ext>
                </a:extLst>
              </a:tr>
              <a:tr h="370840">
                <a:tc>
                  <a:txBody>
                    <a:bodyPr/>
                    <a:lstStyle/>
                    <a:p>
                      <a:pPr rtl="0"/>
                      <a:r>
                        <a:rPr lang="uk-UA"/>
                        <a:t>show ip interface</a:t>
                      </a:r>
                    </a:p>
                  </a:txBody>
                  <a:tcPr/>
                </a:tc>
                <a:tc>
                  <a:txBody>
                    <a:bodyPr/>
                    <a:lstStyle/>
                    <a:p>
                      <a:pPr rtl="0"/>
                      <a:r>
                        <a:rPr lang="uk-UA"/>
                        <a:t>Перевіряє інформацію 3 рівня на інтерфейсі</a:t>
                      </a:r>
                    </a:p>
                  </a:txBody>
                  <a:tcPr/>
                </a:tc>
                <a:extLst>
                  <a:ext uri="{0D108BD9-81ED-4DB2-BD59-A6C34878D82A}">
                    <a16:rowId xmlns:a16="http://schemas.microsoft.com/office/drawing/2014/main" val="1308024001"/>
                  </a:ext>
                </a:extLst>
              </a:tr>
              <a:tr h="370840">
                <a:tc>
                  <a:txBody>
                    <a:bodyPr/>
                    <a:lstStyle/>
                    <a:p>
                      <a:pPr rtl="0"/>
                      <a:r>
                        <a:rPr lang="uk-UA"/>
                        <a:t>show arp</a:t>
                      </a:r>
                    </a:p>
                  </a:txBody>
                  <a:tcPr/>
                </a:tc>
                <a:tc>
                  <a:txBody>
                    <a:bodyPr/>
                    <a:lstStyle/>
                    <a:p>
                      <a:pPr rtl="0"/>
                      <a:r>
                        <a:rPr lang="uk-UA" dirty="0"/>
                        <a:t>Перевіряє список відомих вузлів у локальних мережах </a:t>
                      </a:r>
                      <a:r>
                        <a:rPr lang="uk-UA" dirty="0" err="1"/>
                        <a:t>Ethernet</a:t>
                      </a:r>
                      <a:endParaRPr lang="uk-UA" dirty="0"/>
                    </a:p>
                  </a:txBody>
                  <a:tcPr/>
                </a:tc>
                <a:extLst>
                  <a:ext uri="{0D108BD9-81ED-4DB2-BD59-A6C34878D82A}">
                    <a16:rowId xmlns:a16="http://schemas.microsoft.com/office/drawing/2014/main" val="2805593407"/>
                  </a:ext>
                </a:extLst>
              </a:tr>
              <a:tr h="370840">
                <a:tc>
                  <a:txBody>
                    <a:bodyPr/>
                    <a:lstStyle/>
                    <a:p>
                      <a:pPr rtl="0"/>
                      <a:r>
                        <a:rPr lang="uk-UA"/>
                        <a:t>show ip route</a:t>
                      </a:r>
                    </a:p>
                  </a:txBody>
                  <a:tcPr/>
                </a:tc>
                <a:tc>
                  <a:txBody>
                    <a:bodyPr/>
                    <a:lstStyle/>
                    <a:p>
                      <a:pPr rtl="0"/>
                      <a:r>
                        <a:rPr lang="uk-UA"/>
                        <a:t>Перевіряє відомості про маршрутизацію 3 рівня</a:t>
                      </a:r>
                    </a:p>
                  </a:txBody>
                  <a:tcPr/>
                </a:tc>
                <a:extLst>
                  <a:ext uri="{0D108BD9-81ED-4DB2-BD59-A6C34878D82A}">
                    <a16:rowId xmlns:a16="http://schemas.microsoft.com/office/drawing/2014/main" val="2189178930"/>
                  </a:ext>
                </a:extLst>
              </a:tr>
              <a:tr h="370840">
                <a:tc>
                  <a:txBody>
                    <a:bodyPr/>
                    <a:lstStyle/>
                    <a:p>
                      <a:pPr rtl="0"/>
                      <a:r>
                        <a:rPr lang="uk-UA"/>
                        <a:t>show protocols</a:t>
                      </a:r>
                    </a:p>
                  </a:txBody>
                  <a:tcPr/>
                </a:tc>
                <a:tc>
                  <a:txBody>
                    <a:bodyPr/>
                    <a:lstStyle/>
                    <a:p>
                      <a:pPr rtl="0"/>
                      <a:r>
                        <a:rPr lang="uk-UA"/>
                        <a:t>Перевіряє, які протоколи працюють</a:t>
                      </a:r>
                    </a:p>
                  </a:txBody>
                  <a:tcPr/>
                </a:tc>
                <a:extLst>
                  <a:ext uri="{0D108BD9-81ED-4DB2-BD59-A6C34878D82A}">
                    <a16:rowId xmlns:a16="http://schemas.microsoft.com/office/drawing/2014/main" val="1028142805"/>
                  </a:ext>
                </a:extLst>
              </a:tr>
              <a:tr h="370840">
                <a:tc>
                  <a:txBody>
                    <a:bodyPr/>
                    <a:lstStyle/>
                    <a:p>
                      <a:pPr rtl="0"/>
                      <a:r>
                        <a:rPr lang="uk-UA"/>
                        <a:t>show version</a:t>
                      </a:r>
                    </a:p>
                  </a:txBody>
                  <a:tcPr/>
                </a:tc>
                <a:tc>
                  <a:txBody>
                    <a:bodyPr/>
                    <a:lstStyle/>
                    <a:p>
                      <a:pPr rtl="0"/>
                      <a:r>
                        <a:rPr lang="uk-UA" dirty="0"/>
                        <a:t>Перевіряє пам'ять, інтерфейси та ліцензії пристрою</a:t>
                      </a:r>
                    </a:p>
                  </a:txBody>
                  <a:tcPr/>
                </a:tc>
                <a:extLst>
                  <a:ext uri="{0D108BD9-81ED-4DB2-BD59-A6C34878D82A}">
                    <a16:rowId xmlns:a16="http://schemas.microsoft.com/office/drawing/2014/main" val="3332621555"/>
                  </a:ext>
                </a:extLst>
              </a:tr>
            </a:tbl>
          </a:graphicData>
        </a:graphic>
      </p:graphicFrame>
    </p:spTree>
    <p:extLst>
      <p:ext uri="{BB962C8B-B14F-4D97-AF65-F5344CB8AC3E}">
        <p14:creationId xmlns:p14="http://schemas.microsoft.com/office/powerpoint/2010/main" val="341415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Команди вузла та IOS</a:t>
            </a:r>
            <a:r>
              <a:rPr lang="en-US" dirty="0"/>
              <a:t/>
            </a:r>
            <a:br>
              <a:rPr lang="en-US" dirty="0"/>
            </a:br>
            <a:r>
              <a:rPr lang="uk-UA" sz="2400"/>
              <a:t>Команда show cdp neighbors </a:t>
            </a:r>
          </a:p>
        </p:txBody>
      </p:sp>
      <p:sp>
        <p:nvSpPr>
          <p:cNvPr id="4" name="Content Placeholder 3">
            <a:extLst>
              <a:ext uri="{FF2B5EF4-FFF2-40B4-BE49-F238E27FC236}">
                <a16:creationId xmlns:a16="http://schemas.microsoft.com/office/drawing/2014/main" id="{682697CA-53E5-4917-B256-83476300494D}"/>
              </a:ext>
            </a:extLst>
          </p:cNvPr>
          <p:cNvSpPr>
            <a:spLocks noGrp="1"/>
          </p:cNvSpPr>
          <p:nvPr>
            <p:ph idx="1"/>
          </p:nvPr>
        </p:nvSpPr>
        <p:spPr>
          <a:xfrm>
            <a:off x="152400" y="731837"/>
            <a:ext cx="8602319" cy="2782888"/>
          </a:xfrm>
        </p:spPr>
        <p:txBody>
          <a:bodyPr/>
          <a:lstStyle/>
          <a:p>
            <a:pPr marL="0" indent="0" algn="l" rtl="0"/>
            <a:r>
              <a:rPr lang="uk-UA" sz="1400" dirty="0">
                <a:solidFill>
                  <a:srgbClr val="000000"/>
                </a:solidFill>
              </a:rPr>
              <a:t>CDP надає такі відомості про кожний пристрій CDP-сусіда:</a:t>
            </a:r>
          </a:p>
          <a:p>
            <a:pPr marL="415985" lvl="1" indent="-342900" rtl="0">
              <a:buFont typeface="Arial" panose="020B0604020202020204" pitchFamily="34" charset="0"/>
              <a:buChar char="•"/>
            </a:pPr>
            <a:r>
              <a:rPr lang="uk-UA" b="1" dirty="0">
                <a:solidFill>
                  <a:srgbClr val="000000"/>
                </a:solidFill>
              </a:rPr>
              <a:t>Ідентифікатори пристрою</a:t>
            </a:r>
            <a:r>
              <a:rPr lang="uk-UA" dirty="0">
                <a:solidFill>
                  <a:srgbClr val="000000"/>
                </a:solidFill>
              </a:rPr>
              <a:t> - налаштоване ім'я комутатора, маршрутизатора або іншого пристрою</a:t>
            </a:r>
          </a:p>
          <a:p>
            <a:pPr marL="415985" lvl="1" indent="-342900" rtl="0">
              <a:buFont typeface="Arial" panose="020B0604020202020204" pitchFamily="34" charset="0"/>
              <a:buChar char="•"/>
            </a:pPr>
            <a:r>
              <a:rPr lang="uk-UA" b="1" dirty="0">
                <a:solidFill>
                  <a:srgbClr val="000000"/>
                </a:solidFill>
              </a:rPr>
              <a:t>Список адрес</a:t>
            </a:r>
            <a:r>
              <a:rPr lang="uk-UA" dirty="0">
                <a:solidFill>
                  <a:srgbClr val="000000"/>
                </a:solidFill>
              </a:rPr>
              <a:t> - не більше однієї адреси мережного рівня для кожного підтримуваного протоколу</a:t>
            </a:r>
          </a:p>
          <a:p>
            <a:pPr marL="415985" lvl="1" indent="-342900" rtl="0">
              <a:buFont typeface="Arial" panose="020B0604020202020204" pitchFamily="34" charset="0"/>
              <a:buChar char="•"/>
            </a:pPr>
            <a:r>
              <a:rPr lang="uk-UA" b="1" dirty="0">
                <a:solidFill>
                  <a:srgbClr val="000000"/>
                </a:solidFill>
              </a:rPr>
              <a:t>Ідентифікатор порту</a:t>
            </a:r>
            <a:r>
              <a:rPr lang="uk-UA" dirty="0">
                <a:solidFill>
                  <a:srgbClr val="000000"/>
                </a:solidFill>
              </a:rPr>
              <a:t> - ім'я локального та віддаленого порту у вигляді рядка символів ASCII, наприклад </a:t>
            </a:r>
            <a:r>
              <a:rPr lang="uk-UA" dirty="0" err="1">
                <a:solidFill>
                  <a:srgbClr val="000000"/>
                </a:solidFill>
              </a:rPr>
              <a:t>FastEthernet</a:t>
            </a:r>
            <a:r>
              <a:rPr lang="uk-UA" dirty="0">
                <a:solidFill>
                  <a:srgbClr val="000000"/>
                </a:solidFill>
              </a:rPr>
              <a:t> 0/0</a:t>
            </a:r>
          </a:p>
          <a:p>
            <a:pPr marL="415985" lvl="1" indent="-342900" rtl="0">
              <a:buFont typeface="Arial" panose="020B0604020202020204" pitchFamily="34" charset="0"/>
              <a:buChar char="•"/>
            </a:pPr>
            <a:r>
              <a:rPr lang="uk-UA" b="1" dirty="0">
                <a:solidFill>
                  <a:srgbClr val="000000"/>
                </a:solidFill>
              </a:rPr>
              <a:t>Список можливостей</a:t>
            </a:r>
            <a:r>
              <a:rPr lang="uk-UA" dirty="0">
                <a:solidFill>
                  <a:srgbClr val="000000"/>
                </a:solidFill>
              </a:rPr>
              <a:t> - чи є конкретний пристрій комутатором Рівня 2 або комутатором Рівня 3</a:t>
            </a:r>
          </a:p>
          <a:p>
            <a:pPr marL="415985" lvl="1" indent="-342900" rtl="0">
              <a:buFont typeface="Arial" panose="020B0604020202020204" pitchFamily="34" charset="0"/>
              <a:buChar char="•"/>
            </a:pPr>
            <a:r>
              <a:rPr lang="uk-UA" b="1" dirty="0">
                <a:solidFill>
                  <a:srgbClr val="000000"/>
                </a:solidFill>
              </a:rPr>
              <a:t>Платформа</a:t>
            </a:r>
            <a:r>
              <a:rPr lang="uk-UA" dirty="0">
                <a:solidFill>
                  <a:srgbClr val="000000"/>
                </a:solidFill>
              </a:rPr>
              <a:t> - апаратна платформа пристрою.</a:t>
            </a:r>
          </a:p>
          <a:p>
            <a:pPr marL="73085" lvl="1" indent="0" rtl="0">
              <a:buNone/>
            </a:pPr>
            <a:r>
              <a:rPr lang="uk-UA" dirty="0">
                <a:solidFill>
                  <a:srgbClr val="000000"/>
                </a:solidFill>
              </a:rPr>
              <a:t>Команда </a:t>
            </a:r>
            <a:r>
              <a:rPr lang="uk-UA" b="1" dirty="0" err="1">
                <a:solidFill>
                  <a:srgbClr val="000000"/>
                </a:solidFill>
              </a:rPr>
              <a:t>show</a:t>
            </a:r>
            <a:r>
              <a:rPr lang="uk-UA" b="1" dirty="0">
                <a:solidFill>
                  <a:srgbClr val="000000"/>
                </a:solidFill>
              </a:rPr>
              <a:t> </a:t>
            </a:r>
            <a:r>
              <a:rPr lang="uk-UA" b="1" dirty="0" err="1">
                <a:solidFill>
                  <a:srgbClr val="000000"/>
                </a:solidFill>
              </a:rPr>
              <a:t>cdp</a:t>
            </a:r>
            <a:r>
              <a:rPr lang="uk-UA" b="1" dirty="0">
                <a:solidFill>
                  <a:srgbClr val="000000"/>
                </a:solidFill>
              </a:rPr>
              <a:t> </a:t>
            </a:r>
            <a:r>
              <a:rPr lang="uk-UA" b="1" dirty="0" err="1">
                <a:solidFill>
                  <a:srgbClr val="000000"/>
                </a:solidFill>
              </a:rPr>
              <a:t>neighbors</a:t>
            </a:r>
            <a:r>
              <a:rPr lang="uk-UA" b="1" dirty="0">
                <a:solidFill>
                  <a:srgbClr val="000000"/>
                </a:solidFill>
              </a:rPr>
              <a:t> </a:t>
            </a:r>
            <a:r>
              <a:rPr lang="uk-UA" b="1" dirty="0" err="1">
                <a:solidFill>
                  <a:srgbClr val="000000"/>
                </a:solidFill>
              </a:rPr>
              <a:t>detail</a:t>
            </a:r>
            <a:r>
              <a:rPr lang="uk-UA" dirty="0">
                <a:solidFill>
                  <a:srgbClr val="000000"/>
                </a:solidFill>
              </a:rPr>
              <a:t> показує IP-адресу сусіднього пристрою.</a:t>
            </a:r>
          </a:p>
        </p:txBody>
      </p:sp>
      <p:pic>
        <p:nvPicPr>
          <p:cNvPr id="5" name="Picture 4">
            <a:extLst>
              <a:ext uri="{FF2B5EF4-FFF2-40B4-BE49-F238E27FC236}">
                <a16:creationId xmlns:a16="http://schemas.microsoft.com/office/drawing/2014/main" id="{A3AB24B0-9083-40E2-B530-7804CE5CE215}"/>
              </a:ext>
            </a:extLst>
          </p:cNvPr>
          <p:cNvPicPr>
            <a:picLocks noChangeAspect="1"/>
          </p:cNvPicPr>
          <p:nvPr/>
        </p:nvPicPr>
        <p:blipFill>
          <a:blip r:embed="rId3"/>
          <a:stretch>
            <a:fillRect/>
          </a:stretch>
        </p:blipFill>
        <p:spPr>
          <a:xfrm>
            <a:off x="1745373" y="3374145"/>
            <a:ext cx="4712700" cy="1471353"/>
          </a:xfrm>
          <a:prstGeom prst="rect">
            <a:avLst/>
          </a:prstGeom>
        </p:spPr>
      </p:pic>
    </p:spTree>
    <p:extLst>
      <p:ext uri="{BB962C8B-B14F-4D97-AF65-F5344CB8AC3E}">
        <p14:creationId xmlns:p14="http://schemas.microsoft.com/office/powerpoint/2010/main" val="37491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Команди вузла та IOS</a:t>
            </a:r>
            <a:r>
              <a:rPr lang="en-US" dirty="0"/>
              <a:t/>
            </a:r>
            <a:br>
              <a:rPr lang="en-US" dirty="0"/>
            </a:br>
            <a:r>
              <a:rPr lang="uk-UA" sz="2400"/>
              <a:t>Команда show ip interface brief</a:t>
            </a:r>
          </a:p>
        </p:txBody>
      </p:sp>
      <p:sp>
        <p:nvSpPr>
          <p:cNvPr id="6" name="Content Placeholder 5">
            <a:extLst>
              <a:ext uri="{FF2B5EF4-FFF2-40B4-BE49-F238E27FC236}">
                <a16:creationId xmlns:a16="http://schemas.microsoft.com/office/drawing/2014/main" id="{07860DBB-DE49-4AE4-8013-02A3A77F3FF2}"/>
              </a:ext>
            </a:extLst>
          </p:cNvPr>
          <p:cNvSpPr>
            <a:spLocks noGrp="1"/>
          </p:cNvSpPr>
          <p:nvPr>
            <p:ph idx="1"/>
          </p:nvPr>
        </p:nvSpPr>
        <p:spPr>
          <a:xfrm>
            <a:off x="474662" y="731838"/>
            <a:ext cx="8280057" cy="1030962"/>
          </a:xfrm>
        </p:spPr>
        <p:txBody>
          <a:bodyPr/>
          <a:lstStyle/>
          <a:p>
            <a:pPr marL="0" indent="0" algn="l" rtl="0"/>
            <a:r>
              <a:rPr lang="uk-UA" sz="1600">
                <a:solidFill>
                  <a:srgbClr val="000000"/>
                </a:solidFill>
              </a:rPr>
              <a:t>Однією з найбільш часто використовуваних команд є команда </a:t>
            </a:r>
            <a:r>
              <a:rPr lang="uk-UA" sz="1600" b="1">
                <a:solidFill>
                  <a:srgbClr val="000000"/>
                </a:solidFill>
              </a:rPr>
              <a:t>show ip interface brief</a:t>
            </a:r>
            <a:r>
              <a:rPr lang="uk-UA" sz="1600">
                <a:solidFill>
                  <a:srgbClr val="000000"/>
                </a:solidFill>
              </a:rPr>
              <a:t> . Ця команда надає більш скорочені вихідні дані, ніж команда </a:t>
            </a:r>
            <a:r>
              <a:rPr lang="uk-UA" sz="1600" b="1">
                <a:solidFill>
                  <a:srgbClr val="000000"/>
                </a:solidFill>
              </a:rPr>
              <a:t>show ip interface</a:t>
            </a:r>
            <a:r>
              <a:rPr lang="uk-UA" sz="1600">
                <a:solidFill>
                  <a:srgbClr val="000000"/>
                </a:solidFill>
              </a:rPr>
              <a:t> . Вона надає зведення ключової інформації для всіх мережних інтерфейсів на маршрутизаторі.</a:t>
            </a:r>
          </a:p>
        </p:txBody>
      </p:sp>
      <p:pic>
        <p:nvPicPr>
          <p:cNvPr id="7" name="Picture 6">
            <a:extLst>
              <a:ext uri="{FF2B5EF4-FFF2-40B4-BE49-F238E27FC236}">
                <a16:creationId xmlns:a16="http://schemas.microsoft.com/office/drawing/2014/main" id="{F0647FC5-ABF0-438E-A9BB-833147EAD8E9}"/>
              </a:ext>
            </a:extLst>
          </p:cNvPr>
          <p:cNvPicPr>
            <a:picLocks noChangeAspect="1"/>
          </p:cNvPicPr>
          <p:nvPr/>
        </p:nvPicPr>
        <p:blipFill>
          <a:blip r:embed="rId3"/>
          <a:stretch>
            <a:fillRect/>
          </a:stretch>
        </p:blipFill>
        <p:spPr>
          <a:xfrm>
            <a:off x="474662" y="1762799"/>
            <a:ext cx="5019387" cy="1495296"/>
          </a:xfrm>
          <a:prstGeom prst="rect">
            <a:avLst/>
          </a:prstGeom>
        </p:spPr>
      </p:pic>
      <p:pic>
        <p:nvPicPr>
          <p:cNvPr id="8" name="Picture 7">
            <a:extLst>
              <a:ext uri="{FF2B5EF4-FFF2-40B4-BE49-F238E27FC236}">
                <a16:creationId xmlns:a16="http://schemas.microsoft.com/office/drawing/2014/main" id="{CAD498DC-FF3F-4E29-A019-771BE1DEF03D}"/>
              </a:ext>
            </a:extLst>
          </p:cNvPr>
          <p:cNvPicPr>
            <a:picLocks noChangeAspect="1"/>
          </p:cNvPicPr>
          <p:nvPr/>
        </p:nvPicPr>
        <p:blipFill>
          <a:blip r:embed="rId4"/>
          <a:stretch>
            <a:fillRect/>
          </a:stretch>
        </p:blipFill>
        <p:spPr>
          <a:xfrm>
            <a:off x="3367520" y="3258095"/>
            <a:ext cx="5202382" cy="1260943"/>
          </a:xfrm>
          <a:prstGeom prst="rect">
            <a:avLst/>
          </a:prstGeom>
        </p:spPr>
      </p:pic>
    </p:spTree>
    <p:extLst>
      <p:ext uri="{BB962C8B-B14F-4D97-AF65-F5344CB8AC3E}">
        <p14:creationId xmlns:p14="http://schemas.microsoft.com/office/powerpoint/2010/main" val="264800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Команди вузла та IOS</a:t>
            </a:r>
            <a:r>
              <a:rPr lang="en-US" dirty="0"/>
              <a:t/>
            </a:r>
            <a:br>
              <a:rPr lang="en-US" dirty="0"/>
            </a:br>
            <a:r>
              <a:rPr lang="uk-UA" sz="2400"/>
              <a:t>Відео – Команда show version </a:t>
            </a:r>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74662" y="895927"/>
            <a:ext cx="8280057" cy="3525807"/>
          </a:xfrm>
        </p:spPr>
        <p:txBody>
          <a:bodyPr/>
          <a:lstStyle/>
          <a:p>
            <a:pPr marL="0" indent="0" algn="l" rtl="0"/>
            <a:r>
              <a:rPr lang="uk-UA" sz="1600">
                <a:solidFill>
                  <a:srgbClr val="000000"/>
                </a:solidFill>
              </a:rPr>
              <a:t>Це відео демонструватиме використання команди show version для перегляду інформації про маршрутизатор.</a:t>
            </a:r>
          </a:p>
        </p:txBody>
      </p:sp>
    </p:spTree>
    <p:extLst>
      <p:ext uri="{BB962C8B-B14F-4D97-AF65-F5344CB8AC3E}">
        <p14:creationId xmlns:p14="http://schemas.microsoft.com/office/powerpoint/2010/main" val="85877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57452"/>
            <a:ext cx="8345488" cy="731837"/>
          </a:xfrm>
        </p:spPr>
        <p:txBody>
          <a:bodyPr/>
          <a:lstStyle/>
          <a:p>
            <a:pPr rtl="0"/>
            <a:r>
              <a:rPr lang="uk-UA" sz="1600" dirty="0"/>
              <a:t>Команди вузла та IOS</a:t>
            </a:r>
            <a:r>
              <a:rPr lang="en-US" dirty="0"/>
              <a:t/>
            </a:r>
            <a:br>
              <a:rPr lang="en-US" dirty="0"/>
            </a:br>
            <a:r>
              <a:rPr lang="uk-UA" sz="2400" dirty="0" err="1"/>
              <a:t>Packet</a:t>
            </a:r>
            <a:r>
              <a:rPr lang="uk-UA" sz="2400" dirty="0"/>
              <a:t> </a:t>
            </a:r>
            <a:r>
              <a:rPr lang="uk-UA" sz="2400" dirty="0" err="1"/>
              <a:t>Tracer</a:t>
            </a:r>
            <a:r>
              <a:rPr lang="uk-UA" sz="2400" dirty="0"/>
              <a:t> – Інтерпретація вихідних даних команди </a:t>
            </a:r>
            <a:r>
              <a:rPr lang="uk-UA" sz="2400" dirty="0" err="1"/>
              <a:t>show</a:t>
            </a:r>
            <a:endParaRPr lang="uk-UA" sz="2400" dirty="0"/>
          </a:p>
        </p:txBody>
      </p:sp>
      <p:sp>
        <p:nvSpPr>
          <p:cNvPr id="4" name="Content Placeholder 3">
            <a:extLst>
              <a:ext uri="{FF2B5EF4-FFF2-40B4-BE49-F238E27FC236}">
                <a16:creationId xmlns:a16="http://schemas.microsoft.com/office/drawing/2014/main" id="{C6DE4AD6-E143-4B01-BE26-E96A94A91232}"/>
              </a:ext>
            </a:extLst>
          </p:cNvPr>
          <p:cNvSpPr>
            <a:spLocks noGrp="1"/>
          </p:cNvSpPr>
          <p:nvPr>
            <p:ph idx="1"/>
          </p:nvPr>
        </p:nvSpPr>
        <p:spPr>
          <a:xfrm>
            <a:off x="431971" y="1233278"/>
            <a:ext cx="8280057" cy="3525807"/>
          </a:xfrm>
        </p:spPr>
        <p:txBody>
          <a:bodyPr/>
          <a:lstStyle/>
          <a:p>
            <a:pPr marL="0" indent="0" algn="l" rtl="0"/>
            <a:r>
              <a:rPr lang="uk-UA" sz="1600" dirty="0">
                <a:solidFill>
                  <a:srgbClr val="000000"/>
                </a:solidFill>
              </a:rPr>
              <a:t>Це завдання призначене для закріплення використання команд </a:t>
            </a:r>
            <a:r>
              <a:rPr lang="uk-UA" sz="1600" b="1" dirty="0" err="1">
                <a:solidFill>
                  <a:srgbClr val="000000"/>
                </a:solidFill>
              </a:rPr>
              <a:t>show</a:t>
            </a:r>
            <a:r>
              <a:rPr lang="uk-UA" sz="1600" dirty="0">
                <a:solidFill>
                  <a:srgbClr val="000000"/>
                </a:solidFill>
              </a:rPr>
              <a:t> на маршрутизаторах. Вам не потрібно виконувати налаштування, але вам необхідно проаналізувати вихідні дані декількох команд </a:t>
            </a:r>
            <a:r>
              <a:rPr lang="uk-UA" sz="1600" dirty="0" err="1">
                <a:solidFill>
                  <a:srgbClr val="000000"/>
                </a:solidFill>
              </a:rPr>
              <a:t>show</a:t>
            </a:r>
            <a:r>
              <a:rPr lang="uk-UA" sz="1600" dirty="0">
                <a:solidFill>
                  <a:srgbClr val="000000"/>
                </a:solidFill>
              </a:rPr>
              <a:t>.</a:t>
            </a:r>
          </a:p>
        </p:txBody>
      </p:sp>
    </p:spTree>
    <p:extLst>
      <p:ext uri="{BB962C8B-B14F-4D97-AF65-F5344CB8AC3E}">
        <p14:creationId xmlns:p14="http://schemas.microsoft.com/office/powerpoint/2010/main" val="48954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17.6 Методи пошуку та усунення несправностей</a:t>
            </a:r>
          </a:p>
        </p:txBody>
      </p:sp>
    </p:spTree>
    <p:custDataLst>
      <p:tags r:id="rId1"/>
    </p:custDataLst>
    <p:extLst>
      <p:ext uri="{BB962C8B-B14F-4D97-AF65-F5344CB8AC3E}">
        <p14:creationId xmlns:p14="http://schemas.microsoft.com/office/powerpoint/2010/main" val="2608388123"/>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Пристрої у невеликій мережі</a:t>
            </a:r>
            <a:r>
              <a:rPr lang="en-US" dirty="0"/>
              <a:t/>
            </a:r>
            <a:br>
              <a:rPr lang="en-US" dirty="0"/>
            </a:br>
            <a:r>
              <a:rPr lang="uk-UA" sz="2400"/>
              <a:t>Топології невеликої мережі</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285750" indent="-285750" algn="l" rtl="0">
              <a:buFont typeface="Arial" panose="020B0604020202020204" pitchFamily="34" charset="0"/>
              <a:buChar char="•"/>
            </a:pPr>
            <a:r>
              <a:rPr lang="uk-UA" sz="1800" dirty="0">
                <a:solidFill>
                  <a:srgbClr val="000000"/>
                </a:solidFill>
              </a:rPr>
              <a:t>Більшість підприємств невеликі, тому не дивно, що й більшість корпоративних мереж також невеликі.</a:t>
            </a:r>
          </a:p>
          <a:p>
            <a:pPr marL="285750" indent="-285750" algn="l" rtl="0">
              <a:buFont typeface="Arial" panose="020B0604020202020204" pitchFamily="34" charset="0"/>
              <a:buChar char="•"/>
            </a:pPr>
            <a:r>
              <a:rPr lang="uk-UA" sz="1800" dirty="0">
                <a:solidFill>
                  <a:srgbClr val="000000"/>
                </a:solidFill>
              </a:rPr>
              <a:t>Архітектура невеликої мережі зазвичай проста.</a:t>
            </a:r>
          </a:p>
          <a:p>
            <a:pPr marL="285750" indent="-285750" algn="l" rtl="0">
              <a:buFont typeface="Arial" panose="020B0604020202020204" pitchFamily="34" charset="0"/>
              <a:buChar char="•"/>
            </a:pPr>
            <a:r>
              <a:rPr lang="uk-UA" sz="1800" dirty="0">
                <a:solidFill>
                  <a:srgbClr val="000000"/>
                </a:solidFill>
              </a:rPr>
              <a:t>Невеликі мережі зазвичай мають одне під'єднання WAN, що забезпечується DSL, кабелем або </a:t>
            </a:r>
            <a:r>
              <a:rPr lang="uk-UA" sz="1800" dirty="0" err="1">
                <a:solidFill>
                  <a:srgbClr val="000000"/>
                </a:solidFill>
              </a:rPr>
              <a:t>Ethernet</a:t>
            </a:r>
            <a:r>
              <a:rPr lang="uk-UA" sz="1800" dirty="0">
                <a:solidFill>
                  <a:srgbClr val="000000"/>
                </a:solidFill>
              </a:rPr>
              <a:t>-з'єднанням.</a:t>
            </a:r>
          </a:p>
          <a:p>
            <a:pPr marL="285750" indent="-285750" algn="l" rtl="0">
              <a:buFont typeface="Arial" panose="020B0604020202020204" pitchFamily="34" charset="0"/>
              <a:buChar char="•"/>
            </a:pPr>
            <a:r>
              <a:rPr lang="uk-UA" sz="1800" dirty="0">
                <a:solidFill>
                  <a:srgbClr val="000000"/>
                </a:solidFill>
              </a:rPr>
              <a:t>Великі мережі потребують ІТ-відділу для підтримки, захисту та усунення </a:t>
            </a:r>
            <a:r>
              <a:rPr lang="uk-UA" sz="1800" dirty="0" err="1">
                <a:solidFill>
                  <a:srgbClr val="000000"/>
                </a:solidFill>
              </a:rPr>
              <a:t>несправностей</a:t>
            </a:r>
            <a:r>
              <a:rPr lang="uk-UA" sz="1800" dirty="0">
                <a:solidFill>
                  <a:srgbClr val="000000"/>
                </a:solidFill>
              </a:rPr>
              <a:t> мережних пристроїв і захисту даних організації. Невеликими мережами керує місцевий ІТ-фахівець або позаштатний фахівець (за контрактом).</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dirty="0"/>
              <a:t>Методи пошуку та усунення </a:t>
            </a:r>
            <a:r>
              <a:rPr lang="uk-UA" sz="1600" dirty="0" err="1"/>
              <a:t>несправностей</a:t>
            </a:r>
            <a:r>
              <a:rPr lang="en-US" dirty="0"/>
              <a:t/>
            </a:r>
            <a:br>
              <a:rPr lang="en-US" dirty="0"/>
            </a:br>
            <a:r>
              <a:rPr lang="uk-UA" sz="2400" dirty="0"/>
              <a:t>Основні етапи пошуку та усунення </a:t>
            </a:r>
            <a:r>
              <a:rPr lang="uk-UA" sz="2400" dirty="0" err="1"/>
              <a:t>несправностей</a:t>
            </a:r>
            <a:endParaRPr lang="uk-UA" sz="2400" dirty="0"/>
          </a:p>
        </p:txBody>
      </p:sp>
      <p:graphicFrame>
        <p:nvGraphicFramePr>
          <p:cNvPr id="6" name="Table 6">
            <a:extLst>
              <a:ext uri="{FF2B5EF4-FFF2-40B4-BE49-F238E27FC236}">
                <a16:creationId xmlns:a16="http://schemas.microsoft.com/office/drawing/2014/main" id="{FCB8A362-58F7-4A60-8CA1-C114AA46E938}"/>
              </a:ext>
            </a:extLst>
          </p:cNvPr>
          <p:cNvGraphicFramePr>
            <a:graphicFrameLocks noGrp="1"/>
          </p:cNvGraphicFramePr>
          <p:nvPr>
            <p:extLst>
              <p:ext uri="{D42A27DB-BD31-4B8C-83A1-F6EECF244321}">
                <p14:modId xmlns:p14="http://schemas.microsoft.com/office/powerpoint/2010/main" val="152756855"/>
              </p:ext>
            </p:extLst>
          </p:nvPr>
        </p:nvGraphicFramePr>
        <p:xfrm>
          <a:off x="257452" y="637311"/>
          <a:ext cx="8824404" cy="4431447"/>
        </p:xfrm>
        <a:graphic>
          <a:graphicData uri="http://schemas.openxmlformats.org/drawingml/2006/table">
            <a:tbl>
              <a:tblPr firstRow="1" bandRow="1">
                <a:tableStyleId>{5C22544A-7EE6-4342-B048-85BDC9FD1C3A}</a:tableStyleId>
              </a:tblPr>
              <a:tblGrid>
                <a:gridCol w="3152257">
                  <a:extLst>
                    <a:ext uri="{9D8B030D-6E8A-4147-A177-3AD203B41FA5}">
                      <a16:colId xmlns:a16="http://schemas.microsoft.com/office/drawing/2014/main" val="2245074904"/>
                    </a:ext>
                  </a:extLst>
                </a:gridCol>
                <a:gridCol w="5672147">
                  <a:extLst>
                    <a:ext uri="{9D8B030D-6E8A-4147-A177-3AD203B41FA5}">
                      <a16:colId xmlns:a16="http://schemas.microsoft.com/office/drawing/2014/main" val="1707349653"/>
                    </a:ext>
                  </a:extLst>
                </a:gridCol>
              </a:tblGrid>
              <a:tr h="299229">
                <a:tc>
                  <a:txBody>
                    <a:bodyPr/>
                    <a:lstStyle/>
                    <a:p>
                      <a:pPr algn="l" rtl="0" fontAlgn="ctr"/>
                      <a:r>
                        <a:rPr lang="uk-UA" sz="1200">
                          <a:effectLst/>
                        </a:rPr>
                        <a:t>Крок</a:t>
                      </a:r>
                    </a:p>
                  </a:txBody>
                  <a:tcPr marL="47625" marR="47625" marT="47625" marB="47625" anchor="ctr"/>
                </a:tc>
                <a:tc>
                  <a:txBody>
                    <a:bodyPr/>
                    <a:lstStyle/>
                    <a:p>
                      <a:pPr algn="l" rtl="0" fontAlgn="ctr"/>
                      <a:r>
                        <a:rPr lang="uk-UA" sz="1200" b="1">
                          <a:effectLst/>
                        </a:rPr>
                        <a:t>Опис</a:t>
                      </a:r>
                    </a:p>
                  </a:txBody>
                  <a:tcPr marL="47625" marR="47625" marT="47625" marB="47625" anchor="ctr"/>
                </a:tc>
                <a:extLst>
                  <a:ext uri="{0D108BD9-81ED-4DB2-BD59-A6C34878D82A}">
                    <a16:rowId xmlns:a16="http://schemas.microsoft.com/office/drawing/2014/main" val="972381799"/>
                  </a:ext>
                </a:extLst>
              </a:tr>
              <a:tr h="610362">
                <a:tc>
                  <a:txBody>
                    <a:bodyPr/>
                    <a:lstStyle/>
                    <a:p>
                      <a:pPr rtl="0" fontAlgn="ctr"/>
                      <a:r>
                        <a:rPr lang="uk-UA" sz="1200" b="1">
                          <a:effectLst/>
                        </a:rPr>
                        <a:t>Крок 1. Визначення проблеми</a:t>
                      </a:r>
                    </a:p>
                  </a:txBody>
                  <a:tcPr marL="47625" marR="47625" marT="47625" marB="47625" anchor="ctr"/>
                </a:tc>
                <a:tc>
                  <a:txBody>
                    <a:bodyPr/>
                    <a:lstStyle/>
                    <a:p>
                      <a:pPr rtl="0" fontAlgn="ctr">
                        <a:buFont typeface="Arial" panose="020B0604020202020204" pitchFamily="34" charset="0"/>
                        <a:buChar char="•"/>
                      </a:pPr>
                      <a:r>
                        <a:rPr lang="uk-UA" sz="1200" b="0">
                          <a:effectLst/>
                        </a:rPr>
                        <a:t>Це перший крок у процесі усунення несправностей.</a:t>
                      </a:r>
                    </a:p>
                    <a:p>
                      <a:pPr rtl="0" fontAlgn="ctr">
                        <a:buFont typeface="Arial" panose="020B0604020202020204" pitchFamily="34" charset="0"/>
                        <a:buChar char="•"/>
                      </a:pPr>
                      <a:r>
                        <a:rPr lang="uk-UA" sz="1200" b="0">
                          <a:effectLst/>
                        </a:rPr>
                        <a:t>Хоча на цьому кроці можна використовувати інструменти, найчастіше розмова з користувачем є більш кориснішою.</a:t>
                      </a:r>
                    </a:p>
                  </a:txBody>
                  <a:tcPr marL="47625" marR="47625" marT="47625" marB="47625" anchor="ctr"/>
                </a:tc>
                <a:extLst>
                  <a:ext uri="{0D108BD9-81ED-4DB2-BD59-A6C34878D82A}">
                    <a16:rowId xmlns:a16="http://schemas.microsoft.com/office/drawing/2014/main" val="1578081030"/>
                  </a:ext>
                </a:extLst>
              </a:tr>
              <a:tr h="729888">
                <a:tc>
                  <a:txBody>
                    <a:bodyPr/>
                    <a:lstStyle/>
                    <a:p>
                      <a:pPr rtl="0" fontAlgn="ctr"/>
                      <a:r>
                        <a:rPr lang="uk-UA" sz="1200" b="1" dirty="0">
                          <a:effectLst/>
                        </a:rPr>
                        <a:t>Крок 2. Формування припущень щодо можливої причини несправності.</a:t>
                      </a:r>
                    </a:p>
                  </a:txBody>
                  <a:tcPr marL="47625" marR="47625" marT="47625" marB="47625" anchor="ctr"/>
                </a:tc>
                <a:tc>
                  <a:txBody>
                    <a:bodyPr/>
                    <a:lstStyle/>
                    <a:p>
                      <a:pPr rtl="0" fontAlgn="ctr">
                        <a:buFont typeface="Arial" panose="020B0604020202020204" pitchFamily="34" charset="0"/>
                        <a:buChar char="•"/>
                      </a:pPr>
                      <a:r>
                        <a:rPr lang="uk-UA" sz="1200" b="0">
                          <a:effectLst/>
                        </a:rPr>
                        <a:t>Після того, як проблема виявлена, спробуйте сформувати припущення щодо ймовірних причин.</a:t>
                      </a:r>
                    </a:p>
                    <a:p>
                      <a:pPr rtl="0" fontAlgn="ctr">
                        <a:buFont typeface="Arial" panose="020B0604020202020204" pitchFamily="34" charset="0"/>
                        <a:buChar char="•"/>
                      </a:pPr>
                      <a:r>
                        <a:rPr lang="uk-UA" sz="1200" b="0">
                          <a:effectLst/>
                        </a:rPr>
                        <a:t>Цей крок часто призводить до більшої кількості можливих причин проблеми.</a:t>
                      </a:r>
                    </a:p>
                  </a:txBody>
                  <a:tcPr marL="47625" marR="47625" marT="47625" marB="47625" anchor="ctr"/>
                </a:tc>
                <a:extLst>
                  <a:ext uri="{0D108BD9-81ED-4DB2-BD59-A6C34878D82A}">
                    <a16:rowId xmlns:a16="http://schemas.microsoft.com/office/drawing/2014/main" val="3071355853"/>
                  </a:ext>
                </a:extLst>
              </a:tr>
              <a:tr h="1130434">
                <a:tc>
                  <a:txBody>
                    <a:bodyPr/>
                    <a:lstStyle/>
                    <a:p>
                      <a:pPr rtl="0" fontAlgn="ctr"/>
                      <a:r>
                        <a:rPr lang="uk-UA" sz="1200" b="1">
                          <a:effectLst/>
                        </a:rPr>
                        <a:t>Крок 3. Перевірка припущень щодо визначення причини несправності.</a:t>
                      </a:r>
                    </a:p>
                  </a:txBody>
                  <a:tcPr marL="47625" marR="47625" marT="47625" marB="47625" anchor="ctr"/>
                </a:tc>
                <a:tc>
                  <a:txBody>
                    <a:bodyPr/>
                    <a:lstStyle/>
                    <a:p>
                      <a:pPr rtl="0" fontAlgn="ctr">
                        <a:buFont typeface="Arial" panose="020B0604020202020204" pitchFamily="34" charset="0"/>
                        <a:buChar char="•"/>
                      </a:pPr>
                      <a:r>
                        <a:rPr lang="uk-UA" sz="1200" b="0">
                          <a:effectLst/>
                        </a:rPr>
                        <a:t>Виходячи з ймовірних причин, протестуйте свої теорії, щоб визначити, яка з них є причиною проблеми.</a:t>
                      </a:r>
                    </a:p>
                    <a:p>
                      <a:pPr rtl="0" fontAlgn="ctr">
                        <a:buFont typeface="Arial" panose="020B0604020202020204" pitchFamily="34" charset="0"/>
                        <a:buChar char="•"/>
                      </a:pPr>
                      <a:r>
                        <a:rPr lang="uk-UA" sz="1200" b="0">
                          <a:effectLst/>
                        </a:rPr>
                        <a:t>Технік може застосувати швидке виправлення, щоб перевірити чи вирішує воно проблему.</a:t>
                      </a:r>
                    </a:p>
                    <a:p>
                      <a:pPr rtl="0" fontAlgn="ctr">
                        <a:buFont typeface="Arial" panose="020B0604020202020204" pitchFamily="34" charset="0"/>
                        <a:buChar char="•"/>
                      </a:pPr>
                      <a:r>
                        <a:rPr lang="uk-UA" sz="1200" b="0">
                          <a:effectLst/>
                        </a:rPr>
                        <a:t>Якщо швидке виправлення проблеми не усуне, можливо, вам доведеться вивчити проблему, щоб встановити точну причину.</a:t>
                      </a:r>
                    </a:p>
                  </a:txBody>
                  <a:tcPr marL="47625" marR="47625" marT="47625" marB="47625" anchor="ctr"/>
                </a:tc>
                <a:extLst>
                  <a:ext uri="{0D108BD9-81ED-4DB2-BD59-A6C34878D82A}">
                    <a16:rowId xmlns:a16="http://schemas.microsoft.com/office/drawing/2014/main" val="2284438502"/>
                  </a:ext>
                </a:extLst>
              </a:tr>
              <a:tr h="437005">
                <a:tc>
                  <a:txBody>
                    <a:bodyPr/>
                    <a:lstStyle/>
                    <a:p>
                      <a:pPr rtl="0" fontAlgn="ctr"/>
                      <a:r>
                        <a:rPr lang="uk-UA" sz="1200" b="1">
                          <a:effectLst/>
                        </a:rPr>
                        <a:t>Крок 4. Розроблення плану дій та реалізація рішення</a:t>
                      </a:r>
                    </a:p>
                  </a:txBody>
                  <a:tcPr marL="47625" marR="47625" marT="47625" marB="47625" anchor="ctr"/>
                </a:tc>
                <a:tc>
                  <a:txBody>
                    <a:bodyPr/>
                    <a:lstStyle/>
                    <a:p>
                      <a:pPr rtl="0" fontAlgn="ctr"/>
                      <a:r>
                        <a:rPr lang="uk-UA" sz="1200" b="0">
                          <a:effectLst/>
                        </a:rPr>
                        <a:t>Визначивши точну причину проблеми, розробіть план дій для її усунення та реалізуйте його.</a:t>
                      </a:r>
                    </a:p>
                  </a:txBody>
                  <a:tcPr marL="47625" marR="47625" marT="47625" marB="47625" anchor="ctr"/>
                </a:tc>
                <a:extLst>
                  <a:ext uri="{0D108BD9-81ED-4DB2-BD59-A6C34878D82A}">
                    <a16:rowId xmlns:a16="http://schemas.microsoft.com/office/drawing/2014/main" val="2107132597"/>
                  </a:ext>
                </a:extLst>
              </a:tr>
              <a:tr h="437005">
                <a:tc>
                  <a:txBody>
                    <a:bodyPr/>
                    <a:lstStyle/>
                    <a:p>
                      <a:pPr rtl="0" fontAlgn="ctr"/>
                      <a:r>
                        <a:rPr lang="uk-UA" sz="1200" b="1">
                          <a:effectLst/>
                        </a:rPr>
                        <a:t>Крок 5. Перевірка рішення та впровадження превентивних заходів</a:t>
                      </a:r>
                    </a:p>
                  </a:txBody>
                  <a:tcPr marL="47625" marR="47625" marT="47625" marB="47625" anchor="ctr"/>
                </a:tc>
                <a:tc>
                  <a:txBody>
                    <a:bodyPr/>
                    <a:lstStyle/>
                    <a:p>
                      <a:pPr rtl="0" fontAlgn="ctr">
                        <a:buFont typeface="Arial" panose="020B0604020202020204" pitchFamily="34" charset="0"/>
                        <a:buChar char="•"/>
                      </a:pPr>
                      <a:r>
                        <a:rPr lang="uk-UA" sz="1200" b="0">
                          <a:effectLst/>
                        </a:rPr>
                        <a:t>Після того, як ви виправили проблему, перевірте повну функціональність.</a:t>
                      </a:r>
                    </a:p>
                    <a:p>
                      <a:pPr rtl="0" fontAlgn="ctr">
                        <a:buFont typeface="Arial" panose="020B0604020202020204" pitchFamily="34" charset="0"/>
                        <a:buChar char="•"/>
                      </a:pPr>
                      <a:r>
                        <a:rPr lang="uk-UA" sz="1200" b="0">
                          <a:effectLst/>
                        </a:rPr>
                        <a:t>За необхідності застосуйте профілактичні заходи.</a:t>
                      </a:r>
                    </a:p>
                  </a:txBody>
                  <a:tcPr marL="47625" marR="47625" marT="47625" marB="47625" anchor="ctr"/>
                </a:tc>
                <a:extLst>
                  <a:ext uri="{0D108BD9-81ED-4DB2-BD59-A6C34878D82A}">
                    <a16:rowId xmlns:a16="http://schemas.microsoft.com/office/drawing/2014/main" val="3499597970"/>
                  </a:ext>
                </a:extLst>
              </a:tr>
              <a:tr h="610362">
                <a:tc>
                  <a:txBody>
                    <a:bodyPr/>
                    <a:lstStyle/>
                    <a:p>
                      <a:pPr rtl="0" fontAlgn="ctr"/>
                      <a:r>
                        <a:rPr lang="uk-UA" sz="1200" b="1">
                          <a:effectLst/>
                        </a:rPr>
                        <a:t>Крок 6. Документування отриманих даних, вжитих заходів та результатів</a:t>
                      </a:r>
                    </a:p>
                  </a:txBody>
                  <a:tcPr marL="47625" marR="47625" marT="47625" marB="47625" anchor="ctr"/>
                </a:tc>
                <a:tc>
                  <a:txBody>
                    <a:bodyPr/>
                    <a:lstStyle/>
                    <a:p>
                      <a:pPr rtl="0" fontAlgn="ctr">
                        <a:buFont typeface="Arial" panose="020B0604020202020204" pitchFamily="34" charset="0"/>
                        <a:buChar char="•"/>
                      </a:pPr>
                      <a:r>
                        <a:rPr lang="uk-UA" sz="1200" b="0" dirty="0">
                          <a:effectLst/>
                        </a:rPr>
                        <a:t>Завершальним етапом процесу пошуку й усунення </a:t>
                      </a:r>
                      <a:r>
                        <a:rPr lang="uk-UA" sz="1200" b="0" dirty="0" err="1">
                          <a:effectLst/>
                        </a:rPr>
                        <a:t>несправностей</a:t>
                      </a:r>
                      <a:r>
                        <a:rPr lang="uk-UA" sz="1200" b="0" dirty="0">
                          <a:effectLst/>
                        </a:rPr>
                        <a:t> є документування отриманих даних, вжитих заходів і результатів.</a:t>
                      </a:r>
                    </a:p>
                    <a:p>
                      <a:pPr rtl="0" fontAlgn="ctr">
                        <a:buFont typeface="Arial" panose="020B0604020202020204" pitchFamily="34" charset="0"/>
                        <a:buChar char="•"/>
                      </a:pPr>
                      <a:r>
                        <a:rPr lang="uk-UA" sz="1200" b="0" dirty="0">
                          <a:effectLst/>
                        </a:rPr>
                        <a:t>Це дуже важливо для подальшого використання.</a:t>
                      </a:r>
                    </a:p>
                  </a:txBody>
                  <a:tcPr marL="47625" marR="47625" marT="47625" marB="47625" anchor="ctr"/>
                </a:tc>
                <a:extLst>
                  <a:ext uri="{0D108BD9-81ED-4DB2-BD59-A6C34878D82A}">
                    <a16:rowId xmlns:a16="http://schemas.microsoft.com/office/drawing/2014/main" val="2247812322"/>
                  </a:ext>
                </a:extLst>
              </a:tr>
            </a:tbl>
          </a:graphicData>
        </a:graphic>
      </p:graphicFrame>
    </p:spTree>
    <p:extLst>
      <p:ext uri="{BB962C8B-B14F-4D97-AF65-F5344CB8AC3E}">
        <p14:creationId xmlns:p14="http://schemas.microsoft.com/office/powerpoint/2010/main" val="18652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Методи пошуку та усунення несправностей</a:t>
            </a:r>
            <a:r>
              <a:rPr lang="en-US" dirty="0"/>
              <a:t/>
            </a:r>
            <a:br>
              <a:rPr lang="en-US" dirty="0"/>
            </a:br>
            <a:r>
              <a:rPr lang="uk-UA" sz="2400"/>
              <a:t>Вирішення проблеми або її ескалація?</a:t>
            </a:r>
          </a:p>
        </p:txBody>
      </p:sp>
      <p:sp>
        <p:nvSpPr>
          <p:cNvPr id="5" name="Content Placeholder 4">
            <a:extLst>
              <a:ext uri="{FF2B5EF4-FFF2-40B4-BE49-F238E27FC236}">
                <a16:creationId xmlns:a16="http://schemas.microsoft.com/office/drawing/2014/main" id="{30C19F0F-DCFC-46F1-B6A1-E7B4560DF0CF}"/>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uk-UA" sz="1600">
                <a:solidFill>
                  <a:srgbClr val="000000"/>
                </a:solidFill>
              </a:rPr>
              <a:t>У деяких ситуаціях неможливо негайно вирішити проблему. Проблему слід загострити, коли вона потребує рішення менеджера, певного досвіду або рівня доступу до мережі, недоступного фахівцю з усунення несправностей.</a:t>
            </a:r>
          </a:p>
          <a:p>
            <a:pPr marL="342900" indent="-342900" algn="l" rtl="0">
              <a:buFont typeface="Arial" panose="020B0604020202020204" pitchFamily="34" charset="0"/>
              <a:buChar char="•"/>
            </a:pPr>
            <a:r>
              <a:rPr lang="uk-UA" sz="1600">
                <a:solidFill>
                  <a:srgbClr val="000000"/>
                </a:solidFill>
              </a:rPr>
              <a:t>Політика компанії повинна чітко вказати, коли і як фахівець повинен загострювати проблему.</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269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Методи пошуку та усунення несправностей</a:t>
            </a:r>
            <a:r>
              <a:rPr lang="en-US" dirty="0"/>
              <a:t/>
            </a:r>
            <a:br>
              <a:rPr lang="en-US" dirty="0"/>
            </a:br>
            <a:r>
              <a:rPr lang="uk-UA" sz="2400"/>
              <a:t>Команда debug</a:t>
            </a:r>
          </a:p>
        </p:txBody>
      </p:sp>
      <p:sp>
        <p:nvSpPr>
          <p:cNvPr id="4" name="Content Placeholder 3">
            <a:extLst>
              <a:ext uri="{FF2B5EF4-FFF2-40B4-BE49-F238E27FC236}">
                <a16:creationId xmlns:a16="http://schemas.microsoft.com/office/drawing/2014/main" id="{055810E9-59A6-4F1D-9857-313BB3E519C4}"/>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uk-UA" sz="1400">
                <a:solidFill>
                  <a:srgbClr val="000000"/>
                </a:solidFill>
              </a:rPr>
              <a:t>Команда IOS </a:t>
            </a:r>
            <a:r>
              <a:rPr lang="uk-UA" sz="1400" b="1">
                <a:solidFill>
                  <a:srgbClr val="000000"/>
                </a:solidFill>
              </a:rPr>
              <a:t>debug</a:t>
            </a:r>
            <a:r>
              <a:rPr lang="uk-UA" sz="1400">
                <a:solidFill>
                  <a:srgbClr val="000000"/>
                </a:solidFill>
              </a:rPr>
              <a:t> дозволяє адміністратору відображати повідомлення про процес, протокол, механізм та повідомлення про події в режимі реального часу для аналізу. </a:t>
            </a:r>
          </a:p>
          <a:p>
            <a:pPr marL="342900" indent="-342900" algn="l" rtl="0">
              <a:buFont typeface="Arial" panose="020B0604020202020204" pitchFamily="34" charset="0"/>
              <a:buChar char="•"/>
            </a:pPr>
            <a:r>
              <a:rPr lang="uk-UA" sz="1400">
                <a:solidFill>
                  <a:srgbClr val="000000"/>
                </a:solidFill>
              </a:rPr>
              <a:t>Всі команди </a:t>
            </a:r>
            <a:r>
              <a:rPr lang="uk-UA" sz="1400" b="1">
                <a:solidFill>
                  <a:srgbClr val="000000"/>
                </a:solidFill>
              </a:rPr>
              <a:t>debug</a:t>
            </a:r>
            <a:r>
              <a:rPr lang="uk-UA" sz="1400">
                <a:solidFill>
                  <a:srgbClr val="000000"/>
                </a:solidFill>
              </a:rPr>
              <a:t> вводяться в привілейованому режимі EXEC. Cisco IOS дозволяє звужувати вихідні дані </a:t>
            </a:r>
            <a:r>
              <a:rPr lang="uk-UA" sz="1400" b="1">
                <a:solidFill>
                  <a:srgbClr val="000000"/>
                </a:solidFill>
              </a:rPr>
              <a:t>debug</a:t>
            </a:r>
            <a:r>
              <a:rPr lang="uk-UA" sz="1400">
                <a:solidFill>
                  <a:srgbClr val="000000"/>
                </a:solidFill>
              </a:rPr>
              <a:t> , включаючи лише відповідну функцію або підфункцію. Використовуйте команди </a:t>
            </a:r>
            <a:r>
              <a:rPr lang="uk-UA" sz="1400" b="1">
                <a:solidFill>
                  <a:srgbClr val="000000"/>
                </a:solidFill>
              </a:rPr>
              <a:t>debug</a:t>
            </a:r>
            <a:r>
              <a:rPr lang="uk-UA" sz="1400">
                <a:solidFill>
                  <a:srgbClr val="000000"/>
                </a:solidFill>
              </a:rPr>
              <a:t> тільки для усунення специфічних проблем.</a:t>
            </a:r>
          </a:p>
          <a:p>
            <a:pPr marL="415985" lvl="1" indent="-342900" rtl="0">
              <a:buFont typeface="Arial" panose="020B0604020202020204" pitchFamily="34" charset="0"/>
              <a:buChar char="•"/>
            </a:pPr>
            <a:r>
              <a:rPr lang="uk-UA">
                <a:solidFill>
                  <a:srgbClr val="000000"/>
                </a:solidFill>
              </a:rPr>
              <a:t>Щоб переглянути короткий опис всіх параметрів команди debug, використовуйте команду </a:t>
            </a:r>
            <a:r>
              <a:rPr lang="uk-UA" b="1">
                <a:solidFill>
                  <a:srgbClr val="000000"/>
                </a:solidFill>
              </a:rPr>
              <a:t>debug ?</a:t>
            </a:r>
            <a:r>
              <a:rPr lang="uk-UA">
                <a:solidFill>
                  <a:srgbClr val="000000"/>
                </a:solidFill>
              </a:rPr>
              <a:t> в привілейованому режимі EXEC у командному рядку.</a:t>
            </a:r>
          </a:p>
          <a:p>
            <a:pPr marL="415985" lvl="1" indent="-342900" rtl="0">
              <a:buFont typeface="Arial" panose="020B0604020202020204" pitchFamily="34" charset="0"/>
              <a:buChar char="•"/>
            </a:pPr>
            <a:r>
              <a:rPr lang="uk-UA">
                <a:solidFill>
                  <a:srgbClr val="000000"/>
                </a:solidFill>
              </a:rPr>
              <a:t>Щоб вимкнути певну функцію налагодження, додайте ключове слово </a:t>
            </a:r>
            <a:r>
              <a:rPr lang="uk-UA" b="1">
                <a:solidFill>
                  <a:srgbClr val="000000"/>
                </a:solidFill>
              </a:rPr>
              <a:t>no</a:t>
            </a:r>
            <a:r>
              <a:rPr lang="uk-UA">
                <a:solidFill>
                  <a:srgbClr val="000000"/>
                </a:solidFill>
              </a:rPr>
              <a:t> перед командою </a:t>
            </a:r>
            <a:r>
              <a:rPr lang="uk-UA" b="1">
                <a:solidFill>
                  <a:srgbClr val="000000"/>
                </a:solidFill>
              </a:rPr>
              <a:t>debug</a:t>
            </a:r>
            <a:r>
              <a:rPr lang="uk-UA">
                <a:solidFill>
                  <a:srgbClr val="000000"/>
                </a:solidFill>
              </a:rPr>
              <a:t> </a:t>
            </a:r>
          </a:p>
          <a:p>
            <a:pPr marL="415985" lvl="1" indent="-342900" rtl="0">
              <a:buFont typeface="Arial" panose="020B0604020202020204" pitchFamily="34" charset="0"/>
              <a:buChar char="•"/>
            </a:pPr>
            <a:r>
              <a:rPr lang="uk-UA">
                <a:solidFill>
                  <a:srgbClr val="000000"/>
                </a:solidFill>
              </a:rPr>
              <a:t>Крім того, ви можете ввести форму команди </a:t>
            </a:r>
            <a:r>
              <a:rPr lang="uk-UA" b="1">
                <a:solidFill>
                  <a:srgbClr val="000000"/>
                </a:solidFill>
              </a:rPr>
              <a:t>undebug</a:t>
            </a:r>
            <a:r>
              <a:rPr lang="uk-UA">
                <a:solidFill>
                  <a:srgbClr val="000000"/>
                </a:solidFill>
              </a:rPr>
              <a:t> в привілейованому режимі EXEC.</a:t>
            </a:r>
          </a:p>
          <a:p>
            <a:pPr marL="415985" lvl="1" indent="-342900" rtl="0">
              <a:buFont typeface="Arial" panose="020B0604020202020204" pitchFamily="34" charset="0"/>
              <a:buChar char="•"/>
            </a:pPr>
            <a:r>
              <a:rPr lang="uk-UA">
                <a:solidFill>
                  <a:srgbClr val="000000"/>
                </a:solidFill>
              </a:rPr>
              <a:t>Щоб відключити відразу всі активні команди debug, використовуйте команду </a:t>
            </a:r>
            <a:r>
              <a:rPr lang="uk-UA" b="1">
                <a:solidFill>
                  <a:srgbClr val="000000"/>
                </a:solidFill>
              </a:rPr>
              <a:t>undebug all</a:t>
            </a:r>
            <a:r>
              <a:rPr lang="uk-UA">
                <a:solidFill>
                  <a:srgbClr val="000000"/>
                </a:solidFill>
              </a:rPr>
              <a:t> .</a:t>
            </a:r>
          </a:p>
          <a:p>
            <a:pPr marL="342900" indent="-342900" algn="l" rtl="0">
              <a:buFont typeface="Arial" panose="020B0604020202020204" pitchFamily="34" charset="0"/>
              <a:buChar char="•"/>
            </a:pPr>
            <a:r>
              <a:rPr lang="uk-UA" sz="1400">
                <a:solidFill>
                  <a:srgbClr val="000000"/>
                </a:solidFill>
              </a:rPr>
              <a:t>Будьте обережні, використовуючи деякі команди </a:t>
            </a:r>
            <a:r>
              <a:rPr lang="uk-UA" sz="1400" b="1">
                <a:solidFill>
                  <a:srgbClr val="000000"/>
                </a:solidFill>
              </a:rPr>
              <a:t>debug</a:t>
            </a:r>
            <a:r>
              <a:rPr lang="uk-UA" sz="1400">
                <a:solidFill>
                  <a:srgbClr val="000000"/>
                </a:solidFill>
              </a:rPr>
              <a:t>, оскільки вони можуть згенерувати значний обсяг вихідних даних і можуть використовувати велику частину системних ресурсів. Маршрутизатор може настільки зайнятись відображенням повідомлень </a:t>
            </a:r>
            <a:r>
              <a:rPr lang="uk-UA" sz="1400" b="1">
                <a:solidFill>
                  <a:srgbClr val="000000"/>
                </a:solidFill>
              </a:rPr>
              <a:t>debug</a:t>
            </a:r>
            <a:r>
              <a:rPr lang="uk-UA" sz="1400">
                <a:solidFill>
                  <a:srgbClr val="000000"/>
                </a:solidFill>
              </a:rPr>
              <a:t>, що у нього не буде достатньої потужності для виконання своїх мережних функцій або навіть прослуховування команд, щоб вимкнути налагодження. </a:t>
            </a:r>
          </a:p>
        </p:txBody>
      </p:sp>
    </p:spTree>
    <p:extLst>
      <p:ext uri="{BB962C8B-B14F-4D97-AF65-F5344CB8AC3E}">
        <p14:creationId xmlns:p14="http://schemas.microsoft.com/office/powerpoint/2010/main" val="387299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Методи пошуку та усунення несправностей</a:t>
            </a:r>
            <a:r>
              <a:rPr lang="en-US" dirty="0"/>
              <a:t/>
            </a:r>
            <a:br>
              <a:rPr lang="en-US" dirty="0"/>
            </a:br>
            <a:r>
              <a:rPr lang="uk-UA" sz="2400"/>
              <a:t>Команда terminal monitor</a:t>
            </a:r>
          </a:p>
        </p:txBody>
      </p:sp>
      <p:sp>
        <p:nvSpPr>
          <p:cNvPr id="5" name="Content Placeholder 4">
            <a:extLst>
              <a:ext uri="{FF2B5EF4-FFF2-40B4-BE49-F238E27FC236}">
                <a16:creationId xmlns:a16="http://schemas.microsoft.com/office/drawing/2014/main" id="{67D403C5-B81D-431B-B2D2-68B008D495BC}"/>
              </a:ext>
            </a:extLst>
          </p:cNvPr>
          <p:cNvSpPr>
            <a:spLocks noGrp="1"/>
          </p:cNvSpPr>
          <p:nvPr>
            <p:ph idx="1"/>
          </p:nvPr>
        </p:nvSpPr>
        <p:spPr>
          <a:xfrm>
            <a:off x="474662" y="731837"/>
            <a:ext cx="3857193" cy="3689897"/>
          </a:xfrm>
        </p:spPr>
        <p:txBody>
          <a:bodyPr/>
          <a:lstStyle/>
          <a:p>
            <a:pPr marL="342900" indent="-342900" algn="l" rtl="0">
              <a:buFont typeface="Arial" panose="020B0604020202020204" pitchFamily="34" charset="0"/>
              <a:buChar char="•"/>
            </a:pPr>
            <a:r>
              <a:rPr lang="uk-UA" sz="1600" b="1">
                <a:solidFill>
                  <a:srgbClr val="000000"/>
                </a:solidFill>
              </a:rPr>
              <a:t>debug</a:t>
            </a:r>
            <a:r>
              <a:rPr lang="uk-UA" sz="1600">
                <a:solidFill>
                  <a:srgbClr val="000000"/>
                </a:solidFill>
              </a:rPr>
              <a:t>  та деякі інші вихідні повідомлення IOS не відображаються автоматично на віддалених з'єднаннях. Це пояснюється тим, що повідомлення журналу не можуть відображатися на vty-лініях.</a:t>
            </a:r>
          </a:p>
          <a:p>
            <a:pPr marL="342900" indent="-342900" algn="l" rtl="0">
              <a:buFont typeface="Arial" panose="020B0604020202020204" pitchFamily="34" charset="0"/>
              <a:buChar char="•"/>
            </a:pPr>
            <a:r>
              <a:rPr lang="uk-UA" sz="1600">
                <a:solidFill>
                  <a:srgbClr val="000000"/>
                </a:solidFill>
              </a:rPr>
              <a:t>Щоб відобразити повідомлення журналу на терміналі (віртуальній консолі), використовуйте команду привілейованого режиму EXEC  </a:t>
            </a:r>
            <a:r>
              <a:rPr lang="uk-UA" sz="1600" b="1">
                <a:solidFill>
                  <a:srgbClr val="000000"/>
                </a:solidFill>
              </a:rPr>
              <a:t>terminal monitor</a:t>
            </a:r>
            <a:r>
              <a:rPr lang="uk-UA" sz="1600">
                <a:solidFill>
                  <a:srgbClr val="000000"/>
                </a:solidFill>
              </a:rPr>
              <a:t> . Щоб зупинити реєстрацію повідомлень на терміналі, використовуйте команду привілейованого режиму EXEC </a:t>
            </a:r>
            <a:r>
              <a:rPr lang="uk-UA" sz="1600" b="1">
                <a:solidFill>
                  <a:srgbClr val="000000"/>
                </a:solidFill>
              </a:rPr>
              <a:t>terminal no monitor</a:t>
            </a:r>
            <a:r>
              <a:rPr lang="uk-UA" sz="1600">
                <a:solidFill>
                  <a:srgbClr val="000000"/>
                </a:solidFill>
              </a:rPr>
              <a:t> .</a:t>
            </a:r>
          </a:p>
        </p:txBody>
      </p:sp>
      <p:pic>
        <p:nvPicPr>
          <p:cNvPr id="7" name="Picture 6">
            <a:extLst>
              <a:ext uri="{FF2B5EF4-FFF2-40B4-BE49-F238E27FC236}">
                <a16:creationId xmlns:a16="http://schemas.microsoft.com/office/drawing/2014/main" id="{B3CB0FC6-F496-4FA2-BA44-D4FC2FBF18F2}"/>
              </a:ext>
            </a:extLst>
          </p:cNvPr>
          <p:cNvPicPr>
            <a:picLocks noChangeAspect="1"/>
          </p:cNvPicPr>
          <p:nvPr/>
        </p:nvPicPr>
        <p:blipFill>
          <a:blip r:embed="rId3"/>
          <a:stretch>
            <a:fillRect/>
          </a:stretch>
        </p:blipFill>
        <p:spPr>
          <a:xfrm>
            <a:off x="4465061" y="715869"/>
            <a:ext cx="4204277" cy="1693666"/>
          </a:xfrm>
          <a:prstGeom prst="rect">
            <a:avLst/>
          </a:prstGeom>
        </p:spPr>
      </p:pic>
      <p:pic>
        <p:nvPicPr>
          <p:cNvPr id="6" name="Picture 5">
            <a:extLst>
              <a:ext uri="{FF2B5EF4-FFF2-40B4-BE49-F238E27FC236}">
                <a16:creationId xmlns:a16="http://schemas.microsoft.com/office/drawing/2014/main" id="{F40D03CD-3EBA-4C21-AC9F-01C7FA500418}"/>
              </a:ext>
            </a:extLst>
          </p:cNvPr>
          <p:cNvPicPr>
            <a:picLocks noChangeAspect="1"/>
          </p:cNvPicPr>
          <p:nvPr/>
        </p:nvPicPr>
        <p:blipFill>
          <a:blip r:embed="rId4"/>
          <a:stretch>
            <a:fillRect/>
          </a:stretch>
        </p:blipFill>
        <p:spPr>
          <a:xfrm>
            <a:off x="4465061" y="2428902"/>
            <a:ext cx="4204277" cy="2196785"/>
          </a:xfrm>
          <a:prstGeom prst="rect">
            <a:avLst/>
          </a:prstGeom>
        </p:spPr>
      </p:pic>
    </p:spTree>
    <p:extLst>
      <p:ext uri="{BB962C8B-B14F-4D97-AF65-F5344CB8AC3E}">
        <p14:creationId xmlns:p14="http://schemas.microsoft.com/office/powerpoint/2010/main" val="57881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17.7 Сценарії пошуку та усунення несправностей</a:t>
            </a:r>
          </a:p>
        </p:txBody>
      </p:sp>
    </p:spTree>
    <p:custDataLst>
      <p:tags r:id="rId1"/>
    </p:custDataLst>
    <p:extLst>
      <p:ext uri="{BB962C8B-B14F-4D97-AF65-F5344CB8AC3E}">
        <p14:creationId xmlns:p14="http://schemas.microsoft.com/office/powerpoint/2010/main" val="3969494417"/>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86431" y="257452"/>
            <a:ext cx="8345488" cy="731837"/>
          </a:xfrm>
        </p:spPr>
        <p:txBody>
          <a:bodyPr/>
          <a:lstStyle/>
          <a:p>
            <a:pPr rtl="0"/>
            <a:r>
              <a:rPr lang="uk-UA" sz="1600" dirty="0"/>
              <a:t>Сценарії пошуку та усунення </a:t>
            </a:r>
            <a:r>
              <a:rPr lang="uk-UA" sz="1600" dirty="0" err="1"/>
              <a:t>несправностей</a:t>
            </a:r>
            <a:r>
              <a:rPr lang="en-US" sz="1600" dirty="0"/>
              <a:t/>
            </a:r>
            <a:br>
              <a:rPr lang="en-US" sz="1600" dirty="0"/>
            </a:br>
            <a:r>
              <a:rPr lang="uk-UA" sz="2400" dirty="0"/>
              <a:t>Проблеми з дуплексною експлуатацією та невідповідністю налаштувань</a:t>
            </a:r>
          </a:p>
        </p:txBody>
      </p:sp>
      <p:sp>
        <p:nvSpPr>
          <p:cNvPr id="4" name="Content Placeholder 3">
            <a:extLst>
              <a:ext uri="{FF2B5EF4-FFF2-40B4-BE49-F238E27FC236}">
                <a16:creationId xmlns:a16="http://schemas.microsoft.com/office/drawing/2014/main" id="{75F3AEFC-34C7-446B-AB27-8AE657AE5B78}"/>
              </a:ext>
            </a:extLst>
          </p:cNvPr>
          <p:cNvSpPr>
            <a:spLocks noGrp="1"/>
          </p:cNvSpPr>
          <p:nvPr>
            <p:ph idx="1"/>
          </p:nvPr>
        </p:nvSpPr>
        <p:spPr>
          <a:xfrm>
            <a:off x="186431" y="1086943"/>
            <a:ext cx="8594921" cy="3689897"/>
          </a:xfrm>
        </p:spPr>
        <p:txBody>
          <a:bodyPr/>
          <a:lstStyle/>
          <a:p>
            <a:pPr marL="285750" indent="-285750" algn="l" rtl="0">
              <a:buFont typeface="Arial" panose="020B0604020202020204" pitchFamily="34" charset="0"/>
              <a:buChar char="•"/>
            </a:pPr>
            <a:r>
              <a:rPr lang="uk-UA" sz="1500" dirty="0">
                <a:solidFill>
                  <a:srgbClr val="000000"/>
                </a:solidFill>
              </a:rPr>
              <a:t>Інтерфейси </a:t>
            </a:r>
            <a:r>
              <a:rPr lang="uk-UA" sz="1500" dirty="0" err="1">
                <a:solidFill>
                  <a:srgbClr val="000000"/>
                </a:solidFill>
              </a:rPr>
              <a:t>Ethernet</a:t>
            </a:r>
            <a:r>
              <a:rPr lang="uk-UA" sz="1500" dirty="0">
                <a:solidFill>
                  <a:srgbClr val="000000"/>
                </a:solidFill>
              </a:rPr>
              <a:t>, що з'єднуються між собою, повинні працювати в одному і тому ж дуплексному режимі, щоб забезпечити найкращу ефективність зв'язку та уникнути неефективності та затримки по лінії зв'язку.</a:t>
            </a:r>
          </a:p>
          <a:p>
            <a:pPr marL="285750" indent="-285750" algn="l" rtl="0">
              <a:buFont typeface="Arial" panose="020B0604020202020204" pitchFamily="34" charset="0"/>
              <a:buChar char="•"/>
            </a:pPr>
            <a:r>
              <a:rPr lang="uk-UA" sz="1500" dirty="0">
                <a:solidFill>
                  <a:srgbClr val="000000"/>
                </a:solidFill>
              </a:rPr>
              <a:t>Функція </a:t>
            </a:r>
            <a:r>
              <a:rPr lang="uk-UA" sz="1500" dirty="0" err="1">
                <a:solidFill>
                  <a:srgbClr val="000000"/>
                </a:solidFill>
              </a:rPr>
              <a:t>Autonegotation</a:t>
            </a:r>
            <a:r>
              <a:rPr lang="uk-UA" sz="1500" dirty="0">
                <a:solidFill>
                  <a:srgbClr val="000000"/>
                </a:solidFill>
              </a:rPr>
              <a:t> </a:t>
            </a:r>
            <a:r>
              <a:rPr lang="uk-UA" sz="1500" dirty="0" err="1">
                <a:solidFill>
                  <a:srgbClr val="000000"/>
                </a:solidFill>
              </a:rPr>
              <a:t>Ethernet</a:t>
            </a:r>
            <a:r>
              <a:rPr lang="uk-UA" sz="1500" dirty="0">
                <a:solidFill>
                  <a:srgbClr val="000000"/>
                </a:solidFill>
              </a:rPr>
              <a:t> полегшує конфігурацію, мінімізує проблеми та максимально збільшує продуктивність зв'язку між двома з'єднаними мережами </a:t>
            </a:r>
            <a:r>
              <a:rPr lang="uk-UA" sz="1500" dirty="0" err="1">
                <a:solidFill>
                  <a:srgbClr val="000000"/>
                </a:solidFill>
              </a:rPr>
              <a:t>Ethernet</a:t>
            </a:r>
            <a:r>
              <a:rPr lang="uk-UA" sz="1500" dirty="0">
                <a:solidFill>
                  <a:srgbClr val="000000"/>
                </a:solidFill>
              </a:rPr>
              <a:t>. Під'єднані пристрої спочатку оголошують підтримувані можливості, а потім обирають режим найвищої продуктивності, підтримуваний обома сторонами.</a:t>
            </a:r>
          </a:p>
          <a:p>
            <a:pPr marL="285750" indent="-285750" algn="l" rtl="0">
              <a:buFont typeface="Arial" panose="020B0604020202020204" pitchFamily="34" charset="0"/>
              <a:buChar char="•"/>
            </a:pPr>
            <a:r>
              <a:rPr lang="uk-UA" sz="1500" dirty="0">
                <a:solidFill>
                  <a:srgbClr val="000000"/>
                </a:solidFill>
              </a:rPr>
              <a:t>Якщо один з двох під'єднаних пристроїв працює в режимі повного дуплексу, а інший працює в </a:t>
            </a:r>
            <a:r>
              <a:rPr lang="uk-UA" sz="1500" dirty="0" err="1">
                <a:solidFill>
                  <a:srgbClr val="000000"/>
                </a:solidFill>
              </a:rPr>
              <a:t>напівдуплексі</a:t>
            </a:r>
            <a:r>
              <a:rPr lang="uk-UA" sz="1500" dirty="0">
                <a:solidFill>
                  <a:srgbClr val="000000"/>
                </a:solidFill>
              </a:rPr>
              <a:t>, виникає невідповідність дуплексу. У той час як передача даних відбуватиметься за умов дуплексної невідповідності, продуктивність зв'язку буде дуже низькою.</a:t>
            </a:r>
          </a:p>
          <a:p>
            <a:pPr marL="285750" indent="-285750" algn="l" rtl="0">
              <a:buFont typeface="Arial" panose="020B0604020202020204" pitchFamily="34" charset="0"/>
              <a:buChar char="•"/>
            </a:pPr>
            <a:r>
              <a:rPr lang="uk-UA" sz="1500" dirty="0">
                <a:solidFill>
                  <a:srgbClr val="000000"/>
                </a:solidFill>
              </a:rPr>
              <a:t>Дуплексні невідповідності зазвичай викликані неправильно налаштованим інтерфейсом або, в рідкісних випадках, невдалим автоматичним налаштуванням. Невідповідність дуплексу може бути складно усунути, оскільки зв’язок між пристроями все ще відбувається.</a:t>
            </a:r>
          </a:p>
          <a:p>
            <a:pPr marL="285750" indent="-285750" algn="l">
              <a:buFont typeface="Arial" panose="020B0604020202020204" pitchFamily="34" charset="0"/>
              <a:buChar char="•"/>
            </a:pPr>
            <a:endParaRPr lang="en-US" sz="1400" dirty="0">
              <a:solidFill>
                <a:srgbClr val="000000"/>
              </a:solidFill>
            </a:endParaRP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9722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Сценарії пошуку та усунення несправностей</a:t>
            </a:r>
            <a:r>
              <a:rPr lang="en-US" sz="1600" dirty="0"/>
              <a:t/>
            </a:r>
            <a:br>
              <a:rPr lang="en-US" sz="1600" dirty="0"/>
            </a:br>
            <a:r>
              <a:rPr lang="uk-UA" sz="2400"/>
              <a:t>Проблеми з IP-адресацією на пристроях IOS</a:t>
            </a:r>
          </a:p>
        </p:txBody>
      </p:sp>
      <p:sp>
        <p:nvSpPr>
          <p:cNvPr id="5" name="Content Placeholder 4">
            <a:extLst>
              <a:ext uri="{FF2B5EF4-FFF2-40B4-BE49-F238E27FC236}">
                <a16:creationId xmlns:a16="http://schemas.microsoft.com/office/drawing/2014/main" id="{4089B99F-CCB5-409E-A46F-AD649A1893BE}"/>
              </a:ext>
            </a:extLst>
          </p:cNvPr>
          <p:cNvSpPr>
            <a:spLocks noGrp="1"/>
          </p:cNvSpPr>
          <p:nvPr>
            <p:ph idx="1"/>
          </p:nvPr>
        </p:nvSpPr>
        <p:spPr>
          <a:xfrm>
            <a:off x="474662" y="731838"/>
            <a:ext cx="8280057" cy="1907598"/>
          </a:xfrm>
        </p:spPr>
        <p:txBody>
          <a:bodyPr/>
          <a:lstStyle/>
          <a:p>
            <a:pPr marL="342900" indent="-342900" algn="l" rtl="0">
              <a:buFont typeface="Arial" panose="020B0604020202020204" pitchFamily="34" charset="0"/>
              <a:buChar char="•"/>
            </a:pPr>
            <a:r>
              <a:rPr lang="uk-UA" sz="1400">
                <a:solidFill>
                  <a:srgbClr val="000000"/>
                </a:solidFill>
              </a:rPr>
              <a:t>Двома поширеними причинами неправильного призначення IPv4 є помилки призначення вручну або пов'язані з DHCP проблеми.</a:t>
            </a:r>
          </a:p>
          <a:p>
            <a:pPr marL="342900" indent="-342900" algn="l" rtl="0">
              <a:buFont typeface="Arial" panose="020B0604020202020204" pitchFamily="34" charset="0"/>
              <a:buChar char="•"/>
            </a:pPr>
            <a:r>
              <a:rPr lang="uk-UA" sz="1400">
                <a:solidFill>
                  <a:srgbClr val="000000"/>
                </a:solidFill>
              </a:rPr>
              <a:t>Мережним адміністраторам часто доводиться вручну призначати IP-адреси таким пристроям, як сервери і маршрутизатори. Якщо під час призначення допущена помилка, то є велика ймовірність виникнення проблеми зв'язку з пристроєм.</a:t>
            </a:r>
          </a:p>
          <a:p>
            <a:pPr marL="342900" indent="-342900" algn="l" rtl="0">
              <a:buFont typeface="Arial" panose="020B0604020202020204" pitchFamily="34" charset="0"/>
              <a:buChar char="•"/>
            </a:pPr>
            <a:r>
              <a:rPr lang="uk-UA" sz="1400">
                <a:solidFill>
                  <a:srgbClr val="000000"/>
                </a:solidFill>
              </a:rPr>
              <a:t>На пристрої IOS використовуйте команди </a:t>
            </a:r>
            <a:r>
              <a:rPr lang="uk-UA" sz="1400" b="1">
                <a:solidFill>
                  <a:srgbClr val="000000"/>
                </a:solidFill>
              </a:rPr>
              <a:t>show ip interface</a:t>
            </a:r>
            <a:r>
              <a:rPr lang="uk-UA" sz="1400">
                <a:solidFill>
                  <a:srgbClr val="000000"/>
                </a:solidFill>
              </a:rPr>
              <a:t> чи </a:t>
            </a:r>
            <a:r>
              <a:rPr lang="uk-UA" sz="1400" b="1">
                <a:solidFill>
                  <a:srgbClr val="000000"/>
                </a:solidFill>
              </a:rPr>
              <a:t>show ip interface brief</a:t>
            </a:r>
            <a:r>
              <a:rPr lang="uk-UA" sz="1400">
                <a:solidFill>
                  <a:srgbClr val="000000"/>
                </a:solidFill>
              </a:rPr>
              <a:t> , щоб перевірити, чи призначені IPv4-адреси для мережних інтерфейсів. Наприклад, виконання команди </a:t>
            </a:r>
            <a:r>
              <a:rPr lang="uk-UA" sz="1400" b="1">
                <a:solidFill>
                  <a:srgbClr val="000000"/>
                </a:solidFill>
              </a:rPr>
              <a:t>show ip interface</a:t>
            </a:r>
            <a:r>
              <a:rPr lang="uk-UA" sz="1400">
                <a:solidFill>
                  <a:srgbClr val="000000"/>
                </a:solidFill>
              </a:rPr>
              <a:t> </a:t>
            </a:r>
            <a:r>
              <a:rPr lang="uk-UA" sz="1400" b="1">
                <a:solidFill>
                  <a:srgbClr val="000000"/>
                </a:solidFill>
              </a:rPr>
              <a:t>brief</a:t>
            </a:r>
            <a:r>
              <a:rPr lang="uk-UA" sz="1400">
                <a:solidFill>
                  <a:srgbClr val="000000"/>
                </a:solidFill>
              </a:rPr>
              <a:t> як показано, перевірить стан інтерфейсів на R1.</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1698732-E985-4F83-A567-32F90E36D49D}"/>
              </a:ext>
            </a:extLst>
          </p:cNvPr>
          <p:cNvPicPr>
            <a:picLocks noChangeAspect="1"/>
          </p:cNvPicPr>
          <p:nvPr/>
        </p:nvPicPr>
        <p:blipFill>
          <a:blip r:embed="rId3"/>
          <a:stretch>
            <a:fillRect/>
          </a:stretch>
        </p:blipFill>
        <p:spPr>
          <a:xfrm>
            <a:off x="1485727" y="2639435"/>
            <a:ext cx="6257925" cy="1933575"/>
          </a:xfrm>
          <a:prstGeom prst="rect">
            <a:avLst/>
          </a:prstGeom>
        </p:spPr>
      </p:pic>
    </p:spTree>
    <p:extLst>
      <p:ext uri="{BB962C8B-B14F-4D97-AF65-F5344CB8AC3E}">
        <p14:creationId xmlns:p14="http://schemas.microsoft.com/office/powerpoint/2010/main" val="11760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Сценарії пошуку та усунення несправностей</a:t>
            </a:r>
            <a:r>
              <a:rPr lang="en-US" sz="1600" dirty="0"/>
              <a:t/>
            </a:r>
            <a:br>
              <a:rPr lang="en-US" sz="1600" dirty="0"/>
            </a:br>
            <a:r>
              <a:rPr lang="uk-UA" sz="2400"/>
              <a:t>Проблеми з IP-адресацією на кінцевих пристроях</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uk-UA" sz="1500">
                <a:solidFill>
                  <a:srgbClr val="000000"/>
                </a:solidFill>
              </a:rPr>
              <a:t>На комп'ютерах під керуванням Windows, коли пристрій не може зв'язатися з DHCP-сервером, Windows автоматично призначає адресу, що належить діапазону 169.254.0.0/16. Ця функція називається автоматичним приватним IP-адресуванням (APIPA). </a:t>
            </a:r>
          </a:p>
          <a:p>
            <a:pPr marL="342900" indent="-342900" algn="l" rtl="0">
              <a:buFont typeface="Arial" panose="020B0604020202020204" pitchFamily="34" charset="0"/>
              <a:buChar char="•"/>
            </a:pPr>
            <a:r>
              <a:rPr lang="uk-UA" sz="1500">
                <a:solidFill>
                  <a:srgbClr val="000000"/>
                </a:solidFill>
              </a:rPr>
              <a:t>Комп'ютер з адресою APIPA не зможе спілкуватися з іншими пристроями в мережі, оскільки ці пристрої, швидше за все, не належать до мережі 169.254.0.0/16. </a:t>
            </a:r>
          </a:p>
          <a:p>
            <a:pPr marL="415985" lvl="1" indent="-342900" rtl="0">
              <a:buFont typeface="Arial" panose="020B0604020202020204" pitchFamily="34" charset="0"/>
              <a:buChar char="•"/>
            </a:pPr>
            <a:r>
              <a:rPr lang="uk-UA" b="1">
                <a:solidFill>
                  <a:srgbClr val="000000"/>
                </a:solidFill>
              </a:rPr>
              <a:t>Примітка</a:t>
            </a:r>
            <a:r>
              <a:rPr lang="uk-UA">
                <a:solidFill>
                  <a:srgbClr val="000000"/>
                </a:solidFill>
              </a:rPr>
              <a:t>: Інші операційні системи, такі як Linux та OS X, не використовують APIPA.</a:t>
            </a:r>
          </a:p>
          <a:p>
            <a:pPr marL="342900" indent="-342900" algn="l" rtl="0">
              <a:buFont typeface="Arial" panose="020B0604020202020204" pitchFamily="34" charset="0"/>
              <a:buChar char="•"/>
            </a:pPr>
            <a:r>
              <a:rPr lang="uk-UA" sz="1500">
                <a:solidFill>
                  <a:srgbClr val="000000"/>
                </a:solidFill>
              </a:rPr>
              <a:t>Якщо пристрою не вдається зв'язатися з DHCP-сервером, то сервер не може призначити IPv4-адресу для конкретної мережі, і пристрій не зможе встановити зв'язок.</a:t>
            </a:r>
          </a:p>
          <a:p>
            <a:pPr marL="342900" indent="-342900" algn="l" rtl="0">
              <a:buFont typeface="Arial" panose="020B0604020202020204" pitchFamily="34" charset="0"/>
              <a:buChar char="•"/>
            </a:pPr>
            <a:r>
              <a:rPr lang="uk-UA" sz="1500">
                <a:solidFill>
                  <a:srgbClr val="000000"/>
                </a:solidFill>
              </a:rPr>
              <a:t>Щоб перевірити IP-адреси, призначені комп'ютеру під керуванням Windows, використовуйте команду </a:t>
            </a:r>
            <a:r>
              <a:rPr lang="uk-UA" sz="1500" b="1">
                <a:solidFill>
                  <a:srgbClr val="000000"/>
                </a:solidFill>
              </a:rPr>
              <a:t>ipconfig</a:t>
            </a:r>
            <a:r>
              <a:rPr lang="uk-UA" sz="1500">
                <a:solidFill>
                  <a:srgbClr val="000000"/>
                </a:solidFill>
              </a:rPr>
              <a:t> .</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6045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Сценарії пошуку та усунення несправностей</a:t>
            </a:r>
            <a:r>
              <a:rPr lang="en-US" sz="1600" dirty="0"/>
              <a:t/>
            </a:r>
            <a:br>
              <a:rPr lang="en-US" sz="1600" dirty="0"/>
            </a:br>
            <a:r>
              <a:rPr lang="uk-UA" sz="2400"/>
              <a:t>Несправності, пов'язані зі шлюзом за замовчуванням</a:t>
            </a:r>
          </a:p>
        </p:txBody>
      </p:sp>
      <p:sp>
        <p:nvSpPr>
          <p:cNvPr id="4" name="Content Placeholder 3">
            <a:extLst>
              <a:ext uri="{FF2B5EF4-FFF2-40B4-BE49-F238E27FC236}">
                <a16:creationId xmlns:a16="http://schemas.microsoft.com/office/drawing/2014/main" id="{7ED07164-DA0A-44EF-A4C1-36A79B33BB69}"/>
              </a:ext>
            </a:extLst>
          </p:cNvPr>
          <p:cNvSpPr>
            <a:spLocks noGrp="1"/>
          </p:cNvSpPr>
          <p:nvPr>
            <p:ph idx="1"/>
          </p:nvPr>
        </p:nvSpPr>
        <p:spPr>
          <a:xfrm>
            <a:off x="474662" y="731837"/>
            <a:ext cx="8280057" cy="3689897"/>
          </a:xfrm>
        </p:spPr>
        <p:txBody>
          <a:bodyPr/>
          <a:lstStyle/>
          <a:p>
            <a:pPr marL="342900" indent="-342900" algn="l" rtl="0">
              <a:buFont typeface="Arial" panose="020B0604020202020204" pitchFamily="34" charset="0"/>
              <a:buChar char="•"/>
            </a:pPr>
            <a:r>
              <a:rPr lang="uk-UA" sz="1500">
                <a:solidFill>
                  <a:srgbClr val="000000"/>
                </a:solidFill>
              </a:rPr>
              <a:t>Шлюз за замовчуванням для кінцевого пристрою - це найближчий мережний пристрій, що належить до тієї ж мережі, що і кінцевий пристрій, який може пересилати трафік в інші мережі. Якщо пристрій має неправильну або неіснуючу адресу шлюзу за замовчуванням, він не зможе встановлювати зв'язок з пристроями у віддалених мережах. </a:t>
            </a:r>
          </a:p>
          <a:p>
            <a:pPr marL="342900" indent="-342900" algn="l" rtl="0">
              <a:buFont typeface="Arial" panose="020B0604020202020204" pitchFamily="34" charset="0"/>
              <a:buChar char="•"/>
            </a:pPr>
            <a:r>
              <a:rPr lang="uk-UA" sz="1500">
                <a:solidFill>
                  <a:srgbClr val="000000"/>
                </a:solidFill>
              </a:rPr>
              <a:t>Подібно до проблем з вирішенням IPv4, проблеми шлюзу за замовчуванням можуть бути пов'язані з неправильною конфігурацією (у випадку призначення вручну) або проблемами DHCP (якщо використовується автоматичне призначення).</a:t>
            </a:r>
          </a:p>
          <a:p>
            <a:pPr marL="342900" indent="-342900" algn="l" rtl="0">
              <a:buFont typeface="Arial" panose="020B0604020202020204" pitchFamily="34" charset="0"/>
              <a:buChar char="•"/>
            </a:pPr>
            <a:r>
              <a:rPr lang="uk-UA" sz="1500">
                <a:solidFill>
                  <a:srgbClr val="000000"/>
                </a:solidFill>
              </a:rPr>
              <a:t>Щоб перевірити шлюз за замовчуванням на комп'ютерах під керуванням Windows, використовуйте команду </a:t>
            </a:r>
            <a:r>
              <a:rPr lang="uk-UA" sz="1500" b="1">
                <a:solidFill>
                  <a:srgbClr val="000000"/>
                </a:solidFill>
              </a:rPr>
              <a:t>ipconfig</a:t>
            </a:r>
            <a:r>
              <a:rPr lang="uk-UA" sz="1500">
                <a:solidFill>
                  <a:srgbClr val="000000"/>
                </a:solidFill>
              </a:rPr>
              <a:t>.</a:t>
            </a:r>
          </a:p>
          <a:p>
            <a:pPr marL="342900" indent="-342900" algn="l" rtl="0">
              <a:buFont typeface="Arial" panose="020B0604020202020204" pitchFamily="34" charset="0"/>
              <a:buChar char="•"/>
            </a:pPr>
            <a:r>
              <a:rPr lang="uk-UA" sz="1500">
                <a:solidFill>
                  <a:srgbClr val="000000"/>
                </a:solidFill>
              </a:rPr>
              <a:t>На маршрутизаторі використовуйте команду </a:t>
            </a:r>
            <a:r>
              <a:rPr lang="uk-UA" sz="1500" b="1">
                <a:solidFill>
                  <a:srgbClr val="000000"/>
                </a:solidFill>
              </a:rPr>
              <a:t>show ip route </a:t>
            </a:r>
            <a:r>
              <a:rPr lang="uk-UA" sz="1500">
                <a:solidFill>
                  <a:srgbClr val="000000"/>
                </a:solidFill>
              </a:rPr>
              <a:t>, щоб переглянути таблицю маршрутизації та переконатися, що шлюз за замовчуванням, відомий як маршрут за замовчуванням, встановлений. Цей маршрут використовується, коли адреса призначення пакету не відповідає жодним іншим маршрутам у таблиці маршрутизації.</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804462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Сценарії пошуку та усунення несправностей</a:t>
            </a:r>
            <a:r>
              <a:rPr lang="en-US" sz="1600" dirty="0"/>
              <a:t/>
            </a:r>
            <a:br>
              <a:rPr lang="en-US" sz="1600" dirty="0"/>
            </a:br>
            <a:r>
              <a:rPr lang="uk-UA" sz="2400"/>
              <a:t>Пошук та усунення несправностей, пов'язаних з DNS</a:t>
            </a:r>
          </a:p>
        </p:txBody>
      </p:sp>
      <p:sp>
        <p:nvSpPr>
          <p:cNvPr id="5" name="Content Placeholder 4">
            <a:extLst>
              <a:ext uri="{FF2B5EF4-FFF2-40B4-BE49-F238E27FC236}">
                <a16:creationId xmlns:a16="http://schemas.microsoft.com/office/drawing/2014/main" id="{A0557B6B-70FF-4372-BD6F-76E2BCF4EBCC}"/>
              </a:ext>
            </a:extLst>
          </p:cNvPr>
          <p:cNvSpPr>
            <a:spLocks noGrp="1"/>
          </p:cNvSpPr>
          <p:nvPr>
            <p:ph idx="1"/>
          </p:nvPr>
        </p:nvSpPr>
        <p:spPr>
          <a:xfrm>
            <a:off x="474662" y="731836"/>
            <a:ext cx="8280057" cy="3689897"/>
          </a:xfrm>
        </p:spPr>
        <p:txBody>
          <a:bodyPr/>
          <a:lstStyle/>
          <a:p>
            <a:pPr marL="342900" indent="-342900" algn="l" rtl="0">
              <a:buFont typeface="Arial" panose="020B0604020202020204" pitchFamily="34" charset="0"/>
              <a:buChar char="•"/>
            </a:pPr>
            <a:r>
              <a:rPr lang="uk-UA" sz="1400" dirty="0">
                <a:solidFill>
                  <a:srgbClr val="000000"/>
                </a:solidFill>
              </a:rPr>
              <a:t>Користувачі </a:t>
            </a:r>
            <a:r>
              <a:rPr lang="uk-UA" sz="1400" dirty="0" err="1">
                <a:solidFill>
                  <a:srgbClr val="000000"/>
                </a:solidFill>
              </a:rPr>
              <a:t>частоо</a:t>
            </a:r>
            <a:r>
              <a:rPr lang="uk-UA" sz="1400" dirty="0">
                <a:solidFill>
                  <a:srgbClr val="000000"/>
                </a:solidFill>
              </a:rPr>
              <a:t> помилково пов'язують роботу інтернет-посилання з доступністю DNS. </a:t>
            </a:r>
          </a:p>
          <a:p>
            <a:pPr marL="342900" indent="-342900" algn="l" rtl="0">
              <a:buFont typeface="Arial" panose="020B0604020202020204" pitchFamily="34" charset="0"/>
              <a:buChar char="•"/>
            </a:pPr>
            <a:r>
              <a:rPr lang="uk-UA" sz="1400" dirty="0">
                <a:solidFill>
                  <a:srgbClr val="000000"/>
                </a:solidFill>
              </a:rPr>
              <a:t>Адреси DNS-серверів можуть бути призначені вручну або автоматично.</a:t>
            </a:r>
          </a:p>
          <a:p>
            <a:pPr marL="342900" indent="-342900" algn="l" rtl="0">
              <a:buFont typeface="Arial" panose="020B0604020202020204" pitchFamily="34" charset="0"/>
              <a:buChar char="•"/>
            </a:pPr>
            <a:r>
              <a:rPr lang="uk-UA" sz="1400" dirty="0">
                <a:solidFill>
                  <a:srgbClr val="000000"/>
                </a:solidFill>
              </a:rPr>
              <a:t>Хоча для компаній і організацій це звичайне керування власними DNS-серверами, для розпізнавання імен можна використовувати будь-який доступний DNS-сервер. </a:t>
            </a:r>
          </a:p>
          <a:p>
            <a:pPr marL="342900" indent="-342900" algn="l" rtl="0">
              <a:buFont typeface="Arial" panose="020B0604020202020204" pitchFamily="34" charset="0"/>
              <a:buChar char="•"/>
            </a:pPr>
            <a:r>
              <a:rPr lang="uk-UA" sz="1400" dirty="0" err="1">
                <a:solidFill>
                  <a:srgbClr val="000000"/>
                </a:solidFill>
              </a:rPr>
              <a:t>Cisco</a:t>
            </a:r>
            <a:r>
              <a:rPr lang="uk-UA" sz="1400" dirty="0">
                <a:solidFill>
                  <a:srgbClr val="000000"/>
                </a:solidFill>
              </a:rPr>
              <a:t> пропонує </a:t>
            </a:r>
            <a:r>
              <a:rPr lang="uk-UA" sz="1400" dirty="0" err="1">
                <a:solidFill>
                  <a:srgbClr val="000000"/>
                </a:solidFill>
              </a:rPr>
              <a:t>OpenDNS</a:t>
            </a:r>
            <a:r>
              <a:rPr lang="uk-UA" sz="1400" dirty="0">
                <a:solidFill>
                  <a:srgbClr val="000000"/>
                </a:solidFill>
              </a:rPr>
              <a:t>, який забезпечує захищену службу DNS, фільтруючи </a:t>
            </a:r>
            <a:r>
              <a:rPr lang="uk-UA" sz="1400" dirty="0" err="1">
                <a:solidFill>
                  <a:srgbClr val="000000"/>
                </a:solidFill>
              </a:rPr>
              <a:t>фішингові</a:t>
            </a:r>
            <a:r>
              <a:rPr lang="uk-UA" sz="1400" dirty="0">
                <a:solidFill>
                  <a:srgbClr val="000000"/>
                </a:solidFill>
              </a:rPr>
              <a:t> та деякі сайти шкідливих програм. Адреса </a:t>
            </a:r>
            <a:r>
              <a:rPr lang="uk-UA" sz="1400" dirty="0" err="1">
                <a:solidFill>
                  <a:srgbClr val="000000"/>
                </a:solidFill>
              </a:rPr>
              <a:t>OpenDNS</a:t>
            </a:r>
            <a:r>
              <a:rPr lang="uk-UA" sz="1400" dirty="0">
                <a:solidFill>
                  <a:srgbClr val="000000"/>
                </a:solidFill>
              </a:rPr>
              <a:t> - 208.67.222.222 та 208.67.220.220. </a:t>
            </a:r>
            <a:r>
              <a:rPr lang="ru-RU" sz="1400" dirty="0">
                <a:solidFill>
                  <a:srgbClr val="000000"/>
                </a:solidFill>
              </a:rPr>
              <a:t>Для </a:t>
            </a:r>
            <a:r>
              <a:rPr lang="ru-RU" sz="1400" dirty="0" err="1">
                <a:solidFill>
                  <a:srgbClr val="000000"/>
                </a:solidFill>
              </a:rPr>
              <a:t>домашнього</a:t>
            </a:r>
            <a:r>
              <a:rPr lang="ru-RU" sz="1400" dirty="0">
                <a:solidFill>
                  <a:srgbClr val="000000"/>
                </a:solidFill>
              </a:rPr>
              <a:t> та корпоративного </a:t>
            </a:r>
            <a:r>
              <a:rPr lang="ru-RU" sz="1400" dirty="0" err="1">
                <a:solidFill>
                  <a:srgbClr val="000000"/>
                </a:solidFill>
              </a:rPr>
              <a:t>використання</a:t>
            </a:r>
            <a:r>
              <a:rPr lang="uk-UA" sz="1400" dirty="0">
                <a:solidFill>
                  <a:srgbClr val="000000"/>
                </a:solidFill>
              </a:rPr>
              <a:t> доступні розширені функції, такі як фільтрування веб-вмісту та безпека.</a:t>
            </a:r>
          </a:p>
          <a:p>
            <a:pPr marL="342900" indent="-342900" algn="l" rtl="0">
              <a:buFont typeface="Arial" panose="020B0604020202020204" pitchFamily="34" charset="0"/>
              <a:buChar char="•"/>
            </a:pPr>
            <a:r>
              <a:rPr lang="uk-UA" sz="1400" dirty="0">
                <a:solidFill>
                  <a:srgbClr val="000000"/>
                </a:solidFill>
              </a:rPr>
              <a:t>Використовуйте </a:t>
            </a:r>
            <a:r>
              <a:rPr lang="uk-UA" sz="1400" b="1" dirty="0" err="1">
                <a:solidFill>
                  <a:srgbClr val="000000"/>
                </a:solidFill>
              </a:rPr>
              <a:t>ipconfig</a:t>
            </a:r>
            <a:r>
              <a:rPr lang="uk-UA" sz="1400" b="1" dirty="0">
                <a:solidFill>
                  <a:srgbClr val="000000"/>
                </a:solidFill>
              </a:rPr>
              <a:t> /</a:t>
            </a:r>
            <a:r>
              <a:rPr lang="uk-UA" sz="1400" b="1" dirty="0" err="1">
                <a:solidFill>
                  <a:srgbClr val="000000"/>
                </a:solidFill>
              </a:rPr>
              <a:t>all</a:t>
            </a:r>
            <a:r>
              <a:rPr lang="uk-UA" sz="1400" b="1" dirty="0">
                <a:solidFill>
                  <a:srgbClr val="000000"/>
                </a:solidFill>
              </a:rPr>
              <a:t> </a:t>
            </a:r>
            <a:r>
              <a:rPr lang="uk-UA" sz="1400" dirty="0">
                <a:solidFill>
                  <a:srgbClr val="000000"/>
                </a:solidFill>
              </a:rPr>
              <a:t>як показано, щоб перевірити, який DNS-сервер використовується на комп'ютері Windows.</a:t>
            </a:r>
          </a:p>
          <a:p>
            <a:pPr marL="342900" indent="-342900" algn="l" rtl="0">
              <a:buFont typeface="Arial" panose="020B0604020202020204" pitchFamily="34" charset="0"/>
              <a:buChar char="•"/>
            </a:pPr>
            <a:r>
              <a:rPr lang="uk-UA" sz="1400" dirty="0">
                <a:solidFill>
                  <a:srgbClr val="000000"/>
                </a:solidFill>
              </a:rPr>
              <a:t>Команда </a:t>
            </a:r>
            <a:r>
              <a:rPr lang="uk-UA" sz="1400" b="1" dirty="0" err="1">
                <a:solidFill>
                  <a:srgbClr val="000000"/>
                </a:solidFill>
              </a:rPr>
              <a:t>nslookup</a:t>
            </a:r>
            <a:r>
              <a:rPr lang="uk-UA" sz="1400" dirty="0">
                <a:solidFill>
                  <a:srgbClr val="000000"/>
                </a:solidFill>
              </a:rPr>
              <a:t> є ще одним корисним інструментом усунення </a:t>
            </a:r>
            <a:r>
              <a:rPr lang="uk-UA" sz="1400" dirty="0" err="1">
                <a:solidFill>
                  <a:srgbClr val="000000"/>
                </a:solidFill>
              </a:rPr>
              <a:t>несправностей</a:t>
            </a:r>
            <a:r>
              <a:rPr lang="uk-UA" sz="1400" dirty="0">
                <a:solidFill>
                  <a:srgbClr val="000000"/>
                </a:solidFill>
              </a:rPr>
              <a:t> DNS для ПК. За допомогою </a:t>
            </a:r>
            <a:r>
              <a:rPr lang="uk-UA" sz="1400" b="1" dirty="0" err="1">
                <a:solidFill>
                  <a:srgbClr val="000000"/>
                </a:solidFill>
              </a:rPr>
              <a:t>nslookup</a:t>
            </a:r>
            <a:r>
              <a:rPr lang="uk-UA" sz="1400" dirty="0">
                <a:solidFill>
                  <a:srgbClr val="000000"/>
                </a:solidFill>
              </a:rPr>
              <a:t> користувач може вручну розміщувати DNS-запити і аналізувати DNS-відповідь. </a:t>
            </a:r>
          </a:p>
        </p:txBody>
      </p:sp>
    </p:spTree>
    <p:extLst>
      <p:ext uri="{BB962C8B-B14F-4D97-AF65-F5344CB8AC3E}">
        <p14:creationId xmlns:p14="http://schemas.microsoft.com/office/powerpoint/2010/main" val="181023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Пристрої у невеликій мережі</a:t>
            </a:r>
            <a:r>
              <a:rPr lang="en-US" dirty="0"/>
              <a:t/>
            </a:r>
            <a:br>
              <a:rPr lang="en-US" dirty="0"/>
            </a:br>
            <a:r>
              <a:rPr lang="uk-UA" sz="2400"/>
              <a:t>Вибір пристроїв для невеликої мережі</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rtl="0"/>
            <a:r>
              <a:rPr lang="uk-UA" sz="1600" dirty="0">
                <a:solidFill>
                  <a:srgbClr val="000000"/>
                </a:solidFill>
              </a:rPr>
              <a:t>Як і великі мережі, невеликі мережі вимагають планування та проектування, щоб відповідати вимогам користувачів. Планування забезпечує належне врахування всіх вимог, факторів витрат та варіантів розгортання. </a:t>
            </a:r>
            <a:r>
              <a:rPr lang="ru-RU" sz="1600" dirty="0">
                <a:solidFill>
                  <a:srgbClr val="000000"/>
                </a:solidFill>
              </a:rPr>
              <a:t>Одним з перших </a:t>
            </a:r>
            <a:r>
              <a:rPr lang="ru-RU" sz="1600" dirty="0" err="1">
                <a:solidFill>
                  <a:srgbClr val="000000"/>
                </a:solidFill>
              </a:rPr>
              <a:t>архітектурних</a:t>
            </a:r>
            <a:r>
              <a:rPr lang="ru-RU" sz="1600" dirty="0">
                <a:solidFill>
                  <a:srgbClr val="000000"/>
                </a:solidFill>
              </a:rPr>
              <a:t> </a:t>
            </a:r>
            <a:r>
              <a:rPr lang="ru-RU" sz="1600" dirty="0" err="1">
                <a:solidFill>
                  <a:srgbClr val="000000"/>
                </a:solidFill>
              </a:rPr>
              <a:t>рішень</a:t>
            </a:r>
            <a:r>
              <a:rPr lang="ru-RU" sz="1600" dirty="0">
                <a:solidFill>
                  <a:srgbClr val="000000"/>
                </a:solidFill>
              </a:rPr>
              <a:t> є </a:t>
            </a:r>
            <a:r>
              <a:rPr lang="ru-RU" sz="1600" dirty="0" err="1">
                <a:solidFill>
                  <a:srgbClr val="000000"/>
                </a:solidFill>
              </a:rPr>
              <a:t>використання</a:t>
            </a:r>
            <a:r>
              <a:rPr lang="ru-RU" sz="1600" dirty="0">
                <a:solidFill>
                  <a:srgbClr val="000000"/>
                </a:solidFill>
              </a:rPr>
              <a:t> </a:t>
            </a:r>
            <a:r>
              <a:rPr lang="ru-RU" sz="1600" dirty="0" err="1">
                <a:solidFill>
                  <a:srgbClr val="000000"/>
                </a:solidFill>
              </a:rPr>
              <a:t>проміжних</a:t>
            </a:r>
            <a:r>
              <a:rPr lang="ru-RU" sz="1600" dirty="0">
                <a:solidFill>
                  <a:srgbClr val="000000"/>
                </a:solidFill>
              </a:rPr>
              <a:t> </a:t>
            </a:r>
            <a:r>
              <a:rPr lang="ru-RU" sz="1600" dirty="0" err="1">
                <a:solidFill>
                  <a:srgbClr val="000000"/>
                </a:solidFill>
              </a:rPr>
              <a:t>пристроїв</a:t>
            </a:r>
            <a:r>
              <a:rPr lang="ru-RU" sz="1600" dirty="0">
                <a:solidFill>
                  <a:srgbClr val="000000"/>
                </a:solidFill>
              </a:rPr>
              <a:t> для </a:t>
            </a:r>
            <a:r>
              <a:rPr lang="ru-RU" sz="1600" dirty="0" err="1">
                <a:solidFill>
                  <a:srgbClr val="000000"/>
                </a:solidFill>
              </a:rPr>
              <a:t>підтримки</a:t>
            </a:r>
            <a:r>
              <a:rPr lang="ru-RU" sz="1600" dirty="0">
                <a:solidFill>
                  <a:srgbClr val="000000"/>
                </a:solidFill>
              </a:rPr>
              <a:t> </a:t>
            </a:r>
            <a:r>
              <a:rPr lang="ru-RU" sz="1600" dirty="0" err="1">
                <a:solidFill>
                  <a:srgbClr val="000000"/>
                </a:solidFill>
              </a:rPr>
              <a:t>мережі</a:t>
            </a:r>
            <a:endParaRPr lang="ru-RU" sz="1600" dirty="0">
              <a:solidFill>
                <a:srgbClr val="000000"/>
              </a:solidFill>
            </a:endParaRPr>
          </a:p>
          <a:p>
            <a:pPr marL="0" indent="0" algn="l" rtl="0"/>
            <a:endParaRPr lang="en-US" sz="1600" dirty="0">
              <a:solidFill>
                <a:srgbClr val="000000"/>
              </a:solidFill>
            </a:endParaRPr>
          </a:p>
          <a:p>
            <a:pPr marL="0" indent="0" algn="l" rtl="0"/>
            <a:r>
              <a:rPr lang="uk-UA" sz="1600" dirty="0">
                <a:solidFill>
                  <a:srgbClr val="000000"/>
                </a:solidFill>
              </a:rPr>
              <a:t>До факторів, які слід враховувати при виборі мережних пристроїв, належать:</a:t>
            </a:r>
          </a:p>
          <a:p>
            <a:pPr marL="358835" lvl="1" indent="-285750" rtl="0">
              <a:buFont typeface="Arial" panose="020B0604020202020204" pitchFamily="34" charset="0"/>
              <a:buChar char="•"/>
            </a:pPr>
            <a:r>
              <a:rPr lang="uk-UA" sz="1600" dirty="0">
                <a:solidFill>
                  <a:srgbClr val="000000"/>
                </a:solidFill>
              </a:rPr>
              <a:t>вартість</a:t>
            </a:r>
          </a:p>
          <a:p>
            <a:pPr marL="358835" lvl="1" indent="-285750" rtl="0">
              <a:buFont typeface="Arial" panose="020B0604020202020204" pitchFamily="34" charset="0"/>
              <a:buChar char="•"/>
            </a:pPr>
            <a:r>
              <a:rPr lang="uk-UA" sz="1600" dirty="0">
                <a:solidFill>
                  <a:srgbClr val="000000"/>
                </a:solidFill>
              </a:rPr>
              <a:t>швидкість і типи портів/інтерфейсів</a:t>
            </a:r>
          </a:p>
          <a:p>
            <a:pPr marL="358835" lvl="1" indent="-285750" rtl="0">
              <a:buFont typeface="Arial" panose="020B0604020202020204" pitchFamily="34" charset="0"/>
              <a:buChar char="•"/>
            </a:pPr>
            <a:r>
              <a:rPr lang="uk-UA" sz="1600" dirty="0">
                <a:solidFill>
                  <a:srgbClr val="000000"/>
                </a:solidFill>
              </a:rPr>
              <a:t>масштабованість</a:t>
            </a:r>
          </a:p>
          <a:p>
            <a:pPr marL="358835" lvl="1" indent="-285750" rtl="0">
              <a:buFont typeface="Arial" panose="020B0604020202020204" pitchFamily="34" charset="0"/>
              <a:buChar char="•"/>
            </a:pPr>
            <a:r>
              <a:rPr lang="uk-UA" sz="1600" dirty="0">
                <a:solidFill>
                  <a:srgbClr val="000000"/>
                </a:solidFill>
              </a:rPr>
              <a:t>можливості та сервіси операційної системи</a:t>
            </a:r>
          </a:p>
        </p:txBody>
      </p:sp>
    </p:spTree>
    <p:extLst>
      <p:ext uri="{BB962C8B-B14F-4D97-AF65-F5344CB8AC3E}">
        <p14:creationId xmlns:p14="http://schemas.microsoft.com/office/powerpoint/2010/main" val="1206585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25028"/>
            <a:ext cx="8345488" cy="731837"/>
          </a:xfrm>
        </p:spPr>
        <p:txBody>
          <a:bodyPr/>
          <a:lstStyle/>
          <a:p>
            <a:pPr rtl="0"/>
            <a:r>
              <a:rPr lang="uk-UA" sz="1600" dirty="0"/>
              <a:t>Сценарії пошуку та усунення </a:t>
            </a:r>
            <a:r>
              <a:rPr lang="uk-UA" sz="1600" dirty="0" err="1"/>
              <a:t>несправностей</a:t>
            </a:r>
            <a:r>
              <a:rPr lang="en-US" sz="1600" dirty="0"/>
              <a:t/>
            </a:r>
            <a:br>
              <a:rPr lang="en-US" sz="1600" dirty="0"/>
            </a:br>
            <a:r>
              <a:rPr lang="uk-UA" sz="2400" dirty="0"/>
              <a:t>Лабораторна робота – Пошук та усунення проблем із з'єднанням</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31971" y="962656"/>
            <a:ext cx="8280057" cy="3689897"/>
          </a:xfrm>
        </p:spPr>
        <p:txBody>
          <a:bodyPr/>
          <a:lstStyle/>
          <a:p>
            <a:pPr marL="0" indent="0" algn="l" rtl="0"/>
            <a:r>
              <a:rPr lang="uk-UA" sz="1800" dirty="0">
                <a:solidFill>
                  <a:srgbClr val="000000"/>
                </a:solidFill>
              </a:rPr>
              <a:t>В цій лабораторній роботі ви виконаєте наступні завдання:</a:t>
            </a:r>
          </a:p>
          <a:p>
            <a:pPr marL="342900" indent="-342900" algn="l" rtl="0">
              <a:buFont typeface="Arial" panose="020B0604020202020204" pitchFamily="34" charset="0"/>
              <a:buChar char="•"/>
            </a:pPr>
            <a:r>
              <a:rPr lang="uk-UA" sz="1800" dirty="0">
                <a:solidFill>
                  <a:srgbClr val="000000"/>
                </a:solidFill>
              </a:rPr>
              <a:t>Визначення проблеми</a:t>
            </a:r>
          </a:p>
          <a:p>
            <a:pPr marL="342900" indent="-342900" algn="l" rtl="0">
              <a:buFont typeface="Arial" panose="020B0604020202020204" pitchFamily="34" charset="0"/>
              <a:buChar char="•"/>
            </a:pPr>
            <a:r>
              <a:rPr lang="uk-UA" sz="1800" dirty="0">
                <a:solidFill>
                  <a:srgbClr val="000000"/>
                </a:solidFill>
              </a:rPr>
              <a:t>Впровадження змін в мережі</a:t>
            </a:r>
          </a:p>
          <a:p>
            <a:pPr marL="342900" indent="-342900" algn="l" rtl="0">
              <a:buFont typeface="Arial" panose="020B0604020202020204" pitchFamily="34" charset="0"/>
              <a:buChar char="•"/>
            </a:pPr>
            <a:r>
              <a:rPr lang="uk-UA" sz="1800" dirty="0">
                <a:solidFill>
                  <a:srgbClr val="000000"/>
                </a:solidFill>
              </a:rPr>
              <a:t>Перевірка повної функціональності</a:t>
            </a:r>
          </a:p>
          <a:p>
            <a:pPr marL="342900" indent="-342900" algn="l" rtl="0">
              <a:buFont typeface="Arial" panose="020B0604020202020204" pitchFamily="34" charset="0"/>
              <a:buChar char="•"/>
            </a:pPr>
            <a:r>
              <a:rPr lang="uk-UA" sz="1800" dirty="0">
                <a:solidFill>
                  <a:srgbClr val="000000"/>
                </a:solidFill>
              </a:rPr>
              <a:t>Документування результатів виконаної роботи і змін в конфігурації</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354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Сценарії пошуку та усунення несправностей</a:t>
            </a:r>
            <a:r>
              <a:rPr lang="en-US" sz="1600" dirty="0"/>
              <a:t/>
            </a:r>
            <a:br>
              <a:rPr lang="en-US" sz="1600" dirty="0"/>
            </a:br>
            <a:r>
              <a:rPr lang="uk-UA" sz="2400"/>
              <a:t>Packet Tracer - Пошук та усунення проблем із з'єднанням</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rtl="0"/>
            <a:r>
              <a:rPr lang="uk-UA" sz="1800">
                <a:solidFill>
                  <a:srgbClr val="000000"/>
                </a:solidFill>
              </a:rPr>
              <a:t>Мета роботи Packet Tracer полягає в пошуку та усуненні проблем із з'єднанням, якщо це можливо. В іншому випадку питання повинні бути чітко задокументовані для їх розгортання.</a:t>
            </a:r>
          </a:p>
        </p:txBody>
      </p:sp>
    </p:spTree>
    <p:extLst>
      <p:ext uri="{BB962C8B-B14F-4D97-AF65-F5344CB8AC3E}">
        <p14:creationId xmlns:p14="http://schemas.microsoft.com/office/powerpoint/2010/main" val="178203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pPr rtl="0"/>
            <a:r>
              <a:rPr lang="uk-UA" dirty="0">
                <a:solidFill>
                  <a:schemeClr val="accent5">
                    <a:lumMod val="40000"/>
                    <a:lumOff val="60000"/>
                  </a:schemeClr>
                </a:solidFill>
              </a:rPr>
              <a:t>17.8 Практичне завдання з розділу та контрольна робота</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260128"/>
            <a:ext cx="8345488" cy="731837"/>
          </a:xfrm>
        </p:spPr>
        <p:txBody>
          <a:bodyPr/>
          <a:lstStyle/>
          <a:p>
            <a:pPr rtl="0"/>
            <a:r>
              <a:rPr lang="uk-UA" sz="1600" dirty="0"/>
              <a:t>Сценарії пошуку та усунення </a:t>
            </a:r>
            <a:r>
              <a:rPr lang="uk-UA" sz="1600" dirty="0" err="1"/>
              <a:t>несправностей</a:t>
            </a:r>
            <a:r>
              <a:rPr lang="en-US" sz="1600" dirty="0"/>
              <a:t/>
            </a:r>
            <a:br>
              <a:rPr lang="en-US" sz="1600" dirty="0"/>
            </a:br>
            <a:r>
              <a:rPr lang="uk-UA" sz="2400" dirty="0"/>
              <a:t>Лабораторна робота – Проектування та побудова мережі невеликого підприємства</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31971" y="1193475"/>
            <a:ext cx="8280057" cy="3689897"/>
          </a:xfrm>
        </p:spPr>
        <p:txBody>
          <a:bodyPr/>
          <a:lstStyle/>
          <a:p>
            <a:pPr marL="0" indent="0" algn="l" rtl="0"/>
            <a:r>
              <a:rPr lang="uk-UA" sz="1600" dirty="0">
                <a:solidFill>
                  <a:srgbClr val="000000"/>
                </a:solidFill>
              </a:rPr>
              <a:t>У цій лабораторній роботі ви будете проектувати і будувати мережу. Ви виясните, як створюється, налаштовується та перевіряється невелика мережа безпосередньо пов'язаних сегментів.</a:t>
            </a:r>
          </a:p>
        </p:txBody>
      </p:sp>
    </p:spTree>
    <p:extLst>
      <p:ext uri="{BB962C8B-B14F-4D97-AF65-F5344CB8AC3E}">
        <p14:creationId xmlns:p14="http://schemas.microsoft.com/office/powerpoint/2010/main" val="406982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77553"/>
            <a:ext cx="8345488" cy="731837"/>
          </a:xfrm>
        </p:spPr>
        <p:txBody>
          <a:bodyPr/>
          <a:lstStyle/>
          <a:p>
            <a:pPr rtl="0"/>
            <a:r>
              <a:rPr lang="uk-UA" sz="1600" dirty="0"/>
              <a:t>Сценарії пошуку та усунення </a:t>
            </a:r>
            <a:r>
              <a:rPr lang="uk-UA" sz="1600" dirty="0" err="1"/>
              <a:t>несправностей</a:t>
            </a:r>
            <a:r>
              <a:rPr lang="en-US" sz="1600" dirty="0"/>
              <a:t/>
            </a:r>
            <a:br>
              <a:rPr lang="en-US" sz="1600" dirty="0"/>
            </a:br>
            <a:r>
              <a:rPr lang="uk-UA" sz="2400" dirty="0" err="1"/>
              <a:t>Packet</a:t>
            </a:r>
            <a:r>
              <a:rPr lang="uk-UA" sz="2400" dirty="0"/>
              <a:t> </a:t>
            </a:r>
            <a:r>
              <a:rPr lang="uk-UA" sz="2400" dirty="0" err="1"/>
              <a:t>Tracer</a:t>
            </a:r>
            <a:r>
              <a:rPr lang="uk-UA" sz="2400" dirty="0"/>
              <a:t> - Відпрацювання комплексних практичних навичок</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31971" y="1051433"/>
            <a:ext cx="8280057" cy="3689897"/>
          </a:xfrm>
        </p:spPr>
        <p:txBody>
          <a:bodyPr/>
          <a:lstStyle/>
          <a:p>
            <a:pPr marL="0" indent="0" algn="l" rtl="0"/>
            <a:r>
              <a:rPr lang="uk-UA" sz="1600" dirty="0">
                <a:solidFill>
                  <a:srgbClr val="000000"/>
                </a:solidFill>
              </a:rPr>
              <a:t>У цій роботі у </a:t>
            </a:r>
            <a:r>
              <a:rPr lang="uk-UA" sz="1600" dirty="0" err="1">
                <a:solidFill>
                  <a:srgbClr val="000000"/>
                </a:solidFill>
              </a:rPr>
              <a:t>Packet</a:t>
            </a:r>
            <a:r>
              <a:rPr lang="uk-UA" sz="1600" dirty="0">
                <a:solidFill>
                  <a:srgbClr val="000000"/>
                </a:solidFill>
              </a:rPr>
              <a:t> </a:t>
            </a:r>
            <a:r>
              <a:rPr lang="uk-UA" sz="1600" dirty="0" err="1">
                <a:solidFill>
                  <a:srgbClr val="000000"/>
                </a:solidFill>
              </a:rPr>
              <a:t>Tracer</a:t>
            </a:r>
            <a:r>
              <a:rPr lang="uk-UA" sz="1600" dirty="0">
                <a:solidFill>
                  <a:srgbClr val="000000"/>
                </a:solidFill>
              </a:rPr>
              <a:t> ви будете використовувати всі навички, які набули протягом усього курсу.</a:t>
            </a:r>
          </a:p>
          <a:p>
            <a:pPr marL="0" indent="0" algn="l"/>
            <a:endParaRPr lang="en-US" sz="1600" dirty="0">
              <a:solidFill>
                <a:srgbClr val="000000"/>
              </a:solidFill>
            </a:endParaRPr>
          </a:p>
          <a:p>
            <a:pPr marL="0" indent="0" algn="l" rtl="0"/>
            <a:r>
              <a:rPr lang="uk-UA" sz="1600" dirty="0">
                <a:solidFill>
                  <a:srgbClr val="000000"/>
                </a:solidFill>
              </a:rPr>
              <a:t>Порядок виконання завдання:</a:t>
            </a:r>
          </a:p>
          <a:p>
            <a:pPr marL="0" indent="0" algn="l"/>
            <a:endParaRPr lang="en-US" sz="1600" dirty="0">
              <a:solidFill>
                <a:srgbClr val="000000"/>
              </a:solidFill>
            </a:endParaRPr>
          </a:p>
          <a:p>
            <a:pPr marL="0" indent="0" algn="l" rtl="0"/>
            <a:r>
              <a:rPr lang="uk-UA" sz="1600" dirty="0">
                <a:solidFill>
                  <a:srgbClr val="000000"/>
                </a:solidFill>
              </a:rPr>
              <a:t>Центральний маршрутизатор, кластер ISP та веб-сервер повністю налаштовані. Ви повинні створити нову схему адресації IPv4, яка розмістить 4 підмережі за допомогою мережі 192.168.0.0/24. ІТ-відділу потрібно 25 вузлів. Відділу продажу потрібно 50 вузлів. Підмережа для решти персоналу потребує 100 вузлів. В майбутньому буде додана підмережа </a:t>
            </a:r>
            <a:r>
              <a:rPr lang="uk-UA" sz="1600" dirty="0" err="1">
                <a:solidFill>
                  <a:srgbClr val="000000"/>
                </a:solidFill>
              </a:rPr>
              <a:t>Guest</a:t>
            </a:r>
            <a:r>
              <a:rPr lang="uk-UA" sz="1600" dirty="0">
                <a:solidFill>
                  <a:srgbClr val="000000"/>
                </a:solidFill>
              </a:rPr>
              <a:t> для розміщення 25 вузлів. Ви також повинні закінчити налаштування базових параметрів безпеки та конфігурації інтерфейсу на R1. Потім ви налаштуєте інтерфейс SVI та основні параметри безпеки на комутаторах S1, S2 та S3.</a:t>
            </a:r>
          </a:p>
        </p:txBody>
      </p:sp>
    </p:spTree>
    <p:extLst>
      <p:ext uri="{BB962C8B-B14F-4D97-AF65-F5344CB8AC3E}">
        <p14:creationId xmlns:p14="http://schemas.microsoft.com/office/powerpoint/2010/main" val="2446794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Сценарії пошуку та усунення несправностей</a:t>
            </a:r>
            <a:r>
              <a:rPr lang="en-US" sz="1600" dirty="0"/>
              <a:t/>
            </a:r>
            <a:br>
              <a:rPr lang="en-US" sz="1600" dirty="0"/>
            </a:br>
            <a:r>
              <a:rPr lang="uk-UA" sz="2400"/>
              <a:t>Packet Tracer - Пошук та усунення несправностей</a:t>
            </a:r>
          </a:p>
        </p:txBody>
      </p:sp>
      <p:sp>
        <p:nvSpPr>
          <p:cNvPr id="4" name="Content Placeholder 3">
            <a:extLst>
              <a:ext uri="{FF2B5EF4-FFF2-40B4-BE49-F238E27FC236}">
                <a16:creationId xmlns:a16="http://schemas.microsoft.com/office/drawing/2014/main" id="{3F10DA2D-66C1-4612-887B-EEB72E378579}"/>
              </a:ext>
            </a:extLst>
          </p:cNvPr>
          <p:cNvSpPr>
            <a:spLocks noGrp="1"/>
          </p:cNvSpPr>
          <p:nvPr>
            <p:ph idx="1"/>
          </p:nvPr>
        </p:nvSpPr>
        <p:spPr>
          <a:xfrm>
            <a:off x="474662" y="731837"/>
            <a:ext cx="8280057" cy="3689897"/>
          </a:xfrm>
        </p:spPr>
        <p:txBody>
          <a:bodyPr/>
          <a:lstStyle/>
          <a:p>
            <a:pPr marL="0" indent="0" algn="l" rtl="0"/>
            <a:r>
              <a:rPr lang="uk-UA" sz="1600">
                <a:solidFill>
                  <a:srgbClr val="000000"/>
                </a:solidFill>
              </a:rPr>
              <a:t>У даній роботі з Packet Tracer вам необхідно виправити несправності і вирішити ряд проблем у наявній мережі.</a:t>
            </a:r>
          </a:p>
        </p:txBody>
      </p:sp>
    </p:spTree>
    <p:extLst>
      <p:ext uri="{BB962C8B-B14F-4D97-AF65-F5344CB8AC3E}">
        <p14:creationId xmlns:p14="http://schemas.microsoft.com/office/powerpoint/2010/main" val="43625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5357" y="687724"/>
            <a:ext cx="8853286" cy="4155319"/>
          </a:xfrm>
        </p:spPr>
        <p:txBody>
          <a:bodyPr/>
          <a:lstStyle/>
          <a:p>
            <a:pPr rtl="0">
              <a:spcBef>
                <a:spcPts val="0"/>
              </a:spcBef>
              <a:spcAft>
                <a:spcPts val="0"/>
              </a:spcAft>
              <a:buFont typeface="Arial" panose="020B0604020202020204" pitchFamily="34" charset="0"/>
              <a:buChar char="•"/>
            </a:pPr>
            <a:r>
              <a:rPr lang="uk-UA" sz="1400" dirty="0"/>
              <a:t>Факторами, які слід враховувати при виборі мережних пристроїв для невеликої мережі, є вартість, швидкість і типи портів/інтерфейсів, масштабованість, а також функції і сервіси ОС. </a:t>
            </a:r>
          </a:p>
          <a:p>
            <a:pPr rtl="0">
              <a:spcBef>
                <a:spcPts val="0"/>
              </a:spcBef>
              <a:spcAft>
                <a:spcPts val="0"/>
              </a:spcAft>
              <a:buFont typeface="Arial" panose="020B0604020202020204" pitchFamily="34" charset="0"/>
              <a:buChar char="•"/>
            </a:pPr>
            <a:r>
              <a:rPr lang="uk-UA" sz="1400" dirty="0"/>
              <a:t>При реалізації мережі створіть схему IP-адресації і використовуйте її на кінцевих пристроях, серверах і периферійних пристроях, а також на проміжних пристроях. </a:t>
            </a:r>
          </a:p>
          <a:p>
            <a:pPr rtl="0">
              <a:spcBef>
                <a:spcPts val="0"/>
              </a:spcBef>
              <a:spcAft>
                <a:spcPts val="0"/>
              </a:spcAft>
              <a:buFont typeface="Arial" panose="020B0604020202020204" pitchFamily="34" charset="0"/>
              <a:buChar char="•"/>
            </a:pPr>
            <a:r>
              <a:rPr lang="uk-UA" sz="1400" dirty="0"/>
              <a:t>Резервування може здійснюватися шляхом установки </a:t>
            </a:r>
            <a:r>
              <a:rPr lang="uk-UA" sz="1400" dirty="0" err="1"/>
              <a:t>дублювального</a:t>
            </a:r>
            <a:r>
              <a:rPr lang="uk-UA" sz="1400" dirty="0"/>
              <a:t> обладнання, але це також можна вирішити шляхом надання повторюваних мережних </a:t>
            </a:r>
            <a:r>
              <a:rPr lang="uk-UA" sz="1400" dirty="0" err="1"/>
              <a:t>зв'язків</a:t>
            </a:r>
            <a:r>
              <a:rPr lang="uk-UA" sz="1400" dirty="0"/>
              <a:t> для критичних областей. </a:t>
            </a:r>
          </a:p>
          <a:p>
            <a:pPr rtl="0">
              <a:spcBef>
                <a:spcPts val="0"/>
              </a:spcBef>
              <a:spcAft>
                <a:spcPts val="0"/>
              </a:spcAft>
              <a:buFont typeface="Arial" panose="020B0604020202020204" pitchFamily="34" charset="0"/>
              <a:buChar char="•"/>
            </a:pPr>
            <a:r>
              <a:rPr lang="uk-UA" sz="1400" dirty="0"/>
              <a:t>Маршрутизатори та комутатори у невеликій мережі повинні бути налаштовані на підтримку трафіку в режимі реального часу, наприклад голосового та відео, відповідно до іншого трафіку даних. </a:t>
            </a:r>
          </a:p>
          <a:p>
            <a:pPr rtl="0">
              <a:spcBef>
                <a:spcPts val="0"/>
              </a:spcBef>
              <a:spcAft>
                <a:spcPts val="0"/>
              </a:spcAft>
              <a:buFont typeface="Arial" panose="020B0604020202020204" pitchFamily="34" charset="0"/>
              <a:buChar char="•"/>
            </a:pPr>
            <a:r>
              <a:rPr lang="uk-UA" sz="1400" dirty="0"/>
              <a:t>Існує дві форми програм або процесів, що забезпечують доступ в мережу: мережні застосунки і послуги прикладного рівня.</a:t>
            </a:r>
          </a:p>
          <a:p>
            <a:pPr rtl="0">
              <a:spcBef>
                <a:spcPts val="0"/>
              </a:spcBef>
              <a:spcAft>
                <a:spcPts val="0"/>
              </a:spcAft>
              <a:buFont typeface="Arial" panose="020B0604020202020204" pitchFamily="34" charset="0"/>
              <a:buChar char="•"/>
            </a:pPr>
            <a:r>
              <a:rPr lang="uk-UA" sz="1400" dirty="0"/>
              <a:t>Для масштабування мережі потрібно кілька елементів: документація мережі, інвентаризація пристроїв, бюджет і аналіз трафіку. </a:t>
            </a:r>
          </a:p>
          <a:p>
            <a:pPr rtl="0">
              <a:spcBef>
                <a:spcPts val="0"/>
              </a:spcBef>
              <a:spcAft>
                <a:spcPts val="0"/>
              </a:spcAft>
              <a:buFont typeface="Arial" panose="020B0604020202020204" pitchFamily="34" charset="0"/>
              <a:buChar char="•"/>
            </a:pPr>
            <a:r>
              <a:rPr lang="uk-UA" sz="1400" dirty="0"/>
              <a:t>Команда </a:t>
            </a:r>
            <a:r>
              <a:rPr lang="uk-UA" sz="1400" dirty="0" err="1"/>
              <a:t>ping</a:t>
            </a:r>
            <a:r>
              <a:rPr lang="uk-UA" sz="1400" dirty="0"/>
              <a:t> є найефективнішим способом швидко перевірити зв'язок рівня 3 між IP-</a:t>
            </a:r>
            <a:r>
              <a:rPr lang="uk-UA" sz="1400" dirty="0" err="1"/>
              <a:t>адресою</a:t>
            </a:r>
            <a:r>
              <a:rPr lang="uk-UA" sz="1400" dirty="0"/>
              <a:t> джерела та призначення. </a:t>
            </a:r>
          </a:p>
          <a:p>
            <a:pPr rtl="0">
              <a:spcBef>
                <a:spcPts val="0"/>
              </a:spcBef>
              <a:spcAft>
                <a:spcPts val="0"/>
              </a:spcAft>
              <a:buFont typeface="Arial" panose="020B0604020202020204" pitchFamily="34" charset="0"/>
              <a:buChar char="•"/>
            </a:pPr>
            <a:r>
              <a:rPr lang="uk-UA" sz="1400" dirty="0" err="1"/>
              <a:t>Cisco</a:t>
            </a:r>
            <a:r>
              <a:rPr lang="uk-UA" sz="1400" dirty="0"/>
              <a:t> IOS пропонує розширений режим команди </a:t>
            </a:r>
            <a:r>
              <a:rPr lang="uk-UA" sz="1400" dirty="0" err="1"/>
              <a:t>ping</a:t>
            </a:r>
            <a:r>
              <a:rPr lang="uk-UA" sz="1400" dirty="0"/>
              <a:t>, який дозволяє користувачеві створювати спеціальні типи </a:t>
            </a:r>
            <a:r>
              <a:rPr lang="uk-UA" sz="1400" dirty="0" err="1"/>
              <a:t>пінгів</a:t>
            </a:r>
            <a:r>
              <a:rPr lang="uk-UA" sz="1400" dirty="0"/>
              <a:t> шляхом налаштування параметрів, пов'язаних з командною операцією.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531376889"/>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 (Продовж.)?</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p:txBody>
          <a:bodyPr/>
          <a:lstStyle/>
          <a:p>
            <a:pPr rtl="0">
              <a:spcBef>
                <a:spcPts val="0"/>
              </a:spcBef>
              <a:spcAft>
                <a:spcPts val="0"/>
              </a:spcAft>
              <a:buFont typeface="Arial" panose="020B0604020202020204" pitchFamily="34" charset="0"/>
              <a:buChar char="•"/>
            </a:pPr>
            <a:r>
              <a:rPr lang="uk-UA" sz="1400" dirty="0"/>
              <a:t>Трасування повертає список переходів, коли пакет направляється через мережу. </a:t>
            </a:r>
          </a:p>
          <a:p>
            <a:pPr rtl="0">
              <a:spcBef>
                <a:spcPts val="0"/>
              </a:spcBef>
              <a:spcAft>
                <a:spcPts val="0"/>
              </a:spcAft>
              <a:buFont typeface="Arial" panose="020B0604020202020204" pitchFamily="34" charset="0"/>
              <a:buChar char="•"/>
            </a:pPr>
            <a:r>
              <a:rPr lang="uk-UA" sz="1400" dirty="0"/>
              <a:t>Також існує розширена команда </a:t>
            </a:r>
            <a:r>
              <a:rPr lang="uk-UA" sz="1400" dirty="0" err="1"/>
              <a:t>traceroute</a:t>
            </a:r>
            <a:r>
              <a:rPr lang="uk-UA" sz="1400" dirty="0"/>
              <a:t>. Вона дозволяє адміністратору налаштовувати параметри, пов'язані з командною операцією. </a:t>
            </a:r>
          </a:p>
          <a:p>
            <a:pPr rtl="0">
              <a:spcBef>
                <a:spcPts val="0"/>
              </a:spcBef>
              <a:spcAft>
                <a:spcPts val="0"/>
              </a:spcAft>
              <a:buFont typeface="Arial" panose="020B0604020202020204" pitchFamily="34" charset="0"/>
              <a:buChar char="•"/>
            </a:pPr>
            <a:r>
              <a:rPr lang="uk-UA" sz="1400" dirty="0"/>
              <a:t>Адміністратори мережі переглядають інформацію про IP-адресацію (адресу, маску, маршрутизатор та DNS) на </a:t>
            </a:r>
            <a:r>
              <a:rPr lang="uk-UA" sz="1400" dirty="0" err="1"/>
              <a:t>вузлі</a:t>
            </a:r>
            <a:r>
              <a:rPr lang="uk-UA" sz="1400" dirty="0"/>
              <a:t> з Windows, використовуючи команду </a:t>
            </a:r>
            <a:r>
              <a:rPr lang="uk-UA" sz="1400" dirty="0" err="1"/>
              <a:t>ipconfig</a:t>
            </a:r>
            <a:r>
              <a:rPr lang="uk-UA" sz="1400" dirty="0"/>
              <a:t>. Інші необхідні команди: </a:t>
            </a:r>
            <a:r>
              <a:rPr lang="uk-UA" sz="1400" b="1" dirty="0" err="1"/>
              <a:t>ipconfig</a:t>
            </a:r>
            <a:r>
              <a:rPr lang="uk-UA" sz="1400" b="1" dirty="0"/>
              <a:t> /</a:t>
            </a:r>
            <a:r>
              <a:rPr lang="uk-UA" sz="1400" b="1" dirty="0" err="1"/>
              <a:t>all</a:t>
            </a:r>
            <a:r>
              <a:rPr lang="uk-UA" sz="1400" dirty="0"/>
              <a:t>, </a:t>
            </a:r>
            <a:r>
              <a:rPr lang="uk-UA" sz="1400" b="1" dirty="0" err="1"/>
              <a:t>ipconfig</a:t>
            </a:r>
            <a:r>
              <a:rPr lang="uk-UA" sz="1400" b="1" dirty="0"/>
              <a:t> /</a:t>
            </a:r>
            <a:r>
              <a:rPr lang="uk-UA" sz="1400" b="1" dirty="0" err="1"/>
              <a:t>release</a:t>
            </a:r>
            <a:r>
              <a:rPr lang="uk-UA" sz="1400" dirty="0"/>
              <a:t> та </a:t>
            </a:r>
            <a:r>
              <a:rPr lang="uk-UA" sz="1400" b="1" dirty="0" err="1"/>
              <a:t>ipconfig</a:t>
            </a:r>
            <a:r>
              <a:rPr lang="uk-UA" sz="1400" b="1" dirty="0"/>
              <a:t> /</a:t>
            </a:r>
            <a:r>
              <a:rPr lang="uk-UA" sz="1400" b="1" dirty="0" err="1"/>
              <a:t>renew</a:t>
            </a:r>
            <a:r>
              <a:rPr lang="uk-UA" sz="1400" dirty="0"/>
              <a:t>, та </a:t>
            </a:r>
            <a:r>
              <a:rPr lang="uk-UA" sz="1400" b="1" dirty="0" err="1"/>
              <a:t>ipconfig</a:t>
            </a:r>
            <a:r>
              <a:rPr lang="uk-UA" sz="1400" b="1" dirty="0"/>
              <a:t> /</a:t>
            </a:r>
            <a:r>
              <a:rPr lang="uk-UA" sz="1400" b="1" dirty="0" err="1"/>
              <a:t>displaydns</a:t>
            </a:r>
            <a:r>
              <a:rPr lang="uk-UA" sz="1400" dirty="0"/>
              <a:t>. </a:t>
            </a:r>
          </a:p>
          <a:p>
            <a:pPr rtl="0">
              <a:spcBef>
                <a:spcPts val="0"/>
              </a:spcBef>
              <a:spcAft>
                <a:spcPts val="0"/>
              </a:spcAft>
              <a:buFont typeface="Arial" panose="020B0604020202020204" pitchFamily="34" charset="0"/>
              <a:buChar char="•"/>
            </a:pPr>
            <a:r>
              <a:rPr lang="uk-UA" sz="1400" dirty="0"/>
              <a:t>Перевірка параметрів IP за допомогою графічного інтерфейсу на комп'ютері з </a:t>
            </a:r>
            <a:r>
              <a:rPr lang="uk-UA" sz="1400" dirty="0" err="1"/>
              <a:t>Linux</a:t>
            </a:r>
            <a:r>
              <a:rPr lang="uk-UA" sz="1400" dirty="0"/>
              <a:t> буде відрізнятися залежно від дистрибутива </a:t>
            </a:r>
            <a:r>
              <a:rPr lang="uk-UA" sz="1400" dirty="0" err="1"/>
              <a:t>Linux</a:t>
            </a:r>
            <a:r>
              <a:rPr lang="uk-UA" sz="1400" dirty="0"/>
              <a:t> і інтерфейсу робочого столу. Необхідними командами є </a:t>
            </a:r>
            <a:r>
              <a:rPr lang="uk-UA" sz="1400" dirty="0" err="1"/>
              <a:t>ifconfig</a:t>
            </a:r>
            <a:r>
              <a:rPr lang="uk-UA" sz="1400" dirty="0"/>
              <a:t> та </a:t>
            </a:r>
            <a:r>
              <a:rPr lang="uk-UA" sz="1400" dirty="0" err="1"/>
              <a:t>ip</a:t>
            </a:r>
            <a:r>
              <a:rPr lang="uk-UA" sz="1400" dirty="0"/>
              <a:t> </a:t>
            </a:r>
            <a:r>
              <a:rPr lang="en-US" sz="1400" dirty="0"/>
              <a:t>address</a:t>
            </a:r>
            <a:r>
              <a:rPr lang="uk-UA" sz="1400" dirty="0"/>
              <a:t>. </a:t>
            </a:r>
          </a:p>
          <a:p>
            <a:pPr rtl="0">
              <a:spcBef>
                <a:spcPts val="0"/>
              </a:spcBef>
              <a:spcAft>
                <a:spcPts val="0"/>
              </a:spcAft>
              <a:buFont typeface="Arial" panose="020B0604020202020204" pitchFamily="34" charset="0"/>
              <a:buChar char="•"/>
            </a:pPr>
            <a:r>
              <a:rPr lang="uk-UA" sz="1400" dirty="0"/>
              <a:t>У графічному інтерфейсі вузла з </a:t>
            </a:r>
            <a:r>
              <a:rPr lang="uk-UA" sz="1400" dirty="0" err="1"/>
              <a:t>MacOS</a:t>
            </a:r>
            <a:r>
              <a:rPr lang="uk-UA" sz="1400" dirty="0"/>
              <a:t> відкрийте </a:t>
            </a:r>
            <a:r>
              <a:rPr lang="uk-UA" sz="1400" dirty="0" err="1"/>
              <a:t>Network</a:t>
            </a:r>
            <a:r>
              <a:rPr lang="uk-UA" sz="1400" dirty="0"/>
              <a:t> </a:t>
            </a:r>
            <a:r>
              <a:rPr lang="uk-UA" sz="1400" dirty="0" err="1"/>
              <a:t>Preferences</a:t>
            </a:r>
            <a:r>
              <a:rPr lang="uk-UA" sz="1400" dirty="0"/>
              <a:t> &gt; </a:t>
            </a:r>
            <a:r>
              <a:rPr lang="uk-UA" sz="1400" dirty="0" err="1"/>
              <a:t>Advanced</a:t>
            </a:r>
            <a:r>
              <a:rPr lang="uk-UA" sz="1400" dirty="0"/>
              <a:t>, щоб отримати інформацію про IP-адресацію. Іншими командами IP-адреси для </a:t>
            </a:r>
            <a:r>
              <a:rPr lang="uk-UA" sz="1400" dirty="0" err="1"/>
              <a:t>Mac</a:t>
            </a:r>
            <a:r>
              <a:rPr lang="uk-UA" sz="1400" dirty="0"/>
              <a:t> є </a:t>
            </a:r>
            <a:r>
              <a:rPr lang="uk-UA" sz="1400" dirty="0" err="1"/>
              <a:t>ifconfig</a:t>
            </a:r>
            <a:r>
              <a:rPr lang="uk-UA" sz="1400" dirty="0"/>
              <a:t>, та </a:t>
            </a:r>
            <a:r>
              <a:rPr lang="uk-UA" sz="1400" dirty="0" err="1"/>
              <a:t>networksetup</a:t>
            </a:r>
            <a:r>
              <a:rPr lang="uk-UA" sz="1400" dirty="0"/>
              <a:t> -</a:t>
            </a:r>
            <a:r>
              <a:rPr lang="uk-UA" sz="1400" dirty="0" err="1"/>
              <a:t>listallnetworkservices</a:t>
            </a:r>
            <a:r>
              <a:rPr lang="uk-UA" sz="1400" dirty="0"/>
              <a:t> і </a:t>
            </a:r>
            <a:r>
              <a:rPr lang="uk-UA" sz="1400" dirty="0" err="1"/>
              <a:t>networksetup</a:t>
            </a:r>
            <a:r>
              <a:rPr lang="uk-UA" sz="1400" dirty="0"/>
              <a:t> -</a:t>
            </a:r>
            <a:r>
              <a:rPr lang="uk-UA" sz="1400" dirty="0" err="1"/>
              <a:t>getinfo</a:t>
            </a:r>
            <a:r>
              <a:rPr lang="uk-UA" sz="1400" dirty="0"/>
              <a:t> &lt;</a:t>
            </a:r>
            <a:r>
              <a:rPr lang="uk-UA" sz="1400" dirty="0" err="1"/>
              <a:t>network</a:t>
            </a:r>
            <a:r>
              <a:rPr lang="uk-UA" sz="1400" dirty="0"/>
              <a:t> </a:t>
            </a:r>
            <a:r>
              <a:rPr lang="uk-UA" sz="1400" dirty="0" err="1"/>
              <a:t>service</a:t>
            </a:r>
            <a:r>
              <a:rPr lang="uk-UA" sz="1400" dirty="0"/>
              <a:t>&gt;. </a:t>
            </a:r>
          </a:p>
          <a:p>
            <a:pPr rtl="0">
              <a:spcBef>
                <a:spcPts val="0"/>
              </a:spcBef>
              <a:spcAft>
                <a:spcPts val="0"/>
              </a:spcAft>
              <a:buFont typeface="Arial" panose="020B0604020202020204" pitchFamily="34" charset="0"/>
              <a:buChar char="•"/>
            </a:pPr>
            <a:r>
              <a:rPr lang="uk-UA" sz="1400" dirty="0"/>
              <a:t>Команда </a:t>
            </a:r>
            <a:r>
              <a:rPr lang="uk-UA" sz="1400" b="1" dirty="0" err="1"/>
              <a:t>arp</a:t>
            </a:r>
            <a:r>
              <a:rPr lang="uk-UA" sz="1400" dirty="0"/>
              <a:t> виконується з командного рядка Windows, </a:t>
            </a:r>
            <a:r>
              <a:rPr lang="uk-UA" sz="1400" dirty="0" err="1"/>
              <a:t>Linux</a:t>
            </a:r>
            <a:r>
              <a:rPr lang="uk-UA" sz="1400" dirty="0"/>
              <a:t> або </a:t>
            </a:r>
            <a:r>
              <a:rPr lang="uk-UA" sz="1400" dirty="0" err="1"/>
              <a:t>Mac</a:t>
            </a:r>
            <a:r>
              <a:rPr lang="uk-UA" sz="1400" dirty="0"/>
              <a:t>. Команда надає можливість отримати перелік всіх пристроїв, які на даний час є в ARP-кеші вузла, а також адресу IPv4, фізичну адресу і тип адресації (статичний/динамічний) для кожного пристрою. </a:t>
            </a:r>
          </a:p>
          <a:p>
            <a:pPr rtl="0">
              <a:spcBef>
                <a:spcPts val="0"/>
              </a:spcBef>
              <a:spcAft>
                <a:spcPts val="0"/>
              </a:spcAft>
              <a:buFont typeface="Arial" panose="020B0604020202020204" pitchFamily="34" charset="0"/>
              <a:buChar char="•"/>
            </a:pPr>
            <a:r>
              <a:rPr lang="uk-UA" sz="1400" dirty="0"/>
              <a:t>Команда </a:t>
            </a:r>
            <a:r>
              <a:rPr lang="uk-UA" sz="1400" b="1" dirty="0" err="1"/>
              <a:t>arp</a:t>
            </a:r>
            <a:r>
              <a:rPr lang="uk-UA" sz="1400" b="1" dirty="0"/>
              <a:t> -</a:t>
            </a:r>
            <a:r>
              <a:rPr lang="uk-UA" sz="1400" b="1" dirty="0" err="1"/>
              <a:t>a</a:t>
            </a:r>
            <a:r>
              <a:rPr lang="uk-UA" sz="1400" dirty="0" err="1"/>
              <a:t>відображає</a:t>
            </a:r>
            <a:r>
              <a:rPr lang="uk-UA" sz="1400" dirty="0"/>
              <a:t> відому IP-адресу та прив'язку MAC-адреси. </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51846859"/>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uk-UA" sz="1400">
                <a:latin typeface="Arial" charset="0"/>
              </a:rPr>
              <a:t>Практичне завдання з Розділу та Контрольна робота</a:t>
            </a:r>
            <a:r>
              <a:rPr lang="en-US" dirty="0">
                <a:latin typeface="Arial" charset="0"/>
              </a:rPr>
              <a:t/>
            </a:r>
            <a:br>
              <a:rPr lang="en-US" dirty="0">
                <a:latin typeface="Arial" charset="0"/>
              </a:rPr>
            </a:br>
            <a:r>
              <a:rPr lang="uk-UA">
                <a:latin typeface="Arial" charset="0"/>
              </a:rPr>
              <a:t>Що ми вивчили у цьому розділі (Продовж.)?</a:t>
            </a:r>
          </a:p>
        </p:txBody>
      </p:sp>
      <p:sp>
        <p:nvSpPr>
          <p:cNvPr id="2" name="Content Placeholder 1">
            <a:extLst>
              <a:ext uri="{FF2B5EF4-FFF2-40B4-BE49-F238E27FC236}">
                <a16:creationId xmlns:a16="http://schemas.microsoft.com/office/drawing/2014/main" id="{D185451E-51C4-4742-A12C-36D438BBB8D1}"/>
              </a:ext>
            </a:extLst>
          </p:cNvPr>
          <p:cNvSpPr>
            <a:spLocks noGrp="1"/>
          </p:cNvSpPr>
          <p:nvPr>
            <p:ph idx="1"/>
          </p:nvPr>
        </p:nvSpPr>
        <p:spPr>
          <a:xfrm>
            <a:off x="144065" y="687724"/>
            <a:ext cx="9066610" cy="4155319"/>
          </a:xfrm>
        </p:spPr>
        <p:txBody>
          <a:bodyPr/>
          <a:lstStyle/>
          <a:p>
            <a:pPr rtl="0">
              <a:spcBef>
                <a:spcPts val="0"/>
              </a:spcBef>
              <a:spcAft>
                <a:spcPts val="0"/>
              </a:spcAft>
              <a:buFont typeface="Arial" panose="020B0604020202020204" pitchFamily="34" charset="0"/>
              <a:buChar char="•"/>
            </a:pPr>
            <a:r>
              <a:rPr lang="uk-UA" sz="1400" dirty="0"/>
              <a:t>Основні команди: </a:t>
            </a:r>
            <a:r>
              <a:rPr lang="uk-UA" sz="1400" b="1" dirty="0" err="1"/>
              <a:t>show</a:t>
            </a:r>
            <a:r>
              <a:rPr lang="uk-UA" sz="1400" b="1" dirty="0"/>
              <a:t> </a:t>
            </a:r>
            <a:r>
              <a:rPr lang="uk-UA" sz="1400" b="1" dirty="0" err="1"/>
              <a:t>running-config</a:t>
            </a:r>
            <a:r>
              <a:rPr lang="uk-UA" sz="1400" dirty="0"/>
              <a:t>, </a:t>
            </a:r>
            <a:r>
              <a:rPr lang="uk-UA" sz="1400" b="1" dirty="0" err="1"/>
              <a:t>show</a:t>
            </a:r>
            <a:r>
              <a:rPr lang="uk-UA" sz="1400" b="1" dirty="0"/>
              <a:t> </a:t>
            </a:r>
            <a:r>
              <a:rPr lang="uk-UA" sz="1400" b="1" dirty="0" err="1"/>
              <a:t>interfaces</a:t>
            </a:r>
            <a:r>
              <a:rPr lang="uk-UA" sz="1400" dirty="0"/>
              <a:t>, </a:t>
            </a:r>
            <a:r>
              <a:rPr lang="uk-UA" sz="1400" b="1" dirty="0" err="1"/>
              <a:t>show</a:t>
            </a:r>
            <a:r>
              <a:rPr lang="uk-UA" sz="1400" b="1" dirty="0"/>
              <a:t> </a:t>
            </a:r>
            <a:r>
              <a:rPr lang="uk-UA" sz="1400" b="1" dirty="0" err="1"/>
              <a:t>ip</a:t>
            </a:r>
            <a:r>
              <a:rPr lang="uk-UA" sz="1400" b="1" dirty="0"/>
              <a:t> </a:t>
            </a:r>
            <a:r>
              <a:rPr lang="uk-UA" sz="1400" b="1" dirty="0" err="1"/>
              <a:t>address</a:t>
            </a:r>
            <a:r>
              <a:rPr lang="uk-UA" sz="1400" dirty="0"/>
              <a:t>, </a:t>
            </a:r>
            <a:r>
              <a:rPr lang="uk-UA" sz="1400" b="1" dirty="0" err="1"/>
              <a:t>show</a:t>
            </a:r>
            <a:r>
              <a:rPr lang="uk-UA" sz="1400" b="1" dirty="0"/>
              <a:t> </a:t>
            </a:r>
            <a:r>
              <a:rPr lang="uk-UA" sz="1400" b="1" dirty="0" err="1"/>
              <a:t>arp</a:t>
            </a:r>
            <a:r>
              <a:rPr lang="uk-UA" sz="1400" dirty="0"/>
              <a:t>, </a:t>
            </a:r>
            <a:r>
              <a:rPr lang="uk-UA" sz="1400" b="1" dirty="0" err="1"/>
              <a:t>show</a:t>
            </a:r>
            <a:r>
              <a:rPr lang="uk-UA" sz="1400" b="1" dirty="0"/>
              <a:t> </a:t>
            </a:r>
            <a:r>
              <a:rPr lang="uk-UA" sz="1400" b="1" dirty="0" err="1"/>
              <a:t>ip</a:t>
            </a:r>
            <a:r>
              <a:rPr lang="uk-UA" sz="1400" b="1" dirty="0"/>
              <a:t> </a:t>
            </a:r>
            <a:r>
              <a:rPr lang="uk-UA" sz="1400" b="1" dirty="0" err="1"/>
              <a:t>route</a:t>
            </a:r>
            <a:r>
              <a:rPr lang="uk-UA" sz="1400" dirty="0"/>
              <a:t>, </a:t>
            </a:r>
            <a:r>
              <a:rPr lang="uk-UA" sz="1400" b="1" dirty="0" err="1"/>
              <a:t>show</a:t>
            </a:r>
            <a:r>
              <a:rPr lang="uk-UA" sz="1400" b="1" dirty="0"/>
              <a:t> </a:t>
            </a:r>
            <a:r>
              <a:rPr lang="uk-UA" sz="1400" b="1" dirty="0" err="1"/>
              <a:t>protocols</a:t>
            </a:r>
            <a:r>
              <a:rPr lang="uk-UA" sz="1400" dirty="0"/>
              <a:t>, та </a:t>
            </a:r>
            <a:r>
              <a:rPr lang="uk-UA" sz="1400" b="1" dirty="0" err="1"/>
              <a:t>show</a:t>
            </a:r>
            <a:r>
              <a:rPr lang="uk-UA" sz="1400" b="1" dirty="0"/>
              <a:t> </a:t>
            </a:r>
            <a:r>
              <a:rPr lang="uk-UA" sz="1400" b="1" dirty="0" err="1"/>
              <a:t>version</a:t>
            </a:r>
            <a:r>
              <a:rPr lang="uk-UA" sz="1400" dirty="0"/>
              <a:t>. Команда </a:t>
            </a:r>
            <a:r>
              <a:rPr lang="uk-UA" sz="1400" b="1" dirty="0" err="1"/>
              <a:t>show</a:t>
            </a:r>
            <a:r>
              <a:rPr lang="uk-UA" sz="1400" b="1" dirty="0"/>
              <a:t> </a:t>
            </a:r>
            <a:r>
              <a:rPr lang="uk-UA" sz="1400" b="1" dirty="0" err="1"/>
              <a:t>cdp</a:t>
            </a:r>
            <a:r>
              <a:rPr lang="uk-UA" sz="1400" b="1" dirty="0"/>
              <a:t> </a:t>
            </a:r>
            <a:r>
              <a:rPr lang="uk-UA" sz="1400" b="1" dirty="0" err="1"/>
              <a:t>neighbor</a:t>
            </a:r>
            <a:r>
              <a:rPr lang="uk-UA" sz="1400" b="1" dirty="0"/>
              <a:t> </a:t>
            </a:r>
            <a:r>
              <a:rPr lang="uk-UA" sz="1400" dirty="0"/>
              <a:t>надає наступні відомості про кожний пристрій CDP-сусіда: ідентифікатори, список адрес, ідентифікатор порту і платформи. </a:t>
            </a:r>
          </a:p>
          <a:p>
            <a:pPr rtl="0">
              <a:spcBef>
                <a:spcPts val="0"/>
              </a:spcBef>
              <a:spcAft>
                <a:spcPts val="0"/>
              </a:spcAft>
              <a:buFont typeface="Arial" panose="020B0604020202020204" pitchFamily="34" charset="0"/>
              <a:buChar char="•"/>
            </a:pPr>
            <a:r>
              <a:rPr lang="uk-UA" sz="1400" dirty="0"/>
              <a:t>Команда </a:t>
            </a:r>
            <a:r>
              <a:rPr lang="uk-UA" sz="1400" b="1" dirty="0" err="1"/>
              <a:t>show</a:t>
            </a:r>
            <a:r>
              <a:rPr lang="uk-UA" sz="1400" b="1" dirty="0"/>
              <a:t> </a:t>
            </a:r>
            <a:r>
              <a:rPr lang="uk-UA" sz="1400" b="1" dirty="0" err="1"/>
              <a:t>cdp</a:t>
            </a:r>
            <a:r>
              <a:rPr lang="uk-UA" sz="1400" b="1" dirty="0"/>
              <a:t> </a:t>
            </a:r>
            <a:r>
              <a:rPr lang="uk-UA" sz="1400" b="1" dirty="0" err="1"/>
              <a:t>neighbors</a:t>
            </a:r>
            <a:r>
              <a:rPr lang="uk-UA" sz="1400" b="1" dirty="0"/>
              <a:t> </a:t>
            </a:r>
            <a:r>
              <a:rPr lang="uk-UA" sz="1400" b="1" dirty="0" err="1"/>
              <a:t>detail</a:t>
            </a:r>
            <a:r>
              <a:rPr lang="uk-UA" sz="1400" b="1" dirty="0"/>
              <a:t> </a:t>
            </a:r>
            <a:r>
              <a:rPr lang="uk-UA" sz="1400" dirty="0"/>
              <a:t>допоможе визначити, чи є у одного з сусідів CDP помилка IP-конфігурації. </a:t>
            </a:r>
          </a:p>
          <a:p>
            <a:pPr rtl="0">
              <a:spcBef>
                <a:spcPts val="0"/>
              </a:spcBef>
              <a:spcAft>
                <a:spcPts val="0"/>
              </a:spcAft>
              <a:buFont typeface="Arial" panose="020B0604020202020204" pitchFamily="34" charset="0"/>
              <a:buChar char="•"/>
            </a:pPr>
            <a:r>
              <a:rPr lang="uk-UA" sz="1400" dirty="0"/>
              <a:t>Команда </a:t>
            </a:r>
            <a:r>
              <a:rPr lang="uk-UA" sz="1400" b="1" dirty="0" err="1"/>
              <a:t>show</a:t>
            </a:r>
            <a:r>
              <a:rPr lang="uk-UA" sz="1400" b="1" dirty="0"/>
              <a:t> </a:t>
            </a:r>
            <a:r>
              <a:rPr lang="uk-UA" sz="1400" b="1" dirty="0" err="1"/>
              <a:t>ip</a:t>
            </a:r>
            <a:r>
              <a:rPr lang="uk-UA" sz="1400" b="1" dirty="0"/>
              <a:t> </a:t>
            </a:r>
            <a:r>
              <a:rPr lang="uk-UA" sz="1400" b="1" dirty="0" err="1"/>
              <a:t>interface</a:t>
            </a:r>
            <a:r>
              <a:rPr lang="uk-UA" sz="1400" b="1" dirty="0"/>
              <a:t> </a:t>
            </a:r>
            <a:r>
              <a:rPr lang="uk-UA" sz="1400" b="1" dirty="0" err="1"/>
              <a:t>brief</a:t>
            </a:r>
            <a:r>
              <a:rPr lang="uk-UA" sz="1400" b="1" dirty="0"/>
              <a:t> </a:t>
            </a:r>
            <a:r>
              <a:rPr lang="uk-UA" sz="1400" dirty="0"/>
              <a:t>відображає всі інтерфейси на маршрутизаторі, IP-адреси, присвоєні кожному інтерфейсу, якщо такі є, і оперативний стан інтерфейсів.</a:t>
            </a:r>
          </a:p>
          <a:p>
            <a:pPr rtl="0">
              <a:spcBef>
                <a:spcPts val="0"/>
              </a:spcBef>
              <a:spcAft>
                <a:spcPts val="0"/>
              </a:spcAft>
              <a:buFont typeface="Arial" panose="020B0604020202020204" pitchFamily="34" charset="0"/>
              <a:buChar char="•"/>
            </a:pPr>
            <a:r>
              <a:rPr lang="uk-UA" sz="1400" dirty="0"/>
              <a:t>Шість основних кроків до усунення </a:t>
            </a:r>
            <a:r>
              <a:rPr lang="uk-UA" sz="1400" dirty="0" err="1"/>
              <a:t>несправностей</a:t>
            </a:r>
            <a:r>
              <a:rPr lang="uk-UA" sz="1400" dirty="0"/>
              <a:t> Крок 1. Визначення проблеми Крок 2. Формування припущень щодо можливої причини несправності. Крок 3. Перевірка припущень для визначення причини несправності. Крок 4. Розроблення плану дій та реалізація рішення Крок 5. Перевірка рішення та впровадження превентивних заходів Крок 6. Документування отриманих даних, вжитих заходів та результатів.</a:t>
            </a:r>
          </a:p>
          <a:p>
            <a:pPr rtl="0">
              <a:spcBef>
                <a:spcPts val="0"/>
              </a:spcBef>
              <a:spcAft>
                <a:spcPts val="0"/>
              </a:spcAft>
              <a:buFont typeface="Arial" panose="020B0604020202020204" pitchFamily="34" charset="0"/>
              <a:buChar char="•"/>
            </a:pPr>
            <a:r>
              <a:rPr lang="uk-UA" sz="1400" dirty="0"/>
              <a:t>Проблему слід загострити, коли вона потребує рішення менеджера, певного досвіду або потрібного рівня доступу до мережі, недоступного фахівцю з усунення </a:t>
            </a:r>
            <a:r>
              <a:rPr lang="uk-UA" sz="1400" dirty="0" err="1"/>
              <a:t>несправностей</a:t>
            </a:r>
            <a:r>
              <a:rPr lang="uk-UA" sz="1400" dirty="0"/>
              <a:t>. </a:t>
            </a:r>
          </a:p>
          <a:p>
            <a:pPr rtl="0">
              <a:spcBef>
                <a:spcPts val="0"/>
              </a:spcBef>
              <a:spcAft>
                <a:spcPts val="0"/>
              </a:spcAft>
              <a:buFont typeface="Arial" panose="020B0604020202020204" pitchFamily="34" charset="0"/>
              <a:buChar char="•"/>
            </a:pPr>
            <a:r>
              <a:rPr lang="uk-UA" sz="1400" dirty="0"/>
              <a:t>Процеси ОС, протоколи, механізми і події генерують повідомлення про стан. Команда IOS </a:t>
            </a:r>
            <a:r>
              <a:rPr lang="uk-UA" sz="1400" dirty="0" err="1"/>
              <a:t>debug</a:t>
            </a:r>
            <a:r>
              <a:rPr lang="uk-UA" sz="1400" dirty="0"/>
              <a:t> дозволяє адміністратору відображати ці повідомлення в режимі реального часу для аналізу. </a:t>
            </a:r>
          </a:p>
          <a:p>
            <a:pPr rtl="0">
              <a:spcBef>
                <a:spcPts val="0"/>
              </a:spcBef>
              <a:spcAft>
                <a:spcPts val="0"/>
              </a:spcAft>
              <a:buFont typeface="Arial" panose="020B0604020202020204" pitchFamily="34" charset="0"/>
              <a:buChar char="•"/>
            </a:pPr>
            <a:r>
              <a:rPr lang="uk-UA" sz="1400" dirty="0"/>
              <a:t>Щоб відобразити повідомлення журналу на терміналі (віртуальній консолі), використовуйте команду привілейованого режиму EXEC </a:t>
            </a:r>
            <a:r>
              <a:rPr lang="uk-UA" sz="1400" dirty="0" err="1"/>
              <a:t>terminal</a:t>
            </a:r>
            <a:r>
              <a:rPr lang="uk-UA" sz="1400" dirty="0"/>
              <a:t> </a:t>
            </a:r>
            <a:r>
              <a:rPr lang="uk-UA" sz="1400" dirty="0" err="1"/>
              <a:t>monitor</a:t>
            </a:r>
            <a:r>
              <a:rPr lang="uk-UA" sz="1400" dirty="0"/>
              <a:t>.</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19656539"/>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rtl="0" eaLnBrk="1" hangingPunct="1"/>
            <a:r>
              <a:rPr lang="uk-UA" sz="1400">
                <a:latin typeface="Arial" charset="0"/>
              </a:rPr>
              <a:t>Розділ 17: Створення невеликої мережі</a:t>
            </a:r>
            <a:r>
              <a:rPr lang="en-US" dirty="0">
                <a:latin typeface="Arial" charset="0"/>
              </a:rPr>
              <a:t/>
            </a:r>
            <a:br>
              <a:rPr lang="en-US" dirty="0">
                <a:latin typeface="Arial" charset="0"/>
              </a:rPr>
            </a:br>
            <a:r>
              <a:rPr lang="uk-UA">
                <a:latin typeface="Arial" charset="0"/>
              </a:rPr>
              <a:t>Нові терміни та команди</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4427935" cy="4155319"/>
          </a:xfrm>
        </p:spPr>
        <p:txBody>
          <a:bodyPr/>
          <a:lstStyle/>
          <a:p>
            <a:pPr rtl="0">
              <a:buFont typeface="Arial" panose="020B0604020202020204" pitchFamily="34" charset="0"/>
              <a:buChar char="•"/>
            </a:pPr>
            <a:r>
              <a:rPr lang="uk-UA" sz="1400"/>
              <a:t>мережні програми</a:t>
            </a:r>
          </a:p>
          <a:p>
            <a:pPr rtl="0">
              <a:buFont typeface="Arial" panose="020B0604020202020204" pitchFamily="34" charset="0"/>
              <a:buChar char="•"/>
            </a:pPr>
            <a:r>
              <a:rPr lang="uk-UA" sz="1400"/>
              <a:t>сервіси прикладного рівня</a:t>
            </a:r>
          </a:p>
          <a:p>
            <a:pPr rtl="0">
              <a:buFont typeface="Arial" panose="020B0604020202020204" pitchFamily="34" charset="0"/>
              <a:buChar char="•"/>
            </a:pPr>
            <a:r>
              <a:rPr lang="uk-UA" sz="1400"/>
              <a:t>Розширена команда Ping</a:t>
            </a:r>
          </a:p>
          <a:p>
            <a:pPr rtl="0">
              <a:buFont typeface="Arial" panose="020B0604020202020204" pitchFamily="34" charset="0"/>
              <a:buChar char="•"/>
            </a:pPr>
            <a:r>
              <a:rPr lang="uk-UA" sz="1400"/>
              <a:t>Розширена команда Traceroute</a:t>
            </a:r>
          </a:p>
          <a:p>
            <a:pPr rtl="0">
              <a:buFont typeface="Arial" panose="020B0604020202020204" pitchFamily="34" charset="0"/>
              <a:buChar char="•"/>
            </a:pPr>
            <a:r>
              <a:rPr lang="uk-UA" sz="1400"/>
              <a:t>Базовий рівень мережі</a:t>
            </a:r>
          </a:p>
          <a:p>
            <a:pPr rtl="0">
              <a:buFont typeface="Arial" panose="020B0604020202020204" pitchFamily="34" charset="0"/>
              <a:buChar char="•"/>
            </a:pPr>
            <a:r>
              <a:rPr lang="uk-UA" sz="1400" b="1"/>
              <a:t>ifconfig</a:t>
            </a:r>
          </a:p>
          <a:p>
            <a:pPr rtl="0">
              <a:buFont typeface="Arial" panose="020B0604020202020204" pitchFamily="34" charset="0"/>
              <a:buChar char="•"/>
            </a:pPr>
            <a:r>
              <a:rPr lang="uk-UA" sz="1400" b="1"/>
              <a:t>netsh interface ip delete arpcache</a:t>
            </a:r>
          </a:p>
          <a:p>
            <a:pPr rtl="0">
              <a:buFont typeface="Arial" panose="020B0604020202020204" pitchFamily="34" charset="0"/>
              <a:buChar char="•"/>
            </a:pPr>
            <a:r>
              <a:rPr lang="uk-UA" sz="1400"/>
              <a:t>науковий метод</a:t>
            </a:r>
          </a:p>
          <a:p>
            <a:pPr rtl="0">
              <a:buFont typeface="Arial" panose="020B0604020202020204" pitchFamily="34" charset="0"/>
              <a:buChar char="•"/>
            </a:pPr>
            <a:r>
              <a:rPr lang="uk-UA" sz="1400" b="1"/>
              <a:t>debug</a:t>
            </a:r>
          </a:p>
          <a:p>
            <a:pPr rtl="0">
              <a:buFont typeface="Arial" panose="020B0604020202020204" pitchFamily="34" charset="0"/>
              <a:buChar char="•"/>
            </a:pPr>
            <a:r>
              <a:rPr lang="uk-UA" sz="1400" b="1"/>
              <a:t>terminal monitor</a:t>
            </a:r>
          </a:p>
          <a:p>
            <a:endParaRPr lang="en-US" sz="1400" dirty="0"/>
          </a:p>
          <a:p>
            <a:endParaRPr lang="en-US" sz="1400"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Пристрої у невеликій мережі</a:t>
            </a:r>
            <a:r>
              <a:rPr lang="en-US" dirty="0"/>
              <a:t/>
            </a:r>
            <a:br>
              <a:rPr lang="en-US" dirty="0"/>
            </a:br>
            <a:r>
              <a:rPr lang="uk-UA" sz="2400"/>
              <a:t>IP-адресація для невеликої мережі</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474662" y="731837"/>
            <a:ext cx="8280057" cy="3689897"/>
          </a:xfrm>
        </p:spPr>
        <p:txBody>
          <a:bodyPr/>
          <a:lstStyle/>
          <a:p>
            <a:pPr marL="0" indent="0" algn="l" rtl="0"/>
            <a:r>
              <a:rPr lang="uk-UA" sz="1600" dirty="0">
                <a:solidFill>
                  <a:srgbClr val="000000"/>
                </a:solidFill>
              </a:rPr>
              <a:t>При реалізації мережі </a:t>
            </a:r>
            <a:r>
              <a:rPr lang="ru-RU" sz="1600" dirty="0" err="1">
                <a:solidFill>
                  <a:srgbClr val="000000"/>
                </a:solidFill>
              </a:rPr>
              <a:t>створіть</a:t>
            </a:r>
            <a:r>
              <a:rPr lang="ru-RU" sz="1600" dirty="0">
                <a:solidFill>
                  <a:srgbClr val="000000"/>
                </a:solidFill>
              </a:rPr>
              <a:t> і </a:t>
            </a:r>
            <a:r>
              <a:rPr lang="ru-RU" sz="1600" dirty="0" err="1">
                <a:solidFill>
                  <a:srgbClr val="000000"/>
                </a:solidFill>
              </a:rPr>
              <a:t>використовуйте</a:t>
            </a:r>
            <a:r>
              <a:rPr lang="ru-RU" sz="1600" dirty="0">
                <a:solidFill>
                  <a:srgbClr val="000000"/>
                </a:solidFill>
              </a:rPr>
              <a:t> схему IP-</a:t>
            </a:r>
            <a:r>
              <a:rPr lang="ru-RU" sz="1600" dirty="0" err="1">
                <a:solidFill>
                  <a:srgbClr val="000000"/>
                </a:solidFill>
              </a:rPr>
              <a:t>адресації</a:t>
            </a:r>
            <a:r>
              <a:rPr lang="uk-UA" sz="1600" dirty="0">
                <a:solidFill>
                  <a:srgbClr val="000000"/>
                </a:solidFill>
              </a:rPr>
              <a:t>. Усі вузли та пристрої в мережі Інтернет повинні мати унікальну адресу. </a:t>
            </a:r>
            <a:r>
              <a:rPr lang="ru-RU" sz="1600" dirty="0">
                <a:solidFill>
                  <a:srgbClr val="000000"/>
                </a:solidFill>
              </a:rPr>
              <a:t>До </a:t>
            </a:r>
            <a:r>
              <a:rPr lang="ru-RU" sz="1600" dirty="0" err="1">
                <a:solidFill>
                  <a:srgbClr val="000000"/>
                </a:solidFill>
              </a:rPr>
              <a:t>пристроїв</a:t>
            </a:r>
            <a:r>
              <a:rPr lang="ru-RU" sz="1600" dirty="0">
                <a:solidFill>
                  <a:srgbClr val="000000"/>
                </a:solidFill>
              </a:rPr>
              <a:t>, </a:t>
            </a:r>
            <a:r>
              <a:rPr lang="ru-RU" sz="1600" dirty="0" err="1">
                <a:solidFill>
                  <a:srgbClr val="000000"/>
                </a:solidFill>
              </a:rPr>
              <a:t>які</a:t>
            </a:r>
            <a:r>
              <a:rPr lang="ru-RU" sz="1600" dirty="0">
                <a:solidFill>
                  <a:srgbClr val="000000"/>
                </a:solidFill>
              </a:rPr>
              <a:t> </a:t>
            </a:r>
            <a:r>
              <a:rPr lang="ru-RU" sz="1600" dirty="0" err="1">
                <a:solidFill>
                  <a:srgbClr val="000000"/>
                </a:solidFill>
              </a:rPr>
              <a:t>будуть</a:t>
            </a:r>
            <a:r>
              <a:rPr lang="ru-RU" sz="1600" dirty="0">
                <a:solidFill>
                  <a:srgbClr val="000000"/>
                </a:solidFill>
              </a:rPr>
              <a:t> </a:t>
            </a:r>
            <a:r>
              <a:rPr lang="ru-RU" sz="1600" dirty="0" err="1">
                <a:solidFill>
                  <a:srgbClr val="000000"/>
                </a:solidFill>
              </a:rPr>
              <a:t>враховувати</a:t>
            </a:r>
            <a:r>
              <a:rPr lang="ru-RU" sz="1600" dirty="0">
                <a:solidFill>
                  <a:srgbClr val="000000"/>
                </a:solidFill>
              </a:rPr>
              <a:t> схему IP-</a:t>
            </a:r>
            <a:r>
              <a:rPr lang="ru-RU" sz="1600" dirty="0" err="1">
                <a:solidFill>
                  <a:srgbClr val="000000"/>
                </a:solidFill>
              </a:rPr>
              <a:t>адресації</a:t>
            </a:r>
            <a:r>
              <a:rPr lang="ru-RU" sz="1600" dirty="0">
                <a:solidFill>
                  <a:srgbClr val="000000"/>
                </a:solidFill>
              </a:rPr>
              <a:t>, </a:t>
            </a:r>
            <a:r>
              <a:rPr lang="ru-RU" sz="1600" dirty="0" err="1">
                <a:solidFill>
                  <a:srgbClr val="000000"/>
                </a:solidFill>
              </a:rPr>
              <a:t>відносять</a:t>
            </a:r>
            <a:r>
              <a:rPr lang="ru-RU" sz="1600" dirty="0">
                <a:solidFill>
                  <a:srgbClr val="000000"/>
                </a:solidFill>
              </a:rPr>
              <a:t> </a:t>
            </a:r>
            <a:r>
              <a:rPr lang="ru-RU" sz="1600" dirty="0" err="1">
                <a:solidFill>
                  <a:srgbClr val="000000"/>
                </a:solidFill>
              </a:rPr>
              <a:t>такі</a:t>
            </a:r>
            <a:r>
              <a:rPr lang="ru-RU" sz="1600" dirty="0">
                <a:solidFill>
                  <a:srgbClr val="000000"/>
                </a:solidFill>
              </a:rPr>
              <a:t>:</a:t>
            </a:r>
            <a:endParaRPr lang="uk-UA" sz="1600" dirty="0">
              <a:solidFill>
                <a:srgbClr val="000000"/>
              </a:solidFill>
            </a:endParaRPr>
          </a:p>
          <a:p>
            <a:pPr marL="358835" lvl="1" indent="-285750" rtl="0">
              <a:buFont typeface="Arial" panose="020B0604020202020204" pitchFamily="34" charset="0"/>
              <a:buChar char="•"/>
            </a:pPr>
            <a:r>
              <a:rPr lang="uk-UA" sz="1600" dirty="0">
                <a:solidFill>
                  <a:srgbClr val="000000"/>
                </a:solidFill>
              </a:rPr>
              <a:t>Пристрої кінцевого користувача - кількість та тип з'єднань (тобто, дротовий, бездротовий, віддалений доступ)</a:t>
            </a:r>
          </a:p>
          <a:p>
            <a:pPr marL="358835" lvl="1" indent="-285750" rtl="0">
              <a:buFont typeface="Arial" panose="020B0604020202020204" pitchFamily="34" charset="0"/>
              <a:buChar char="•"/>
            </a:pPr>
            <a:r>
              <a:rPr lang="uk-UA" sz="1600" dirty="0">
                <a:solidFill>
                  <a:srgbClr val="000000"/>
                </a:solidFill>
              </a:rPr>
              <a:t>Сервери та периферійні пристрої (наприклад, принтери та камери безпеки)</a:t>
            </a:r>
          </a:p>
          <a:p>
            <a:pPr marL="358835" lvl="1" indent="-285750" rtl="0">
              <a:buFont typeface="Arial" panose="020B0604020202020204" pitchFamily="34" charset="0"/>
              <a:buChar char="•"/>
            </a:pPr>
            <a:r>
              <a:rPr lang="uk-UA" sz="1600" dirty="0">
                <a:solidFill>
                  <a:srgbClr val="000000"/>
                </a:solidFill>
              </a:rPr>
              <a:t>Проміжні пристрої, включаючи комутатори та точки доступу</a:t>
            </a:r>
          </a:p>
          <a:p>
            <a:pPr marL="0" indent="0" algn="l"/>
            <a:endParaRPr lang="en-US" sz="1600" dirty="0">
              <a:solidFill>
                <a:srgbClr val="000000"/>
              </a:solidFill>
            </a:endParaRPr>
          </a:p>
          <a:p>
            <a:pPr marL="0" indent="0" algn="l" rtl="0"/>
            <a:r>
              <a:rPr lang="uk-UA" sz="1600" dirty="0">
                <a:solidFill>
                  <a:srgbClr val="000000"/>
                </a:solidFill>
              </a:rPr>
              <a:t>Рекомендується планувати, документувати та підтримувати схему IP-адресації залежно від типу пристрою. Використання запланованої схеми IP-адресації полегшує визначення типу пристрою та усунення </a:t>
            </a:r>
            <a:r>
              <a:rPr lang="uk-UA" sz="1600" dirty="0" err="1">
                <a:solidFill>
                  <a:srgbClr val="000000"/>
                </a:solidFill>
              </a:rPr>
              <a:t>несправностей</a:t>
            </a:r>
            <a:r>
              <a:rPr lang="uk-UA" sz="1600" dirty="0">
                <a:solidFill>
                  <a:srgbClr val="000000"/>
                </a:solidFill>
              </a:rPr>
              <a: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074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Пристрої у невеликій мережі</a:t>
            </a:r>
            <a:r>
              <a:rPr lang="en-US" dirty="0"/>
              <a:t/>
            </a:r>
            <a:br>
              <a:rPr lang="en-US" dirty="0"/>
            </a:br>
            <a:r>
              <a:rPr lang="uk-UA" sz="2400"/>
              <a:t>Резервування у невеликій мережі</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66676" y="731837"/>
            <a:ext cx="3692526" cy="3689897"/>
          </a:xfrm>
        </p:spPr>
        <p:txBody>
          <a:bodyPr/>
          <a:lstStyle/>
          <a:p>
            <a:pPr marL="0" indent="0" algn="l" rtl="0"/>
            <a:r>
              <a:rPr lang="uk-UA" sz="1600" dirty="0">
                <a:solidFill>
                  <a:srgbClr val="000000"/>
                </a:solidFill>
              </a:rPr>
              <a:t>Для того, щоб підтримувати високий ступінь надійності,  при проектуванні мережі необхідне </a:t>
            </a:r>
            <a:r>
              <a:rPr lang="uk-UA" sz="1600" i="1" dirty="0">
                <a:solidFill>
                  <a:srgbClr val="000000"/>
                </a:solidFill>
              </a:rPr>
              <a:t>резервування</a:t>
            </a:r>
            <a:r>
              <a:rPr lang="uk-UA" sz="1600" dirty="0">
                <a:solidFill>
                  <a:srgbClr val="000000"/>
                </a:solidFill>
              </a:rPr>
              <a:t> .  Резервування допомагає усунути окремі точки відмови.</a:t>
            </a:r>
          </a:p>
          <a:p>
            <a:pPr marL="0" indent="0" algn="l"/>
            <a:endParaRPr lang="en-US" sz="1600" dirty="0">
              <a:solidFill>
                <a:srgbClr val="000000"/>
              </a:solidFill>
            </a:endParaRPr>
          </a:p>
          <a:p>
            <a:pPr marL="0" indent="0" algn="l" rtl="0"/>
            <a:r>
              <a:rPr lang="uk-UA" sz="1600" dirty="0">
                <a:solidFill>
                  <a:srgbClr val="000000"/>
                </a:solidFill>
              </a:rPr>
              <a:t>Резервування забезпечується шляхом встановлення </a:t>
            </a:r>
            <a:r>
              <a:rPr lang="uk-UA" sz="1600" dirty="0" err="1">
                <a:solidFill>
                  <a:srgbClr val="000000"/>
                </a:solidFill>
              </a:rPr>
              <a:t>дублювального</a:t>
            </a:r>
            <a:r>
              <a:rPr lang="uk-UA" sz="1600" dirty="0">
                <a:solidFill>
                  <a:srgbClr val="000000"/>
                </a:solidFill>
              </a:rPr>
              <a:t> обладнання. Цього також можна досягти, поставивши </a:t>
            </a:r>
            <a:r>
              <a:rPr lang="uk-UA" sz="1600" dirty="0" err="1">
                <a:solidFill>
                  <a:srgbClr val="000000"/>
                </a:solidFill>
              </a:rPr>
              <a:t>дублювальні</a:t>
            </a:r>
            <a:r>
              <a:rPr lang="uk-UA" sz="1600" dirty="0">
                <a:solidFill>
                  <a:srgbClr val="000000"/>
                </a:solidFill>
              </a:rPr>
              <a:t> мережні посилання для критичних областей.</a:t>
            </a:r>
          </a:p>
          <a:p>
            <a:pPr marL="285750" indent="-28575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a16="http://schemas.microsoft.com/office/drawing/2014/main" id="{088F7A36-C0A0-487B-8FA9-90BB3DB79A86}"/>
              </a:ext>
            </a:extLst>
          </p:cNvPr>
          <p:cNvPicPr>
            <a:picLocks noChangeAspect="1"/>
          </p:cNvPicPr>
          <p:nvPr/>
        </p:nvPicPr>
        <p:blipFill>
          <a:blip r:embed="rId3"/>
          <a:stretch>
            <a:fillRect/>
          </a:stretch>
        </p:blipFill>
        <p:spPr>
          <a:xfrm>
            <a:off x="4059281" y="800714"/>
            <a:ext cx="4459563" cy="3542072"/>
          </a:xfrm>
          <a:prstGeom prst="rect">
            <a:avLst/>
          </a:prstGeom>
        </p:spPr>
      </p:pic>
    </p:spTree>
    <p:extLst>
      <p:ext uri="{BB962C8B-B14F-4D97-AF65-F5344CB8AC3E}">
        <p14:creationId xmlns:p14="http://schemas.microsoft.com/office/powerpoint/2010/main" val="2176724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pPr rtl="0"/>
            <a:r>
              <a:rPr lang="uk-UA" sz="1600"/>
              <a:t>Пристрої у невеликій мережі</a:t>
            </a:r>
            <a:r>
              <a:rPr lang="en-US" dirty="0"/>
              <a:t/>
            </a:r>
            <a:br>
              <a:rPr lang="en-US" dirty="0"/>
            </a:br>
            <a:r>
              <a:rPr lang="uk-UA" sz="2400"/>
              <a:t>Керування трафіком</a:t>
            </a:r>
          </a:p>
        </p:txBody>
      </p:sp>
      <p:sp>
        <p:nvSpPr>
          <p:cNvPr id="5" name="Content Placeholder 4">
            <a:extLst>
              <a:ext uri="{FF2B5EF4-FFF2-40B4-BE49-F238E27FC236}">
                <a16:creationId xmlns:a16="http://schemas.microsoft.com/office/drawing/2014/main" id="{A64A5CE2-51F0-445D-8B69-BBA0D66EBA49}"/>
              </a:ext>
            </a:extLst>
          </p:cNvPr>
          <p:cNvSpPr>
            <a:spLocks noGrp="1"/>
          </p:cNvSpPr>
          <p:nvPr>
            <p:ph idx="1"/>
          </p:nvPr>
        </p:nvSpPr>
        <p:spPr>
          <a:xfrm>
            <a:off x="161926" y="731837"/>
            <a:ext cx="4572000" cy="3859213"/>
          </a:xfrm>
        </p:spPr>
        <p:txBody>
          <a:bodyPr/>
          <a:lstStyle/>
          <a:p>
            <a:pPr marL="342900" indent="-342900" algn="l" rtl="0">
              <a:buFont typeface="Arial" panose="020B0604020202020204" pitchFamily="34" charset="0"/>
              <a:buChar char="•"/>
            </a:pPr>
            <a:r>
              <a:rPr lang="uk-UA" sz="1600">
                <a:solidFill>
                  <a:srgbClr val="000000"/>
                </a:solidFill>
              </a:rPr>
              <a:t>Метою проектування мережі є підвищення продуктивності працівників та мінімізація простоїв мережі.</a:t>
            </a:r>
          </a:p>
          <a:p>
            <a:pPr marL="342900" indent="-342900" algn="l" rtl="0">
              <a:buFont typeface="Arial" panose="020B0604020202020204" pitchFamily="34" charset="0"/>
              <a:buChar char="•"/>
            </a:pPr>
            <a:r>
              <a:rPr lang="uk-UA" sz="1600">
                <a:solidFill>
                  <a:srgbClr val="000000"/>
                </a:solidFill>
              </a:rPr>
              <a:t>Маршрутизатори та комутатори в невеликій мережі повинні бути налаштовані на підтримку трафіку в режимі реального часу, наприклад голосового та відео, відповідно до іншого трафіку даних. Вдале проектування мережі дозволить забезпечити якість обслуговування (QoS).</a:t>
            </a:r>
          </a:p>
          <a:p>
            <a:pPr marL="342900" indent="-342900" algn="l" rtl="0">
              <a:buFont typeface="Arial" panose="020B0604020202020204" pitchFamily="34" charset="0"/>
              <a:buChar char="•"/>
            </a:pPr>
            <a:r>
              <a:rPr lang="uk-UA" sz="1600">
                <a:solidFill>
                  <a:srgbClr val="000000"/>
                </a:solidFill>
              </a:rPr>
              <a:t>Пріоритетна черга включає в себе чотири види. Черга з високим пріоритетом завжди порожніє першою.</a:t>
            </a:r>
          </a:p>
          <a:p>
            <a:pPr marL="285750" indent="-285750" algn="l">
              <a:buFont typeface="Arial" panose="020B0604020202020204" pitchFamily="34" charset="0"/>
              <a:buChar char="•"/>
            </a:pPr>
            <a:endParaRPr lang="en-US" sz="1400" dirty="0">
              <a:solidFill>
                <a:srgbClr val="000000"/>
              </a:solidFill>
            </a:endParaRPr>
          </a:p>
        </p:txBody>
      </p:sp>
      <p:pic>
        <p:nvPicPr>
          <p:cNvPr id="4" name="Picture 3">
            <a:extLst>
              <a:ext uri="{FF2B5EF4-FFF2-40B4-BE49-F238E27FC236}">
                <a16:creationId xmlns:a16="http://schemas.microsoft.com/office/drawing/2014/main" id="{5542ECA4-304D-4201-A4DE-7C630044A612}"/>
              </a:ext>
            </a:extLst>
          </p:cNvPr>
          <p:cNvPicPr>
            <a:picLocks noChangeAspect="1"/>
          </p:cNvPicPr>
          <p:nvPr/>
        </p:nvPicPr>
        <p:blipFill>
          <a:blip r:embed="rId3"/>
          <a:stretch>
            <a:fillRect/>
          </a:stretch>
        </p:blipFill>
        <p:spPr>
          <a:xfrm>
            <a:off x="4895852" y="1269054"/>
            <a:ext cx="4175932" cy="2605392"/>
          </a:xfrm>
          <a:prstGeom prst="rect">
            <a:avLst/>
          </a:prstGeom>
        </p:spPr>
      </p:pic>
    </p:spTree>
    <p:extLst>
      <p:ext uri="{BB962C8B-B14F-4D97-AF65-F5344CB8AC3E}">
        <p14:creationId xmlns:p14="http://schemas.microsoft.com/office/powerpoint/2010/main" val="396737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15="http://schemas.microsoft.com/office/drawing/2012/chart" xmlns:c="http://schemas.openxmlformats.org/drawingml/2006/chart"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uk-UA">
                <a:solidFill>
                  <a:schemeClr val="accent5">
                    <a:lumMod val="40000"/>
                    <a:lumOff val="60000"/>
                  </a:schemeClr>
                </a:solidFill>
              </a:rPr>
              <a:t>17.2 Застосунки та протоколи невеликої мережі</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13467</TotalTime>
  <Words>4630</Words>
  <Application>Microsoft Office PowerPoint</Application>
  <PresentationFormat>Экран (16:9)</PresentationFormat>
  <Paragraphs>578</Paragraphs>
  <Slides>60</Slides>
  <Notes>60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60</vt:i4>
      </vt:variant>
    </vt:vector>
  </HeadingPairs>
  <TitlesOfParts>
    <vt:vector size="68" baseType="lpstr">
      <vt:lpstr>MS PGothic</vt:lpstr>
      <vt:lpstr>Arial</vt:lpstr>
      <vt:lpstr>Calibri</vt:lpstr>
      <vt:lpstr>CiscoSans</vt:lpstr>
      <vt:lpstr>CiscoSans ExtraLight</vt:lpstr>
      <vt:lpstr>CiscoSans Thin</vt:lpstr>
      <vt:lpstr>Wingdings</vt:lpstr>
      <vt:lpstr>Default Theme</vt:lpstr>
      <vt:lpstr>Лекція 17: Створення невеликої мережі</vt:lpstr>
      <vt:lpstr>Презентация PowerPoint</vt:lpstr>
      <vt:lpstr>17.1 Пристрої у невеликій мережі</vt:lpstr>
      <vt:lpstr>Пристрої у невеликій мережі Топології невеликої мережі</vt:lpstr>
      <vt:lpstr>Пристрої у невеликій мережі Вибір пристроїв для невеликої мережі</vt:lpstr>
      <vt:lpstr>Пристрої у невеликій мережі IP-адресація для невеликої мережі</vt:lpstr>
      <vt:lpstr>Пристрої у невеликій мережі Резервування у невеликій мережі</vt:lpstr>
      <vt:lpstr>Пристрої у невеликій мережі Керування трафіком</vt:lpstr>
      <vt:lpstr>17.2 Застосунки та протоколи невеликої мережі</vt:lpstr>
      <vt:lpstr>Застосунки та протоколи невеликої мережі Загальні застосунки</vt:lpstr>
      <vt:lpstr>Застосунки та протоколи невеликої мережі Загальні протоколи</vt:lpstr>
      <vt:lpstr>Застосунки та протоколи невеликої мережі Загальні протоколи (Продовж.)</vt:lpstr>
      <vt:lpstr>Застосунки та протоколи невеликої мережі Застосунки для передавання голосу та відео</vt:lpstr>
      <vt:lpstr>17.3 Масштабування до більших мереж</vt:lpstr>
      <vt:lpstr>Масштабування до більших мереж Розширення невеликої мережі</vt:lpstr>
      <vt:lpstr>Масштабування до більших мереж Аналіз протоколів</vt:lpstr>
      <vt:lpstr>Масштабування до більших мереж  Використання службової мережі</vt:lpstr>
      <vt:lpstr>17.4 Перевірка з'єднання</vt:lpstr>
      <vt:lpstr>Перевірка з'єднання  Перевірка з'єднання за допомогою команди Ping</vt:lpstr>
      <vt:lpstr>Перевірка з'єднання Перевірка з'єднання за допомогою команди Ping (Продовж.)</vt:lpstr>
      <vt:lpstr>Перевірка з'єднання Розширена команда Ping</vt:lpstr>
      <vt:lpstr>Перевірка з'єднання Перевірка з'єднання за допомогою команди Traceroute</vt:lpstr>
      <vt:lpstr>Перевірка з'єднання Перевірка з'єднання за допомогою команди Traceroute (Продовж.)</vt:lpstr>
      <vt:lpstr>Перевірка з'єднання Перевірка з'єднання за допомогою команди Traceroute (Продовж.)</vt:lpstr>
      <vt:lpstr>Перевірка з'єднання Розширена команда Traceroute</vt:lpstr>
      <vt:lpstr>Перевірка з'єднання Розширена команда Traceroute (продовж.)</vt:lpstr>
      <vt:lpstr>Перевірка з'єднання Базовий рівень мережі</vt:lpstr>
      <vt:lpstr>Перевірка з'єднання Лабораторна робота – Тестування мережної затримки за допомогою команд Ping і Traceroute</vt:lpstr>
      <vt:lpstr>17.5 Команди вузла та IOS</vt:lpstr>
      <vt:lpstr>Команди вузла та IOS Налаштування IP-конфігурації на вузлі з ОС Windows</vt:lpstr>
      <vt:lpstr>Команди вузла та IOS Налаштування IP-конфігурації на вузлі з ОС Linux</vt:lpstr>
      <vt:lpstr>Команди вузла та IOS Налаштування IP-конфігурації на вузлі з macOS</vt:lpstr>
      <vt:lpstr>Команди вузла та IOS Команда arp</vt:lpstr>
      <vt:lpstr>Команди вузла та IOS Повторний огляд команди show</vt:lpstr>
      <vt:lpstr>Команди вузла та IOS Команда show cdp neighbors </vt:lpstr>
      <vt:lpstr>Команди вузла та IOS Команда show ip interface brief</vt:lpstr>
      <vt:lpstr>Команди вузла та IOS Відео – Команда show version </vt:lpstr>
      <vt:lpstr>Команди вузла та IOS Packet Tracer – Інтерпретація вихідних даних команди show</vt:lpstr>
      <vt:lpstr>17.6 Методи пошуку та усунення несправностей</vt:lpstr>
      <vt:lpstr>Методи пошуку та усунення несправностей Основні етапи пошуку та усунення несправностей</vt:lpstr>
      <vt:lpstr>Методи пошуку та усунення несправностей Вирішення проблеми або її ескалація?</vt:lpstr>
      <vt:lpstr>Методи пошуку та усунення несправностей Команда debug</vt:lpstr>
      <vt:lpstr>Методи пошуку та усунення несправностей Команда terminal monitor</vt:lpstr>
      <vt:lpstr>17.7 Сценарії пошуку та усунення несправностей</vt:lpstr>
      <vt:lpstr>Сценарії пошуку та усунення несправностей Проблеми з дуплексною експлуатацією та невідповідністю налаштувань</vt:lpstr>
      <vt:lpstr>Сценарії пошуку та усунення несправностей Проблеми з IP-адресацією на пристроях IOS</vt:lpstr>
      <vt:lpstr>Сценарії пошуку та усунення несправностей Проблеми з IP-адресацією на кінцевих пристроях</vt:lpstr>
      <vt:lpstr>Сценарії пошуку та усунення несправностей Несправності, пов'язані зі шлюзом за замовчуванням</vt:lpstr>
      <vt:lpstr>Сценарії пошуку та усунення несправностей Пошук та усунення несправностей, пов'язаних з DNS</vt:lpstr>
      <vt:lpstr>Сценарії пошуку та усунення несправностей Лабораторна робота – Пошук та усунення проблем із з'єднанням</vt:lpstr>
      <vt:lpstr>Сценарії пошуку та усунення несправностей Packet Tracer - Пошук та усунення проблем із з'єднанням</vt:lpstr>
      <vt:lpstr>17.8 Практичне завдання з розділу та контрольна робота</vt:lpstr>
      <vt:lpstr>Сценарії пошуку та усунення несправностей Лабораторна робота – Проектування та побудова мережі невеликого підприємства</vt:lpstr>
      <vt:lpstr>Сценарії пошуку та усунення несправностей Packet Tracer - Відпрацювання комплексних практичних навичок</vt:lpstr>
      <vt:lpstr>Сценарії пошуку та усунення несправностей Packet Tracer - Пошук та усунення несправностей</vt:lpstr>
      <vt:lpstr>Практичне завдання з Розділу та Контрольна робота Що ми вивчили у цьому розділі?</vt:lpstr>
      <vt:lpstr>Практичне завдання з Розділу та Контрольна робота Що ми вивчили у цьому розділі (Продовж.)?</vt:lpstr>
      <vt:lpstr>Практичне завдання з Розділу та Контрольна робота Що ми вивчили у цьому розділі (Продовж.)?</vt:lpstr>
      <vt:lpstr>Розділ 17: Створення невеликої мережі Нові терміни та команди</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admin</cp:lastModifiedBy>
  <cp:revision>335</cp:revision>
  <dcterms:created xsi:type="dcterms:W3CDTF">2019-10-18T06:21:22Z</dcterms:created>
  <dcterms:modified xsi:type="dcterms:W3CDTF">2021-11-29T17:41:05Z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