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9" r:id="rId7"/>
    <p:sldId id="274" r:id="rId8"/>
    <p:sldId id="263" r:id="rId9"/>
    <p:sldId id="262" r:id="rId10"/>
    <p:sldId id="286" r:id="rId11"/>
    <p:sldId id="276" r:id="rId12"/>
    <p:sldId id="261" r:id="rId13"/>
    <p:sldId id="268" r:id="rId14"/>
    <p:sldId id="272" r:id="rId15"/>
    <p:sldId id="284" r:id="rId16"/>
    <p:sldId id="275" r:id="rId17"/>
    <p:sldId id="277" r:id="rId18"/>
    <p:sldId id="270" r:id="rId19"/>
    <p:sldId id="279" r:id="rId20"/>
    <p:sldId id="278" r:id="rId21"/>
    <p:sldId id="283" r:id="rId22"/>
    <p:sldId id="266" r:id="rId23"/>
    <p:sldId id="282" r:id="rId24"/>
    <p:sldId id="267" r:id="rId25"/>
    <p:sldId id="281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rmorant Garamond Medium" panose="020B0604020202020204" charset="-5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389133" y="0"/>
            <a:ext cx="6898867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1295400" y="1999366"/>
            <a:ext cx="8685391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8000" dirty="0">
                <a:solidFill>
                  <a:srgbClr val="FFFFFF"/>
                </a:solidFill>
                <a:latin typeface="Cormorant Garamond Medium"/>
              </a:rPr>
              <a:t>Ситуаційний </a:t>
            </a:r>
            <a:r>
              <a:rPr lang="ru-RU" sz="8000" dirty="0" err="1">
                <a:solidFill>
                  <a:srgbClr val="FFFFFF"/>
                </a:solidFill>
                <a:latin typeface="Cormorant Garamond Medium"/>
              </a:rPr>
              <a:t>політичний</a:t>
            </a:r>
            <a:r>
              <a:rPr lang="ru-RU" sz="80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8000" dirty="0" err="1">
                <a:solidFill>
                  <a:srgbClr val="FFFFFF"/>
                </a:solidFill>
                <a:latin typeface="Cormorant Garamond Medium"/>
              </a:rPr>
              <a:t>аналіз</a:t>
            </a:r>
            <a:r>
              <a:rPr lang="ru-RU" sz="8000" dirty="0">
                <a:solidFill>
                  <a:srgbClr val="FFFFFF"/>
                </a:solidFill>
                <a:latin typeface="Cormorant Garamond Medium"/>
              </a:rPr>
              <a:t> як </a:t>
            </a:r>
            <a:r>
              <a:rPr lang="ru-RU" sz="8000" dirty="0" err="1">
                <a:solidFill>
                  <a:srgbClr val="FFFFFF"/>
                </a:solidFill>
                <a:latin typeface="Cormorant Garamond Medium"/>
              </a:rPr>
              <a:t>основний</a:t>
            </a:r>
            <a:r>
              <a:rPr lang="ru-RU" sz="80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8000" dirty="0" err="1">
                <a:solidFill>
                  <a:srgbClr val="FFFFFF"/>
                </a:solidFill>
                <a:latin typeface="Cormorant Garamond Medium"/>
              </a:rPr>
              <a:t>напрям</a:t>
            </a:r>
            <a:r>
              <a:rPr lang="ru-RU" sz="80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8000" dirty="0" err="1">
                <a:solidFill>
                  <a:srgbClr val="FFFFFF"/>
                </a:solidFill>
                <a:latin typeface="Cormorant Garamond Medium"/>
              </a:rPr>
              <a:t>політичної</a:t>
            </a:r>
            <a:r>
              <a:rPr lang="ru-RU" sz="80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8000" dirty="0" err="1">
                <a:solidFill>
                  <a:srgbClr val="FFFFFF"/>
                </a:solidFill>
                <a:latin typeface="Cormorant Garamond Medium"/>
              </a:rPr>
              <a:t>аналітики</a:t>
            </a:r>
            <a:endParaRPr lang="en-US" sz="8000" dirty="0">
              <a:solidFill>
                <a:srgbClr val="FFFFFF"/>
              </a:solidFill>
              <a:latin typeface="Cormorant Garamond Medium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373871" y="1028700"/>
            <a:ext cx="4929392" cy="8096865"/>
            <a:chOff x="0" y="0"/>
            <a:chExt cx="6572522" cy="1079581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8781" t="15096" r="3684"/>
            <a:stretch>
              <a:fillRect/>
            </a:stretch>
          </p:blipFill>
          <p:spPr>
            <a:xfrm>
              <a:off x="0" y="0"/>
              <a:ext cx="6572522" cy="107958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511795"/>
            <a:ext cx="7040868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/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Звичайно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основні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характеристики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проблеми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впливають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види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ситуацій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. Але разом з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тим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можна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виділити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деякі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специфічні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умови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виділення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видів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ситуацій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. Немаловажна роль в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цьому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належить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ступеню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відповідності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виду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реальному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життю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. </a:t>
            </a:r>
            <a:endParaRPr lang="en-US" sz="3600" dirty="0">
              <a:solidFill>
                <a:srgbClr val="1E3950"/>
              </a:solidFill>
              <a:latin typeface="Cormorant Garamond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0" y="501076"/>
            <a:ext cx="8534400" cy="877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>
              <a:spcBef>
                <a:spcPct val="0"/>
              </a:spcBef>
            </a:pP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За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ступенем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новизни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поділяються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відомі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подібні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невідомі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Такий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розподіл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конкретних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ситуацій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позначається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їх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функціях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у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навчанні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Відомі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використовуються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для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тренінгу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подібні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– для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навичок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застосування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знань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при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виробленні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дій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у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подібних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ситуаціях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невідомі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– для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розвитку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дослідницьких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якостей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творчого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підходу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до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реальності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.</a:t>
            </a:r>
          </a:p>
          <a:p>
            <a:pPr lvl="0" indent="457200" algn="just">
              <a:spcBef>
                <a:spcPct val="0"/>
              </a:spcBef>
            </a:pP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За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можливістю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контролювання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виділяють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контрольовані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неконтрольовані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. До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першої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групи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належать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, у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яких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суб’єкт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діяльності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оперує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повноваженнями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і ресурсами,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необхідними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для контролю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Саме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такий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зміст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вкладений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у фразу «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Ситуація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під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контролем!».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Неконтрольованість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може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бути абсолютною – коли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мова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йде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про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космічні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планетарні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катастрофи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, але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найчастіше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вона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має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відносний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характер,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тобто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ситуація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неконтрольована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одним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суб’єктом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однак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цілком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контрольована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000" dirty="0" err="1">
                <a:solidFill>
                  <a:srgbClr val="1E3950"/>
                </a:solidFill>
                <a:latin typeface="Cormorant Garamond Medium"/>
              </a:rPr>
              <a:t>іншим</a:t>
            </a:r>
            <a:r>
              <a:rPr lang="ru-RU" sz="3000" dirty="0">
                <a:solidFill>
                  <a:srgbClr val="1E3950"/>
                </a:solidFill>
                <a:latin typeface="Cormorant Garamond Medium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14" y="5143500"/>
            <a:ext cx="702635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75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946213" y="1028700"/>
            <a:ext cx="5313087" cy="9258300"/>
            <a:chOff x="0" y="0"/>
            <a:chExt cx="7084116" cy="1234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5996" r="5996"/>
            <a:stretch>
              <a:fillRect/>
            </a:stretch>
          </p:blipFill>
          <p:spPr>
            <a:xfrm>
              <a:off x="0" y="0"/>
              <a:ext cx="7084116" cy="123444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962025"/>
            <a:ext cx="10401300" cy="8617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>
              <a:spcBef>
                <a:spcPct val="0"/>
              </a:spcBef>
            </a:pP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Найважливішим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параметром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класифікації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є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дієспроможність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суб’єкта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вийти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з них.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Згідно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цим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критерієм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виділяють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сприятливі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змушені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критичні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безвихідні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Сприятливі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відрізняються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тим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вони «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пестять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підносять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»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суб’єкта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незалежно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його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трудового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внеску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Вони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визначають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везіння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удачу і т.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Змушені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на думку Тадеуша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Пщоловського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виникають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тільки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тоді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коли ми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відчуваємо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чому-небудь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потребу, коли нам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чогось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вистачає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але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також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тоді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коли ми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передбачаємо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появу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визначеної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потреби. При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цьому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якщо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людина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не буде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діяти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то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їй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стане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набагато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гірше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незадоволення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потреб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завдаватиме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болю,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може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призвести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до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критичної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Критична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відрізняється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з одного боку,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примусовістю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можливістю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значних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втрат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для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діючого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суб’єкта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а 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іншого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боку, вона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вимагає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значних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рішучих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цілеспрямованих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зусиль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для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досягнення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мети.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Безвихідна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є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вкрай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несприятливим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типом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коли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відсутні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можливості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суб’єкту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залишається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сподіватися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тільки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на чудо.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Мистецтво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управління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мудрість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життя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орієнтують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на те,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можна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допускати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Боротися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з нею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потрібно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стадії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критичних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Про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свідчить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теза: «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Мудрець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не той,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хто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виходить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найскрутніших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а той,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хто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потрапляє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них».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33400" y="419100"/>
            <a:ext cx="1722120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>
              <a:spcBef>
                <a:spcPct val="0"/>
              </a:spcBef>
            </a:pP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Інколи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описується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як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сукупність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відносин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між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інституціональними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персональними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суб’єктами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політики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відбивають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співвідношення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їхніх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інтересів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«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співвідношення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сил»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між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ними. 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До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суб’єктів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політики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відносять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правлячу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еліту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керований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нею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державний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апарат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опозицію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«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нейтралів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». 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До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опосередкованих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суб’єктів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політики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відносять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більш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широкий спектр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учасників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процесу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громадських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організацій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та ЗМІ до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лобістських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структур великих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корпорацій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та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незалежних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аналітичних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центрів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Виходячи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цього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під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ситуацією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ми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будемо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розуміти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стан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системи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комплекс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взаємодій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між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її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суб’єктами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певний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період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часу.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4283376"/>
            <a:ext cx="18288000" cy="6003624"/>
            <a:chOff x="0" y="0"/>
            <a:chExt cx="24384000" cy="800483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42880" b="7892"/>
            <a:stretch>
              <a:fillRect/>
            </a:stretch>
          </p:blipFill>
          <p:spPr>
            <a:xfrm>
              <a:off x="0" y="0"/>
              <a:ext cx="24384000" cy="80048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9813" y="2889810"/>
            <a:ext cx="17308375" cy="6883091"/>
            <a:chOff x="0" y="0"/>
            <a:chExt cx="23077833" cy="917745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1834" b="28514"/>
            <a:stretch>
              <a:fillRect/>
            </a:stretch>
          </p:blipFill>
          <p:spPr>
            <a:xfrm>
              <a:off x="0" y="0"/>
              <a:ext cx="23077833" cy="9177454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600200" y="1104900"/>
            <a:ext cx="163449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370"/>
              </a:lnSpc>
            </a:pPr>
            <a:r>
              <a:rPr lang="ru-RU" sz="6975" dirty="0">
                <a:solidFill>
                  <a:srgbClr val="FFFFFF"/>
                </a:solidFill>
                <a:latin typeface="Cormorant Garamond Medium"/>
              </a:rPr>
              <a:t>3. </a:t>
            </a:r>
            <a:r>
              <a:rPr lang="ru-RU" sz="6975" dirty="0" err="1">
                <a:solidFill>
                  <a:srgbClr val="FFFFFF"/>
                </a:solidFill>
                <a:latin typeface="Cormorant Garamond Medium"/>
              </a:rPr>
              <a:t>Рівні</a:t>
            </a:r>
            <a:r>
              <a:rPr lang="ru-RU" sz="6975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6975" dirty="0" err="1">
                <a:solidFill>
                  <a:srgbClr val="FFFFFF"/>
                </a:solidFill>
                <a:latin typeface="Cormorant Garamond Medium"/>
              </a:rPr>
              <a:t>ситуаційного</a:t>
            </a:r>
            <a:r>
              <a:rPr lang="ru-RU" sz="6975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6975" dirty="0" err="1">
                <a:solidFill>
                  <a:srgbClr val="FFFFFF"/>
                </a:solidFill>
                <a:latin typeface="Cormorant Garamond Medium"/>
              </a:rPr>
              <a:t>політичного</a:t>
            </a:r>
            <a:r>
              <a:rPr lang="ru-RU" sz="6975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6975" dirty="0" err="1">
                <a:solidFill>
                  <a:srgbClr val="FFFFFF"/>
                </a:solidFill>
                <a:latin typeface="Cormorant Garamond Medium"/>
              </a:rPr>
              <a:t>аналізу</a:t>
            </a:r>
            <a:endParaRPr lang="en-US" sz="6975" dirty="0">
              <a:solidFill>
                <a:srgbClr val="FFFFFF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824588"/>
            <a:ext cx="17259300" cy="6462412"/>
            <a:chOff x="0" y="0"/>
            <a:chExt cx="23012400" cy="86165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4686" b="24686"/>
            <a:stretch>
              <a:fillRect/>
            </a:stretch>
          </p:blipFill>
          <p:spPr>
            <a:xfrm>
              <a:off x="0" y="0"/>
              <a:ext cx="23012400" cy="861655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126843" y="419100"/>
            <a:ext cx="11125200" cy="314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4934"/>
              </a:lnSpc>
              <a:spcBef>
                <a:spcPct val="0"/>
              </a:spcBef>
            </a:pP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Серед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сучасних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видів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найбільш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складною формою є загальний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припускає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детальне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дослідження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стану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всієї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системи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. При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складанні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загального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можна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використати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два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базових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525" dirty="0" err="1">
                <a:solidFill>
                  <a:srgbClr val="1E3950"/>
                </a:solidFill>
                <a:latin typeface="Cormorant Garamond Medium"/>
              </a:rPr>
              <a:t>підходи</a:t>
            </a:r>
            <a:r>
              <a:rPr lang="ru-RU" sz="3525" dirty="0">
                <a:solidFill>
                  <a:srgbClr val="1E3950"/>
                </a:solidFill>
                <a:latin typeface="Cormorant Garamond Medium"/>
              </a:rPr>
              <a:t>. </a:t>
            </a:r>
            <a:endParaRPr lang="en-US" sz="3525" dirty="0">
              <a:solidFill>
                <a:srgbClr val="1E395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5715000" cy="9258300"/>
            <a:chOff x="0" y="0"/>
            <a:chExt cx="8671112" cy="1234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960" b="9960"/>
            <a:stretch>
              <a:fillRect/>
            </a:stretch>
          </p:blipFill>
          <p:spPr>
            <a:xfrm>
              <a:off x="0" y="0"/>
              <a:ext cx="8671112" cy="123444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096000" y="4991100"/>
            <a:ext cx="6772173" cy="5295900"/>
            <a:chOff x="0" y="0"/>
            <a:chExt cx="7868545" cy="758077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7973" t="17947" r="52819" b="6062"/>
            <a:stretch>
              <a:fillRect/>
            </a:stretch>
          </p:blipFill>
          <p:spPr>
            <a:xfrm>
              <a:off x="0" y="0"/>
              <a:ext cx="7868545" cy="7580776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6096002" y="266700"/>
            <a:ext cx="6772172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Перший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припускає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розчленовування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системи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окремі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інститути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розгляд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поточного стану кожного з них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окремо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а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потім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системи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їхніх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взаємодій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один з одним. Даний тип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загального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можна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назвати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вертикальним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або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інституціональним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оскільки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він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як би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розсікає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політичну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систему на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окремі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сегменти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а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саме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основні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політичні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інститути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: уряд,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органи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президентської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влади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парламент,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політичні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партії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суспільно-політичні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організації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фінансово-промислові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угруповання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аспекті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їхньої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участі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політичному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житті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ЗМІ,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окремі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соціальні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групи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. </a:t>
            </a:r>
            <a:endParaRPr lang="en-US" sz="2400" dirty="0">
              <a:solidFill>
                <a:srgbClr val="1E3950"/>
              </a:solidFill>
              <a:latin typeface="Cormorant Garamond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411200" y="807482"/>
            <a:ext cx="4545704" cy="9479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Відзначимо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найчастіше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політичні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інститути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являють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собою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неоднорідні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утворення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також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необхідно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врахувати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при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аналізі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: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наприклад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, у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кабінеті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міністрів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можуть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бути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наявні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конкуруючі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угруповання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які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по ряду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питань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будуть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діяти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як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самостійні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навіть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конкуруючі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політичні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актори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Варто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також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підкреслити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особливу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роль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конкретних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політичних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осіб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очолюють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окремі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інститути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адже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саме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їм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належить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право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прийняття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основних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рішень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у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тій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або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іншій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структурі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Наслідком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цього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є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існуючі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спроби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замінити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дій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інститутів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аналізом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дій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конкретних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фігур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їх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очолюють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Це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однак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представляється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не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зовсім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справедливим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адже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сила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окремих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фігур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визначається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саме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міццю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інститутів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, на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чолі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яких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вони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коштують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, і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здатністю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даних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інститутів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вирішувати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серйозні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завдання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. При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цьому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властиво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інститути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є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механізмами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реалізації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рішень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основних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політичних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персон,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які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поза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інститутами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не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представляють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значення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Інститути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ж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надають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їм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необхідні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владні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200" dirty="0" err="1">
                <a:solidFill>
                  <a:srgbClr val="1E3950"/>
                </a:solidFill>
                <a:latin typeface="Cormorant Garamond Medium"/>
              </a:rPr>
              <a:t>ресурси</a:t>
            </a:r>
            <a:r>
              <a:rPr lang="ru-RU" sz="2200" dirty="0">
                <a:solidFill>
                  <a:srgbClr val="1E3950"/>
                </a:solidFill>
                <a:latin typeface="Cormorant Garamond Medium"/>
              </a:rPr>
              <a:t>.</a:t>
            </a:r>
            <a:endParaRPr lang="en-US" sz="2200" dirty="0">
              <a:solidFill>
                <a:srgbClr val="1E395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533400" y="419100"/>
            <a:ext cx="8001000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Інший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підхід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припускає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вичленовування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системи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неінституціоналізованих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об’єднань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які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проте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виступають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у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процесі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як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єдині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актори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Даний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спосіб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можна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охарактеризувати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як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горизонтальний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або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груповий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тип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загального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адже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цьому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випадку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об’єктом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є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згуртовані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угруповання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складаються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осіб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входять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у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різні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інститути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влади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</a:p>
          <a:p>
            <a:pPr lvl="0" indent="457200" algn="just"/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види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не є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взаємовиключними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а є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взаємодоповнюючими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оптимальним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при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здійсненні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загального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є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поєднання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двох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підходів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Вертикальний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горизонтальний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гармонійно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доповнюють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один одного – перший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являє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собою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«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видимих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»,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офіційних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відносин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у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системі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другий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спробу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досліджувати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«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підводні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»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каменці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процесу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419100"/>
            <a:ext cx="84582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800" y="1714500"/>
            <a:ext cx="161163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Загальний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–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відносно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штучний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продукт.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Це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в першу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чергу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визначається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тим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фактом,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подібна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робота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вимагає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значної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кількості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часу,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наслідком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чого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сучасних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швидкозмінних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умовах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є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неминуча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істотна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зміна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об’єкта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до моменту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його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закінчення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. </a:t>
            </a:r>
          </a:p>
          <a:p>
            <a:pPr lvl="0" algn="just"/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У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цьому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зв’язку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загальний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ситуаційний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вимагає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концентрації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значних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аналітичних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ресурсів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у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досить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короткий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часовий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проміжок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Звичайно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гостроактуальність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–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невід’ємна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й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необхідна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умова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будь-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якого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ситуаційного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але при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проведенні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детального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всієї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даний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фактор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набуває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особливого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значення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Адже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в такому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випадку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протягом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обмеженого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періоду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часу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потрібно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врахувати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набагато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більше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число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факторів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чим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наприклад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при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аналізі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якого-небудь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фрагмента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.</a:t>
            </a:r>
          </a:p>
          <a:p>
            <a:pPr lvl="0" algn="just"/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Із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цієї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причини перед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аналітичною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групою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здійснює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загальний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ситуаційний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постає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небезпека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втратити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гостроактуальність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–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поки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вся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ситуація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буде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повністю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проаналізована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об’єкт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дослідження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вже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встигне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змінитися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у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результаті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чого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виникне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необхідність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аналізі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вже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зовсім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іншої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. У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цьому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зв’язку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варто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визнати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повний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дослідженням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здійснюваним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на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грані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теоретичної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й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прикладної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політології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–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отриманий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результат є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ситуаційним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аналізом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у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відносно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стислий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термін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після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закінчення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роботи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над ним.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Потім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проведене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дослідження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переходить у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розряд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історико-політологічних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оскільки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є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аналізом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минулих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станів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ormorant Garamond Medium"/>
              </a:rPr>
              <a:t>системи</a:t>
            </a:r>
            <a:r>
              <a:rPr lang="ru-RU" sz="2800" dirty="0">
                <a:solidFill>
                  <a:srgbClr val="FFFFFF"/>
                </a:solidFill>
                <a:latin typeface="Cormorant Garamond Medium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9703192" y="1527138"/>
            <a:ext cx="8001000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Внаслідок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даної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обставини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проведення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загального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вимагає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особливих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аналітичних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ресурсів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якими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розташовують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далеко не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всі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суб’єкти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. Тому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набагато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більшого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поширення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практиці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одержав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певної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частини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. На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відміну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від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загального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такий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тип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варто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називати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фрагментарним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Він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як і загальний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також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може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бути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двох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типів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причому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перший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дещо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нагадує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інституціональний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він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також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розглядає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діяльність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окремих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політичних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інститутів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однак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його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об’єктом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є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лише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один з них.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Наприклад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можна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розглядати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винятково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стан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президентської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влади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функціонування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парламенту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або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окремих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його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палат,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діяльність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уряду,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політичних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партій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ЗМІ.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Відзначимо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такий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тип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як й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обидва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види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загального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звичайно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розрахований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трохи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замовників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причому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ряді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випадків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дане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коло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відносно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широке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. Деякі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ситуаційні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аналізи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навіть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здійснюються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або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замовляються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ЗМІ,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не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суперечить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суті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адже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ЗМІ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також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є одним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із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суб’єктів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Cormorant Garamond Medium"/>
              </a:rPr>
              <a:t>.</a:t>
            </a:r>
            <a:endParaRPr lang="en-US" sz="2400" dirty="0">
              <a:solidFill>
                <a:srgbClr val="1E3950"/>
              </a:solidFill>
              <a:latin typeface="Cormorant Garamond Medium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9591"/>
            <a:ext cx="89154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5"/>
          <p:cNvSpPr txBox="1"/>
          <p:nvPr/>
        </p:nvSpPr>
        <p:spPr>
          <a:xfrm>
            <a:off x="685800" y="495300"/>
            <a:ext cx="9525000" cy="9479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Більш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міцну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прив’язку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до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клієнта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має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другий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тип фрагментарного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він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пов’язаний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описом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якої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необхідний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для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якого-небудь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конкретного, локального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завдання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У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цьому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випадку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немає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необхідності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проведенні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детального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всієї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адже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замовника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цікавить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тільки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фрагмент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ставиться до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поставленій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їм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завданню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</a:p>
          <a:p>
            <a:pPr lvl="0" indent="457200" algn="just"/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Саме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останньої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залежить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вибір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фрагмента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підлягає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Так,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якщо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певна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комерційна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структура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шукає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шляхи для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здійснення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лобістської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діяльності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то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їй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необхідно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з’ясувати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які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найбільш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перспективні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канали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лобізму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визначити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розклад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сил в органах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влади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(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насамперед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у структурах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законодавчої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влади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приймає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закони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влади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виконавчої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реалізуючої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їх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),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виявити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центри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прийняття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найбільш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важливих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Якщо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ж,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наприклад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уряд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почуває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необхідність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корекції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державної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соціальної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політики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то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цьому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випадку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істотним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є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діяльності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держструктур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саме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сфері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вивчення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реакції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населення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його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переваг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побажань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програмних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установок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найбільш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популярних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опозиційних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партій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фінансових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можливостей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держави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При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цьому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дослідження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боротьби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угруповань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усередині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структур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виконавчої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влади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не буде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вже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мати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відносини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до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розв’язуваного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завдання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0" y="1257300"/>
            <a:ext cx="6324600" cy="7239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95350"/>
            <a:ext cx="15178408" cy="123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uk-UA" sz="7200" dirty="0" smtClean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en-US" sz="7200" dirty="0">
              <a:solidFill>
                <a:srgbClr val="1E39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2455245"/>
            <a:ext cx="13422789" cy="147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919"/>
              </a:lnSpc>
              <a:spcBef>
                <a:spcPct val="0"/>
              </a:spcBef>
            </a:pP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</a:t>
            </a: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endParaRPr lang="ru-RU" sz="2800" dirty="0">
              <a:solidFill>
                <a:srgbClr val="1E39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3919"/>
              </a:lnSpc>
              <a:spcBef>
                <a:spcPct val="0"/>
              </a:spcBef>
            </a:pP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предмет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endParaRPr lang="ru-RU" sz="2800" dirty="0">
              <a:solidFill>
                <a:srgbClr val="1E39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3919"/>
              </a:lnSpc>
              <a:spcBef>
                <a:spcPct val="0"/>
              </a:spcBef>
            </a:pP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endParaRPr lang="ru-RU" sz="2800" dirty="0">
              <a:solidFill>
                <a:srgbClr val="1E39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6960" y="487660"/>
            <a:ext cx="17294081" cy="3893840"/>
            <a:chOff x="0" y="0"/>
            <a:chExt cx="23058774" cy="798911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2361" b="15668"/>
            <a:stretch>
              <a:fillRect/>
            </a:stretch>
          </p:blipFill>
          <p:spPr>
            <a:xfrm>
              <a:off x="0" y="0"/>
              <a:ext cx="23058774" cy="798911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496959" y="4762500"/>
            <a:ext cx="17294081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Саме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цьому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типі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акцентують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свою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увагу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західні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дослідники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причому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для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зарубіжних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політологів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він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є практично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єдиною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формою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Тим самим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західні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вчені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істотно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звужують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рамки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подібний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обмежувальний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підхід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до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розуміння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багато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чому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пов’язаний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уже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відзначеної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нами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особливістю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розгляду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західній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політології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ототожнює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його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винятково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процесом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прийняття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Подібне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розуміння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значно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обмежує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сферу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його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застосування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Логічним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наслідком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редукування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винятково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до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прийняття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є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фактична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заміна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західними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авторами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аналізом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проблеми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вимагає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Наприклад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у Д.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Веймера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А.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Вайнінга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мова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йде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про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проблеми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[</a:t>
            </a:r>
            <a:r>
              <a:rPr lang="en-US" sz="2800" dirty="0">
                <a:solidFill>
                  <a:srgbClr val="1E3950"/>
                </a:solidFill>
                <a:latin typeface="Cormorant Garamond Medium"/>
              </a:rPr>
              <a:t>Weimer D., Vining A. Policy Analysis: Concepts and Practice. - N.J.: Englewood Cliffs, 1992. - P. 183], 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у К.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Паттона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Д.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Савікі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- про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розуміння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визначення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деталізацію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проблеми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[</a:t>
            </a:r>
            <a:r>
              <a:rPr lang="en-US" sz="2800" dirty="0">
                <a:solidFill>
                  <a:srgbClr val="1E3950"/>
                </a:solidFill>
                <a:latin typeface="Cormorant Garamond Medium"/>
              </a:rPr>
              <a:t>Patton 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С., </a:t>
            </a:r>
            <a:r>
              <a:rPr lang="en-US" sz="2800" dirty="0" err="1">
                <a:solidFill>
                  <a:srgbClr val="1E3950"/>
                </a:solidFill>
                <a:latin typeface="Cormorant Garamond Medium"/>
              </a:rPr>
              <a:t>Sawicki</a:t>
            </a:r>
            <a:r>
              <a:rPr lang="en-US" sz="2800" dirty="0">
                <a:solidFill>
                  <a:srgbClr val="1E3950"/>
                </a:solidFill>
                <a:latin typeface="Cormorant Garamond Medium"/>
              </a:rPr>
              <a:t> D. Basic Methods of Policy Analysis and Planning. - N.J.: Englewood Cliffs, 1986. - P. 26-28], 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а в Л. Пала – про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визначення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проблеми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формулюванні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першочергових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завдань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[</a:t>
            </a:r>
            <a:r>
              <a:rPr lang="en-US" sz="2800" dirty="0">
                <a:solidFill>
                  <a:srgbClr val="1E3950"/>
                </a:solidFill>
                <a:latin typeface="Cormorant Garamond Medium"/>
              </a:rPr>
              <a:t>Pal L. Public Policy Analysis: An Introduction. - Scarborough, 1992. - P. 118-119].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6600" y="419100"/>
            <a:ext cx="6870285" cy="9449359"/>
            <a:chOff x="0" y="0"/>
            <a:chExt cx="14047033" cy="125991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582" b="7582"/>
            <a:stretch>
              <a:fillRect/>
            </a:stretch>
          </p:blipFill>
          <p:spPr>
            <a:xfrm>
              <a:off x="0" y="0"/>
              <a:ext cx="14047033" cy="12599145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81000" y="876300"/>
            <a:ext cx="10172700" cy="818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Ситуаційний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також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може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розрізнюватися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іншому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критерію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– не по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об’єктах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скоріше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завданнях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цілям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Згідно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цим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критерієм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виокремлюють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проблемний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діагностичний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</a:p>
          <a:p>
            <a:pPr lvl="0" indent="457200" algn="just"/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Перший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жорстко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пов’язаний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певною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проблемою 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завжди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результується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у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виробленні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оптимального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саме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такий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тип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розглядається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західною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наукою.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Причому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західні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політологи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особливо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відзначають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проблеми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розробка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шляхів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її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і прогноз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щодо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подальшого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розвитку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після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реалізації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тобто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весь цикл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здійснюється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тими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самими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експертами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</a:t>
            </a:r>
          </a:p>
          <a:p>
            <a:pPr lvl="0" indent="457200" algn="just"/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Проблемний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(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грец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en-US" sz="2800" dirty="0" err="1">
                <a:solidFill>
                  <a:srgbClr val="1E3950"/>
                </a:solidFill>
                <a:latin typeface="Cormorant Garamond Medium"/>
              </a:rPr>
              <a:t>Pr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о</a:t>
            </a:r>
            <a:r>
              <a:rPr lang="en-US" sz="2800" dirty="0" err="1">
                <a:solidFill>
                  <a:srgbClr val="1E3950"/>
                </a:solidFill>
                <a:latin typeface="Cormorant Garamond Medium"/>
              </a:rPr>
              <a:t>bl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е</a:t>
            </a:r>
            <a:r>
              <a:rPr lang="en-US" sz="2800" dirty="0">
                <a:solidFill>
                  <a:srgbClr val="1E3950"/>
                </a:solidFill>
                <a:latin typeface="Cormorant Garamond Medium"/>
              </a:rPr>
              <a:t>m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а –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перешкода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труднощі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завдання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)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ґрунтується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використанні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проблемного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підходу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Під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суспільною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проблемою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розуміється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форма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існування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вираження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протиріччя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між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назрілою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необхідністю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певних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суспільних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відсутністю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умов для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їх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реалізації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Проблемний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припускає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усвідомлення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сутності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специфіки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тієї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чи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іншої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проблеми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знаходження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шляхів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її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розв’язання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Наукою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встановлена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послідовність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етапів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продуктивної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діяльності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людини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умовах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проблемної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619935" y="0"/>
            <a:ext cx="8668065" cy="10287000"/>
          </a:xfrm>
          <a:prstGeom prst="rect">
            <a:avLst/>
          </a:prstGeom>
          <a:solidFill>
            <a:srgbClr val="86A8C5"/>
          </a:solidFill>
        </p:spPr>
      </p:sp>
      <p:sp>
        <p:nvSpPr>
          <p:cNvPr id="3" name="TextBox 3"/>
          <p:cNvSpPr txBox="1"/>
          <p:nvPr/>
        </p:nvSpPr>
        <p:spPr>
          <a:xfrm>
            <a:off x="9953467" y="342185"/>
            <a:ext cx="8001000" cy="960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-	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виникнення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проблеми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;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-	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усвідомлення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труднощів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і постановка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проблеми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;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-	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знаходження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рішення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шляхом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здогаду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чи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висування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обґрунтування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гіпотези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;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-	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доказ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гіпотези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;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-	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перевірка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правильності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розв’язання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проблем.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Технологія проблемного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аналізу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передбачає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аналітичну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роботу з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класифікацією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проблем у таких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напрямах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: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1.	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Формулювання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проблеми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як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незадоволеної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суспільної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потреби.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2.	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Просторово-часова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констатація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проблеми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що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передбачає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визначення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просторових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і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часових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границь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проблеми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.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3.	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З’ясування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типу, характеру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проблеми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її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основних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системних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характеристик (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структури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функцій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тощо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).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4.	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Виявлення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закономірностей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розвитку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проблеми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її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наслідків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.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5.	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Діагностика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принципової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можливості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розв’язання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проблеми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.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6.	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Визначення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ресурсів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що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необхідні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для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розв’язання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проблеми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.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7.	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Вироблення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організаційно-управлінських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технологій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вирішення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проблеми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.</a:t>
            </a:r>
          </a:p>
          <a:p>
            <a:pPr lvl="0" algn="just"/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8.	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Розв’язання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Cormorant Garamond Medium"/>
              </a:rPr>
              <a:t>проблеми</a:t>
            </a:r>
            <a:r>
              <a:rPr lang="ru-RU" sz="2600" dirty="0">
                <a:solidFill>
                  <a:srgbClr val="FFFFFF"/>
                </a:solidFill>
                <a:latin typeface="Cormorant Garamond Medium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034242"/>
            <a:ext cx="7768605" cy="189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040"/>
              </a:lnSpc>
              <a:spcBef>
                <a:spcPct val="0"/>
              </a:spcBef>
            </a:pP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Повний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цикл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розумових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дій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від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виникнення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проблемної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до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її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розв’язання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має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кілька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етапів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:</a:t>
            </a:r>
            <a:endParaRPr lang="en-US" sz="3600" dirty="0">
              <a:solidFill>
                <a:srgbClr val="1E3950"/>
              </a:solidFill>
              <a:latin typeface="Cormorant Garamond Medium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49" y="3314700"/>
            <a:ext cx="803530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381000" y="266700"/>
            <a:ext cx="8915400" cy="9618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Діагностичний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тип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який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повністю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випав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зі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сфери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уваги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західної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політології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необхідний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політичному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актору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для того,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щоб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він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був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обізнаний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про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останні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дії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своїх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союзників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конкурентів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мав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відомості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про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потенціал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своїх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супротивників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про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реальну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розстановку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сил на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політичній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арені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про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внутригрупову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боротьбу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всередині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правлячої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еліти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про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настрої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серед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електорату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тощо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Діагностичний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не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займається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розглядом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уже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з’явилися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перед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актором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проблем, але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дозволяє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виявити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потенційні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можливості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виникнення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проблемних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ситуацій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а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також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прозондувати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можливість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оптимізації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діяльності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суб’єкта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ряді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напрямків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.</a:t>
            </a:r>
          </a:p>
          <a:p>
            <a:pPr lvl="0" indent="457200" algn="just"/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У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принципі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діагностичний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проблемний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можуть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доповнювати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один одного –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якщо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після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проведення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першого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виявляється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наявність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непоміченої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до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цього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проблеми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то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необхідно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перейти до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здійснення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другого з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виходом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її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безпосереднє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. У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цьому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випадку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ситуаційний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дійсно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є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першою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стадією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процесу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ухвалення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. Однак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зовсім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не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обов’язково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має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переводитися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у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відповідне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політичне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-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він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цілком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може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бути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самостійною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процедурою. Так,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якщо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при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діагностичному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аналізі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не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встановлені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негативні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фактори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здатні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ускладнити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функціонування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суб’єкта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певному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напрямку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те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такий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може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не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супроводжуватися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рішенням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. Ситуаційні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аналізи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публікуються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в ЗМІ,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також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не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ставлять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своїм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завданням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сформувати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інформаційну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основу для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прийняття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яких-небудь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рішень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якщо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вони не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носять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явно </a:t>
            </a:r>
            <a:r>
              <a:rPr lang="ru-RU" sz="2500" dirty="0" err="1">
                <a:solidFill>
                  <a:srgbClr val="1E3950"/>
                </a:solidFill>
                <a:latin typeface="Cormorant Garamond Medium"/>
              </a:rPr>
              <a:t>замовленого</a:t>
            </a:r>
            <a:r>
              <a:rPr lang="ru-RU" sz="2500" dirty="0">
                <a:solidFill>
                  <a:srgbClr val="1E3950"/>
                </a:solidFill>
                <a:latin typeface="Cormorant Garamond Medium"/>
              </a:rPr>
              <a:t> характеру.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1075209"/>
            <a:ext cx="7696200" cy="8001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7315200" y="800100"/>
            <a:ext cx="10096500" cy="8617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Нарешті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ухвалення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може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випливати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результатів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але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дані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процедури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будуть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розділені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як у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часі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так і 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погляду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їхніх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виконавців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дозволяє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говорити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про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їх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як про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зовсім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різні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процеси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Дійсно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найчастіше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аналітики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становлять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не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маючи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уявлення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про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цілях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клієнта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При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цьому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актор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одержавши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від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однієї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групи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аналітиків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діагностичний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може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доручити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розробку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його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основі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іншій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аналітичній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групі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або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ж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спробувати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прийняти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власними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силами.</a:t>
            </a:r>
          </a:p>
          <a:p>
            <a:pPr lvl="0" algn="just"/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Особливо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підкреслимо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ту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обставину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існування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діагностичного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доводить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унікальність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порівнянні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двома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іншими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частинами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повного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циклу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Дійсно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якщо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може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бути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самостійною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процедурою й не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знаходити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продовження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прийнятті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політичних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здійсненні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прогнозування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те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політичне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політичний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прогноз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неможливі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без опори на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результати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Навіть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сугубо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інтуїтивні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припускають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здійснення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нехай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швидкого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короткострокового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, але все-таки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 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недоліки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проведенні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неминуче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позначаться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якості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рішень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800" dirty="0" err="1">
                <a:solidFill>
                  <a:srgbClr val="1E3950"/>
                </a:solidFill>
                <a:latin typeface="Cormorant Garamond Medium"/>
              </a:rPr>
              <a:t>прогнозів</a:t>
            </a:r>
            <a:r>
              <a:rPr lang="ru-RU" sz="2800" dirty="0">
                <a:solidFill>
                  <a:srgbClr val="1E3950"/>
                </a:solidFill>
                <a:latin typeface="Cormorant Garamond Medium"/>
              </a:rPr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3279932" cy="32799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503534"/>
            <a:ext cx="3279932" cy="32799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657" y="7007068"/>
            <a:ext cx="3279932" cy="32799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89559" y="6173470"/>
            <a:ext cx="1276974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820"/>
              </a:lnSpc>
            </a:pPr>
            <a:r>
              <a:rPr lang="uk-UA" sz="7350" dirty="0" smtClean="0">
                <a:solidFill>
                  <a:srgbClr val="2D2A24"/>
                </a:solidFill>
                <a:latin typeface="Cormorant Garamond Medium"/>
              </a:rPr>
              <a:t>ДЯКУЮ ЗА УВАГУ!!!</a:t>
            </a:r>
            <a:endParaRPr lang="en-US" sz="7350" dirty="0">
              <a:solidFill>
                <a:srgbClr val="2D2A24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62100" y="1527873"/>
            <a:ext cx="8351849" cy="5571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10860"/>
              </a:lnSpc>
            </a:pPr>
            <a:r>
              <a:rPr lang="ru-RU" sz="9050" dirty="0">
                <a:solidFill>
                  <a:srgbClr val="1E3950"/>
                </a:solidFill>
                <a:latin typeface="Cormorant Garamond Medium"/>
              </a:rPr>
              <a:t>1. </a:t>
            </a:r>
            <a:r>
              <a:rPr lang="ru-RU" sz="9050" dirty="0" err="1">
                <a:solidFill>
                  <a:srgbClr val="1E3950"/>
                </a:solidFill>
                <a:latin typeface="Cormorant Garamond Medium"/>
              </a:rPr>
              <a:t>Сутність</a:t>
            </a:r>
            <a:r>
              <a:rPr lang="ru-RU" sz="905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905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905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905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905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905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endParaRPr lang="en-US" sz="9050" dirty="0">
              <a:solidFill>
                <a:srgbClr val="1E395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9600" y="157519"/>
            <a:ext cx="10210800" cy="9971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>
              <a:spcBef>
                <a:spcPct val="0"/>
              </a:spcBef>
            </a:pP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Ситуаційний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ґрунтується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сукупності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прийомів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осмислення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тенденцій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т.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Ситуаційний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своєрідний фундамент, на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ґрунтується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вся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Без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поточного стану речей у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політичному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займатися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побудовою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прогнозів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цілком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доречна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класична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аналогія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будівництвом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тому, як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закладки фундаменту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привести до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само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прорахунки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оцінці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спричиняють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будь-яка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помилка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ситуаційному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позначиться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стадіях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Тому до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підходити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особливою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старанністю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ситуаційного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вирішувати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інформаційним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забезпеченням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Завдання-мінімум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відстеження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параметрів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високого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прогнозу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апробація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сценаріїв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-максимум – на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автоматизоване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генерування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стратегій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управління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процесом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у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сегментах, так й у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задовільних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-максимум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запропоновано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чекати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прискорюваний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кожним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днем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комп’ютерних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штучного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математичного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системного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дозволить у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найближчому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вийти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найскладніших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389699" y="0"/>
            <a:ext cx="6898301" cy="10287000"/>
            <a:chOff x="0" y="0"/>
            <a:chExt cx="9197735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8088" r="8088"/>
            <a:stretch>
              <a:fillRect/>
            </a:stretch>
          </p:blipFill>
          <p:spPr>
            <a:xfrm>
              <a:off x="0" y="0"/>
              <a:ext cx="9197735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467" b="-12619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90935" y="1028700"/>
            <a:ext cx="8668365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40"/>
              </a:lnSpc>
            </a:pPr>
            <a:r>
              <a:rPr lang="ru-RU" sz="7200" dirty="0">
                <a:solidFill>
                  <a:srgbClr val="1E3950"/>
                </a:solidFill>
                <a:latin typeface="Cormorant Garamond Medium"/>
              </a:rPr>
              <a:t>2. </a:t>
            </a:r>
            <a:r>
              <a:rPr lang="ru-RU" sz="7200" dirty="0" err="1">
                <a:solidFill>
                  <a:srgbClr val="1E3950"/>
                </a:solidFill>
                <a:latin typeface="Cormorant Garamond Medium"/>
              </a:rPr>
              <a:t>Політична</a:t>
            </a:r>
            <a:r>
              <a:rPr lang="ru-RU" sz="7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7200" dirty="0" err="1">
                <a:solidFill>
                  <a:srgbClr val="1E3950"/>
                </a:solidFill>
                <a:latin typeface="Cormorant Garamond Medium"/>
              </a:rPr>
              <a:t>ситуація</a:t>
            </a:r>
            <a:r>
              <a:rPr lang="ru-RU" sz="7200" dirty="0">
                <a:solidFill>
                  <a:srgbClr val="1E3950"/>
                </a:solidFill>
                <a:latin typeface="Cormorant Garamond Medium"/>
              </a:rPr>
              <a:t> як предмет </a:t>
            </a:r>
            <a:r>
              <a:rPr lang="ru-RU" sz="7200" dirty="0" err="1">
                <a:solidFill>
                  <a:srgbClr val="1E3950"/>
                </a:solidFill>
                <a:latin typeface="Cormorant Garamond Medium"/>
              </a:rPr>
              <a:t>ситуаційного</a:t>
            </a:r>
            <a:r>
              <a:rPr lang="ru-RU" sz="7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7200" dirty="0" err="1">
                <a:solidFill>
                  <a:srgbClr val="1E3950"/>
                </a:solidFill>
                <a:latin typeface="Cormorant Garamond Medium"/>
              </a:rPr>
              <a:t>політичного</a:t>
            </a:r>
            <a:r>
              <a:rPr lang="ru-RU" sz="72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7200" dirty="0" err="1">
                <a:solidFill>
                  <a:srgbClr val="1E3950"/>
                </a:solidFill>
                <a:latin typeface="Cormorant Garamond Medium"/>
              </a:rPr>
              <a:t>аналізу</a:t>
            </a:r>
            <a:endParaRPr lang="en-US" sz="7200" dirty="0">
              <a:solidFill>
                <a:srgbClr val="1E395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1429206"/>
            <a:ext cx="87249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ситуаційного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розглянемо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вихідної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складової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є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багатозначним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ситуацією</a:t>
            </a:r>
            <a:r>
              <a:rPr lang="ru-RU" sz="32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розуміють</a:t>
            </a:r>
            <a:r>
              <a:rPr lang="ru-RU" sz="3200" dirty="0" smtClean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1E39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5800" y="6856971"/>
            <a:ext cx="4121100" cy="267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640"/>
              </a:lnSpc>
            </a:pP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По-перше,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подієвим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підходом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певна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зв’язаних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 проблемою: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деякий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ланцюг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коло,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вузол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т.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Теоретичною основою для такого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12810" y="6800914"/>
            <a:ext cx="4121100" cy="2338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640"/>
              </a:lnSpc>
            </a:pP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По-друге, з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погляду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комплекс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умов,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даному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вивчається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теорією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399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праксеологією</a:t>
            </a:r>
            <a:r>
              <a:rPr lang="ru-RU" sz="2399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96600" y="6799100"/>
            <a:ext cx="6400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По-третє, з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позицій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факторного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являє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різного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роду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вирішенню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протиріччя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перешкоджають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Теоретично тут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курирує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ситуацію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факторного </a:t>
            </a:r>
            <a:r>
              <a:rPr lang="ru-RU" sz="2400" dirty="0" err="1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solidFill>
                  <a:srgbClr val="1E3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1447800" y="5976519"/>
            <a:ext cx="656958" cy="649791"/>
          </a:xfrm>
          <a:custGeom>
            <a:avLst/>
            <a:gdLst/>
            <a:ahLst/>
            <a:cxnLst/>
            <a:rect l="l" t="t" r="r" b="b"/>
            <a:pathLst>
              <a:path w="656958" h="649791">
                <a:moveTo>
                  <a:pt x="0" y="0"/>
                </a:moveTo>
                <a:lnTo>
                  <a:pt x="656958" y="0"/>
                </a:lnTo>
                <a:lnTo>
                  <a:pt x="656958" y="649791"/>
                </a:lnTo>
                <a:lnTo>
                  <a:pt x="0" y="6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62800" y="5908636"/>
            <a:ext cx="656958" cy="625901"/>
          </a:xfrm>
          <a:custGeom>
            <a:avLst/>
            <a:gdLst/>
            <a:ahLst/>
            <a:cxnLst/>
            <a:rect l="l" t="t" r="r" b="b"/>
            <a:pathLst>
              <a:path w="656958" h="625901">
                <a:moveTo>
                  <a:pt x="0" y="0"/>
                </a:moveTo>
                <a:lnTo>
                  <a:pt x="656958" y="0"/>
                </a:lnTo>
                <a:lnTo>
                  <a:pt x="656958" y="625901"/>
                </a:lnTo>
                <a:lnTo>
                  <a:pt x="0" y="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440042" y="5929265"/>
            <a:ext cx="656958" cy="536316"/>
          </a:xfrm>
          <a:custGeom>
            <a:avLst/>
            <a:gdLst/>
            <a:ahLst/>
            <a:cxnLst/>
            <a:rect l="l" t="t" r="r" b="b"/>
            <a:pathLst>
              <a:path w="656958" h="536316">
                <a:moveTo>
                  <a:pt x="0" y="0"/>
                </a:moveTo>
                <a:lnTo>
                  <a:pt x="656957" y="0"/>
                </a:lnTo>
                <a:lnTo>
                  <a:pt x="656957" y="536316"/>
                </a:lnTo>
                <a:lnTo>
                  <a:pt x="0" y="536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2973" y="514350"/>
            <a:ext cx="9376827" cy="9258300"/>
            <a:chOff x="0" y="0"/>
            <a:chExt cx="17278883" cy="1234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817" r="2817"/>
            <a:stretch>
              <a:fillRect/>
            </a:stretch>
          </p:blipFill>
          <p:spPr>
            <a:xfrm>
              <a:off x="0" y="0"/>
              <a:ext cx="17278883" cy="123444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87000" y="2019300"/>
            <a:ext cx="72009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Не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дивлячись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різне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розуміння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можна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виділити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те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загальне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властиве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для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різних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концептуальних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підходів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Насамперед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слід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зазначити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ситуація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є результатом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соціальних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змін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. Вона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випливає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з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попередньої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і переходить у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наступну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тобто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ситуація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має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характер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процесу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.</a:t>
            </a:r>
          </a:p>
          <a:p>
            <a:pPr lvl="0" algn="just">
              <a:spcBef>
                <a:spcPct val="0"/>
              </a:spcBef>
            </a:pP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Вдалість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вибору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визначається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ступенем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її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відповідності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досліджуваному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знанню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, а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також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наявністю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ній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нестандартності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деякої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інтриги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додає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їй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цікавість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спонукує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дослідницьку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700" dirty="0" err="1">
                <a:solidFill>
                  <a:srgbClr val="1E3950"/>
                </a:solidFill>
                <a:latin typeface="Cormorant Garamond Medium"/>
              </a:rPr>
              <a:t>мотивацію</a:t>
            </a:r>
            <a:r>
              <a:rPr lang="ru-RU" sz="2700" dirty="0">
                <a:solidFill>
                  <a:srgbClr val="1E3950"/>
                </a:solidFill>
                <a:latin typeface="Cormorant Garamond Medium"/>
              </a:rPr>
              <a:t>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190500"/>
            <a:ext cx="165735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dirty="0">
                <a:solidFill>
                  <a:srgbClr val="FFFFFF"/>
                </a:solidFill>
                <a:latin typeface="Cormorant Garamond Medium"/>
              </a:rPr>
              <a:t>Для </a:t>
            </a:r>
            <a:r>
              <a:rPr lang="ru-RU" sz="4800" dirty="0" err="1">
                <a:solidFill>
                  <a:srgbClr val="FFFFFF"/>
                </a:solidFill>
                <a:latin typeface="Cormorant Garamond Medium"/>
              </a:rPr>
              <a:t>вибору</a:t>
            </a:r>
            <a:r>
              <a:rPr lang="ru-RU" sz="4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Cormorant Garamond Medium"/>
              </a:rPr>
              <a:t>ситуації</a:t>
            </a:r>
            <a:r>
              <a:rPr lang="ru-RU" sz="4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Cormorant Garamond Medium"/>
              </a:rPr>
              <a:t>доцільно</a:t>
            </a:r>
            <a:r>
              <a:rPr lang="ru-RU" sz="4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Cormorant Garamond Medium"/>
              </a:rPr>
              <a:t>скористатися</a:t>
            </a:r>
            <a:r>
              <a:rPr lang="ru-RU" sz="4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Cormorant Garamond Medium"/>
              </a:rPr>
              <a:t>наведеною</a:t>
            </a:r>
            <a:r>
              <a:rPr lang="ru-RU" sz="4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Cormorant Garamond Medium"/>
              </a:rPr>
              <a:t>нижче</a:t>
            </a:r>
            <a:r>
              <a:rPr lang="ru-RU" sz="4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Cormorant Garamond Medium"/>
              </a:rPr>
              <a:t>класифікацією</a:t>
            </a:r>
            <a:r>
              <a:rPr lang="ru-RU" sz="4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Cormorant Garamond Medium"/>
              </a:rPr>
              <a:t>їх</a:t>
            </a:r>
            <a:r>
              <a:rPr lang="ru-RU" sz="4800" dirty="0">
                <a:solidFill>
                  <a:srgbClr val="FFFFFF"/>
                </a:solidFill>
                <a:latin typeface="Cormorant Garamond Medium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Cormorant Garamond Medium"/>
              </a:rPr>
              <a:t>різновидів</a:t>
            </a:r>
            <a:r>
              <a:rPr lang="ru-RU" sz="4800" dirty="0">
                <a:solidFill>
                  <a:srgbClr val="FFFFFF"/>
                </a:solidFill>
                <a:latin typeface="Cormorant Garamond Medium"/>
              </a:rPr>
              <a:t>:</a:t>
            </a:r>
            <a:endParaRPr lang="en-US" sz="4800" dirty="0">
              <a:solidFill>
                <a:srgbClr val="FFFFFF"/>
              </a:solidFill>
              <a:latin typeface="Cormorant Garamond Medium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932884"/>
              </p:ext>
            </p:extLst>
          </p:nvPr>
        </p:nvGraphicFramePr>
        <p:xfrm>
          <a:off x="2950965" y="1667828"/>
          <a:ext cx="12500370" cy="84124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75214"/>
                <a:gridCol w="6325156"/>
              </a:tblGrid>
              <a:tr h="196781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 класифікації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Різновиди ситуацій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393562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Відповідність реальному життю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Реальна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Умовна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590343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Відповідність нормі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Нормальна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Девіантна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Екстремальна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590343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Відповідність соціальному часу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Минула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Дійсна (актуальна)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Майбутня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590343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Ступінь складності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Надскладна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393562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 розвитку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Детермінована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Вірогідно-стохастична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590343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Ступінь новизни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Відома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Подібна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Невідома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393562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Контрольованість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Контрольована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Неконтрольована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787124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 дієспроможності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Сприятлива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Змушена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Критична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Безвихідна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511795"/>
            <a:ext cx="7040868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/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Звичайно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основні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характеристики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проблеми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впливають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види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ситуацій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. Але разом з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тим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можна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виділити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деякі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специфічні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умови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виділення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видів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ситуацій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. Немаловажна роль в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цьому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належить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ступеню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відповідності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виду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 реальному </a:t>
            </a:r>
            <a:r>
              <a:rPr lang="ru-RU" sz="3600" dirty="0" err="1">
                <a:solidFill>
                  <a:srgbClr val="1E3950"/>
                </a:solidFill>
                <a:latin typeface="Cormorant Garamond Medium"/>
              </a:rPr>
              <a:t>життю</a:t>
            </a:r>
            <a:r>
              <a:rPr lang="ru-RU" sz="3600" dirty="0">
                <a:solidFill>
                  <a:srgbClr val="1E3950"/>
                </a:solidFill>
                <a:latin typeface="Cormorant Garamond Medium"/>
              </a:rPr>
              <a:t>. </a:t>
            </a:r>
            <a:endParaRPr lang="en-US" sz="3600" dirty="0">
              <a:solidFill>
                <a:srgbClr val="1E3950"/>
              </a:solidFill>
              <a:latin typeface="Cormorant Garamond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0" y="501076"/>
            <a:ext cx="8534400" cy="960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>
              <a:spcBef>
                <a:spcPct val="0"/>
              </a:spcBef>
            </a:pP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За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даним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показником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усі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поділяються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реальні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умовні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Реальні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відбивають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реальні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процеси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, вони є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тиловими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Умовні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є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штучними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, вони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надзвичайно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рідко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трапляються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дійсності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, але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досить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рельєфно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характеризують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досліджувані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явища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відносини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За другою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ознакою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відповідність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нормі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усі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можна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розділити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нормальні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девіантні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й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екстремальні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 Перший тип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характеризується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розвитком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в межах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норми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;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девіантні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фіксують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різного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роду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відхилення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;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екстремальні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відбивають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ті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явища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процеси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виводять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систему на межу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життя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ставлять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під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питання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її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існування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в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даній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формі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Часовий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параметр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дозволяє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виділяти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минулі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дійсні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майбутні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Минулі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–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це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такі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що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вже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траплялися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в практичному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житті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суспільства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 Вони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служать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для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вивчення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минулого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досвіду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Дійсні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характерні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для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реальності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Майбутні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мають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передбачуваний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прогностичний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характер.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За параметром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складності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поділяються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на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прості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складні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і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надскладні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Прості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являють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собою результат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взаємодії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кількох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факторів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, вони є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однозначними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Складні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відрізняються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різноманіттям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діючих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факторів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,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передбачуваністю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розвитку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Надскладні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ситуації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розвиваються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ru-RU" sz="2600" dirty="0" err="1">
                <a:solidFill>
                  <a:srgbClr val="1E3950"/>
                </a:solidFill>
                <a:latin typeface="Cormorant Garamond Medium"/>
              </a:rPr>
              <a:t>непередбачено</a:t>
            </a:r>
            <a:r>
              <a:rPr lang="ru-RU" sz="2600" dirty="0">
                <a:solidFill>
                  <a:srgbClr val="1E3950"/>
                </a:solidFill>
                <a:latin typeface="Cormorant Garamond Medium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14" y="5143500"/>
            <a:ext cx="7026354" cy="4648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3029</Words>
  <Application>Microsoft Office PowerPoint</Application>
  <PresentationFormat>Произвольный</PresentationFormat>
  <Paragraphs>102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Cormorant Garamond Medium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Приглушенный Синий Простой Корпоративный Засечки Презентация</dc:title>
  <dc:creator>Адмін</dc:creator>
  <cp:lastModifiedBy>Учетная запись Майкрософт</cp:lastModifiedBy>
  <cp:revision>15</cp:revision>
  <dcterms:created xsi:type="dcterms:W3CDTF">2006-08-16T00:00:00Z</dcterms:created>
  <dcterms:modified xsi:type="dcterms:W3CDTF">2023-10-26T05:54:22Z</dcterms:modified>
  <dc:identifier>DAFxoF1ljnM</dc:identifier>
</cp:coreProperties>
</file>