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EEFC4-2F91-4455-80E5-274EDD1261EE}" type="datetimeFigureOut">
              <a:rPr lang="ru-RU" smtClean="0"/>
              <a:t>22.05.2025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A1582-31EE-44E5-9428-A83B37A55433}" type="slidenum">
              <a:rPr lang="ru-RU" smtClean="0"/>
              <a:t>‹#›</a:t>
            </a:fld>
            <a:endParaRPr lang="ru-RU"/>
          </a:p>
        </p:txBody>
      </p:sp>
    </p:spTree>
    <p:extLst>
      <p:ext uri="{BB962C8B-B14F-4D97-AF65-F5344CB8AC3E}">
        <p14:creationId xmlns:p14="http://schemas.microsoft.com/office/powerpoint/2010/main" val="407610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24A1582-31EE-44E5-9428-A83B37A55433}" type="slidenum">
              <a:rPr lang="ru-RU" smtClean="0"/>
              <a:t>1</a:t>
            </a:fld>
            <a:endParaRPr lang="ru-RU"/>
          </a:p>
        </p:txBody>
      </p:sp>
    </p:spTree>
    <p:extLst>
      <p:ext uri="{BB962C8B-B14F-4D97-AF65-F5344CB8AC3E}">
        <p14:creationId xmlns:p14="http://schemas.microsoft.com/office/powerpoint/2010/main" val="2186961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65E2F79-97E1-4CDD-8C33-3DB16A162E89}" type="datetime1">
              <a:rPr lang="ru-RU" smtClean="0"/>
              <a:t>22.05.2025</a:t>
            </a:fld>
            <a:endParaRPr lang="ru-RU"/>
          </a:p>
        </p:txBody>
      </p:sp>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a:t>
            </a:fld>
            <a:endParaRPr lang="ru-RU"/>
          </a:p>
        </p:txBody>
      </p:sp>
    </p:spTree>
    <p:extLst>
      <p:ext uri="{BB962C8B-B14F-4D97-AF65-F5344CB8AC3E}">
        <p14:creationId xmlns:p14="http://schemas.microsoft.com/office/powerpoint/2010/main" val="182678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223C10-8EA5-46D5-B79B-6FBB5D884BBC}" type="datetime1">
              <a:rPr lang="ru-RU" smtClean="0"/>
              <a:t>22.05.2025</a:t>
            </a:fld>
            <a:endParaRPr lang="ru-RU"/>
          </a:p>
        </p:txBody>
      </p:sp>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a:t>
            </a:fld>
            <a:endParaRPr lang="ru-RU"/>
          </a:p>
        </p:txBody>
      </p:sp>
    </p:spTree>
    <p:extLst>
      <p:ext uri="{BB962C8B-B14F-4D97-AF65-F5344CB8AC3E}">
        <p14:creationId xmlns:p14="http://schemas.microsoft.com/office/powerpoint/2010/main" val="278227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BEA903-0B34-4E2E-9300-9FA7478E4E39}" type="datetime1">
              <a:rPr lang="ru-RU" smtClean="0"/>
              <a:t>22.05.2025</a:t>
            </a:fld>
            <a:endParaRPr lang="ru-RU"/>
          </a:p>
        </p:txBody>
      </p:sp>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a:t>
            </a:fld>
            <a:endParaRPr lang="ru-RU"/>
          </a:p>
        </p:txBody>
      </p:sp>
    </p:spTree>
    <p:extLst>
      <p:ext uri="{BB962C8B-B14F-4D97-AF65-F5344CB8AC3E}">
        <p14:creationId xmlns:p14="http://schemas.microsoft.com/office/powerpoint/2010/main" val="17484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CD7F40-9F68-4BED-B223-CE7C918B86E1}" type="datetime1">
              <a:rPr lang="ru-RU" smtClean="0"/>
              <a:t>22.05.2025</a:t>
            </a:fld>
            <a:endParaRPr lang="ru-RU"/>
          </a:p>
        </p:txBody>
      </p:sp>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a:t>
            </a:fld>
            <a:endParaRPr lang="ru-RU"/>
          </a:p>
        </p:txBody>
      </p:sp>
    </p:spTree>
    <p:extLst>
      <p:ext uri="{BB962C8B-B14F-4D97-AF65-F5344CB8AC3E}">
        <p14:creationId xmlns:p14="http://schemas.microsoft.com/office/powerpoint/2010/main" val="267744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2177F14-3344-4B39-82C9-C5B7C5040DFD}" type="datetime1">
              <a:rPr lang="ru-RU" smtClean="0"/>
              <a:t>22.05.2025</a:t>
            </a:fld>
            <a:endParaRPr lang="ru-RU"/>
          </a:p>
        </p:txBody>
      </p:sp>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a:t>
            </a:fld>
            <a:endParaRPr lang="ru-RU"/>
          </a:p>
        </p:txBody>
      </p:sp>
    </p:spTree>
    <p:extLst>
      <p:ext uri="{BB962C8B-B14F-4D97-AF65-F5344CB8AC3E}">
        <p14:creationId xmlns:p14="http://schemas.microsoft.com/office/powerpoint/2010/main" val="40166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319546-DC29-43C1-ACDF-2B93E762A8F8}" type="datetime1">
              <a:rPr lang="ru-RU" smtClean="0"/>
              <a:t>22.05.2025</a:t>
            </a:fld>
            <a:endParaRPr lang="ru-RU"/>
          </a:p>
        </p:txBody>
      </p:sp>
      <p:sp>
        <p:nvSpPr>
          <p:cNvPr id="6" name="Нижний колонтитул 5"/>
          <p:cNvSpPr>
            <a:spLocks noGrp="1"/>
          </p:cNvSpPr>
          <p:nvPr>
            <p:ph type="ftr" sz="quarter" idx="11"/>
          </p:nvPr>
        </p:nvSpPr>
        <p:spPr/>
        <p:txBody>
          <a:bodyPr/>
          <a:lstStyle/>
          <a:p>
            <a:r>
              <a:rPr lang="ru-RU" smtClean="0"/>
              <a:t>Методи та аналіз великих даних</a:t>
            </a:r>
            <a:endParaRPr lang="ru-RU"/>
          </a:p>
        </p:txBody>
      </p:sp>
      <p:sp>
        <p:nvSpPr>
          <p:cNvPr id="7" name="Номер слайда 6"/>
          <p:cNvSpPr>
            <a:spLocks noGrp="1"/>
          </p:cNvSpPr>
          <p:nvPr>
            <p:ph type="sldNum" sz="quarter" idx="12"/>
          </p:nvPr>
        </p:nvSpPr>
        <p:spPr/>
        <p:txBody>
          <a:bodyPr/>
          <a:lstStyle/>
          <a:p>
            <a:fld id="{60E10DB6-439A-41A8-96F7-9E52E1D3D0F0}" type="slidenum">
              <a:rPr lang="ru-RU" smtClean="0"/>
              <a:t>‹#›</a:t>
            </a:fld>
            <a:endParaRPr lang="ru-RU"/>
          </a:p>
        </p:txBody>
      </p:sp>
    </p:spTree>
    <p:extLst>
      <p:ext uri="{BB962C8B-B14F-4D97-AF65-F5344CB8AC3E}">
        <p14:creationId xmlns:p14="http://schemas.microsoft.com/office/powerpoint/2010/main" val="350660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E2ED6A5-69CE-4ED0-8A8F-F63AD0C07131}" type="datetime1">
              <a:rPr lang="ru-RU" smtClean="0"/>
              <a:t>22.05.2025</a:t>
            </a:fld>
            <a:endParaRPr lang="ru-RU"/>
          </a:p>
        </p:txBody>
      </p:sp>
      <p:sp>
        <p:nvSpPr>
          <p:cNvPr id="8" name="Нижний колонтитул 7"/>
          <p:cNvSpPr>
            <a:spLocks noGrp="1"/>
          </p:cNvSpPr>
          <p:nvPr>
            <p:ph type="ftr" sz="quarter" idx="11"/>
          </p:nvPr>
        </p:nvSpPr>
        <p:spPr/>
        <p:txBody>
          <a:bodyPr/>
          <a:lstStyle/>
          <a:p>
            <a:r>
              <a:rPr lang="ru-RU" smtClean="0"/>
              <a:t>Методи та аналіз великих даних</a:t>
            </a:r>
            <a:endParaRPr lang="ru-RU"/>
          </a:p>
        </p:txBody>
      </p:sp>
      <p:sp>
        <p:nvSpPr>
          <p:cNvPr id="9" name="Номер слайда 8"/>
          <p:cNvSpPr>
            <a:spLocks noGrp="1"/>
          </p:cNvSpPr>
          <p:nvPr>
            <p:ph type="sldNum" sz="quarter" idx="12"/>
          </p:nvPr>
        </p:nvSpPr>
        <p:spPr/>
        <p:txBody>
          <a:bodyPr/>
          <a:lstStyle/>
          <a:p>
            <a:fld id="{60E10DB6-439A-41A8-96F7-9E52E1D3D0F0}" type="slidenum">
              <a:rPr lang="ru-RU" smtClean="0"/>
              <a:t>‹#›</a:t>
            </a:fld>
            <a:endParaRPr lang="ru-RU"/>
          </a:p>
        </p:txBody>
      </p:sp>
    </p:spTree>
    <p:extLst>
      <p:ext uri="{BB962C8B-B14F-4D97-AF65-F5344CB8AC3E}">
        <p14:creationId xmlns:p14="http://schemas.microsoft.com/office/powerpoint/2010/main" val="26073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B2A071-3C0A-4192-83FF-1F347E042C70}" type="datetime1">
              <a:rPr lang="ru-RU" smtClean="0"/>
              <a:t>22.05.2025</a:t>
            </a:fld>
            <a:endParaRPr lang="ru-RU"/>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a:t>
            </a:fld>
            <a:endParaRPr lang="ru-RU"/>
          </a:p>
        </p:txBody>
      </p:sp>
    </p:spTree>
    <p:extLst>
      <p:ext uri="{BB962C8B-B14F-4D97-AF65-F5344CB8AC3E}">
        <p14:creationId xmlns:p14="http://schemas.microsoft.com/office/powerpoint/2010/main" val="425332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72A46E-8D91-4D39-9642-BB24AAE89CB2}" type="datetime1">
              <a:rPr lang="ru-RU" smtClean="0"/>
              <a:t>22.05.2025</a:t>
            </a:fld>
            <a:endParaRPr lang="ru-RU"/>
          </a:p>
        </p:txBody>
      </p:sp>
      <p:sp>
        <p:nvSpPr>
          <p:cNvPr id="3" name="Нижний колонтитул 2"/>
          <p:cNvSpPr>
            <a:spLocks noGrp="1"/>
          </p:cNvSpPr>
          <p:nvPr>
            <p:ph type="ftr" sz="quarter" idx="11"/>
          </p:nvPr>
        </p:nvSpPr>
        <p:spPr/>
        <p:txBody>
          <a:bodyPr/>
          <a:lstStyle/>
          <a:p>
            <a:r>
              <a:rPr lang="ru-RU" smtClean="0"/>
              <a:t>Методи та аналіз великих даних</a:t>
            </a:r>
            <a:endParaRPr lang="ru-RU"/>
          </a:p>
        </p:txBody>
      </p:sp>
      <p:sp>
        <p:nvSpPr>
          <p:cNvPr id="4" name="Номер слайда 3"/>
          <p:cNvSpPr>
            <a:spLocks noGrp="1"/>
          </p:cNvSpPr>
          <p:nvPr>
            <p:ph type="sldNum" sz="quarter" idx="12"/>
          </p:nvPr>
        </p:nvSpPr>
        <p:spPr/>
        <p:txBody>
          <a:bodyPr/>
          <a:lstStyle/>
          <a:p>
            <a:fld id="{60E10DB6-439A-41A8-96F7-9E52E1D3D0F0}" type="slidenum">
              <a:rPr lang="ru-RU" smtClean="0"/>
              <a:t>‹#›</a:t>
            </a:fld>
            <a:endParaRPr lang="ru-RU"/>
          </a:p>
        </p:txBody>
      </p:sp>
    </p:spTree>
    <p:extLst>
      <p:ext uri="{BB962C8B-B14F-4D97-AF65-F5344CB8AC3E}">
        <p14:creationId xmlns:p14="http://schemas.microsoft.com/office/powerpoint/2010/main" val="403599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FF12209-45B2-469E-9921-5C883073E69F}" type="datetime1">
              <a:rPr lang="ru-RU" smtClean="0"/>
              <a:t>22.05.2025</a:t>
            </a:fld>
            <a:endParaRPr lang="ru-RU"/>
          </a:p>
        </p:txBody>
      </p:sp>
      <p:sp>
        <p:nvSpPr>
          <p:cNvPr id="6" name="Нижний колонтитул 5"/>
          <p:cNvSpPr>
            <a:spLocks noGrp="1"/>
          </p:cNvSpPr>
          <p:nvPr>
            <p:ph type="ftr" sz="quarter" idx="11"/>
          </p:nvPr>
        </p:nvSpPr>
        <p:spPr/>
        <p:txBody>
          <a:bodyPr/>
          <a:lstStyle/>
          <a:p>
            <a:r>
              <a:rPr lang="ru-RU" smtClean="0"/>
              <a:t>Методи та аналіз великих даних</a:t>
            </a:r>
            <a:endParaRPr lang="ru-RU"/>
          </a:p>
        </p:txBody>
      </p:sp>
      <p:sp>
        <p:nvSpPr>
          <p:cNvPr id="7" name="Номер слайда 6"/>
          <p:cNvSpPr>
            <a:spLocks noGrp="1"/>
          </p:cNvSpPr>
          <p:nvPr>
            <p:ph type="sldNum" sz="quarter" idx="12"/>
          </p:nvPr>
        </p:nvSpPr>
        <p:spPr/>
        <p:txBody>
          <a:bodyPr/>
          <a:lstStyle/>
          <a:p>
            <a:fld id="{60E10DB6-439A-41A8-96F7-9E52E1D3D0F0}" type="slidenum">
              <a:rPr lang="ru-RU" smtClean="0"/>
              <a:t>‹#›</a:t>
            </a:fld>
            <a:endParaRPr lang="ru-RU"/>
          </a:p>
        </p:txBody>
      </p:sp>
    </p:spTree>
    <p:extLst>
      <p:ext uri="{BB962C8B-B14F-4D97-AF65-F5344CB8AC3E}">
        <p14:creationId xmlns:p14="http://schemas.microsoft.com/office/powerpoint/2010/main" val="368712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A0233FF-4B2A-4CEA-A46A-C318444A23F2}" type="datetime1">
              <a:rPr lang="ru-RU" smtClean="0"/>
              <a:t>22.05.2025</a:t>
            </a:fld>
            <a:endParaRPr lang="ru-RU"/>
          </a:p>
        </p:txBody>
      </p:sp>
      <p:sp>
        <p:nvSpPr>
          <p:cNvPr id="6" name="Нижний колонтитул 5"/>
          <p:cNvSpPr>
            <a:spLocks noGrp="1"/>
          </p:cNvSpPr>
          <p:nvPr>
            <p:ph type="ftr" sz="quarter" idx="11"/>
          </p:nvPr>
        </p:nvSpPr>
        <p:spPr/>
        <p:txBody>
          <a:bodyPr/>
          <a:lstStyle/>
          <a:p>
            <a:r>
              <a:rPr lang="ru-RU" smtClean="0"/>
              <a:t>Методи та аналіз великих даних</a:t>
            </a:r>
            <a:endParaRPr lang="ru-RU"/>
          </a:p>
        </p:txBody>
      </p:sp>
      <p:sp>
        <p:nvSpPr>
          <p:cNvPr id="7" name="Номер слайда 6"/>
          <p:cNvSpPr>
            <a:spLocks noGrp="1"/>
          </p:cNvSpPr>
          <p:nvPr>
            <p:ph type="sldNum" sz="quarter" idx="12"/>
          </p:nvPr>
        </p:nvSpPr>
        <p:spPr/>
        <p:txBody>
          <a:bodyPr/>
          <a:lstStyle/>
          <a:p>
            <a:fld id="{60E10DB6-439A-41A8-96F7-9E52E1D3D0F0}" type="slidenum">
              <a:rPr lang="ru-RU" smtClean="0"/>
              <a:t>‹#›</a:t>
            </a:fld>
            <a:endParaRPr lang="ru-RU"/>
          </a:p>
        </p:txBody>
      </p:sp>
    </p:spTree>
    <p:extLst>
      <p:ext uri="{BB962C8B-B14F-4D97-AF65-F5344CB8AC3E}">
        <p14:creationId xmlns:p14="http://schemas.microsoft.com/office/powerpoint/2010/main" val="3287708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C7AFD-14C5-4DAA-A3B8-08E2CD47E7CD}" type="datetime1">
              <a:rPr lang="ru-RU" smtClean="0"/>
              <a:t>22.05.2025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Методи та аналіз великих даних</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10DB6-439A-41A8-96F7-9E52E1D3D0F0}" type="slidenum">
              <a:rPr lang="ru-RU" smtClean="0"/>
              <a:t>‹#›</a:t>
            </a:fld>
            <a:endParaRPr lang="ru-RU"/>
          </a:p>
        </p:txBody>
      </p:sp>
    </p:spTree>
    <p:extLst>
      <p:ext uri="{BB962C8B-B14F-4D97-AF65-F5344CB8AC3E}">
        <p14:creationId xmlns:p14="http://schemas.microsoft.com/office/powerpoint/2010/main" val="338513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b="1" dirty="0"/>
              <a:t>Засоби зберігання великих даних</a:t>
            </a:r>
            <a:endParaRPr lang="ru-RU" dirty="0"/>
          </a:p>
        </p:txBody>
      </p:sp>
      <p:sp>
        <p:nvSpPr>
          <p:cNvPr id="3" name="Подзаголовок 2"/>
          <p:cNvSpPr>
            <a:spLocks noGrp="1"/>
          </p:cNvSpPr>
          <p:nvPr>
            <p:ph type="subTitle" idx="1"/>
          </p:nvPr>
        </p:nvSpPr>
        <p:spPr/>
        <p:txBody>
          <a:bodyPr/>
          <a:lstStyle/>
          <a:p>
            <a:r>
              <a:rPr lang="ru-RU" dirty="0" err="1" smtClean="0"/>
              <a:t>Лекц</a:t>
            </a:r>
            <a:r>
              <a:rPr lang="uk-UA" dirty="0" err="1" smtClean="0"/>
              <a:t>ія</a:t>
            </a:r>
            <a:r>
              <a:rPr lang="uk-UA" dirty="0" smtClean="0"/>
              <a:t> </a:t>
            </a:r>
            <a:r>
              <a:rPr lang="uk-UA" dirty="0" smtClean="0"/>
              <a:t>11</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1</a:t>
            </a:fld>
            <a:endParaRPr lang="ru-RU"/>
          </a:p>
        </p:txBody>
      </p:sp>
    </p:spTree>
    <p:extLst>
      <p:ext uri="{BB962C8B-B14F-4D97-AF65-F5344CB8AC3E}">
        <p14:creationId xmlns:p14="http://schemas.microsoft.com/office/powerpoint/2010/main" val="2769466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uk-UA" dirty="0"/>
              <a:t>Однією з основних особливостей технології </a:t>
            </a:r>
            <a:r>
              <a:rPr lang="uk-UA" dirty="0" err="1"/>
              <a:t>NoSQL</a:t>
            </a:r>
            <a:r>
              <a:rPr lang="uk-UA" dirty="0"/>
              <a:t> є відмова від реляційної моделі. Кожне рішення в рамках технології </a:t>
            </a:r>
            <a:r>
              <a:rPr lang="uk-UA" dirty="0" err="1"/>
              <a:t>NoSQL</a:t>
            </a:r>
            <a:r>
              <a:rPr lang="uk-UA" dirty="0"/>
              <a:t> використовує свою власну модель. Ці моделі поділяються на чотири категорії: </a:t>
            </a:r>
            <a:endParaRPr lang="uk-UA" dirty="0" smtClean="0"/>
          </a:p>
          <a:p>
            <a:pPr lvl="1"/>
            <a:r>
              <a:rPr lang="uk-UA" dirty="0" smtClean="0"/>
              <a:t>ключ-значення</a:t>
            </a:r>
            <a:r>
              <a:rPr lang="uk-UA" dirty="0"/>
              <a:t>, </a:t>
            </a:r>
            <a:endParaRPr lang="uk-UA" dirty="0" smtClean="0"/>
          </a:p>
          <a:p>
            <a:pPr lvl="1"/>
            <a:r>
              <a:rPr lang="uk-UA" dirty="0" smtClean="0"/>
              <a:t>документ</a:t>
            </a:r>
            <a:r>
              <a:rPr lang="uk-UA" dirty="0"/>
              <a:t>, </a:t>
            </a:r>
            <a:endParaRPr lang="uk-UA" dirty="0" smtClean="0"/>
          </a:p>
          <a:p>
            <a:pPr lvl="1"/>
            <a:r>
              <a:rPr lang="uk-UA" dirty="0" smtClean="0"/>
              <a:t>сімейство </a:t>
            </a:r>
            <a:r>
              <a:rPr lang="uk-UA" dirty="0"/>
              <a:t>стовпців </a:t>
            </a:r>
            <a:endParaRPr lang="uk-UA" dirty="0" smtClean="0"/>
          </a:p>
          <a:p>
            <a:pPr lvl="1"/>
            <a:r>
              <a:rPr lang="uk-UA" dirty="0" smtClean="0"/>
              <a:t>графи. </a:t>
            </a:r>
          </a:p>
          <a:p>
            <a:r>
              <a:rPr lang="uk-UA" dirty="0" smtClean="0"/>
              <a:t>Перші </a:t>
            </a:r>
            <a:r>
              <a:rPr lang="uk-UA" dirty="0"/>
              <a:t>три моделі мають загальну властивість, яке ми назвемо агрегатної орієнтацією (</a:t>
            </a:r>
            <a:r>
              <a:rPr lang="uk-UA" dirty="0" err="1"/>
              <a:t>aggregate</a:t>
            </a:r>
            <a:r>
              <a:rPr lang="uk-UA" dirty="0"/>
              <a:t> </a:t>
            </a:r>
            <a:r>
              <a:rPr lang="uk-UA" dirty="0" err="1"/>
              <a:t>orientation</a:t>
            </a:r>
            <a:r>
              <a:rPr lang="uk-UA" dirty="0"/>
              <a:t>).</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10</a:t>
            </a:fld>
            <a:endParaRPr lang="ru-RU"/>
          </a:p>
        </p:txBody>
      </p:sp>
    </p:spTree>
    <p:extLst>
      <p:ext uri="{BB962C8B-B14F-4D97-AF65-F5344CB8AC3E}">
        <p14:creationId xmlns:p14="http://schemas.microsoft.com/office/powerpoint/2010/main" val="268790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агрегати</a:t>
            </a:r>
            <a:endParaRPr lang="ru-RU" dirty="0"/>
          </a:p>
        </p:txBody>
      </p:sp>
      <p:sp>
        <p:nvSpPr>
          <p:cNvPr id="3" name="Объект 2"/>
          <p:cNvSpPr>
            <a:spLocks noGrp="1"/>
          </p:cNvSpPr>
          <p:nvPr>
            <p:ph idx="1"/>
          </p:nvPr>
        </p:nvSpPr>
        <p:spPr>
          <a:xfrm>
            <a:off x="696533" y="1503652"/>
            <a:ext cx="10515600" cy="5038815"/>
          </a:xfrm>
        </p:spPr>
        <p:txBody>
          <a:bodyPr>
            <a:normAutofit fontScale="70000" lnSpcReduction="20000"/>
          </a:bodyPr>
          <a:lstStyle/>
          <a:p>
            <a:r>
              <a:rPr lang="uk-UA" dirty="0" smtClean="0"/>
              <a:t>Реляційна </a:t>
            </a:r>
            <a:r>
              <a:rPr lang="uk-UA" dirty="0"/>
              <a:t>модель отримує інформацію, яку ми хочемо зберігати, і розділяє її на кортежі (рядки). Кортеж - це обмежена структура даних. Він зберігає набір значень, тому не може містити запис, список значень або інший кортеж. Ця простота утворює основу реляційної моделі і дозволяє інтерпретувати всі операції як операції над кортежами і повернення кортежів.</a:t>
            </a:r>
            <a:endParaRPr lang="ru-RU" dirty="0"/>
          </a:p>
          <a:p>
            <a:r>
              <a:rPr lang="uk-UA" dirty="0"/>
              <a:t>Агрегатна орієнтація дотримується іншого підходу. Вона враховує необхідність оперувати даними, що мають більш складну структуру, ніж набір кортежів. Її можна описати в термінах складної записи, яка може містити списки і інші структури записів. Як ми побачимо, бази даних типу "ключ-значення", документ і сімейство стовпців можуть містити складні записи. Однак для цієї складної записи немає загальноприйнятого </a:t>
            </a:r>
            <a:r>
              <a:rPr lang="uk-UA" dirty="0" err="1"/>
              <a:t>терміна</a:t>
            </a:r>
            <a:r>
              <a:rPr lang="uk-UA" dirty="0"/>
              <a:t>; в книзі ми називаємо її агрегатом (</a:t>
            </a:r>
            <a:r>
              <a:rPr lang="uk-UA" dirty="0" err="1"/>
              <a:t>aggregate</a:t>
            </a:r>
            <a:r>
              <a:rPr lang="uk-UA" dirty="0"/>
              <a:t>).</a:t>
            </a:r>
            <a:endParaRPr lang="ru-RU" dirty="0"/>
          </a:p>
          <a:p>
            <a:r>
              <a:rPr lang="uk-UA" dirty="0"/>
              <a:t>Агрегат - це термін, що прийшов з предметно-орієнтованого проектування (</a:t>
            </a:r>
            <a:r>
              <a:rPr lang="uk-UA" dirty="0" err="1"/>
              <a:t>Evans</a:t>
            </a:r>
            <a:r>
              <a:rPr lang="uk-UA" dirty="0"/>
              <a:t>]. У предметно-орієнтованому проектуванні агрегатом називають колекцію пов'язаних об'єктів, яка інтерпретується як єдине ціле. Зокрема, вона являє собою одиницю для маніпулювання даними та управління їх узгодженістю. Зазвичай ми модифікуємо агрегати за допомогою атомарних операцій і взаємодіємо зі сховищем даних за допомогою агрегатів.</a:t>
            </a:r>
            <a:endParaRPr lang="ru-RU" dirty="0"/>
          </a:p>
          <a:p>
            <a:r>
              <a:rPr lang="uk-UA" dirty="0"/>
              <a:t>Це визначення досить точно описує принципи роботи баз даних типу "ключ-значення", документ і сімейство значень. Агрегати полегшують роботу баз даних на кластерах, оскільки агрегат являє собою природну одиницю реплікації і фрагментації. Крім того, агрегати спрощують розробку прикладних програм, які часто маніпулюють даними за допомогою агрегованих структур.</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11</a:t>
            </a:fld>
            <a:endParaRPr lang="ru-RU"/>
          </a:p>
        </p:txBody>
      </p:sp>
    </p:spTree>
    <p:extLst>
      <p:ext uri="{BB962C8B-B14F-4D97-AF65-F5344CB8AC3E}">
        <p14:creationId xmlns:p14="http://schemas.microsoft.com/office/powerpoint/2010/main" val="1056759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Моделі</a:t>
            </a:r>
            <a:endParaRPr lang="ru-RU" dirty="0"/>
          </a:p>
        </p:txBody>
      </p:sp>
      <p:sp>
        <p:nvSpPr>
          <p:cNvPr id="3" name="Объект 2"/>
          <p:cNvSpPr>
            <a:spLocks noGrp="1"/>
          </p:cNvSpPr>
          <p:nvPr>
            <p:ph idx="1"/>
          </p:nvPr>
        </p:nvSpPr>
        <p:spPr/>
        <p:txBody>
          <a:bodyPr/>
          <a:lstStyle/>
          <a:p>
            <a:r>
              <a:rPr lang="uk-UA" dirty="0" smtClean="0"/>
              <a:t>Реляційна						Агрегатна</a:t>
            </a:r>
            <a:endParaRPr lang="ru-RU" dirty="0"/>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1264919" y="2509996"/>
            <a:ext cx="4440555" cy="3271679"/>
          </a:xfrm>
          <a:prstGeom prst="rect">
            <a:avLst/>
          </a:prstGeom>
          <a:noFill/>
          <a:ln>
            <a:noFill/>
          </a:ln>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5981701" y="2433636"/>
            <a:ext cx="4749800" cy="3052763"/>
          </a:xfrm>
          <a:prstGeom prst="rect">
            <a:avLst/>
          </a:prstGeom>
          <a:noFill/>
          <a:ln>
            <a:noFill/>
          </a:ln>
        </p:spPr>
      </p:pic>
      <p:sp>
        <p:nvSpPr>
          <p:cNvPr id="6" name="Нижний колонтитул 5"/>
          <p:cNvSpPr>
            <a:spLocks noGrp="1"/>
          </p:cNvSpPr>
          <p:nvPr>
            <p:ph type="ftr" sz="quarter" idx="11"/>
          </p:nvPr>
        </p:nvSpPr>
        <p:spPr/>
        <p:txBody>
          <a:bodyPr/>
          <a:lstStyle/>
          <a:p>
            <a:r>
              <a:rPr lang="ru-RU" smtClean="0"/>
              <a:t>Методи та аналіз великих даних</a:t>
            </a:r>
            <a:endParaRPr lang="ru-RU"/>
          </a:p>
        </p:txBody>
      </p:sp>
      <p:sp>
        <p:nvSpPr>
          <p:cNvPr id="7" name="Номер слайда 6"/>
          <p:cNvSpPr>
            <a:spLocks noGrp="1"/>
          </p:cNvSpPr>
          <p:nvPr>
            <p:ph type="sldNum" sz="quarter" idx="12"/>
          </p:nvPr>
        </p:nvSpPr>
        <p:spPr/>
        <p:txBody>
          <a:bodyPr/>
          <a:lstStyle/>
          <a:p>
            <a:fld id="{60E10DB6-439A-41A8-96F7-9E52E1D3D0F0}" type="slidenum">
              <a:rPr lang="ru-RU" smtClean="0"/>
              <a:t>12</a:t>
            </a:fld>
            <a:endParaRPr lang="ru-RU"/>
          </a:p>
        </p:txBody>
      </p:sp>
    </p:spTree>
    <p:extLst>
      <p:ext uri="{BB962C8B-B14F-4D97-AF65-F5344CB8AC3E}">
        <p14:creationId xmlns:p14="http://schemas.microsoft.com/office/powerpoint/2010/main" val="4268881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Формат </a:t>
            </a:r>
            <a:r>
              <a:rPr lang="en-US" dirty="0" smtClean="0"/>
              <a:t>JSON</a:t>
            </a:r>
            <a:endParaRPr lang="ru-RU"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1895792" y="2025015"/>
            <a:ext cx="3695065" cy="4541520"/>
          </a:xfrm>
          <a:prstGeom prst="rect">
            <a:avLst/>
          </a:prstGeom>
          <a:noFill/>
          <a:ln>
            <a:noFill/>
          </a:ln>
        </p:spPr>
      </p:pic>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13</a:t>
            </a:fld>
            <a:endParaRPr lang="ru-RU"/>
          </a:p>
        </p:txBody>
      </p:sp>
    </p:spTree>
    <p:extLst>
      <p:ext uri="{BB962C8B-B14F-4D97-AF65-F5344CB8AC3E}">
        <p14:creationId xmlns:p14="http://schemas.microsoft.com/office/powerpoint/2010/main" val="2775007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Агрегатна модель і </a:t>
            </a:r>
            <a:r>
              <a:rPr lang="uk-UA" smtClean="0"/>
              <a:t>її запис</a:t>
            </a:r>
            <a:endParaRPr lang="ru-RU"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175" y="2019300"/>
            <a:ext cx="5010785" cy="3927157"/>
          </a:xfrm>
          <a:prstGeom prst="rect">
            <a:avLst/>
          </a:prstGeom>
          <a:noFill/>
          <a:ln>
            <a:noFill/>
          </a:ln>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6399530" y="1578292"/>
            <a:ext cx="4441190" cy="5111115"/>
          </a:xfrm>
          <a:prstGeom prst="rect">
            <a:avLst/>
          </a:prstGeom>
          <a:noFill/>
          <a:ln>
            <a:noFill/>
          </a:ln>
        </p:spPr>
      </p:pic>
      <p:sp>
        <p:nvSpPr>
          <p:cNvPr id="6" name="Нижний колонтитул 5"/>
          <p:cNvSpPr>
            <a:spLocks noGrp="1"/>
          </p:cNvSpPr>
          <p:nvPr>
            <p:ph type="ftr" sz="quarter" idx="11"/>
          </p:nvPr>
        </p:nvSpPr>
        <p:spPr/>
        <p:txBody>
          <a:bodyPr/>
          <a:lstStyle/>
          <a:p>
            <a:r>
              <a:rPr lang="ru-RU" smtClean="0"/>
              <a:t>Методи та аналіз великих даних</a:t>
            </a:r>
            <a:endParaRPr lang="ru-RU"/>
          </a:p>
        </p:txBody>
      </p:sp>
      <p:sp>
        <p:nvSpPr>
          <p:cNvPr id="7" name="Номер слайда 6"/>
          <p:cNvSpPr>
            <a:spLocks noGrp="1"/>
          </p:cNvSpPr>
          <p:nvPr>
            <p:ph type="sldNum" sz="quarter" idx="12"/>
          </p:nvPr>
        </p:nvSpPr>
        <p:spPr/>
        <p:txBody>
          <a:bodyPr/>
          <a:lstStyle/>
          <a:p>
            <a:fld id="{60E10DB6-439A-41A8-96F7-9E52E1D3D0F0}" type="slidenum">
              <a:rPr lang="ru-RU" smtClean="0"/>
              <a:t>14</a:t>
            </a:fld>
            <a:endParaRPr lang="ru-RU"/>
          </a:p>
        </p:txBody>
      </p:sp>
    </p:spTree>
    <p:extLst>
      <p:ext uri="{BB962C8B-B14F-4D97-AF65-F5344CB8AC3E}">
        <p14:creationId xmlns:p14="http://schemas.microsoft.com/office/powerpoint/2010/main" val="3878042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Наслідки </a:t>
            </a:r>
            <a:r>
              <a:rPr lang="uk-UA" b="1" dirty="0" smtClean="0"/>
              <a:t>агрегації</a:t>
            </a:r>
            <a:endParaRPr lang="ru-RU" dirty="0"/>
          </a:p>
        </p:txBody>
      </p:sp>
      <p:sp>
        <p:nvSpPr>
          <p:cNvPr id="3" name="Объект 2"/>
          <p:cNvSpPr>
            <a:spLocks noGrp="1"/>
          </p:cNvSpPr>
          <p:nvPr>
            <p:ph idx="1"/>
          </p:nvPr>
        </p:nvSpPr>
        <p:spPr/>
        <p:txBody>
          <a:bodyPr>
            <a:normAutofit fontScale="70000" lnSpcReduction="20000"/>
          </a:bodyPr>
          <a:lstStyle/>
          <a:p>
            <a:r>
              <a:rPr lang="uk-UA" b="1" dirty="0"/>
              <a:t>Реляційні бази</a:t>
            </a:r>
            <a:r>
              <a:rPr lang="uk-UA" dirty="0"/>
              <a:t> даних не мають концепції агрегату в своїй моделі даних, тому ми називаємо їх </a:t>
            </a:r>
            <a:r>
              <a:rPr lang="uk-UA" b="1" dirty="0"/>
              <a:t>6езагрегатними</a:t>
            </a:r>
            <a:r>
              <a:rPr lang="uk-UA" dirty="0"/>
              <a:t> {</a:t>
            </a:r>
            <a:r>
              <a:rPr lang="uk-UA" dirty="0" err="1"/>
              <a:t>aggregate-ignorant</a:t>
            </a:r>
            <a:r>
              <a:rPr lang="uk-UA" dirty="0"/>
              <a:t>). В технології </a:t>
            </a:r>
            <a:r>
              <a:rPr lang="uk-UA" b="1" dirty="0" err="1"/>
              <a:t>NoSQL</a:t>
            </a:r>
            <a:r>
              <a:rPr lang="uk-UA" b="1" dirty="0"/>
              <a:t> графові бази</a:t>
            </a:r>
            <a:r>
              <a:rPr lang="uk-UA" dirty="0"/>
              <a:t> даних також </a:t>
            </a:r>
            <a:r>
              <a:rPr lang="uk-UA" b="1" dirty="0"/>
              <a:t>є </a:t>
            </a:r>
            <a:r>
              <a:rPr lang="uk-UA" b="1" dirty="0" err="1"/>
              <a:t>безагрегатними</a:t>
            </a:r>
            <a:r>
              <a:rPr lang="uk-UA" dirty="0"/>
              <a:t>. Цю властивість можна назвати недоліком. </a:t>
            </a:r>
            <a:endParaRPr lang="ru-RU" dirty="0"/>
          </a:p>
          <a:p>
            <a:r>
              <a:rPr lang="uk-UA" dirty="0"/>
              <a:t>Часто важко правильно зобразити границі агрегатів, особливо якщо одні й ті ж дані використовуються в різних контекстах. Замовлення є зручним агрегатом, якщо клієнт створює і переглядає замовлення, а роздрібний продавець обробляє їх. Однак, якщо продавець захоче проаналізувати свої продажі за останні декілька місяців, агрегат замовлень стане для нього проблемою. Для того щоб отримати історію </a:t>
            </a:r>
            <a:r>
              <a:rPr lang="uk-UA" dirty="0" smtClean="0"/>
              <a:t>продажів </a:t>
            </a:r>
            <a:r>
              <a:rPr lang="uk-UA" dirty="0"/>
              <a:t>ви повинні заглянути в кожен агрегат у вашій базі даних.</a:t>
            </a:r>
            <a:endParaRPr lang="ru-RU" dirty="0"/>
          </a:p>
          <a:p>
            <a:r>
              <a:rPr lang="uk-UA" dirty="0"/>
              <a:t>Отже, </a:t>
            </a:r>
            <a:r>
              <a:rPr lang="uk-UA" b="1" dirty="0"/>
              <a:t>агрегатна структура може спростити одні операції з даними і ускладнити інші</a:t>
            </a:r>
            <a:r>
              <a:rPr lang="uk-UA" dirty="0"/>
              <a:t>. </a:t>
            </a:r>
            <a:r>
              <a:rPr lang="uk-UA" dirty="0" err="1"/>
              <a:t>Безагрегатна</a:t>
            </a:r>
            <a:r>
              <a:rPr lang="uk-UA" dirty="0"/>
              <a:t> модель дозволяє легко переглядати дані різними способами, тому вона є кращим вибором, якщо у вас немає основної структури для маніпулювання даними.</a:t>
            </a:r>
            <a:endParaRPr lang="ru-RU" dirty="0"/>
          </a:p>
          <a:p>
            <a:r>
              <a:rPr lang="uk-UA" dirty="0"/>
              <a:t>Заключний аргумент на користь агрегатної орієнтації полягає в тому, що вона значно </a:t>
            </a:r>
            <a:r>
              <a:rPr lang="uk-UA" b="1" dirty="0"/>
              <a:t>полегшує роботу на кластерах</a:t>
            </a:r>
            <a:r>
              <a:rPr lang="uk-UA" dirty="0"/>
              <a:t>, яка була основною причиною появи технології </a:t>
            </a:r>
            <a:r>
              <a:rPr lang="uk-UA" dirty="0" err="1"/>
              <a:t>NoSQL</a:t>
            </a:r>
            <a:r>
              <a:rPr lang="uk-UA" dirty="0"/>
              <a:t>. При роботі на кластерах ви повинні мінімізувати кількість вузлів, які необхідно опитати, щоб зібрати дані. Включаючи агрегати явно, ми надаємо базі даних важливу інформацію про те, які частини даних обробляються разом і, отже, повинні зберігатися на одному і тому ж вузлу.</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15</a:t>
            </a:fld>
            <a:endParaRPr lang="ru-RU"/>
          </a:p>
        </p:txBody>
      </p:sp>
    </p:spTree>
    <p:extLst>
      <p:ext uri="{BB962C8B-B14F-4D97-AF65-F5344CB8AC3E}">
        <p14:creationId xmlns:p14="http://schemas.microsoft.com/office/powerpoint/2010/main" val="4027348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uk-UA" dirty="0"/>
              <a:t>Агрегати роблять сильний вплив на транзакції. </a:t>
            </a:r>
            <a:r>
              <a:rPr lang="uk-UA" b="1" dirty="0"/>
              <a:t>Реляційні бази даних дозволяють маніпулювати будь-якою комбінацією рядків з будь-якої таблиці в рамках однієї транзакції.</a:t>
            </a:r>
            <a:r>
              <a:rPr lang="uk-UA" dirty="0"/>
              <a:t> Такі транзакції називаються ACID. атомарні (</a:t>
            </a:r>
            <a:r>
              <a:rPr lang="uk-UA" dirty="0" err="1"/>
              <a:t>atomic</a:t>
            </a:r>
            <a:r>
              <a:rPr lang="uk-UA" dirty="0"/>
              <a:t>}, узгоджені {</a:t>
            </a:r>
            <a:r>
              <a:rPr lang="uk-UA" dirty="0" err="1"/>
              <a:t>consistent</a:t>
            </a:r>
            <a:r>
              <a:rPr lang="uk-UA" dirty="0"/>
              <a:t>), ізольовані {</a:t>
            </a:r>
            <a:r>
              <a:rPr lang="uk-UA" dirty="0" err="1"/>
              <a:t>isolated</a:t>
            </a:r>
            <a:r>
              <a:rPr lang="uk-UA" dirty="0"/>
              <a:t>) і довговічні (</a:t>
            </a:r>
            <a:r>
              <a:rPr lang="uk-UA" dirty="0" err="1"/>
              <a:t>duraЬle</a:t>
            </a:r>
            <a:r>
              <a:rPr lang="uk-UA" dirty="0"/>
              <a:t>). ACID - це надумана абревіатура; головним пунктом є </a:t>
            </a:r>
            <a:r>
              <a:rPr lang="uk-UA" dirty="0" err="1"/>
              <a:t>атомарность</a:t>
            </a:r>
            <a:r>
              <a:rPr lang="uk-UA" dirty="0"/>
              <a:t>: багато рядки з різних таблиць оновлюються в рамках однієї операції. Ця операція завершується або повним успіхом, або повною невдачею, причому паралельні операції </a:t>
            </a:r>
            <a:r>
              <a:rPr lang="uk-UA" dirty="0" err="1"/>
              <a:t>ізолюються</a:t>
            </a:r>
            <a:r>
              <a:rPr lang="uk-UA" dirty="0"/>
              <a:t> одна від одної так, що вони не можуть виконувати часткові модифікації.</a:t>
            </a:r>
            <a:endParaRPr lang="ru-RU" dirty="0"/>
          </a:p>
          <a:p>
            <a:r>
              <a:rPr lang="uk-UA" dirty="0"/>
              <a:t>Часто говорять, що </a:t>
            </a:r>
            <a:r>
              <a:rPr lang="uk-UA" b="1" dirty="0"/>
              <a:t>бази даних </a:t>
            </a:r>
            <a:r>
              <a:rPr lang="uk-UA" b="1" dirty="0" err="1"/>
              <a:t>NoSQL</a:t>
            </a:r>
            <a:r>
              <a:rPr lang="uk-UA" b="1" dirty="0"/>
              <a:t> не підтримують транзакції ACID і тим самим не забезпечують узгодженість</a:t>
            </a:r>
            <a:r>
              <a:rPr lang="uk-UA" dirty="0"/>
              <a:t>. Це огульне спрощення. В цілому це відноситься до тих агрегатно-орієнтованим баз даних, у яких немає транзакцій ACID, що охоплюють кілька агрегатів. Замість цього </a:t>
            </a:r>
            <a:r>
              <a:rPr lang="uk-UA" b="1" dirty="0"/>
              <a:t>вони підтримують атомарні маніпуляції з окремими агрегатами по черзі.</a:t>
            </a:r>
            <a:r>
              <a:rPr lang="uk-UA" dirty="0"/>
              <a:t> Це означає, що якщо нам потрібно обробити кілька агрегатів атомарним чином, то ми повинні управляти ними з коду програми.</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16</a:t>
            </a:fld>
            <a:endParaRPr lang="ru-RU"/>
          </a:p>
        </p:txBody>
      </p:sp>
    </p:spTree>
    <p:extLst>
      <p:ext uri="{BB962C8B-B14F-4D97-AF65-F5344CB8AC3E}">
        <p14:creationId xmlns:p14="http://schemas.microsoft.com/office/powerpoint/2010/main" val="2354153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uk-UA" b="1" dirty="0"/>
              <a:t>бази даних типу "ключ-значення" і </a:t>
            </a:r>
            <a:r>
              <a:rPr lang="uk-UA" b="1" dirty="0" err="1"/>
              <a:t>документні</a:t>
            </a:r>
            <a:r>
              <a:rPr lang="uk-UA" b="1" dirty="0"/>
              <a:t> бази даних є сильно агрегатно-орієнтованими</a:t>
            </a:r>
            <a:r>
              <a:rPr lang="uk-UA" dirty="0"/>
              <a:t>. Тут мається на увазі, що ці бази даних в основному були сконструйовані з агрегатів. Бази даних обох типів складаються з безлічі агрегатів, кожен з яких має ключ або ідентифікатор, який використовується для доступу до даних.</a:t>
            </a:r>
            <a:endParaRPr lang="ru-RU" dirty="0"/>
          </a:p>
          <a:p>
            <a:r>
              <a:rPr lang="uk-UA" dirty="0"/>
              <a:t>Ці дві моделі відрізняються один від одного тим, що </a:t>
            </a:r>
            <a:r>
              <a:rPr lang="uk-UA" b="1" dirty="0"/>
              <a:t>в базі даних "ключ-значення" агрегат є непроникним</a:t>
            </a:r>
            <a:r>
              <a:rPr lang="uk-UA" dirty="0"/>
              <a:t> для бази даних - просто великий чорний ящик, що складається з переважно безглуздих бітів. На противагу цьому </a:t>
            </a:r>
            <a:r>
              <a:rPr lang="uk-UA" b="1" dirty="0" err="1"/>
              <a:t>документна</a:t>
            </a:r>
            <a:r>
              <a:rPr lang="uk-UA" b="1" dirty="0"/>
              <a:t> база може бачити структуру агрегату</a:t>
            </a:r>
            <a:r>
              <a:rPr lang="uk-UA" dirty="0"/>
              <a:t>. Перевага непрозорості полягає в тому, що в агрегаті можна зберігати все що завгодно.</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17</a:t>
            </a:fld>
            <a:endParaRPr lang="ru-RU"/>
          </a:p>
        </p:txBody>
      </p:sp>
    </p:spTree>
    <p:extLst>
      <p:ext uri="{BB962C8B-B14F-4D97-AF65-F5344CB8AC3E}">
        <p14:creationId xmlns:p14="http://schemas.microsoft.com/office/powerpoint/2010/main" val="1421947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Обмеження</a:t>
            </a:r>
            <a:endParaRPr lang="ru-RU" dirty="0"/>
          </a:p>
        </p:txBody>
      </p:sp>
      <p:sp>
        <p:nvSpPr>
          <p:cNvPr id="3" name="Объект 2"/>
          <p:cNvSpPr>
            <a:spLocks noGrp="1"/>
          </p:cNvSpPr>
          <p:nvPr>
            <p:ph idx="1"/>
          </p:nvPr>
        </p:nvSpPr>
        <p:spPr/>
        <p:txBody>
          <a:bodyPr>
            <a:normAutofit fontScale="77500" lnSpcReduction="20000"/>
          </a:bodyPr>
          <a:lstStyle/>
          <a:p>
            <a:r>
              <a:rPr lang="uk-UA" dirty="0"/>
              <a:t>База даних може обмежувати загальний розмір </a:t>
            </a:r>
            <a:r>
              <a:rPr lang="uk-UA" dirty="0" smtClean="0"/>
              <a:t>агрегату. </a:t>
            </a:r>
          </a:p>
          <a:p>
            <a:r>
              <a:rPr lang="uk-UA" dirty="0" err="1" smtClean="0"/>
              <a:t>Документна</a:t>
            </a:r>
            <a:r>
              <a:rPr lang="uk-UA" dirty="0" smtClean="0"/>
              <a:t> </a:t>
            </a:r>
            <a:r>
              <a:rPr lang="uk-UA" dirty="0"/>
              <a:t>база даних накладає обмеження на те, що можна зберігати в агрегаті, визначаючи допустимі структури і типи. Однак за це ми отримуємо велику гнучкість доступу. </a:t>
            </a:r>
            <a:endParaRPr lang="uk-UA" dirty="0" smtClean="0"/>
          </a:p>
          <a:p>
            <a:r>
              <a:rPr lang="uk-UA" dirty="0" smtClean="0"/>
              <a:t>У </a:t>
            </a:r>
            <a:r>
              <a:rPr lang="uk-UA" dirty="0"/>
              <a:t>сховищі типу "ключ-значення" ми можемо переглядати агрегат тільки за допомогою його ключа. </a:t>
            </a:r>
            <a:endParaRPr lang="uk-UA" dirty="0" smtClean="0"/>
          </a:p>
          <a:p>
            <a:r>
              <a:rPr lang="uk-UA" dirty="0" smtClean="0"/>
              <a:t>У </a:t>
            </a:r>
            <a:r>
              <a:rPr lang="uk-UA" dirty="0" err="1"/>
              <a:t>документній</a:t>
            </a:r>
            <a:r>
              <a:rPr lang="uk-UA" dirty="0"/>
              <a:t> базі даних можна посилати базі даних запити, що стосуються полів в агрегаті, видаляти агрегату, а не весь агрегат цілком, причому база даних може створювати індекси з урахуванням вмісту агрегату. На практиці розділова лінія між базами даних типу "ключ-значення" і </a:t>
            </a:r>
            <a:r>
              <a:rPr lang="uk-UA" dirty="0" err="1" smtClean="0"/>
              <a:t>документними</a:t>
            </a:r>
            <a:r>
              <a:rPr lang="uk-UA" dirty="0" smtClean="0"/>
              <a:t> </a:t>
            </a:r>
            <a:r>
              <a:rPr lang="uk-UA" dirty="0"/>
              <a:t>базами даних </a:t>
            </a:r>
            <a:r>
              <a:rPr lang="uk-UA" dirty="0" smtClean="0"/>
              <a:t>доволі </a:t>
            </a:r>
            <a:r>
              <a:rPr lang="uk-UA" dirty="0"/>
              <a:t>розпливчаста. Люди часто записують ідентифікатори в </a:t>
            </a:r>
            <a:r>
              <a:rPr lang="uk-UA" dirty="0" err="1"/>
              <a:t>документні</a:t>
            </a:r>
            <a:r>
              <a:rPr lang="uk-UA" dirty="0"/>
              <a:t> бази даних, щоб виконувати пошук в стилі "ключ-значення". Бази даних, що класифіковані як бази типу "ключ-значення", можуть пропонувати нові структури для даних, крім непрозорих агрегатів. Наприклад, база даних </a:t>
            </a:r>
            <a:r>
              <a:rPr lang="uk-UA" dirty="0" err="1"/>
              <a:t>Riak</a:t>
            </a:r>
            <a:r>
              <a:rPr lang="uk-UA" dirty="0"/>
              <a:t> дозволяє додавати метадані до агрегатів для індексування та встановлення </a:t>
            </a:r>
            <a:r>
              <a:rPr lang="uk-UA" dirty="0" err="1"/>
              <a:t>зв'язків</a:t>
            </a:r>
            <a:r>
              <a:rPr lang="uk-UA" dirty="0"/>
              <a:t> між агрегатами, а </a:t>
            </a:r>
            <a:r>
              <a:rPr lang="uk-UA" dirty="0" err="1"/>
              <a:t>Redis</a:t>
            </a:r>
            <a:r>
              <a:rPr lang="uk-UA" dirty="0"/>
              <a:t> дозволяє розбивати агрегати на списки або множини.</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18</a:t>
            </a:fld>
            <a:endParaRPr lang="ru-RU"/>
          </a:p>
        </p:txBody>
      </p:sp>
    </p:spTree>
    <p:extLst>
      <p:ext uri="{BB962C8B-B14F-4D97-AF65-F5344CB8AC3E}">
        <p14:creationId xmlns:p14="http://schemas.microsoft.com/office/powerpoint/2010/main" val="3978606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Сховища типу сімейства «стовпців</a:t>
            </a:r>
            <a:r>
              <a:rPr lang="uk-UA" b="1" dirty="0" smtClean="0"/>
              <a:t>»</a:t>
            </a:r>
            <a:endParaRPr lang="ru-RU" dirty="0"/>
          </a:p>
        </p:txBody>
      </p:sp>
      <p:sp>
        <p:nvSpPr>
          <p:cNvPr id="3" name="Объект 2"/>
          <p:cNvSpPr>
            <a:spLocks noGrp="1"/>
          </p:cNvSpPr>
          <p:nvPr>
            <p:ph idx="1"/>
          </p:nvPr>
        </p:nvSpPr>
        <p:spPr/>
        <p:txBody>
          <a:bodyPr/>
          <a:lstStyle/>
          <a:p>
            <a:r>
              <a:rPr lang="uk-UA" dirty="0" smtClean="0"/>
              <a:t>Однією </a:t>
            </a:r>
            <a:r>
              <a:rPr lang="uk-UA" dirty="0"/>
              <a:t>з ранніх і популярних баз даних </a:t>
            </a:r>
            <a:r>
              <a:rPr lang="uk-UA" dirty="0" err="1"/>
              <a:t>NoSQL</a:t>
            </a:r>
            <a:r>
              <a:rPr lang="uk-UA" dirty="0"/>
              <a:t> була база </a:t>
            </a:r>
            <a:r>
              <a:rPr lang="uk-UA" dirty="0" err="1"/>
              <a:t>BigTaЬle</a:t>
            </a:r>
            <a:r>
              <a:rPr lang="uk-UA" dirty="0"/>
              <a:t> компанії </a:t>
            </a:r>
            <a:r>
              <a:rPr lang="uk-UA" dirty="0" err="1" smtClean="0"/>
              <a:t>Google</a:t>
            </a:r>
            <a:r>
              <a:rPr lang="uk-UA" dirty="0" smtClean="0"/>
              <a:t>. </a:t>
            </a:r>
            <a:r>
              <a:rPr lang="uk-UA" dirty="0"/>
              <a:t>Її ім'я викликає в уяві табличну структуру, що складається з окремих стовпців і не має схеми. Як незабаром буде показано, цю структуру не слід представляти у вигляді таблиці; </a:t>
            </a:r>
            <a:endParaRPr lang="uk-UA" dirty="0" smtClean="0"/>
          </a:p>
          <a:p>
            <a:r>
              <a:rPr lang="uk-UA" dirty="0" smtClean="0"/>
              <a:t>вона </a:t>
            </a:r>
            <a:r>
              <a:rPr lang="uk-UA" dirty="0"/>
              <a:t>являє собою дворівневий асоціативний масив. </a:t>
            </a:r>
            <a:r>
              <a:rPr lang="uk-UA" dirty="0" smtClean="0"/>
              <a:t>ця </a:t>
            </a:r>
            <a:r>
              <a:rPr lang="uk-UA" dirty="0"/>
              <a:t>модель вплинула на більш пізні бази даних, такі як </a:t>
            </a:r>
            <a:r>
              <a:rPr lang="uk-UA" dirty="0" err="1"/>
              <a:t>HBase</a:t>
            </a:r>
            <a:r>
              <a:rPr lang="uk-UA" dirty="0"/>
              <a:t> і </a:t>
            </a:r>
            <a:r>
              <a:rPr lang="uk-UA" dirty="0" err="1"/>
              <a:t>Cassandra</a:t>
            </a:r>
            <a:r>
              <a:rPr lang="uk-UA" dirty="0"/>
              <a:t>.</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19</a:t>
            </a:fld>
            <a:endParaRPr lang="ru-RU"/>
          </a:p>
        </p:txBody>
      </p:sp>
    </p:spTree>
    <p:extLst>
      <p:ext uri="{BB962C8B-B14F-4D97-AF65-F5344CB8AC3E}">
        <p14:creationId xmlns:p14="http://schemas.microsoft.com/office/powerpoint/2010/main" val="1668407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Зм</a:t>
            </a:r>
            <a:r>
              <a:rPr lang="uk-UA" dirty="0" err="1" smtClean="0"/>
              <a:t>іст</a:t>
            </a:r>
            <a:endParaRPr lang="ru-RU" dirty="0"/>
          </a:p>
        </p:txBody>
      </p:sp>
      <p:sp>
        <p:nvSpPr>
          <p:cNvPr id="3" name="Объект 2"/>
          <p:cNvSpPr>
            <a:spLocks noGrp="1"/>
          </p:cNvSpPr>
          <p:nvPr>
            <p:ph idx="1"/>
          </p:nvPr>
        </p:nvSpPr>
        <p:spPr/>
        <p:txBody>
          <a:bodyPr/>
          <a:lstStyle/>
          <a:p>
            <a:pPr marL="514350" indent="-514350">
              <a:buFont typeface="+mj-lt"/>
              <a:buAutoNum type="arabicPeriod"/>
            </a:pPr>
            <a:r>
              <a:rPr lang="ru-RU" dirty="0" err="1" smtClean="0"/>
              <a:t>Загальна</a:t>
            </a:r>
            <a:r>
              <a:rPr lang="ru-RU" dirty="0" smtClean="0"/>
              <a:t> </a:t>
            </a:r>
            <a:r>
              <a:rPr lang="uk-UA" dirty="0" smtClean="0"/>
              <a:t>і</a:t>
            </a:r>
            <a:r>
              <a:rPr lang="ru-RU" dirty="0" err="1" smtClean="0"/>
              <a:t>нформація</a:t>
            </a:r>
            <a:r>
              <a:rPr lang="ru-RU" dirty="0" smtClean="0"/>
              <a:t> про </a:t>
            </a:r>
            <a:r>
              <a:rPr lang="en-US" dirty="0" err="1" smtClean="0"/>
              <a:t>NoSql</a:t>
            </a:r>
            <a:endParaRPr lang="en-US" dirty="0" smtClean="0"/>
          </a:p>
          <a:p>
            <a:pPr marL="514350" indent="-514350">
              <a:buFont typeface="+mj-lt"/>
              <a:buAutoNum type="arabicPeriod"/>
            </a:pPr>
            <a:r>
              <a:rPr lang="uk-UA" dirty="0" smtClean="0"/>
              <a:t>Агрегати</a:t>
            </a:r>
          </a:p>
          <a:p>
            <a:pPr marL="514350" indent="-514350">
              <a:buFont typeface="+mj-lt"/>
              <a:buAutoNum type="arabicPeriod"/>
            </a:pPr>
            <a:r>
              <a:rPr lang="uk-UA" dirty="0" smtClean="0"/>
              <a:t>Сховища даних</a:t>
            </a:r>
          </a:p>
          <a:p>
            <a:pPr marL="514350" indent="-514350">
              <a:buFont typeface="+mj-lt"/>
              <a:buAutoNum type="arabicPeriod"/>
            </a:pPr>
            <a:r>
              <a:rPr lang="uk-UA" dirty="0" smtClean="0"/>
              <a:t>Шаблон </a:t>
            </a:r>
            <a:r>
              <a:rPr lang="en-US" dirty="0" smtClean="0"/>
              <a:t>Map-Reduce</a:t>
            </a:r>
            <a:endParaRPr lang="uk-UA" dirty="0" smtClean="0"/>
          </a:p>
          <a:p>
            <a:endParaRPr lang="en-US" dirty="0" smtClean="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2</a:t>
            </a:fld>
            <a:endParaRPr lang="ru-RU"/>
          </a:p>
        </p:txBody>
      </p:sp>
    </p:spTree>
    <p:extLst>
      <p:ext uri="{BB962C8B-B14F-4D97-AF65-F5344CB8AC3E}">
        <p14:creationId xmlns:p14="http://schemas.microsoft.com/office/powerpoint/2010/main" val="3022881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uk-UA" dirty="0"/>
              <a:t>Ці бази даних з таблицями в стилі </a:t>
            </a:r>
            <a:r>
              <a:rPr lang="uk-UA" dirty="0" err="1"/>
              <a:t>BigTaЬle</a:t>
            </a:r>
            <a:r>
              <a:rPr lang="uk-UA" dirty="0"/>
              <a:t> часто називають </a:t>
            </a:r>
            <a:r>
              <a:rPr lang="uk-UA" b="1" dirty="0"/>
              <a:t>сховищами стовпців</a:t>
            </a:r>
            <a:r>
              <a:rPr lang="uk-UA" dirty="0"/>
              <a:t>, але це ім'я відноситься зовсім до іншої сутності. Сховища стовпців, що існували до появи технології </a:t>
            </a:r>
            <a:r>
              <a:rPr lang="uk-UA" dirty="0" err="1"/>
              <a:t>NoSQL</a:t>
            </a:r>
            <a:r>
              <a:rPr lang="uk-UA" dirty="0"/>
              <a:t>, такі як C-</a:t>
            </a:r>
            <a:r>
              <a:rPr lang="uk-UA" dirty="0" err="1"/>
              <a:t>Store</a:t>
            </a:r>
            <a:r>
              <a:rPr lang="uk-UA" dirty="0"/>
              <a:t>, прекрасно уживалися з мовою SQL і реляційної моделлю. Вони відрізнялися лише способом фізичного зберігання даних. </a:t>
            </a:r>
            <a:endParaRPr lang="uk-UA" dirty="0" smtClean="0"/>
          </a:p>
          <a:p>
            <a:r>
              <a:rPr lang="uk-UA" b="1" dirty="0" smtClean="0"/>
              <a:t>Більшість </a:t>
            </a:r>
            <a:r>
              <a:rPr lang="uk-UA" b="1" dirty="0"/>
              <a:t>баз даних як </a:t>
            </a:r>
            <a:r>
              <a:rPr lang="uk-UA" b="1" dirty="0" smtClean="0"/>
              <a:t>одиницю </a:t>
            </a:r>
            <a:r>
              <a:rPr lang="uk-UA" b="1" dirty="0"/>
              <a:t>зберігання використовують рядки</a:t>
            </a:r>
            <a:r>
              <a:rPr lang="uk-UA" dirty="0"/>
              <a:t>. Крім усього іншого, це дозволяє забезпечити високу продуктивність запису. Однак існує багато сценаріїв, в яких записи виконуються </a:t>
            </a:r>
            <a:r>
              <a:rPr lang="uk-UA" dirty="0" err="1"/>
              <a:t>рідко</a:t>
            </a:r>
            <a:r>
              <a:rPr lang="uk-UA" dirty="0"/>
              <a:t>, але доводиться часто зчитувати по кілька стовпців з багатьох рядків одночасно. У цій ситуації краще вважати одиницею зберігання групи стовпців для всіх рядків. Саме тому такі бази даних називаються сховищами стовпців.</a:t>
            </a:r>
            <a:endParaRPr lang="ru-RU" dirty="0"/>
          </a:p>
          <a:p>
            <a:r>
              <a:rPr lang="uk-UA" dirty="0"/>
              <a:t>База даних </a:t>
            </a:r>
            <a:r>
              <a:rPr lang="uk-UA" dirty="0" err="1"/>
              <a:t>Big</a:t>
            </a:r>
            <a:r>
              <a:rPr lang="uk-UA" dirty="0"/>
              <a:t> Та</a:t>
            </a:r>
            <a:r>
              <a:rPr lang="en-US" dirty="0" err="1"/>
              <a:t>bl</a:t>
            </a:r>
            <a:r>
              <a:rPr lang="uk-UA" dirty="0"/>
              <a:t>е і її нащадки засновані на </a:t>
            </a:r>
            <a:r>
              <a:rPr lang="uk-UA" b="1" dirty="0"/>
              <a:t>концепції зберігання груп стовпців</a:t>
            </a:r>
            <a:r>
              <a:rPr lang="uk-UA" dirty="0"/>
              <a:t> (сімейств стовпців), але, на відміну бази C-</a:t>
            </a:r>
            <a:r>
              <a:rPr lang="uk-UA" dirty="0" err="1"/>
              <a:t>Store</a:t>
            </a:r>
            <a:r>
              <a:rPr lang="uk-UA" dirty="0"/>
              <a:t> і її аналогів, в них не використовуються реляційна модель і мову SQL. Цей клас баз даних будемо називати родинами стовпців.</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20</a:t>
            </a:fld>
            <a:endParaRPr lang="ru-RU"/>
          </a:p>
        </p:txBody>
      </p:sp>
    </p:spTree>
    <p:extLst>
      <p:ext uri="{BB962C8B-B14F-4D97-AF65-F5344CB8AC3E}">
        <p14:creationId xmlns:p14="http://schemas.microsoft.com/office/powerpoint/2010/main" val="1947784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Подання інформації у вигляді структури «сімейство стовпців»</a:t>
            </a:r>
            <a:endParaRPr lang="ru-RU"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9833" y="1690687"/>
            <a:ext cx="6594922" cy="4967689"/>
          </a:xfrm>
          <a:prstGeom prst="rect">
            <a:avLst/>
          </a:prstGeom>
          <a:noFill/>
          <a:ln>
            <a:noFill/>
          </a:ln>
        </p:spPr>
      </p:pic>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21</a:t>
            </a:fld>
            <a:endParaRPr lang="ru-RU"/>
          </a:p>
        </p:txBody>
      </p:sp>
    </p:spTree>
    <p:extLst>
      <p:ext uri="{BB962C8B-B14F-4D97-AF65-F5344CB8AC3E}">
        <p14:creationId xmlns:p14="http://schemas.microsoft.com/office/powerpoint/2010/main" val="2391811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Типи орієнтації </a:t>
            </a:r>
            <a:endParaRPr lang="ru-RU" dirty="0"/>
          </a:p>
        </p:txBody>
      </p:sp>
      <p:sp>
        <p:nvSpPr>
          <p:cNvPr id="3" name="Объект 2"/>
          <p:cNvSpPr>
            <a:spLocks noGrp="1"/>
          </p:cNvSpPr>
          <p:nvPr>
            <p:ph idx="1"/>
          </p:nvPr>
        </p:nvSpPr>
        <p:spPr/>
        <p:txBody>
          <a:bodyPr/>
          <a:lstStyle/>
          <a:p>
            <a:pPr marL="0" indent="0">
              <a:buNone/>
            </a:pPr>
            <a:r>
              <a:rPr lang="uk-UA" dirty="0"/>
              <a:t>• </a:t>
            </a:r>
            <a:r>
              <a:rPr lang="uk-UA" b="1" dirty="0"/>
              <a:t>Орієнтація по рядках</a:t>
            </a:r>
            <a:r>
              <a:rPr lang="uk-UA" dirty="0"/>
              <a:t>. Кожен рядок - це агрегат (наприклад, клієнт з ідентифікатором-1234), а сімейства стовпців містять фрагменти даних (профіль, історія замовлень) в цьому агрегаті. </a:t>
            </a:r>
            <a:endParaRPr lang="ru-RU" dirty="0"/>
          </a:p>
          <a:p>
            <a:pPr marL="0" indent="0">
              <a:buNone/>
            </a:pPr>
            <a:r>
              <a:rPr lang="uk-UA" dirty="0"/>
              <a:t>• </a:t>
            </a:r>
            <a:r>
              <a:rPr lang="uk-UA" b="1" dirty="0"/>
              <a:t>Орієнтація по стовпцях</a:t>
            </a:r>
            <a:r>
              <a:rPr lang="uk-UA" dirty="0"/>
              <a:t>. Кожне сімейство стовпців визначає тип запису (наприклад, профілі клієнтів), причому кожного запису відповідають рядки. В такому випадку рядок можна інтерпретувати як об'єднання записів з усіх сімейств стовпців.</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22</a:t>
            </a:fld>
            <a:endParaRPr lang="ru-RU"/>
          </a:p>
        </p:txBody>
      </p:sp>
    </p:spTree>
    <p:extLst>
      <p:ext uri="{BB962C8B-B14F-4D97-AF65-F5344CB8AC3E}">
        <p14:creationId xmlns:p14="http://schemas.microsoft.com/office/powerpoint/2010/main" val="4037174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a:t>
            </a:r>
            <a:r>
              <a:rPr lang="uk-UA" dirty="0" smtClean="0"/>
              <a:t>широкі» </a:t>
            </a:r>
            <a:r>
              <a:rPr lang="uk-UA" dirty="0"/>
              <a:t>і </a:t>
            </a:r>
            <a:r>
              <a:rPr lang="uk-UA" dirty="0" smtClean="0"/>
              <a:t>«худі рядки»</a:t>
            </a:r>
            <a:endParaRPr lang="ru-RU" dirty="0"/>
          </a:p>
        </p:txBody>
      </p:sp>
      <p:sp>
        <p:nvSpPr>
          <p:cNvPr id="3" name="Объект 2"/>
          <p:cNvSpPr>
            <a:spLocks noGrp="1"/>
          </p:cNvSpPr>
          <p:nvPr>
            <p:ph idx="1"/>
          </p:nvPr>
        </p:nvSpPr>
        <p:spPr/>
        <p:txBody>
          <a:bodyPr>
            <a:normAutofit fontScale="77500" lnSpcReduction="20000"/>
          </a:bodyPr>
          <a:lstStyle/>
          <a:p>
            <a:r>
              <a:rPr lang="uk-UA" dirty="0"/>
              <a:t>У базі даних </a:t>
            </a:r>
            <a:r>
              <a:rPr lang="uk-UA" dirty="0" err="1"/>
              <a:t>Cassandra</a:t>
            </a:r>
            <a:r>
              <a:rPr lang="uk-UA" dirty="0"/>
              <a:t> рядки бувають </a:t>
            </a:r>
            <a:r>
              <a:rPr lang="uk-UA" dirty="0" smtClean="0"/>
              <a:t>«широкими» </a:t>
            </a:r>
            <a:r>
              <a:rPr lang="uk-UA" dirty="0"/>
              <a:t>і "худими". Худі рядки (</a:t>
            </a:r>
            <a:r>
              <a:rPr lang="uk-UA" dirty="0" err="1"/>
              <a:t>skinny</a:t>
            </a:r>
            <a:r>
              <a:rPr lang="uk-UA" dirty="0"/>
              <a:t> </a:t>
            </a:r>
            <a:r>
              <a:rPr lang="uk-UA" dirty="0" err="1"/>
              <a:t>rows</a:t>
            </a:r>
            <a:r>
              <a:rPr lang="uk-UA" dirty="0"/>
              <a:t>) містять кілька стовпчиків, причому одні і ті ж стовпчики використовуються в різних рядках. В даному випадку </a:t>
            </a:r>
            <a:r>
              <a:rPr lang="uk-UA" b="1" dirty="0"/>
              <a:t>сімейство стовпців визначає тип запису, кожний рядок є записом, а кожен стовпець-полем</a:t>
            </a:r>
            <a:r>
              <a:rPr lang="uk-UA" dirty="0"/>
              <a:t>. Широкий рядок (</a:t>
            </a:r>
            <a:r>
              <a:rPr lang="uk-UA" dirty="0" err="1"/>
              <a:t>wide</a:t>
            </a:r>
            <a:r>
              <a:rPr lang="uk-UA" dirty="0"/>
              <a:t> </a:t>
            </a:r>
            <a:r>
              <a:rPr lang="uk-UA" dirty="0" err="1"/>
              <a:t>row</a:t>
            </a:r>
            <a:r>
              <a:rPr lang="uk-UA" dirty="0"/>
              <a:t>) містить багато різних стовпців (можливо, тисячі). Широке сімейство стовпців моделює список, в якому кожен стовпець представляє собою елемент в цьому списку.</a:t>
            </a:r>
            <a:endParaRPr lang="ru-RU" dirty="0"/>
          </a:p>
          <a:p>
            <a:r>
              <a:rPr lang="uk-UA" b="1" dirty="0"/>
              <a:t>Широкі сімейства стовпців можуть визначати певний порядок проходження своїх стовпців</a:t>
            </a:r>
            <a:r>
              <a:rPr lang="uk-UA" dirty="0"/>
              <a:t>. У такому випадку </a:t>
            </a:r>
            <a:r>
              <a:rPr lang="uk-UA" dirty="0" smtClean="0"/>
              <a:t>можна </a:t>
            </a:r>
            <a:r>
              <a:rPr lang="uk-UA" dirty="0"/>
              <a:t>звертатися до замовлень і діапазонами замовлень по їх порядковим ключам. Якщо замовлення впорядковані за ідентифікаторами, це не представляє інтересу, але ключ являє собою конкатенацію дати і ідентифікатора (наприклад, 20111027-1001), і це виявляється корисним.</a:t>
            </a:r>
            <a:endParaRPr lang="ru-RU" dirty="0"/>
          </a:p>
          <a:p>
            <a:r>
              <a:rPr lang="uk-UA" dirty="0"/>
              <a:t>Незважаючи на те що корисно розрізняти «широкі» і "худі" сімейства стовпців, немає ніяких формальних причин, за якими сімейство стовпців не може містити як стовпці, схожі на поля, так і стовпці, що нагадують списки, хоча впорядкування при цьому сильно </a:t>
            </a:r>
            <a:r>
              <a:rPr lang="uk-UA" dirty="0" err="1"/>
              <a:t>ускладнюється</a:t>
            </a:r>
            <a:r>
              <a:rPr lang="uk-UA" dirty="0"/>
              <a:t>.</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23</a:t>
            </a:fld>
            <a:endParaRPr lang="ru-RU"/>
          </a:p>
        </p:txBody>
      </p:sp>
    </p:spTree>
    <p:extLst>
      <p:ext uri="{BB962C8B-B14F-4D97-AF65-F5344CB8AC3E}">
        <p14:creationId xmlns:p14="http://schemas.microsoft.com/office/powerpoint/2010/main" val="616026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агрегатно-орієнтовані моделі </a:t>
            </a:r>
            <a:r>
              <a:rPr lang="uk-UA" dirty="0"/>
              <a:t>і їх </a:t>
            </a:r>
            <a:r>
              <a:rPr lang="uk-UA" dirty="0" smtClean="0"/>
              <a:t>відмінності</a:t>
            </a:r>
            <a:endParaRPr lang="ru-RU" dirty="0"/>
          </a:p>
        </p:txBody>
      </p:sp>
      <p:sp>
        <p:nvSpPr>
          <p:cNvPr id="3" name="Объект 2"/>
          <p:cNvSpPr>
            <a:spLocks noGrp="1"/>
          </p:cNvSpPr>
          <p:nvPr>
            <p:ph idx="1"/>
          </p:nvPr>
        </p:nvSpPr>
        <p:spPr>
          <a:xfrm>
            <a:off x="838200" y="1863725"/>
            <a:ext cx="10515600" cy="4351338"/>
          </a:xfrm>
        </p:spPr>
        <p:txBody>
          <a:bodyPr>
            <a:normAutofit fontScale="70000" lnSpcReduction="20000"/>
          </a:bodyPr>
          <a:lstStyle/>
          <a:p>
            <a:r>
              <a:rPr lang="uk-UA" dirty="0"/>
              <a:t>для </a:t>
            </a:r>
            <a:r>
              <a:rPr lang="uk-UA" dirty="0" smtClean="0"/>
              <a:t>пошуку використовують поняття </a:t>
            </a:r>
            <a:r>
              <a:rPr lang="uk-UA" dirty="0"/>
              <a:t>агрегату, індексованого </a:t>
            </a:r>
            <a:r>
              <a:rPr lang="uk-UA" dirty="0" smtClean="0"/>
              <a:t>ключем.</a:t>
            </a:r>
          </a:p>
          <a:p>
            <a:r>
              <a:rPr lang="uk-UA" dirty="0" smtClean="0"/>
              <a:t> </a:t>
            </a:r>
            <a:r>
              <a:rPr lang="uk-UA" dirty="0"/>
              <a:t>Агрегат дуже важливий для роботи на кластерах, оскільки база даних в цьому випадку буде гарантувати, що всі дані одного агрегату зберігаються в одному вузлу. Крім того, агрегат є атомарної одиницею модифікації, забезпечуючи корисний, хоча і обмежений обсяг управління транзакціями.</a:t>
            </a:r>
            <a:endParaRPr lang="ru-RU" dirty="0"/>
          </a:p>
          <a:p>
            <a:r>
              <a:rPr lang="uk-UA" dirty="0"/>
              <a:t>Агрегати бувають різними. </a:t>
            </a:r>
            <a:r>
              <a:rPr lang="uk-UA" b="1" dirty="0"/>
              <a:t>Моделі даних типу "ключ-значення"</a:t>
            </a:r>
            <a:r>
              <a:rPr lang="uk-UA" dirty="0"/>
              <a:t> інтерпретують агрегати як "чорний ящик", тобто шукати можна тільки цілі агрегати, - </a:t>
            </a:r>
            <a:r>
              <a:rPr lang="uk-UA" b="1" dirty="0" smtClean="0"/>
              <a:t>не можна </a:t>
            </a:r>
            <a:r>
              <a:rPr lang="uk-UA" b="1" dirty="0"/>
              <a:t>подати запит на отримання частини агрегату</a:t>
            </a:r>
            <a:r>
              <a:rPr lang="uk-UA" dirty="0"/>
              <a:t>.</a:t>
            </a:r>
            <a:endParaRPr lang="ru-RU" dirty="0"/>
          </a:p>
          <a:p>
            <a:r>
              <a:rPr lang="uk-UA" b="1" dirty="0"/>
              <a:t>У </a:t>
            </a:r>
            <a:r>
              <a:rPr lang="uk-UA" b="1" dirty="0" err="1"/>
              <a:t>документній</a:t>
            </a:r>
            <a:r>
              <a:rPr lang="uk-UA" b="1" dirty="0"/>
              <a:t> моделі агрегат є прозорим для бази даних</a:t>
            </a:r>
            <a:r>
              <a:rPr lang="uk-UA" dirty="0"/>
              <a:t>. Це дозволяє посилати запити до фрагментів агрегату і здійснювати часткове вилучення даних. Однак, оскільки документ не має схеми, база даних не може сильно впливати на структуру документа, щоб оптимізувати зберігання та вилучення частин агрегату.</a:t>
            </a:r>
            <a:endParaRPr lang="ru-RU" dirty="0"/>
          </a:p>
          <a:p>
            <a:r>
              <a:rPr lang="uk-UA" b="1" dirty="0"/>
              <a:t>Моделі типу "сімейство стовпців" поділяють агрегат на групи стовпців, інтерпретуючи їх як одиниці даних в агрегаті-рядку.</a:t>
            </a:r>
            <a:r>
              <a:rPr lang="uk-UA" dirty="0"/>
              <a:t> Це накладає на агрегат структурні обмеження, але дозволяє базі даних використовувати цю структуру для поліпшення доступу.</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24</a:t>
            </a:fld>
            <a:endParaRPr lang="ru-RU"/>
          </a:p>
        </p:txBody>
      </p:sp>
    </p:spTree>
    <p:extLst>
      <p:ext uri="{BB962C8B-B14F-4D97-AF65-F5344CB8AC3E}">
        <p14:creationId xmlns:p14="http://schemas.microsoft.com/office/powerpoint/2010/main" val="1037250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Короткі висновки</a:t>
            </a:r>
            <a:endParaRPr lang="ru-RU" b="1" dirty="0"/>
          </a:p>
        </p:txBody>
      </p:sp>
      <p:sp>
        <p:nvSpPr>
          <p:cNvPr id="3" name="Объект 2"/>
          <p:cNvSpPr>
            <a:spLocks noGrp="1"/>
          </p:cNvSpPr>
          <p:nvPr>
            <p:ph idx="1"/>
          </p:nvPr>
        </p:nvSpPr>
        <p:spPr/>
        <p:txBody>
          <a:bodyPr>
            <a:normAutofit lnSpcReduction="10000"/>
          </a:bodyPr>
          <a:lstStyle/>
          <a:p>
            <a:pPr lvl="0"/>
            <a:r>
              <a:rPr lang="uk-UA" dirty="0"/>
              <a:t>Агрегат - це колекція даних, з якою працюють як з окремою одиницею. Агрегати утворюють кордон для операцій ACID, що застосовуються в базі даних.</a:t>
            </a:r>
            <a:endParaRPr lang="ru-RU" dirty="0"/>
          </a:p>
          <a:p>
            <a:r>
              <a:rPr lang="uk-UA" dirty="0" smtClean="0"/>
              <a:t>Бази </a:t>
            </a:r>
            <a:r>
              <a:rPr lang="uk-UA" dirty="0"/>
              <a:t>даних типу "ключ-значення", </a:t>
            </a:r>
            <a:r>
              <a:rPr lang="uk-UA" dirty="0" err="1"/>
              <a:t>документні</a:t>
            </a:r>
            <a:r>
              <a:rPr lang="uk-UA" dirty="0"/>
              <a:t> бази даних і сімейства стовпців є агрегатно-орієнтовані бази даних. </a:t>
            </a:r>
            <a:endParaRPr lang="ru-RU" dirty="0"/>
          </a:p>
          <a:p>
            <a:r>
              <a:rPr lang="uk-UA" dirty="0" smtClean="0"/>
              <a:t>Агрегати </a:t>
            </a:r>
            <a:r>
              <a:rPr lang="uk-UA" dirty="0"/>
              <a:t>спрощують управління збереженням даних на кластерах.</a:t>
            </a:r>
            <a:endParaRPr lang="ru-RU" dirty="0"/>
          </a:p>
          <a:p>
            <a:r>
              <a:rPr lang="uk-UA" dirty="0" smtClean="0"/>
              <a:t>Агрегатно-орієнтовані </a:t>
            </a:r>
            <a:r>
              <a:rPr lang="uk-UA" dirty="0"/>
              <a:t>бази даних найкраще працюють, коли більшість операцій над даними виконуються в одному і тому ж агрегаті; </a:t>
            </a:r>
            <a:r>
              <a:rPr lang="uk-UA" dirty="0" err="1"/>
              <a:t>безагрегатні</a:t>
            </a:r>
            <a:r>
              <a:rPr lang="uk-UA" dirty="0"/>
              <a:t> бази даних краще працюють, коли операції виконуються над даними, які відносяться до численних різних формацій.</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25</a:t>
            </a:fld>
            <a:endParaRPr lang="ru-RU"/>
          </a:p>
        </p:txBody>
      </p:sp>
    </p:spTree>
    <p:extLst>
      <p:ext uri="{BB962C8B-B14F-4D97-AF65-F5344CB8AC3E}">
        <p14:creationId xmlns:p14="http://schemas.microsoft.com/office/powerpoint/2010/main" val="1700668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Графові бази даних</a:t>
            </a:r>
            <a:endParaRPr lang="ru-RU" dirty="0"/>
          </a:p>
        </p:txBody>
      </p:sp>
      <p:sp>
        <p:nvSpPr>
          <p:cNvPr id="3" name="Объект 2"/>
          <p:cNvSpPr>
            <a:spLocks noGrp="1"/>
          </p:cNvSpPr>
          <p:nvPr>
            <p:ph idx="1"/>
          </p:nvPr>
        </p:nvSpPr>
        <p:spPr/>
        <p:txBody>
          <a:bodyPr>
            <a:normAutofit/>
          </a:bodyPr>
          <a:lstStyle/>
          <a:p>
            <a:r>
              <a:rPr lang="uk-UA" dirty="0" smtClean="0"/>
              <a:t>Модель даних </a:t>
            </a:r>
            <a:r>
              <a:rPr lang="uk-UA" dirty="0" err="1"/>
              <a:t>графових</a:t>
            </a:r>
            <a:r>
              <a:rPr lang="uk-UA" dirty="0"/>
              <a:t> баз дуже проста: вузли, з'єднані </a:t>
            </a:r>
            <a:r>
              <a:rPr lang="uk-UA" dirty="0" smtClean="0"/>
              <a:t>ребрами. </a:t>
            </a:r>
          </a:p>
          <a:p>
            <a:r>
              <a:rPr lang="uk-UA" dirty="0" smtClean="0"/>
              <a:t>Крім </a:t>
            </a:r>
            <a:r>
              <a:rPr lang="uk-UA" dirty="0"/>
              <a:t>цієї суттєвої характеристики, існує багато варіацій в моделях даних - зокрема, в тому, які механізми використовуються для зберігання вузлів і </a:t>
            </a:r>
            <a:r>
              <a:rPr lang="uk-UA" dirty="0" err="1"/>
              <a:t>ребер</a:t>
            </a:r>
            <a:r>
              <a:rPr lang="uk-UA" dirty="0"/>
              <a:t>. </a:t>
            </a:r>
            <a:endParaRPr lang="uk-UA" dirty="0" smtClean="0"/>
          </a:p>
          <a:p>
            <a:pPr lvl="1"/>
            <a:r>
              <a:rPr lang="uk-UA" dirty="0" smtClean="0"/>
              <a:t>База </a:t>
            </a:r>
            <a:r>
              <a:rPr lang="uk-UA" dirty="0" err="1" smtClean="0"/>
              <a:t>FlockDB</a:t>
            </a:r>
            <a:r>
              <a:rPr lang="uk-UA" dirty="0" smtClean="0"/>
              <a:t> </a:t>
            </a:r>
            <a:r>
              <a:rPr lang="uk-UA" dirty="0"/>
              <a:t>являє собою просту сукупність вузлів і </a:t>
            </a:r>
            <a:r>
              <a:rPr lang="uk-UA" dirty="0" err="1"/>
              <a:t>ребер</a:t>
            </a:r>
            <a:r>
              <a:rPr lang="uk-UA" dirty="0"/>
              <a:t> без будь-якого механізму для додаткових атрибутів, </a:t>
            </a:r>
            <a:endParaRPr lang="uk-UA" dirty="0" smtClean="0"/>
          </a:p>
          <a:p>
            <a:pPr lvl="1"/>
            <a:r>
              <a:rPr lang="uk-UA" dirty="0" smtClean="0"/>
              <a:t>Neo4J </a:t>
            </a:r>
            <a:r>
              <a:rPr lang="uk-UA" dirty="0"/>
              <a:t>дозволяє приєднувати </a:t>
            </a:r>
            <a:r>
              <a:rPr lang="uk-UA" dirty="0" err="1"/>
              <a:t>Jаvа</a:t>
            </a:r>
            <a:r>
              <a:rPr lang="uk-UA" dirty="0"/>
              <a:t>-об'єкти в якості властивостей вузлів і </a:t>
            </a:r>
            <a:r>
              <a:rPr lang="uk-UA" dirty="0" err="1"/>
              <a:t>ребер</a:t>
            </a:r>
            <a:r>
              <a:rPr lang="uk-UA" dirty="0"/>
              <a:t> в неструктурованому </a:t>
            </a:r>
            <a:r>
              <a:rPr lang="uk-UA" dirty="0" smtClean="0"/>
              <a:t>вигляді</a:t>
            </a:r>
          </a:p>
          <a:p>
            <a:pPr lvl="1"/>
            <a:r>
              <a:rPr lang="uk-UA" dirty="0" err="1" smtClean="0"/>
              <a:t>Infinite</a:t>
            </a:r>
            <a:r>
              <a:rPr lang="uk-UA" dirty="0" smtClean="0"/>
              <a:t> </a:t>
            </a:r>
            <a:r>
              <a:rPr lang="uk-UA" dirty="0" err="1"/>
              <a:t>Graph</a:t>
            </a:r>
            <a:r>
              <a:rPr lang="uk-UA" dirty="0"/>
              <a:t> зберігає </a:t>
            </a:r>
            <a:r>
              <a:rPr lang="uk-UA" dirty="0" err="1"/>
              <a:t>Jаvа</a:t>
            </a:r>
            <a:r>
              <a:rPr lang="uk-UA" dirty="0"/>
              <a:t>-об'єкти, які є екземплярами підкласів таких вбудованих типів, як вузли і ребра.</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26</a:t>
            </a:fld>
            <a:endParaRPr lang="ru-RU"/>
          </a:p>
        </p:txBody>
      </p:sp>
    </p:spTree>
    <p:extLst>
      <p:ext uri="{BB962C8B-B14F-4D97-AF65-F5344CB8AC3E}">
        <p14:creationId xmlns:p14="http://schemas.microsoft.com/office/powerpoint/2010/main" val="2888839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Приклад </a:t>
            </a:r>
            <a:r>
              <a:rPr lang="uk-UA" dirty="0" err="1"/>
              <a:t>графової</a:t>
            </a:r>
            <a:r>
              <a:rPr lang="uk-UA" dirty="0"/>
              <a:t> структури</a:t>
            </a:r>
            <a:endParaRPr lang="ru-RU"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2943225" y="1693862"/>
            <a:ext cx="5446077" cy="4802188"/>
          </a:xfrm>
          <a:prstGeom prst="rect">
            <a:avLst/>
          </a:prstGeom>
          <a:noFill/>
          <a:ln>
            <a:noFill/>
          </a:ln>
        </p:spPr>
      </p:pic>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27</a:t>
            </a:fld>
            <a:endParaRPr lang="ru-RU"/>
          </a:p>
        </p:txBody>
      </p:sp>
    </p:spTree>
    <p:extLst>
      <p:ext uri="{BB962C8B-B14F-4D97-AF65-F5344CB8AC3E}">
        <p14:creationId xmlns:p14="http://schemas.microsoft.com/office/powerpoint/2010/main" val="4001897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uk-UA" dirty="0" smtClean="0"/>
              <a:t>реляційні </a:t>
            </a:r>
            <a:r>
              <a:rPr lang="uk-UA" dirty="0"/>
              <a:t>бази даних можуть реалізовувати зв'язок за допомогою зовнішніх ключів, операції з'єднання вимагають навігації, яка може виявитися витратною. Отже</a:t>
            </a:r>
            <a:r>
              <a:rPr lang="uk-UA" b="1" dirty="0"/>
              <a:t>, в моделях даних з великою кількістю </a:t>
            </a:r>
            <a:r>
              <a:rPr lang="uk-UA" b="1" dirty="0" err="1"/>
              <a:t>зв'язків</a:t>
            </a:r>
            <a:r>
              <a:rPr lang="uk-UA" b="1" dirty="0"/>
              <a:t> продуктивність впаде</a:t>
            </a:r>
            <a:r>
              <a:rPr lang="uk-UA" dirty="0" smtClean="0"/>
              <a:t>.</a:t>
            </a:r>
          </a:p>
          <a:p>
            <a:r>
              <a:rPr lang="uk-UA" b="1" dirty="0"/>
              <a:t>У графічних базах даних обхід вузлів вимагає дуже невеликих витрат</a:t>
            </a:r>
            <a:r>
              <a:rPr lang="uk-UA" dirty="0"/>
              <a:t>. В основному це пояснюється тим, що графові бази даних </a:t>
            </a:r>
            <a:r>
              <a:rPr lang="uk-UA" dirty="0" err="1"/>
              <a:t>переносять</a:t>
            </a:r>
            <a:r>
              <a:rPr lang="uk-UA" dirty="0"/>
              <a:t> велику частину роботи, пов'язаної з навігацією по зв'язках, з моменту запиту на момент вставки. Це природно виправдовує себе в ситуаціях, коли продуктивність запиту важливіше швидкості вставки</a:t>
            </a:r>
            <a:r>
              <a:rPr lang="uk-UA" dirty="0" smtClean="0"/>
              <a:t>.</a:t>
            </a:r>
          </a:p>
          <a:p>
            <a:r>
              <a:rPr lang="uk-UA" dirty="0"/>
              <a:t>Акцент на зв'язках різко відрізняє графові бази даних від агрегатно-орієнтованих. Ця відмінність має кілька наслідків; </a:t>
            </a:r>
            <a:endParaRPr lang="uk-UA" dirty="0" smtClean="0"/>
          </a:p>
          <a:p>
            <a:r>
              <a:rPr lang="uk-UA" b="1" dirty="0" smtClean="0"/>
              <a:t>графові </a:t>
            </a:r>
            <a:r>
              <a:rPr lang="uk-UA" b="1" dirty="0"/>
              <a:t>бази даних частіше працюють на одному сервері</a:t>
            </a:r>
            <a:r>
              <a:rPr lang="uk-UA" dirty="0"/>
              <a:t>, а не розподілені по кластерам. Транзакції ACID повинні охоплювати кілька вузлів і </a:t>
            </a:r>
            <a:r>
              <a:rPr lang="uk-UA" dirty="0" err="1"/>
              <a:t>ребер</a:t>
            </a:r>
            <a:r>
              <a:rPr lang="uk-UA" dirty="0"/>
              <a:t>, щоб забезпечувати узгодженість даних. Єдине, що пов'язує їх з агрегатно-орієнтованими базами даних, - заперечення реляційної моделі і підвищена увага фахівців, що пояснюється інтересом до технології </a:t>
            </a:r>
            <a:r>
              <a:rPr lang="uk-UA" dirty="0" err="1"/>
              <a:t>NoSQL</a:t>
            </a:r>
            <a:r>
              <a:rPr lang="uk-UA" dirty="0"/>
              <a:t>.</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28</a:t>
            </a:fld>
            <a:endParaRPr lang="ru-RU"/>
          </a:p>
        </p:txBody>
      </p:sp>
    </p:spTree>
    <p:extLst>
      <p:ext uri="{BB962C8B-B14F-4D97-AF65-F5344CB8AC3E}">
        <p14:creationId xmlns:p14="http://schemas.microsoft.com/office/powerpoint/2010/main" val="1006326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Неструктуровані бази даних</a:t>
            </a:r>
            <a:endParaRPr lang="ru-RU" dirty="0"/>
          </a:p>
        </p:txBody>
      </p:sp>
      <p:sp>
        <p:nvSpPr>
          <p:cNvPr id="3" name="Объект 2"/>
          <p:cNvSpPr>
            <a:spLocks noGrp="1"/>
          </p:cNvSpPr>
          <p:nvPr>
            <p:ph idx="1"/>
          </p:nvPr>
        </p:nvSpPr>
        <p:spPr/>
        <p:txBody>
          <a:bodyPr>
            <a:normAutofit fontScale="92500" lnSpcReduction="10000"/>
          </a:bodyPr>
          <a:lstStyle/>
          <a:p>
            <a:r>
              <a:rPr lang="uk-UA" b="1" dirty="0"/>
              <a:t>Всі бази даних </a:t>
            </a:r>
            <a:r>
              <a:rPr lang="uk-UA" b="1" dirty="0" err="1"/>
              <a:t>NoSQL</a:t>
            </a:r>
            <a:r>
              <a:rPr lang="uk-UA" b="1" dirty="0"/>
              <a:t> є неструктурованими</a:t>
            </a:r>
            <a:r>
              <a:rPr lang="uk-UA" dirty="0"/>
              <a:t>. Коли ви хочете зберігати дані в реляційної базі, спочатку визначаєте </a:t>
            </a:r>
            <a:r>
              <a:rPr lang="uk-UA" i="1" dirty="0"/>
              <a:t>схему бази даних</a:t>
            </a:r>
            <a:r>
              <a:rPr lang="uk-UA" dirty="0"/>
              <a:t>, тобто вказуєте, які існують таблиці і стовпчики, і задаєте типи даних, які можуть міститися в цих стовпцях. Перш ніж зберегти дані, ви повинні мати схему для цього.</a:t>
            </a:r>
            <a:endParaRPr lang="ru-RU" dirty="0"/>
          </a:p>
          <a:p>
            <a:r>
              <a:rPr lang="uk-UA" dirty="0"/>
              <a:t>У базах даних </a:t>
            </a:r>
            <a:r>
              <a:rPr lang="uk-UA" dirty="0" err="1"/>
              <a:t>NoSQL</a:t>
            </a:r>
            <a:r>
              <a:rPr lang="uk-UA" dirty="0"/>
              <a:t> зберігання даних відбувається набагато простіше. </a:t>
            </a:r>
            <a:endParaRPr lang="uk-UA" dirty="0" smtClean="0"/>
          </a:p>
          <a:p>
            <a:pPr lvl="1"/>
            <a:r>
              <a:rPr lang="uk-UA" dirty="0" smtClean="0"/>
              <a:t>Сховище </a:t>
            </a:r>
            <a:r>
              <a:rPr lang="uk-UA" dirty="0"/>
              <a:t>типу "ключ-значення" дозволяє зберігати дані по ключу. </a:t>
            </a:r>
            <a:endParaRPr lang="uk-UA" dirty="0" smtClean="0"/>
          </a:p>
          <a:p>
            <a:pPr lvl="1"/>
            <a:r>
              <a:rPr lang="uk-UA" dirty="0" err="1" smtClean="0"/>
              <a:t>Документна</a:t>
            </a:r>
            <a:r>
              <a:rPr lang="uk-UA" dirty="0" smtClean="0"/>
              <a:t> </a:t>
            </a:r>
            <a:r>
              <a:rPr lang="uk-UA" dirty="0"/>
              <a:t>база даних по суті робить те ж саме, оскільки вона не накладає обмежень на структуру зберігаються документів</a:t>
            </a:r>
            <a:r>
              <a:rPr lang="uk-UA" dirty="0" smtClean="0"/>
              <a:t>.</a:t>
            </a:r>
          </a:p>
          <a:p>
            <a:pPr lvl="1"/>
            <a:r>
              <a:rPr lang="uk-UA" dirty="0" smtClean="0"/>
              <a:t> </a:t>
            </a:r>
            <a:r>
              <a:rPr lang="uk-UA" dirty="0"/>
              <a:t>Сімейство стовпців дозволяє зберігати будь-які дані в будь-якому стовпці. </a:t>
            </a:r>
            <a:endParaRPr lang="uk-UA" dirty="0" smtClean="0"/>
          </a:p>
          <a:p>
            <a:pPr lvl="1"/>
            <a:r>
              <a:rPr lang="uk-UA" dirty="0" smtClean="0"/>
              <a:t>Графові </a:t>
            </a:r>
            <a:r>
              <a:rPr lang="uk-UA" dirty="0"/>
              <a:t>бази даних дозволяють вільно додавати нові ребра, а також нові властивості в вузли і ребра.</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29</a:t>
            </a:fld>
            <a:endParaRPr lang="ru-RU"/>
          </a:p>
        </p:txBody>
      </p:sp>
    </p:spTree>
    <p:extLst>
      <p:ext uri="{BB962C8B-B14F-4D97-AF65-F5344CB8AC3E}">
        <p14:creationId xmlns:p14="http://schemas.microsoft.com/office/powerpoint/2010/main" val="254688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uk-UA" dirty="0" err="1"/>
              <a:t>NoSQL</a:t>
            </a:r>
            <a:r>
              <a:rPr lang="uk-UA" dirty="0"/>
              <a:t> (від </a:t>
            </a:r>
            <a:r>
              <a:rPr lang="uk-UA" dirty="0" err="1"/>
              <a:t>англ</a:t>
            </a:r>
            <a:r>
              <a:rPr lang="uk-UA" dirty="0"/>
              <a:t>. </a:t>
            </a:r>
            <a:r>
              <a:rPr lang="uk-UA" dirty="0" err="1"/>
              <a:t>Not</a:t>
            </a:r>
            <a:r>
              <a:rPr lang="uk-UA" dirty="0"/>
              <a:t> </a:t>
            </a:r>
            <a:r>
              <a:rPr lang="uk-UA" dirty="0" err="1"/>
              <a:t>only</a:t>
            </a:r>
            <a:r>
              <a:rPr lang="uk-UA" dirty="0"/>
              <a:t> SQL - не тільки SQL) - позначення широкого класу різнорідних систем управління базами даних, що з'явилися в кінці 2000-х - початку 2010-х років і істотно відрізняються від традиційних реляційних СУБД з доступом до даних засобами мови SQL. Застосовується до систем, в яких робиться спроба вирішити проблеми масштабованості та доступності за рахунок повної або часткової відмови від вимог </a:t>
            </a:r>
            <a:r>
              <a:rPr lang="uk-UA" dirty="0" err="1"/>
              <a:t>атомарності</a:t>
            </a:r>
            <a:r>
              <a:rPr lang="uk-UA" dirty="0"/>
              <a:t> і узгодженості даних</a:t>
            </a:r>
            <a:r>
              <a:rPr lang="uk-UA" dirty="0" smtClean="0"/>
              <a:t>.</a:t>
            </a:r>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3</a:t>
            </a:fld>
            <a:endParaRPr lang="ru-RU"/>
          </a:p>
        </p:txBody>
      </p:sp>
    </p:spTree>
    <p:extLst>
      <p:ext uri="{BB962C8B-B14F-4D97-AF65-F5344CB8AC3E}">
        <p14:creationId xmlns:p14="http://schemas.microsoft.com/office/powerpoint/2010/main" val="4218103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Властивості </a:t>
            </a:r>
            <a:r>
              <a:rPr lang="en-US" dirty="0" err="1" smtClean="0"/>
              <a:t>NoSql</a:t>
            </a:r>
            <a:endParaRPr lang="ru-RU" dirty="0"/>
          </a:p>
        </p:txBody>
      </p:sp>
      <p:sp>
        <p:nvSpPr>
          <p:cNvPr id="3" name="Объект 2"/>
          <p:cNvSpPr>
            <a:spLocks noGrp="1"/>
          </p:cNvSpPr>
          <p:nvPr>
            <p:ph idx="1"/>
          </p:nvPr>
        </p:nvSpPr>
        <p:spPr/>
        <p:txBody>
          <a:bodyPr>
            <a:normAutofit lnSpcReduction="10000"/>
          </a:bodyPr>
          <a:lstStyle/>
          <a:p>
            <a:r>
              <a:rPr lang="uk-UA" dirty="0" smtClean="0"/>
              <a:t>Гнучкість</a:t>
            </a:r>
          </a:p>
          <a:p>
            <a:r>
              <a:rPr lang="uk-UA" dirty="0" smtClean="0"/>
              <a:t>полегшена обробка </a:t>
            </a:r>
            <a:r>
              <a:rPr lang="uk-UA" dirty="0" err="1" smtClean="0"/>
              <a:t>нeoднop</a:t>
            </a:r>
            <a:r>
              <a:rPr lang="uk-UA" dirty="0" err="1"/>
              <a:t>і</a:t>
            </a:r>
            <a:r>
              <a:rPr lang="uk-UA" dirty="0" err="1" smtClean="0"/>
              <a:t>дниx</a:t>
            </a:r>
            <a:r>
              <a:rPr lang="uk-UA" dirty="0" smtClean="0"/>
              <a:t> </a:t>
            </a:r>
            <a:r>
              <a:rPr lang="uk-UA" dirty="0"/>
              <a:t>даних, тобто даних, в яких всі записи мають різні набори </a:t>
            </a:r>
            <a:r>
              <a:rPr lang="uk-UA" dirty="0" smtClean="0"/>
              <a:t>полів</a:t>
            </a:r>
          </a:p>
          <a:p>
            <a:pPr marL="0" indent="0">
              <a:buNone/>
            </a:pPr>
            <a:r>
              <a:rPr lang="uk-UA" b="1" dirty="0" smtClean="0"/>
              <a:t>Проблеми неявної схеми</a:t>
            </a:r>
          </a:p>
          <a:p>
            <a:r>
              <a:rPr lang="uk-UA" dirty="0"/>
              <a:t>для того щоб зрозуміти, які дані зберігаються в базі, необхідно заглянути в код </a:t>
            </a:r>
            <a:r>
              <a:rPr lang="uk-UA" dirty="0" smtClean="0"/>
              <a:t>програми</a:t>
            </a:r>
          </a:p>
          <a:p>
            <a:r>
              <a:rPr lang="uk-UA" dirty="0"/>
              <a:t>не </a:t>
            </a:r>
            <a:r>
              <a:rPr lang="uk-UA" dirty="0" smtClean="0"/>
              <a:t>можна </a:t>
            </a:r>
            <a:r>
              <a:rPr lang="uk-UA" dirty="0"/>
              <a:t>запобігти </a:t>
            </a:r>
            <a:r>
              <a:rPr lang="uk-UA" dirty="0" smtClean="0"/>
              <a:t>неузгодженому маніпулюванню </a:t>
            </a:r>
            <a:r>
              <a:rPr lang="uk-UA" dirty="0"/>
              <a:t>даними в різних </a:t>
            </a:r>
            <a:r>
              <a:rPr lang="uk-UA" dirty="0" smtClean="0"/>
              <a:t>застосунках</a:t>
            </a:r>
          </a:p>
          <a:p>
            <a:r>
              <a:rPr lang="uk-UA" dirty="0"/>
              <a:t>стає проблемним, якщо до бази даних звертаються кілька застосунків, розроблених різними людьми</a:t>
            </a:r>
            <a:endParaRPr lang="uk-UA" b="1" dirty="0" smtClean="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30</a:t>
            </a:fld>
            <a:endParaRPr lang="ru-RU"/>
          </a:p>
        </p:txBody>
      </p:sp>
    </p:spTree>
    <p:extLst>
      <p:ext uri="{BB962C8B-B14F-4D97-AF65-F5344CB8AC3E}">
        <p14:creationId xmlns:p14="http://schemas.microsoft.com/office/powerpoint/2010/main" val="784536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Матеріалізовані уявлення</a:t>
            </a:r>
            <a:endParaRPr lang="ru-RU" dirty="0"/>
          </a:p>
        </p:txBody>
      </p:sp>
      <p:sp>
        <p:nvSpPr>
          <p:cNvPr id="3" name="Объект 2"/>
          <p:cNvSpPr>
            <a:spLocks noGrp="1"/>
          </p:cNvSpPr>
          <p:nvPr>
            <p:ph idx="1"/>
          </p:nvPr>
        </p:nvSpPr>
        <p:spPr/>
        <p:txBody>
          <a:bodyPr>
            <a:normAutofit fontScale="92500" lnSpcReduction="10000"/>
          </a:bodyPr>
          <a:lstStyle/>
          <a:p>
            <a:r>
              <a:rPr lang="uk-UA" b="1" dirty="0"/>
              <a:t>Уявлення забезпечують механізм приховування від клієнта джерела даних</a:t>
            </a:r>
            <a:r>
              <a:rPr lang="uk-UA" dirty="0"/>
              <a:t>. Клієнт не знає, чи були дані обчислені або просто взяті з бази даних. Однак обчислення деяких уявлень є витратним. Для вирішення цієї проблеми були винайдені матеріалізовані уявлення (</a:t>
            </a:r>
            <a:r>
              <a:rPr lang="uk-UA" dirty="0" err="1"/>
              <a:t>materialized</a:t>
            </a:r>
            <a:r>
              <a:rPr lang="uk-UA" dirty="0"/>
              <a:t> </a:t>
            </a:r>
            <a:r>
              <a:rPr lang="uk-UA" dirty="0" err="1"/>
              <a:t>views</a:t>
            </a:r>
            <a:r>
              <a:rPr lang="uk-UA" dirty="0"/>
              <a:t>), тобто уявлення, обчислені заздалегідь і записані в кеш-пам'ять диска. Матеріалізовані уявлення ефективні при роботі з часто зчитуваними даними, але можуть виявитися застарілими.</a:t>
            </a:r>
            <a:endParaRPr lang="ru-RU" dirty="0"/>
          </a:p>
          <a:p>
            <a:r>
              <a:rPr lang="uk-UA" dirty="0"/>
              <a:t>Незважаючи на те, що в базах даних </a:t>
            </a:r>
            <a:r>
              <a:rPr lang="uk-UA" b="1" dirty="0" err="1"/>
              <a:t>NoSQL</a:t>
            </a:r>
            <a:r>
              <a:rPr lang="uk-UA" dirty="0"/>
              <a:t> немає уявлень, вони </a:t>
            </a:r>
            <a:r>
              <a:rPr lang="uk-UA" b="1" dirty="0"/>
              <a:t>можуть мати заздалегідь обчислені і </a:t>
            </a:r>
            <a:r>
              <a:rPr lang="uk-UA" b="1" dirty="0" err="1"/>
              <a:t>кешировані</a:t>
            </a:r>
            <a:r>
              <a:rPr lang="uk-UA" b="1" dirty="0"/>
              <a:t> запити</a:t>
            </a:r>
            <a:r>
              <a:rPr lang="uk-UA" dirty="0"/>
              <a:t>, до яких також застосовується термін "матеріалізоване уявлення". Цей аспект має набагато більше значення для агрегатно-орієнтованих баз даних, ніж для реляційних баз, оскільки більшість </a:t>
            </a:r>
            <a:r>
              <a:rPr lang="uk-UA" dirty="0" smtClean="0"/>
              <a:t>застосунків </a:t>
            </a:r>
            <a:r>
              <a:rPr lang="uk-UA" dirty="0"/>
              <a:t>працюють із запитами, які погано узгоджуються з агрегатної структурою.</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31</a:t>
            </a:fld>
            <a:endParaRPr lang="ru-RU"/>
          </a:p>
        </p:txBody>
      </p:sp>
    </p:spTree>
    <p:extLst>
      <p:ext uri="{BB962C8B-B14F-4D97-AF65-F5344CB8AC3E}">
        <p14:creationId xmlns:p14="http://schemas.microsoft.com/office/powerpoint/2010/main" val="555450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Моделювання доступу до даних</a:t>
            </a:r>
            <a:endParaRPr lang="ru-RU" dirty="0"/>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275" y="1690688"/>
            <a:ext cx="5401125" cy="4924424"/>
          </a:xfrm>
          <a:prstGeom prst="rect">
            <a:avLst/>
          </a:prstGeom>
          <a:noFill/>
          <a:ln>
            <a:noFill/>
          </a:ln>
        </p:spPr>
      </p:pic>
      <p:sp>
        <p:nvSpPr>
          <p:cNvPr id="5" name="Прямоугольник 4"/>
          <p:cNvSpPr/>
          <p:nvPr/>
        </p:nvSpPr>
        <p:spPr>
          <a:xfrm>
            <a:off x="5972175" y="1550164"/>
            <a:ext cx="6096000" cy="4893647"/>
          </a:xfrm>
          <a:prstGeom prst="rect">
            <a:avLst/>
          </a:prstGeom>
        </p:spPr>
        <p:txBody>
          <a:bodyPr>
            <a:spAutoFit/>
          </a:bodyPr>
          <a:lstStyle/>
          <a:p>
            <a:r>
              <a:rPr lang="uk-UA" sz="2400">
                <a:latin typeface="Calibri" panose="020F0502020204030204" pitchFamily="34" charset="0"/>
                <a:ea typeface="Calibri" panose="020F0502020204030204" pitchFamily="34" charset="0"/>
                <a:cs typeface="Times New Roman" panose="02020603050405020304" pitchFamily="18" charset="0"/>
              </a:rPr>
              <a:t>У цьому сценарії додаток може зчитувати інформацію про клієнта і всі пов'язані з ним дані по ключу. </a:t>
            </a:r>
            <a:r>
              <a:rPr lang="uk-UA" sz="2400" dirty="0">
                <a:latin typeface="Calibri" panose="020F0502020204030204" pitchFamily="34" charset="0"/>
                <a:ea typeface="Calibri" panose="020F0502020204030204" pitchFamily="34" charset="0"/>
                <a:cs typeface="Times New Roman" panose="02020603050405020304" pitchFamily="18" charset="0"/>
              </a:rPr>
              <a:t>Якщо необхідно прочитати замовлення або товари, продані по кожному замовленню, зчитується весь об'єкт, а потім в результаті аналізу його клієнтської частини формуються результати. Якщо потрібне посилання, можна перейти на документі сховища, а потім направити запит в документи або навіть змінити дані в сховищі "ключ-значення" і розділити значення між об'єктами </a:t>
            </a:r>
            <a:r>
              <a:rPr lang="uk-UA" sz="2400" dirty="0" err="1">
                <a:latin typeface="Calibri" panose="020F0502020204030204" pitchFamily="34" charset="0"/>
                <a:ea typeface="Calibri" panose="020F0502020204030204" pitchFamily="34" charset="0"/>
                <a:cs typeface="Times New Roman" panose="02020603050405020304" pitchFamily="18" charset="0"/>
              </a:rPr>
              <a:t>Customer</a:t>
            </a:r>
            <a:r>
              <a:rPr lang="uk-UA" sz="2400" dirty="0">
                <a:latin typeface="Calibri" panose="020F0502020204030204" pitchFamily="34" charset="0"/>
                <a:ea typeface="Calibri" panose="020F0502020204030204" pitchFamily="34" charset="0"/>
                <a:cs typeface="Times New Roman" panose="02020603050405020304" pitchFamily="18" charset="0"/>
              </a:rPr>
              <a:t> і </a:t>
            </a:r>
            <a:r>
              <a:rPr lang="uk-UA" sz="2400" dirty="0" err="1">
                <a:latin typeface="Calibri" panose="020F0502020204030204" pitchFamily="34" charset="0"/>
                <a:ea typeface="Calibri" panose="020F0502020204030204" pitchFamily="34" charset="0"/>
                <a:cs typeface="Times New Roman" panose="02020603050405020304" pitchFamily="18" charset="0"/>
              </a:rPr>
              <a:t>Order</a:t>
            </a:r>
            <a:r>
              <a:rPr lang="uk-UA" sz="2400" dirty="0">
                <a:latin typeface="Calibri" panose="020F0502020204030204" pitchFamily="34" charset="0"/>
                <a:ea typeface="Calibri" panose="020F0502020204030204" pitchFamily="34" charset="0"/>
                <a:cs typeface="Times New Roman" panose="02020603050405020304" pitchFamily="18" charset="0"/>
              </a:rPr>
              <a:t>, а потім забезпечити взаємні посилання цих об'єктів.</a:t>
            </a:r>
            <a:endParaRPr lang="ru-RU" sz="2400" dirty="0"/>
          </a:p>
        </p:txBody>
      </p:sp>
      <p:sp>
        <p:nvSpPr>
          <p:cNvPr id="3" name="Нижний колонтитул 2"/>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32</a:t>
            </a:fld>
            <a:endParaRPr lang="ru-RU"/>
          </a:p>
        </p:txBody>
      </p:sp>
    </p:spTree>
    <p:extLst>
      <p:ext uri="{BB962C8B-B14F-4D97-AF65-F5344CB8AC3E}">
        <p14:creationId xmlns:p14="http://schemas.microsoft.com/office/powerpoint/2010/main" val="575098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Об'єкт </a:t>
            </a:r>
            <a:r>
              <a:rPr lang="uk-UA" dirty="0" err="1" smtClean="0"/>
              <a:t>Custo</a:t>
            </a:r>
            <a:r>
              <a:rPr lang="pl-PL" dirty="0" smtClean="0"/>
              <a:t>m</a:t>
            </a:r>
            <a:r>
              <a:rPr lang="uk-UA" dirty="0" err="1" smtClean="0"/>
              <a:t>er</a:t>
            </a:r>
            <a:r>
              <a:rPr lang="uk-UA" dirty="0" smtClean="0"/>
              <a:t> </a:t>
            </a:r>
            <a:r>
              <a:rPr lang="uk-UA" dirty="0"/>
              <a:t>зберігається окремо від об'єкта </a:t>
            </a:r>
            <a:r>
              <a:rPr lang="uk-UA" dirty="0" err="1"/>
              <a:t>Order</a:t>
            </a:r>
            <a:endParaRPr lang="ru-RU"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1066482" y="1843246"/>
            <a:ext cx="3582035" cy="4316095"/>
          </a:xfrm>
          <a:prstGeom prst="rect">
            <a:avLst/>
          </a:prstGeom>
          <a:noFill/>
          <a:ln>
            <a:noFill/>
          </a:ln>
        </p:spPr>
      </p:pic>
      <p:sp>
        <p:nvSpPr>
          <p:cNvPr id="5" name="Прямоугольник 4"/>
          <p:cNvSpPr/>
          <p:nvPr/>
        </p:nvSpPr>
        <p:spPr>
          <a:xfrm>
            <a:off x="5048250" y="2142262"/>
            <a:ext cx="6096000" cy="3416320"/>
          </a:xfrm>
          <a:prstGeom prst="rect">
            <a:avLst/>
          </a:prstGeom>
        </p:spPr>
        <p:txBody>
          <a:bodyPr>
            <a:spAutoFit/>
          </a:bodyPr>
          <a:lstStyle/>
          <a:p>
            <a:r>
              <a:rPr lang="uk-UA" sz="2400" dirty="0">
                <a:latin typeface="Calibri" panose="020F0502020204030204" pitchFamily="34" charset="0"/>
                <a:ea typeface="Calibri" panose="020F0502020204030204" pitchFamily="34" charset="0"/>
                <a:cs typeface="Times New Roman" panose="02020603050405020304" pitchFamily="18" charset="0"/>
              </a:rPr>
              <a:t>При роботі з посиланнями </a:t>
            </a:r>
            <a:r>
              <a:rPr lang="uk-UA" sz="2400" dirty="0" smtClean="0">
                <a:latin typeface="Calibri" panose="020F0502020204030204" pitchFamily="34" charset="0"/>
                <a:ea typeface="Calibri" panose="020F0502020204030204" pitchFamily="34" charset="0"/>
                <a:cs typeface="Times New Roman" panose="02020603050405020304" pitchFamily="18" charset="0"/>
              </a:rPr>
              <a:t>замовлення </a:t>
            </a:r>
            <a:r>
              <a:rPr lang="uk-UA" sz="2400" dirty="0">
                <a:latin typeface="Calibri" panose="020F0502020204030204" pitchFamily="34" charset="0"/>
                <a:ea typeface="Calibri" panose="020F0502020204030204" pitchFamily="34" charset="0"/>
                <a:cs typeface="Times New Roman" panose="02020603050405020304" pitchFamily="18" charset="0"/>
              </a:rPr>
              <a:t>можна шукати незалежно від об'єкта </a:t>
            </a:r>
            <a:r>
              <a:rPr lang="uk-UA" sz="2400" dirty="0" err="1">
                <a:latin typeface="Calibri" panose="020F0502020204030204" pitchFamily="34" charset="0"/>
                <a:ea typeface="Calibri" panose="020F0502020204030204" pitchFamily="34" charset="0"/>
                <a:cs typeface="Times New Roman" panose="02020603050405020304" pitchFamily="18" charset="0"/>
              </a:rPr>
              <a:t>Customer</a:t>
            </a:r>
            <a:r>
              <a:rPr lang="uk-UA" sz="2400" dirty="0">
                <a:latin typeface="Calibri" panose="020F0502020204030204" pitchFamily="34" charset="0"/>
                <a:ea typeface="Calibri" panose="020F0502020204030204" pitchFamily="34" charset="0"/>
                <a:cs typeface="Times New Roman" panose="02020603050405020304" pitchFamily="18" charset="0"/>
              </a:rPr>
              <a:t>, а за посиланням </a:t>
            </a:r>
            <a:r>
              <a:rPr lang="uk-UA" sz="2400" dirty="0" err="1">
                <a:latin typeface="Calibri" panose="020F0502020204030204" pitchFamily="34" charset="0"/>
                <a:ea typeface="Calibri" panose="020F0502020204030204" pitchFamily="34" charset="0"/>
                <a:cs typeface="Times New Roman" panose="02020603050405020304" pitchFamily="18" charset="0"/>
              </a:rPr>
              <a:t>orderid</a:t>
            </a:r>
            <a:r>
              <a:rPr lang="uk-UA" sz="2400" dirty="0">
                <a:latin typeface="Calibri" panose="020F0502020204030204" pitchFamily="34" charset="0"/>
                <a:ea typeface="Calibri" panose="020F0502020204030204" pitchFamily="34" charset="0"/>
                <a:cs typeface="Times New Roman" panose="02020603050405020304" pitchFamily="18" charset="0"/>
              </a:rPr>
              <a:t> в об'єкті </a:t>
            </a:r>
            <a:r>
              <a:rPr lang="uk-UA" sz="2400" dirty="0" err="1">
                <a:latin typeface="Calibri" panose="020F0502020204030204" pitchFamily="34" charset="0"/>
                <a:ea typeface="Calibri" panose="020F0502020204030204" pitchFamily="34" charset="0"/>
                <a:cs typeface="Times New Roman" panose="02020603050405020304" pitchFamily="18" charset="0"/>
              </a:rPr>
              <a:t>Customer</a:t>
            </a:r>
            <a:r>
              <a:rPr lang="uk-UA" sz="2400" dirty="0">
                <a:latin typeface="Calibri" panose="020F0502020204030204" pitchFamily="34" charset="0"/>
                <a:ea typeface="Calibri" panose="020F0502020204030204" pitchFamily="34" charset="0"/>
                <a:cs typeface="Times New Roman" panose="02020603050405020304" pitchFamily="18" charset="0"/>
              </a:rPr>
              <a:t> можна знайти все замовлення клієнта. Використання агрегатів дозволяє оптимізувати читання, але для цього необхідно помістити посилання </a:t>
            </a:r>
            <a:r>
              <a:rPr lang="uk-UA" sz="2400" dirty="0" err="1">
                <a:latin typeface="Calibri" panose="020F0502020204030204" pitchFamily="34" charset="0"/>
                <a:ea typeface="Calibri" panose="020F0502020204030204" pitchFamily="34" charset="0"/>
                <a:cs typeface="Times New Roman" panose="02020603050405020304" pitchFamily="18" charset="0"/>
              </a:rPr>
              <a:t>orderid</a:t>
            </a:r>
            <a:r>
              <a:rPr lang="uk-UA" sz="2400" dirty="0">
                <a:latin typeface="Calibri" panose="020F0502020204030204" pitchFamily="34" charset="0"/>
                <a:ea typeface="Calibri" panose="020F0502020204030204" pitchFamily="34" charset="0"/>
                <a:cs typeface="Times New Roman" panose="02020603050405020304" pitchFamily="18" charset="0"/>
              </a:rPr>
              <a:t> в об'єкт </a:t>
            </a:r>
            <a:r>
              <a:rPr lang="uk-UA" sz="2400" dirty="0" err="1">
                <a:latin typeface="Calibri" panose="020F0502020204030204" pitchFamily="34" charset="0"/>
                <a:ea typeface="Calibri" panose="020F0502020204030204" pitchFamily="34" charset="0"/>
                <a:cs typeface="Times New Roman" panose="02020603050405020304" pitchFamily="18" charset="0"/>
              </a:rPr>
              <a:t>Customer</a:t>
            </a:r>
            <a:r>
              <a:rPr lang="uk-UA" sz="2400" dirty="0">
                <a:latin typeface="Calibri" panose="020F0502020204030204" pitchFamily="34" charset="0"/>
                <a:ea typeface="Calibri" panose="020F0502020204030204" pitchFamily="34" charset="0"/>
                <a:cs typeface="Times New Roman" panose="02020603050405020304" pitchFamily="18" charset="0"/>
              </a:rPr>
              <a:t> для кожного нового об'єкта </a:t>
            </a:r>
            <a:r>
              <a:rPr lang="uk-UA" sz="2400" dirty="0" err="1">
                <a:latin typeface="Calibri" panose="020F0502020204030204" pitchFamily="34" charset="0"/>
                <a:ea typeface="Calibri" panose="020F0502020204030204" pitchFamily="34" charset="0"/>
                <a:cs typeface="Times New Roman" panose="02020603050405020304" pitchFamily="18" charset="0"/>
              </a:rPr>
              <a:t>Order</a:t>
            </a:r>
            <a:r>
              <a:rPr lang="uk-UA" sz="2400" dirty="0">
                <a:latin typeface="Calibri" panose="020F0502020204030204" pitchFamily="34" charset="0"/>
                <a:ea typeface="Calibri" panose="020F0502020204030204" pitchFamily="34" charset="0"/>
                <a:cs typeface="Times New Roman" panose="02020603050405020304" pitchFamily="18" charset="0"/>
              </a:rPr>
              <a:t>.</a:t>
            </a:r>
            <a:endParaRPr lang="ru-RU" sz="2400" dirty="0"/>
          </a:p>
        </p:txBody>
      </p:sp>
      <p:sp>
        <p:nvSpPr>
          <p:cNvPr id="6" name="Нижний колонтитул 5"/>
          <p:cNvSpPr>
            <a:spLocks noGrp="1"/>
          </p:cNvSpPr>
          <p:nvPr>
            <p:ph type="ftr" sz="quarter" idx="11"/>
          </p:nvPr>
        </p:nvSpPr>
        <p:spPr/>
        <p:txBody>
          <a:bodyPr/>
          <a:lstStyle/>
          <a:p>
            <a:r>
              <a:rPr lang="ru-RU" smtClean="0"/>
              <a:t>Методи та аналіз великих даних</a:t>
            </a:r>
            <a:endParaRPr lang="ru-RU"/>
          </a:p>
        </p:txBody>
      </p:sp>
      <p:sp>
        <p:nvSpPr>
          <p:cNvPr id="7" name="Номер слайда 6"/>
          <p:cNvSpPr>
            <a:spLocks noGrp="1"/>
          </p:cNvSpPr>
          <p:nvPr>
            <p:ph type="sldNum" sz="quarter" idx="12"/>
          </p:nvPr>
        </p:nvSpPr>
        <p:spPr/>
        <p:txBody>
          <a:bodyPr/>
          <a:lstStyle/>
          <a:p>
            <a:fld id="{60E10DB6-439A-41A8-96F7-9E52E1D3D0F0}" type="slidenum">
              <a:rPr lang="ru-RU" smtClean="0"/>
              <a:t>33</a:t>
            </a:fld>
            <a:endParaRPr lang="ru-RU"/>
          </a:p>
        </p:txBody>
      </p:sp>
    </p:spTree>
    <p:extLst>
      <p:ext uri="{BB962C8B-B14F-4D97-AF65-F5344CB8AC3E}">
        <p14:creationId xmlns:p14="http://schemas.microsoft.com/office/powerpoint/2010/main" val="1811364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Код </a:t>
            </a:r>
            <a:r>
              <a:rPr lang="ru-RU" dirty="0" err="1" smtClean="0"/>
              <a:t>звернення</a:t>
            </a:r>
            <a:endParaRPr lang="ru-RU" dirty="0"/>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2586" y="1326524"/>
            <a:ext cx="7534141" cy="5409127"/>
          </a:xfrm>
          <a:prstGeom prst="rect">
            <a:avLst/>
          </a:prstGeom>
          <a:noFill/>
          <a:ln>
            <a:noFill/>
          </a:ln>
        </p:spPr>
      </p:pic>
      <p:sp>
        <p:nvSpPr>
          <p:cNvPr id="3" name="Нижний колонтитул 2"/>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34</a:t>
            </a:fld>
            <a:endParaRPr lang="ru-RU"/>
          </a:p>
        </p:txBody>
      </p:sp>
    </p:spTree>
    <p:extLst>
      <p:ext uri="{BB962C8B-B14F-4D97-AF65-F5344CB8AC3E}">
        <p14:creationId xmlns:p14="http://schemas.microsoft.com/office/powerpoint/2010/main" val="3720444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Запити у </a:t>
            </a:r>
            <a:r>
              <a:rPr lang="uk-UA" dirty="0" err="1" smtClean="0"/>
              <a:t>документних</a:t>
            </a:r>
            <a:r>
              <a:rPr lang="uk-UA" dirty="0" smtClean="0"/>
              <a:t> сховищах</a:t>
            </a:r>
            <a:endParaRPr lang="ru-RU" dirty="0"/>
          </a:p>
        </p:txBody>
      </p:sp>
      <p:sp>
        <p:nvSpPr>
          <p:cNvPr id="3" name="Объект 2"/>
          <p:cNvSpPr>
            <a:spLocks noGrp="1"/>
          </p:cNvSpPr>
          <p:nvPr>
            <p:ph idx="1"/>
          </p:nvPr>
        </p:nvSpPr>
        <p:spPr>
          <a:xfrm>
            <a:off x="748047" y="1426379"/>
            <a:ext cx="11126273" cy="5167603"/>
          </a:xfrm>
        </p:spPr>
        <p:txBody>
          <a:bodyPr>
            <a:normAutofit/>
          </a:bodyPr>
          <a:lstStyle/>
          <a:p>
            <a:r>
              <a:rPr lang="uk-UA" sz="2000" b="1" dirty="0"/>
              <a:t>У </a:t>
            </a:r>
            <a:r>
              <a:rPr lang="uk-UA" sz="2000" b="1" dirty="0" err="1"/>
              <a:t>документних</a:t>
            </a:r>
            <a:r>
              <a:rPr lang="uk-UA" sz="2000" b="1" dirty="0"/>
              <a:t> сховищах</a:t>
            </a:r>
            <a:r>
              <a:rPr lang="uk-UA" sz="2000" dirty="0"/>
              <a:t> запити можна адресувати в документах, тому можна видалити посилання на об'єкти </a:t>
            </a:r>
            <a:r>
              <a:rPr lang="uk-UA" sz="2000" dirty="0" err="1"/>
              <a:t>Order</a:t>
            </a:r>
            <a:r>
              <a:rPr lang="uk-UA" sz="2000" dirty="0"/>
              <a:t> з об'єкта </a:t>
            </a:r>
            <a:r>
              <a:rPr lang="uk-UA" sz="2000" dirty="0" err="1"/>
              <a:t>Customer</a:t>
            </a:r>
            <a:r>
              <a:rPr lang="uk-UA" sz="2000" dirty="0"/>
              <a:t>. Це дозволяє не оновлювати об'єкт </a:t>
            </a:r>
            <a:r>
              <a:rPr lang="uk-UA" sz="2000" dirty="0" err="1"/>
              <a:t>Customer</a:t>
            </a:r>
            <a:r>
              <a:rPr lang="uk-UA" sz="2000" dirty="0"/>
              <a:t>, коли клієнти розміщують нові замовлення.</a:t>
            </a:r>
            <a:endParaRPr lang="ru-RU" sz="2000" dirty="0"/>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2999838" y="2609992"/>
            <a:ext cx="4686300" cy="3983990"/>
          </a:xfrm>
          <a:prstGeom prst="rect">
            <a:avLst/>
          </a:prstGeom>
          <a:noFill/>
          <a:ln>
            <a:noFill/>
          </a:ln>
        </p:spPr>
      </p:pic>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35</a:t>
            </a:fld>
            <a:endParaRPr lang="ru-RU"/>
          </a:p>
        </p:txBody>
      </p:sp>
    </p:spTree>
    <p:extLst>
      <p:ext uri="{BB962C8B-B14F-4D97-AF65-F5344CB8AC3E}">
        <p14:creationId xmlns:p14="http://schemas.microsoft.com/office/powerpoint/2010/main" val="1170684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77500" lnSpcReduction="20000"/>
          </a:bodyPr>
          <a:lstStyle/>
          <a:p>
            <a:r>
              <a:rPr lang="uk-UA" dirty="0"/>
              <a:t>Оскільки </a:t>
            </a:r>
            <a:r>
              <a:rPr lang="uk-UA" b="1" dirty="0"/>
              <a:t>документі сховища даних</a:t>
            </a:r>
            <a:r>
              <a:rPr lang="uk-UA" dirty="0"/>
              <a:t> дозволяють посилати запити до атрибутів в документі, стають можливими запити на зразок "знайти всі замовлення, які містять товар </a:t>
            </a:r>
            <a:r>
              <a:rPr lang="uk-UA" dirty="0" err="1"/>
              <a:t>Рефакторинг</a:t>
            </a:r>
            <a:r>
              <a:rPr lang="uk-UA" dirty="0"/>
              <a:t> баз даних </a:t>
            </a:r>
            <a:r>
              <a:rPr lang="ru-RU" dirty="0"/>
              <a:t>“</a:t>
            </a:r>
            <a:r>
              <a:rPr lang="uk-UA" dirty="0"/>
              <a:t>, але рішення про створення </a:t>
            </a:r>
            <a:r>
              <a:rPr lang="uk-UA" dirty="0" err="1"/>
              <a:t>aгpeгaтa</a:t>
            </a:r>
            <a:r>
              <a:rPr lang="uk-UA" dirty="0"/>
              <a:t> товарів і замовлень слід приймати не через можливість таких запитів, а через можливості оптимізації читання бази даних застосунком.</a:t>
            </a:r>
            <a:endParaRPr lang="ru-RU" dirty="0"/>
          </a:p>
          <a:p>
            <a:r>
              <a:rPr lang="uk-UA" dirty="0"/>
              <a:t>При моделюванні </a:t>
            </a:r>
            <a:r>
              <a:rPr lang="uk-UA" b="1" dirty="0"/>
              <a:t>сховищ типу "ключ-значення"</a:t>
            </a:r>
            <a:r>
              <a:rPr lang="uk-UA" dirty="0"/>
              <a:t> можна отримати вигоду від впорядкованості стовпців. Це дозволяє називати стовпці так, щоб часто використовувані стовпці зчитувалися першими. При використанні сімейств стовпців для моделювання даних важливо пам'ятати, що це необхідно для оптимізації запитів, а не записи; загальне правило таке: слід полегшити процедуру запиту і </a:t>
            </a:r>
            <a:r>
              <a:rPr lang="uk-UA" dirty="0" err="1"/>
              <a:t>денормалізувати</a:t>
            </a:r>
            <a:r>
              <a:rPr lang="uk-UA" dirty="0"/>
              <a:t> дані під час запису.</a:t>
            </a:r>
            <a:endParaRPr lang="ru-RU" dirty="0"/>
          </a:p>
          <a:p>
            <a:r>
              <a:rPr lang="uk-UA" dirty="0"/>
              <a:t>Існує багато способів моделювання даних; можна зберігати об'єкти </a:t>
            </a:r>
            <a:r>
              <a:rPr lang="uk-UA" dirty="0" err="1"/>
              <a:t>Customer</a:t>
            </a:r>
            <a:r>
              <a:rPr lang="uk-UA" dirty="0"/>
              <a:t> і </a:t>
            </a:r>
            <a:r>
              <a:rPr lang="uk-UA" dirty="0" err="1"/>
              <a:t>Order</a:t>
            </a:r>
            <a:r>
              <a:rPr lang="uk-UA" dirty="0"/>
              <a:t> в різних </a:t>
            </a:r>
            <a:r>
              <a:rPr lang="uk-UA" b="1" dirty="0"/>
              <a:t>родинах, що складаються з родин </a:t>
            </a:r>
            <a:r>
              <a:rPr lang="uk-UA" b="1" dirty="0" smtClean="0"/>
              <a:t>стовпців</a:t>
            </a:r>
            <a:r>
              <a:rPr lang="uk-UA" dirty="0" smtClean="0"/>
              <a:t>. </a:t>
            </a:r>
            <a:r>
              <a:rPr lang="uk-UA" dirty="0"/>
              <a:t>Зверніть увагу на те, що посилання на всі замовлення, розміщені клієнтом, зберігається в сімействі стовпців </a:t>
            </a:r>
            <a:r>
              <a:rPr lang="uk-UA" dirty="0" err="1"/>
              <a:t>Customer</a:t>
            </a:r>
            <a:r>
              <a:rPr lang="uk-UA" dirty="0"/>
              <a:t>. Аналогічні процедури </a:t>
            </a:r>
            <a:r>
              <a:rPr lang="uk-UA" dirty="0" err="1"/>
              <a:t>денормалізації</a:t>
            </a:r>
            <a:r>
              <a:rPr lang="uk-UA" dirty="0"/>
              <a:t> дозволяють підвищити ефективність виконання запиту (читання).</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36</a:t>
            </a:fld>
            <a:endParaRPr lang="ru-RU"/>
          </a:p>
        </p:txBody>
      </p:sp>
    </p:spTree>
    <p:extLst>
      <p:ext uri="{BB962C8B-B14F-4D97-AF65-F5344CB8AC3E}">
        <p14:creationId xmlns:p14="http://schemas.microsoft.com/office/powerpoint/2010/main" val="3121711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Концептуальне уявлення про стовпчикове зберігання даних</a:t>
            </a:r>
            <a:endParaRPr lang="ru-RU" dirty="0"/>
          </a:p>
        </p:txBody>
      </p:sp>
      <p:sp>
        <p:nvSpPr>
          <p:cNvPr id="3" name="Объект 2"/>
          <p:cNvSpPr>
            <a:spLocks noGrp="1"/>
          </p:cNvSpPr>
          <p:nvPr>
            <p:ph idx="1"/>
          </p:nvPr>
        </p:nvSpPr>
        <p:spPr/>
        <p:txBody>
          <a:bodyPr/>
          <a:lstStyle/>
          <a:p>
            <a:endParaRPr lang="ru-RU" dirty="0"/>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3038475" y="1825625"/>
            <a:ext cx="4959667" cy="4486275"/>
          </a:xfrm>
          <a:prstGeom prst="rect">
            <a:avLst/>
          </a:prstGeom>
          <a:noFill/>
          <a:ln>
            <a:noFill/>
          </a:ln>
        </p:spPr>
      </p:pic>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37</a:t>
            </a:fld>
            <a:endParaRPr lang="ru-RU"/>
          </a:p>
        </p:txBody>
      </p:sp>
    </p:spTree>
    <p:extLst>
      <p:ext uri="{BB962C8B-B14F-4D97-AF65-F5344CB8AC3E}">
        <p14:creationId xmlns:p14="http://schemas.microsoft.com/office/powerpoint/2010/main" val="2947737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a:t>Графова</a:t>
            </a:r>
            <a:r>
              <a:rPr lang="uk-UA" dirty="0"/>
              <a:t> модель даних для електронної торгівлі</a:t>
            </a:r>
            <a:endParaRPr lang="ru-RU"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4150042" y="1165701"/>
            <a:ext cx="3891915" cy="5671185"/>
          </a:xfrm>
          <a:prstGeom prst="rect">
            <a:avLst/>
          </a:prstGeom>
          <a:noFill/>
          <a:ln>
            <a:noFill/>
          </a:ln>
        </p:spPr>
      </p:pic>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38</a:t>
            </a:fld>
            <a:endParaRPr lang="ru-RU"/>
          </a:p>
        </p:txBody>
      </p:sp>
    </p:spTree>
    <p:extLst>
      <p:ext uri="{BB962C8B-B14F-4D97-AF65-F5344CB8AC3E}">
        <p14:creationId xmlns:p14="http://schemas.microsoft.com/office/powerpoint/2010/main" val="3357837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Моделі розподілу </a:t>
            </a:r>
            <a:r>
              <a:rPr lang="uk-UA" b="1" dirty="0" smtClean="0"/>
              <a:t>даних</a:t>
            </a:r>
            <a:endParaRPr lang="ru-RU" dirty="0"/>
          </a:p>
        </p:txBody>
      </p:sp>
      <p:sp>
        <p:nvSpPr>
          <p:cNvPr id="3" name="Объект 2"/>
          <p:cNvSpPr>
            <a:spLocks noGrp="1"/>
          </p:cNvSpPr>
          <p:nvPr>
            <p:ph idx="1"/>
          </p:nvPr>
        </p:nvSpPr>
        <p:spPr/>
        <p:txBody>
          <a:bodyPr/>
          <a:lstStyle/>
          <a:p>
            <a:pPr marL="0" indent="0">
              <a:buNone/>
            </a:pPr>
            <a:r>
              <a:rPr lang="uk-UA" dirty="0" smtClean="0"/>
              <a:t>Існують </a:t>
            </a:r>
            <a:r>
              <a:rPr lang="uk-UA" dirty="0"/>
              <a:t>два способи розподілу даних. </a:t>
            </a:r>
            <a:endParaRPr lang="ru-RU" dirty="0"/>
          </a:p>
          <a:p>
            <a:r>
              <a:rPr lang="uk-UA" dirty="0" smtClean="0"/>
              <a:t>При </a:t>
            </a:r>
            <a:r>
              <a:rPr lang="uk-UA" dirty="0"/>
              <a:t>фрагментації різні дані </a:t>
            </a:r>
            <a:r>
              <a:rPr lang="uk-UA" b="1" dirty="0"/>
              <a:t>розподіляються по декількох серверах</a:t>
            </a:r>
            <a:r>
              <a:rPr lang="uk-UA" dirty="0"/>
              <a:t>, щоб кожен сервер діяв як окреме джерело підмножини даних. </a:t>
            </a:r>
            <a:endParaRPr lang="ru-RU" dirty="0"/>
          </a:p>
          <a:p>
            <a:r>
              <a:rPr lang="uk-UA" dirty="0" smtClean="0"/>
              <a:t>При </a:t>
            </a:r>
            <a:r>
              <a:rPr lang="uk-UA" dirty="0"/>
              <a:t>реплікації </a:t>
            </a:r>
            <a:r>
              <a:rPr lang="uk-UA" b="1" dirty="0"/>
              <a:t>дані копіюються між декількома серверами</a:t>
            </a:r>
            <a:r>
              <a:rPr lang="uk-UA" dirty="0"/>
              <a:t>, так що кожен біт даних можна знайти в різних місцях.</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39</a:t>
            </a:fld>
            <a:endParaRPr lang="ru-RU"/>
          </a:p>
        </p:txBody>
      </p:sp>
    </p:spTree>
    <p:extLst>
      <p:ext uri="{BB962C8B-B14F-4D97-AF65-F5344CB8AC3E}">
        <p14:creationId xmlns:p14="http://schemas.microsoft.com/office/powerpoint/2010/main" val="8166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Чим цікаві бази даних </a:t>
            </a:r>
            <a:r>
              <a:rPr lang="uk-UA" b="1" dirty="0" err="1" smtClean="0"/>
              <a:t>NoSQL</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uk-UA" dirty="0" smtClean="0"/>
              <a:t>Є </a:t>
            </a:r>
            <a:r>
              <a:rPr lang="uk-UA" dirty="0"/>
              <a:t>дві причини, за якими люди розглядають можливість використовувати бази даних </a:t>
            </a:r>
            <a:r>
              <a:rPr lang="uk-UA" dirty="0" err="1"/>
              <a:t>NoSQL</a:t>
            </a:r>
            <a:r>
              <a:rPr lang="uk-UA" dirty="0"/>
              <a:t>.</a:t>
            </a:r>
            <a:endParaRPr lang="ru-RU" dirty="0"/>
          </a:p>
          <a:p>
            <a:pPr marL="0" indent="0">
              <a:buNone/>
            </a:pPr>
            <a:r>
              <a:rPr lang="ru-RU" dirty="0"/>
              <a:t>• </a:t>
            </a:r>
            <a:r>
              <a:rPr lang="uk-UA" i="1" dirty="0"/>
              <a:t>Ефективність розробки застосунків</a:t>
            </a:r>
            <a:r>
              <a:rPr lang="uk-UA" dirty="0"/>
              <a:t>. Більшість зусиль, пов'язаних з розробкою застосунків, витрачаються на відображення даних з структур, що зберігаються в пам'яті, в реляційні бази даних. База даних </a:t>
            </a:r>
            <a:r>
              <a:rPr lang="uk-UA" dirty="0" err="1"/>
              <a:t>NoSQL</a:t>
            </a:r>
            <a:r>
              <a:rPr lang="uk-UA" dirty="0"/>
              <a:t> може забезпечити модель даних, краще задовольняє потреби додатки, спростивши тим самим це взаємодія і зменшивши кількість коду, який необхідно написати, налагодити і розвинути.</a:t>
            </a:r>
            <a:endParaRPr lang="ru-RU" dirty="0"/>
          </a:p>
          <a:p>
            <a:pPr marL="0" indent="0">
              <a:buNone/>
            </a:pPr>
            <a:r>
              <a:rPr lang="uk-UA" dirty="0"/>
              <a:t>• </a:t>
            </a:r>
            <a:r>
              <a:rPr lang="uk-UA" i="1" dirty="0"/>
              <a:t>Великомасштабні дані</a:t>
            </a:r>
            <a:r>
              <a:rPr lang="uk-UA" dirty="0"/>
              <a:t>. Організації цінують можливість зберігати більші обсяги даних і швидше їх обробляти. Вони вважають занадто витратним використовувати для цього реляційні бази даних. Основна причина полягає в тому, що реляційні бази даних призначені для роботи на одному комп'ютері, в той час як великі обсяги даних і програми для їх обробки економніше зберігати на кластерах, що складаються з численних невеликих і дешевих комп'ютерів. Багато баз даних </a:t>
            </a:r>
            <a:r>
              <a:rPr lang="uk-UA" dirty="0" err="1"/>
              <a:t>NoSQL</a:t>
            </a:r>
            <a:r>
              <a:rPr lang="uk-UA" dirty="0"/>
              <a:t> розроблені спеціально для кластерів, тому вони краще вписуються в сценарії обробки великих обсягів даних.</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4</a:t>
            </a:fld>
            <a:endParaRPr lang="ru-RU"/>
          </a:p>
        </p:txBody>
      </p:sp>
    </p:spTree>
    <p:extLst>
      <p:ext uri="{BB962C8B-B14F-4D97-AF65-F5344CB8AC3E}">
        <p14:creationId xmlns:p14="http://schemas.microsoft.com/office/powerpoint/2010/main" val="4125716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види реплікації</a:t>
            </a:r>
            <a:endParaRPr lang="ru-RU" dirty="0"/>
          </a:p>
        </p:txBody>
      </p:sp>
      <p:sp>
        <p:nvSpPr>
          <p:cNvPr id="3" name="Объект 2"/>
          <p:cNvSpPr>
            <a:spLocks noGrp="1"/>
          </p:cNvSpPr>
          <p:nvPr>
            <p:ph idx="1"/>
          </p:nvPr>
        </p:nvSpPr>
        <p:spPr/>
        <p:txBody>
          <a:bodyPr>
            <a:normAutofit/>
          </a:bodyPr>
          <a:lstStyle/>
          <a:p>
            <a:r>
              <a:rPr lang="uk-UA" dirty="0" smtClean="0"/>
              <a:t>При </a:t>
            </a:r>
            <a:r>
              <a:rPr lang="uk-UA" dirty="0"/>
              <a:t>реплікації "</a:t>
            </a:r>
            <a:r>
              <a:rPr lang="uk-UA" b="1" dirty="0"/>
              <a:t>ведучий-ведений</a:t>
            </a:r>
            <a:r>
              <a:rPr lang="uk-UA" dirty="0"/>
              <a:t>" один вузол призначається авторитетним вузлом, що обробляють записи, а ведені вузли синхронізують свою роботу з ведучим і можуть виконувати операції читання. </a:t>
            </a:r>
            <a:endParaRPr lang="ru-RU" dirty="0"/>
          </a:p>
          <a:p>
            <a:r>
              <a:rPr lang="uk-UA" dirty="0" smtClean="0"/>
              <a:t>При </a:t>
            </a:r>
            <a:r>
              <a:rPr lang="uk-UA" b="1" dirty="0"/>
              <a:t>часовій реплікації</a:t>
            </a:r>
            <a:r>
              <a:rPr lang="uk-UA" dirty="0"/>
              <a:t> операції записи виконуються на будь-якому вузлу; вузли координують свою роботу, щоб синхронізувати свої копії даних. </a:t>
            </a:r>
            <a:endParaRPr lang="uk-UA" dirty="0" smtClean="0"/>
          </a:p>
          <a:p>
            <a:pPr lvl="1"/>
            <a:r>
              <a:rPr lang="uk-UA" dirty="0" smtClean="0"/>
              <a:t>Реплікація </a:t>
            </a:r>
            <a:r>
              <a:rPr lang="uk-UA" dirty="0"/>
              <a:t>"ведучий-ведений" зменшує ймовірність конфлікту при оновленні бази даних, а однорангова реплікація запобігає виконанню всіх операцій запису на одному збійному вузлу.</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40</a:t>
            </a:fld>
            <a:endParaRPr lang="ru-RU"/>
          </a:p>
        </p:txBody>
      </p:sp>
    </p:spTree>
    <p:extLst>
      <p:ext uri="{BB962C8B-B14F-4D97-AF65-F5344CB8AC3E}">
        <p14:creationId xmlns:p14="http://schemas.microsoft.com/office/powerpoint/2010/main" val="1303250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Відображення-згортка</a:t>
            </a:r>
            <a:endParaRPr lang="ru-RU" dirty="0"/>
          </a:p>
        </p:txBody>
      </p:sp>
      <p:sp>
        <p:nvSpPr>
          <p:cNvPr id="3" name="Объект 2"/>
          <p:cNvSpPr>
            <a:spLocks noGrp="1"/>
          </p:cNvSpPr>
          <p:nvPr>
            <p:ph idx="1"/>
          </p:nvPr>
        </p:nvSpPr>
        <p:spPr/>
        <p:txBody>
          <a:bodyPr/>
          <a:lstStyle/>
          <a:p>
            <a:r>
              <a:rPr lang="uk-UA" dirty="0"/>
              <a:t>При централізованому зберіганні даних існують два основних способи обробки даних: </a:t>
            </a:r>
            <a:endParaRPr lang="uk-UA" dirty="0" smtClean="0"/>
          </a:p>
          <a:p>
            <a:pPr lvl="1"/>
            <a:r>
              <a:rPr lang="uk-UA" dirty="0" smtClean="0"/>
              <a:t>на </a:t>
            </a:r>
            <a:r>
              <a:rPr lang="uk-UA" dirty="0"/>
              <a:t>самому сервері бази даних, </a:t>
            </a:r>
            <a:endParaRPr lang="uk-UA" dirty="0" smtClean="0"/>
          </a:p>
          <a:p>
            <a:pPr lvl="1"/>
            <a:r>
              <a:rPr lang="uk-UA" dirty="0" smtClean="0"/>
              <a:t>на </a:t>
            </a:r>
            <a:r>
              <a:rPr lang="uk-UA" dirty="0"/>
              <a:t>клієнтському комп'ютері. Обробка на клієнтському комп'ютері забезпечує більш високу гнучкість при виборі програмного оточення, полегшуючи створення і модифікацію програм</a:t>
            </a:r>
            <a:r>
              <a:rPr lang="uk-UA" dirty="0" smtClean="0"/>
              <a:t>.</a:t>
            </a:r>
            <a:endParaRPr lang="ru-RU" dirty="0" smtClean="0"/>
          </a:p>
          <a:p>
            <a:r>
              <a:rPr lang="uk-UA" dirty="0" smtClean="0"/>
              <a:t>При обробленні великої кількості </a:t>
            </a:r>
            <a:r>
              <a:rPr lang="uk-UA" dirty="0"/>
              <a:t>даних, доцільно перенести їх обробку на сервер, </a:t>
            </a:r>
            <a:r>
              <a:rPr lang="uk-UA" dirty="0" smtClean="0"/>
              <a:t>пожертвував </a:t>
            </a:r>
            <a:r>
              <a:rPr lang="uk-UA" dirty="0"/>
              <a:t>зручністю програмування і </a:t>
            </a:r>
            <a:r>
              <a:rPr lang="uk-UA" dirty="0" smtClean="0"/>
              <a:t>збільшуючи </a:t>
            </a:r>
            <a:r>
              <a:rPr lang="uk-UA" dirty="0"/>
              <a:t>навантаження на сервер.</a:t>
            </a:r>
            <a:endParaRPr lang="uk-UA" dirty="0" smtClean="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41</a:t>
            </a:fld>
            <a:endParaRPr lang="ru-RU"/>
          </a:p>
        </p:txBody>
      </p:sp>
    </p:spTree>
    <p:extLst>
      <p:ext uri="{BB962C8B-B14F-4D97-AF65-F5344CB8AC3E}">
        <p14:creationId xmlns:p14="http://schemas.microsoft.com/office/powerpoint/2010/main" val="3385713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Оброблення</a:t>
            </a:r>
            <a:r>
              <a:rPr lang="ru-RU" dirty="0" smtClean="0"/>
              <a:t> на кластер</a:t>
            </a:r>
            <a:r>
              <a:rPr lang="uk-UA" dirty="0"/>
              <a:t>і</a:t>
            </a:r>
            <a:endParaRPr lang="ru-RU" dirty="0"/>
          </a:p>
        </p:txBody>
      </p:sp>
      <p:sp>
        <p:nvSpPr>
          <p:cNvPr id="3" name="Объект 2"/>
          <p:cNvSpPr>
            <a:spLocks noGrp="1"/>
          </p:cNvSpPr>
          <p:nvPr>
            <p:ph idx="1"/>
          </p:nvPr>
        </p:nvSpPr>
        <p:spPr/>
        <p:txBody>
          <a:bodyPr>
            <a:normAutofit/>
          </a:bodyPr>
          <a:lstStyle/>
          <a:p>
            <a:r>
              <a:rPr lang="uk-UA" dirty="0"/>
              <a:t>Кластер </a:t>
            </a:r>
            <a:r>
              <a:rPr lang="uk-UA" dirty="0" smtClean="0"/>
              <a:t> </a:t>
            </a:r>
            <a:r>
              <a:rPr lang="uk-UA" dirty="0"/>
              <a:t>- багато комп'ютерів для розподілу обчислень між ними</a:t>
            </a:r>
            <a:r>
              <a:rPr lang="uk-UA" dirty="0" smtClean="0"/>
              <a:t>.</a:t>
            </a:r>
          </a:p>
          <a:p>
            <a:r>
              <a:rPr lang="uk-UA" dirty="0" smtClean="0"/>
              <a:t>при необхідності </a:t>
            </a:r>
            <a:r>
              <a:rPr lang="uk-UA" dirty="0"/>
              <a:t>мінімізувати обсяг даних, переданих по мережі, </a:t>
            </a:r>
            <a:r>
              <a:rPr lang="uk-UA" dirty="0" smtClean="0"/>
              <a:t>намагаються </a:t>
            </a:r>
            <a:r>
              <a:rPr lang="uk-UA" dirty="0"/>
              <a:t>виконувати більшу частину обробки даних на тому вузлу, який в них потребує. </a:t>
            </a:r>
            <a:endParaRPr lang="uk-UA" dirty="0" smtClean="0"/>
          </a:p>
          <a:p>
            <a:r>
              <a:rPr lang="uk-UA" dirty="0" smtClean="0"/>
              <a:t>Шаблон </a:t>
            </a:r>
            <a:r>
              <a:rPr lang="uk-UA" dirty="0"/>
              <a:t>проектування </a:t>
            </a:r>
            <a:r>
              <a:rPr lang="uk-UA" dirty="0" err="1"/>
              <a:t>Map-Reduce</a:t>
            </a:r>
            <a:r>
              <a:rPr lang="uk-UA" dirty="0"/>
              <a:t> (відображення-згортка), що представляє собою різновид шаблону проектування </a:t>
            </a:r>
            <a:r>
              <a:rPr lang="uk-UA" dirty="0" err="1"/>
              <a:t>Scatter-Gather</a:t>
            </a:r>
            <a:r>
              <a:rPr lang="uk-UA" dirty="0"/>
              <a:t> (розсилка-збірка), - це спосіб організації обробки даних, що дозволяє виконати обчислення на багатьох комп'ютерах кластера і забезпечити зберігання і обробку здебільшого даних на одному і тому ж комп'ютері.</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42</a:t>
            </a:fld>
            <a:endParaRPr lang="ru-RU"/>
          </a:p>
        </p:txBody>
      </p:sp>
    </p:spTree>
    <p:extLst>
      <p:ext uri="{BB962C8B-B14F-4D97-AF65-F5344CB8AC3E}">
        <p14:creationId xmlns:p14="http://schemas.microsoft.com/office/powerpoint/2010/main" val="3033567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Потреба в шаблоні </a:t>
            </a:r>
            <a:r>
              <a:rPr lang="uk-UA" b="1" dirty="0" err="1"/>
              <a:t>Map-Reduce</a:t>
            </a:r>
            <a:endParaRPr lang="ru-RU" dirty="0"/>
          </a:p>
        </p:txBody>
      </p:sp>
      <p:sp>
        <p:nvSpPr>
          <p:cNvPr id="3" name="Объект 2"/>
          <p:cNvSpPr>
            <a:spLocks noGrp="1"/>
          </p:cNvSpPr>
          <p:nvPr>
            <p:ph idx="1"/>
          </p:nvPr>
        </p:nvSpPr>
        <p:spPr/>
        <p:txBody>
          <a:bodyPr/>
          <a:lstStyle/>
          <a:p>
            <a:r>
              <a:rPr lang="uk-UA" dirty="0"/>
              <a:t>Однак фахівцям, що аналізують продаж, потрібно бачити товар і прибуток від нього за останній тиждень. Цей звіт не відповідає наявній агрегатної структурі - в цьому і полягає недолік агрегатів. Для того щоб отримати звіт про прибутки від продажу товарів, необхідно звернутися до кожного комп'ютера кластера і перевірити багато записів на кожному комп'ютері.</a:t>
            </a:r>
            <a:endParaRPr lang="ru-RU" dirty="0"/>
          </a:p>
          <a:p>
            <a:r>
              <a:rPr lang="uk-UA" dirty="0"/>
              <a:t>Саме ця ситуація вимагає застосування відображення-згортки.</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43</a:t>
            </a:fld>
            <a:endParaRPr lang="ru-RU"/>
          </a:p>
        </p:txBody>
      </p:sp>
    </p:spTree>
    <p:extLst>
      <p:ext uri="{BB962C8B-B14F-4D97-AF65-F5344CB8AC3E}">
        <p14:creationId xmlns:p14="http://schemas.microsoft.com/office/powerpoint/2010/main" val="1316763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Шаблон </a:t>
            </a:r>
            <a:r>
              <a:rPr lang="uk-UA" b="1" dirty="0" err="1"/>
              <a:t>Map-Reduce</a:t>
            </a:r>
            <a:endParaRPr lang="ru-RU" dirty="0"/>
          </a:p>
        </p:txBody>
      </p:sp>
      <p:sp>
        <p:nvSpPr>
          <p:cNvPr id="3" name="Объект 2"/>
          <p:cNvSpPr>
            <a:spLocks noGrp="1"/>
          </p:cNvSpPr>
          <p:nvPr>
            <p:ph idx="1"/>
          </p:nvPr>
        </p:nvSpPr>
        <p:spPr/>
        <p:txBody>
          <a:bodyPr>
            <a:normAutofit fontScale="92500" lnSpcReduction="10000"/>
          </a:bodyPr>
          <a:lstStyle/>
          <a:p>
            <a:r>
              <a:rPr lang="uk-UA" dirty="0"/>
              <a:t>На першому етапі відображення-згортки виконується відображення - функція, яка отримує в якості аргументу окремий агрегат і породжує набір пар "ключ-значення". В даному випадку аргументом є замовлення, а результатами - пари "</a:t>
            </a:r>
            <a:r>
              <a:rPr lang="uk-UA" dirty="0" smtClean="0"/>
              <a:t>ключ-значення"  є </a:t>
            </a:r>
            <a:r>
              <a:rPr lang="uk-UA" dirty="0"/>
              <a:t>відповідні </a:t>
            </a:r>
            <a:r>
              <a:rPr lang="uk-UA" dirty="0" smtClean="0"/>
              <a:t>товарні позиції. </a:t>
            </a:r>
            <a:r>
              <a:rPr lang="uk-UA" dirty="0"/>
              <a:t>Кожна пара </a:t>
            </a:r>
            <a:r>
              <a:rPr lang="uk-UA" dirty="0" smtClean="0"/>
              <a:t>містить </a:t>
            </a:r>
            <a:r>
              <a:rPr lang="uk-UA" dirty="0"/>
              <a:t>ідентифікатор в якості ключа і вкладене відображення з кількістю і цінами в якості </a:t>
            </a:r>
            <a:r>
              <a:rPr lang="uk-UA" dirty="0" smtClean="0"/>
              <a:t>значень</a:t>
            </a:r>
          </a:p>
          <a:p>
            <a:r>
              <a:rPr lang="uk-UA" dirty="0"/>
              <a:t>Кожне застосування функції відображення не залежить від інших. Це дозволяє безпечно виконувати ці функції паралельно, так що каркас відображення-згорток може створити ефективні завдання на відображення на кожному вузлу і вільно передавати замовлення цим завданням. Це забезпечує високу ступінь паралелізму і локальності доступу.</a:t>
            </a:r>
            <a:r>
              <a:rPr lang="uk-UA" dirty="0" smtClean="0"/>
              <a:t> </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44</a:t>
            </a:fld>
            <a:endParaRPr lang="ru-RU"/>
          </a:p>
        </p:txBody>
      </p:sp>
    </p:spTree>
    <p:extLst>
      <p:ext uri="{BB962C8B-B14F-4D97-AF65-F5344CB8AC3E}">
        <p14:creationId xmlns:p14="http://schemas.microsoft.com/office/powerpoint/2010/main" val="2962590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Функція відображення зчитує записи з бази даних і породжує пари "ключ-значення"</a:t>
            </a:r>
            <a:endParaRPr lang="ru-RU"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2276474" y="1724342"/>
            <a:ext cx="7153276" cy="4647883"/>
          </a:xfrm>
          <a:prstGeom prst="rect">
            <a:avLst/>
          </a:prstGeom>
          <a:noFill/>
          <a:ln>
            <a:noFill/>
          </a:ln>
        </p:spPr>
      </p:pic>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45</a:t>
            </a:fld>
            <a:endParaRPr lang="ru-RU"/>
          </a:p>
        </p:txBody>
      </p:sp>
    </p:spTree>
    <p:extLst>
      <p:ext uri="{BB962C8B-B14F-4D97-AF65-F5344CB8AC3E}">
        <p14:creationId xmlns:p14="http://schemas.microsoft.com/office/powerpoint/2010/main" val="1358713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функція згортки</a:t>
            </a:r>
            <a:endParaRPr lang="ru-RU" dirty="0"/>
          </a:p>
        </p:txBody>
      </p:sp>
      <p:sp>
        <p:nvSpPr>
          <p:cNvPr id="3" name="Объект 2"/>
          <p:cNvSpPr>
            <a:spLocks noGrp="1"/>
          </p:cNvSpPr>
          <p:nvPr>
            <p:ph idx="1"/>
          </p:nvPr>
        </p:nvSpPr>
        <p:spPr/>
        <p:txBody>
          <a:bodyPr/>
          <a:lstStyle/>
          <a:p>
            <a:r>
              <a:rPr lang="uk-UA" dirty="0" smtClean="0"/>
              <a:t>отримує </a:t>
            </a:r>
            <a:r>
              <a:rPr lang="uk-UA" dirty="0"/>
              <a:t>кілька результатів, повернутих операцією відображення і мають однакові ключі, і об'єднує їх значення. </a:t>
            </a:r>
            <a:endParaRPr lang="uk-UA" dirty="0" smtClean="0"/>
          </a:p>
          <a:p>
            <a:pPr lvl="1"/>
            <a:r>
              <a:rPr lang="uk-UA" dirty="0" smtClean="0"/>
              <a:t>Отже</a:t>
            </a:r>
            <a:r>
              <a:rPr lang="uk-UA" dirty="0"/>
              <a:t>, функція відображення може видати 1000 товарних позицій з замовлень книги "</a:t>
            </a:r>
            <a:r>
              <a:rPr lang="uk-UA" dirty="0" err="1"/>
              <a:t>Рефакторинг</a:t>
            </a:r>
            <a:r>
              <a:rPr lang="uk-UA" dirty="0"/>
              <a:t> баз даних"; а функція згортки - об'єднати їх в </a:t>
            </a:r>
            <a:r>
              <a:rPr lang="uk-UA" dirty="0" smtClean="0"/>
              <a:t>один </a:t>
            </a:r>
            <a:r>
              <a:rPr lang="uk-UA" dirty="0"/>
              <a:t>запис, що містить кількість та прибуток. У той час як функція відображення може діяти на дані, що належать тільки одному агрегату, функція згортки може використовувати всі значення, видані для одного ключа</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46</a:t>
            </a:fld>
            <a:endParaRPr lang="ru-RU"/>
          </a:p>
        </p:txBody>
      </p:sp>
    </p:spTree>
    <p:extLst>
      <p:ext uri="{BB962C8B-B14F-4D97-AF65-F5344CB8AC3E}">
        <p14:creationId xmlns:p14="http://schemas.microsoft.com/office/powerpoint/2010/main" val="410965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Функція згортки отримує декілька пар "ключ-значення" з одним й тим самим ключом і поєднує їх в одне ціле</a:t>
            </a:r>
            <a:endParaRPr lang="ru-RU" dirty="0"/>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1651" y="2114551"/>
            <a:ext cx="8543924" cy="3781424"/>
          </a:xfrm>
          <a:prstGeom prst="rect">
            <a:avLst/>
          </a:prstGeom>
          <a:noFill/>
          <a:ln>
            <a:noFill/>
          </a:ln>
        </p:spPr>
      </p:pic>
      <p:sp>
        <p:nvSpPr>
          <p:cNvPr id="3" name="Нижний колонтитул 2"/>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47</a:t>
            </a:fld>
            <a:endParaRPr lang="ru-RU"/>
          </a:p>
        </p:txBody>
      </p:sp>
    </p:spTree>
    <p:extLst>
      <p:ext uri="{BB962C8B-B14F-4D97-AF65-F5344CB8AC3E}">
        <p14:creationId xmlns:p14="http://schemas.microsoft.com/office/powerpoint/2010/main" val="3904124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Схема розділення </a:t>
            </a:r>
            <a:r>
              <a:rPr lang="uk-UA" b="1" dirty="0"/>
              <a:t>і поєднання</a:t>
            </a:r>
            <a:endParaRPr lang="ru-RU" dirty="0"/>
          </a:p>
        </p:txBody>
      </p:sp>
      <p:sp>
        <p:nvSpPr>
          <p:cNvPr id="3" name="Объект 2"/>
          <p:cNvSpPr>
            <a:spLocks noGrp="1"/>
          </p:cNvSpPr>
          <p:nvPr>
            <p:ph idx="1"/>
          </p:nvPr>
        </p:nvSpPr>
        <p:spPr/>
        <p:txBody>
          <a:bodyPr/>
          <a:lstStyle/>
          <a:p>
            <a:endParaRPr lang="ru-RU"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7449" y="1999615"/>
            <a:ext cx="6638925" cy="4177348"/>
          </a:xfrm>
          <a:prstGeom prst="rect">
            <a:avLst/>
          </a:prstGeom>
          <a:noFill/>
          <a:ln>
            <a:noFill/>
          </a:ln>
        </p:spPr>
      </p:pic>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48</a:t>
            </a:fld>
            <a:endParaRPr lang="ru-RU"/>
          </a:p>
        </p:txBody>
      </p:sp>
    </p:spTree>
    <p:extLst>
      <p:ext uri="{BB962C8B-B14F-4D97-AF65-F5344CB8AC3E}">
        <p14:creationId xmlns:p14="http://schemas.microsoft.com/office/powerpoint/2010/main" val="280092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Сутність згортки</a:t>
            </a:r>
            <a:endParaRPr lang="ru-RU"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1971675" y="1825626"/>
            <a:ext cx="7381875" cy="4194174"/>
          </a:xfrm>
          <a:prstGeom prst="rect">
            <a:avLst/>
          </a:prstGeom>
          <a:noFill/>
          <a:ln>
            <a:noFill/>
          </a:ln>
        </p:spPr>
      </p:pic>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49</a:t>
            </a:fld>
            <a:endParaRPr lang="ru-RU"/>
          </a:p>
        </p:txBody>
      </p:sp>
    </p:spTree>
    <p:extLst>
      <p:ext uri="{BB962C8B-B14F-4D97-AF65-F5344CB8AC3E}">
        <p14:creationId xmlns:p14="http://schemas.microsoft.com/office/powerpoint/2010/main" val="15702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61190347"/>
              </p:ext>
            </p:extLst>
          </p:nvPr>
        </p:nvGraphicFramePr>
        <p:xfrm>
          <a:off x="619125" y="1750664"/>
          <a:ext cx="10001250" cy="5022217"/>
        </p:xfrm>
        <a:graphic>
          <a:graphicData uri="http://schemas.openxmlformats.org/drawingml/2006/table">
            <a:tbl>
              <a:tblPr firstRow="1" firstCol="1" bandRow="1">
                <a:tableStyleId>{5C22544A-7EE6-4342-B048-85BDC9FD1C3A}</a:tableStyleId>
              </a:tblPr>
              <a:tblGrid>
                <a:gridCol w="5000089"/>
                <a:gridCol w="5001161"/>
              </a:tblGrid>
              <a:tr h="189189">
                <a:tc>
                  <a:txBody>
                    <a:bodyPr/>
                    <a:lstStyle/>
                    <a:p>
                      <a:pPr algn="just">
                        <a:lnSpc>
                          <a:spcPct val="107000"/>
                        </a:lnSpc>
                        <a:spcAft>
                          <a:spcPts val="0"/>
                        </a:spcAft>
                        <a:tabLst>
                          <a:tab pos="450215" algn="l"/>
                        </a:tabLst>
                      </a:pPr>
                      <a:r>
                        <a:rPr lang="ru-RU" sz="1400" dirty="0">
                          <a:effectLst/>
                        </a:rPr>
                        <a:t>При</a:t>
                      </a:r>
                      <a:r>
                        <a:rPr lang="uk-UA" sz="1400" dirty="0" err="1">
                          <a:effectLst/>
                        </a:rPr>
                        <a:t>клад</a:t>
                      </a:r>
                      <a:r>
                        <a:rPr lang="ru-RU" sz="1400" dirty="0">
                          <a:effectLst/>
                        </a:rPr>
                        <a:t> баз</a:t>
                      </a:r>
                      <a:r>
                        <a:rPr lang="uk-UA" sz="1400" dirty="0">
                          <a:effectLst/>
                        </a:rPr>
                        <a:t>и</a:t>
                      </a:r>
                      <a:r>
                        <a:rPr lang="ru-RU" sz="1400" dirty="0">
                          <a:effectLst/>
                        </a:rPr>
                        <a:t> дан</a:t>
                      </a:r>
                      <a:r>
                        <a:rPr lang="uk-UA" sz="1400" dirty="0">
                          <a:effectLst/>
                        </a:rPr>
                        <a:t>и</a:t>
                      </a:r>
                      <a:r>
                        <a:rPr lang="ru-RU" sz="1400" dirty="0">
                          <a:effectLst/>
                        </a:rPr>
                        <a:t>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ru-RU" sz="1400">
                          <a:effectLst/>
                        </a:rPr>
                        <a:t>Модель дан</a:t>
                      </a:r>
                      <a:r>
                        <a:rPr lang="uk-UA" sz="1400">
                          <a:effectLst/>
                        </a:rPr>
                        <a:t>и</a:t>
                      </a:r>
                      <a:r>
                        <a:rPr lang="ru-RU" sz="1400">
                          <a:effectLst/>
                        </a:rPr>
                        <a:t>х</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r>
              <a:tr h="1513509">
                <a:tc>
                  <a:txBody>
                    <a:bodyPr/>
                    <a:lstStyle/>
                    <a:p>
                      <a:pPr algn="just">
                        <a:lnSpc>
                          <a:spcPct val="107000"/>
                        </a:lnSpc>
                        <a:spcAft>
                          <a:spcPts val="0"/>
                        </a:spcAft>
                        <a:tabLst>
                          <a:tab pos="450215" algn="l"/>
                        </a:tabLst>
                      </a:pPr>
                      <a:r>
                        <a:rPr lang="ru-RU" sz="1400" dirty="0" err="1">
                          <a:effectLst/>
                        </a:rPr>
                        <a:t>BerkeleyDB</a:t>
                      </a:r>
                      <a:r>
                        <a:rPr lang="ru-RU" sz="1400" dirty="0">
                          <a:effectLst/>
                        </a:rPr>
                        <a:t> </a:t>
                      </a:r>
                      <a:r>
                        <a:rPr lang="ru-RU" sz="1400" dirty="0" err="1">
                          <a:effectLst/>
                        </a:rPr>
                        <a:t>Key-Value</a:t>
                      </a:r>
                      <a:r>
                        <a:rPr lang="ru-RU" sz="1400" dirty="0">
                          <a:effectLst/>
                        </a:rPr>
                        <a:t> ("Баз</a:t>
                      </a:r>
                      <a:r>
                        <a:rPr lang="uk-UA" sz="1400" dirty="0">
                          <a:effectLst/>
                        </a:rPr>
                        <a:t>и</a:t>
                      </a:r>
                      <a:r>
                        <a:rPr lang="ru-RU" sz="1400" dirty="0">
                          <a:effectLst/>
                        </a:rPr>
                        <a:t> дан</a:t>
                      </a:r>
                      <a:r>
                        <a:rPr lang="uk-UA" sz="1400" dirty="0">
                          <a:effectLst/>
                        </a:rPr>
                        <a:t>и</a:t>
                      </a:r>
                      <a:r>
                        <a:rPr lang="ru-RU" sz="1400" dirty="0">
                          <a:effectLst/>
                        </a:rPr>
                        <a:t>х тип</a:t>
                      </a:r>
                      <a:r>
                        <a:rPr lang="uk-UA" sz="1400" dirty="0">
                          <a:effectLst/>
                        </a:rPr>
                        <a:t>у</a:t>
                      </a:r>
                      <a:r>
                        <a:rPr lang="ru-RU" sz="1400" dirty="0">
                          <a:effectLst/>
                        </a:rPr>
                        <a:t> "ключ-</a:t>
                      </a:r>
                      <a:r>
                        <a:rPr lang="ru-RU" sz="1400" dirty="0" err="1">
                          <a:effectLst/>
                        </a:rPr>
                        <a:t>значен</a:t>
                      </a:r>
                      <a:r>
                        <a:rPr lang="uk-UA" sz="1400" dirty="0">
                          <a:effectLst/>
                        </a:rPr>
                        <a:t>ня</a:t>
                      </a: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ru-RU" sz="1400" dirty="0">
                          <a:effectLst/>
                        </a:rPr>
                        <a:t>Ключ-</a:t>
                      </a:r>
                      <a:r>
                        <a:rPr lang="ru-RU" sz="1400" dirty="0" err="1">
                          <a:effectLst/>
                        </a:rPr>
                        <a:t>значен</a:t>
                      </a:r>
                      <a:r>
                        <a:rPr lang="uk-UA" sz="1400" dirty="0">
                          <a:effectLst/>
                        </a:rPr>
                        <a:t>ня</a:t>
                      </a:r>
                      <a:r>
                        <a:rPr lang="ru-RU" sz="1400" dirty="0">
                          <a:effectLst/>
                        </a:rPr>
                        <a:t> ("</a:t>
                      </a:r>
                      <a:r>
                        <a:rPr lang="ru-RU" sz="1400" dirty="0" err="1">
                          <a:effectLst/>
                        </a:rPr>
                        <a:t>Бази</a:t>
                      </a:r>
                      <a:r>
                        <a:rPr lang="ru-RU" sz="1400" dirty="0">
                          <a:effectLst/>
                        </a:rPr>
                        <a:t> дан</a:t>
                      </a:r>
                      <a:r>
                        <a:rPr lang="uk-UA" sz="1400" dirty="0">
                          <a:effectLst/>
                        </a:rPr>
                        <a:t>и</a:t>
                      </a:r>
                      <a:r>
                        <a:rPr lang="ru-RU" sz="1400" dirty="0">
                          <a:effectLst/>
                        </a:rPr>
                        <a:t>х тип</a:t>
                      </a:r>
                      <a:r>
                        <a:rPr lang="uk-UA" sz="1400" dirty="0">
                          <a:effectLst/>
                        </a:rPr>
                        <a:t>у</a:t>
                      </a:r>
                      <a:r>
                        <a:rPr lang="ru-RU" sz="1400" dirty="0">
                          <a:effectLst/>
                        </a:rPr>
                        <a:t> "ключ-</a:t>
                      </a:r>
                      <a:r>
                        <a:rPr lang="ru-RU" sz="1400" dirty="0" err="1">
                          <a:effectLst/>
                        </a:rPr>
                        <a:t>значен</a:t>
                      </a:r>
                      <a:r>
                        <a:rPr lang="uk-UA" sz="1400" dirty="0">
                          <a:effectLst/>
                        </a:rPr>
                        <a:t>ня</a:t>
                      </a:r>
                      <a:r>
                        <a:rPr lang="ru-RU" sz="1400" dirty="0">
                          <a:effectLst/>
                        </a:rPr>
                        <a:t>")</a:t>
                      </a:r>
                    </a:p>
                    <a:p>
                      <a:pPr algn="just">
                        <a:lnSpc>
                          <a:spcPct val="107000"/>
                        </a:lnSpc>
                        <a:spcAft>
                          <a:spcPts val="0"/>
                        </a:spcAft>
                        <a:tabLst>
                          <a:tab pos="450215" algn="l"/>
                        </a:tabLst>
                      </a:pPr>
                      <a:r>
                        <a:rPr lang="en-US" sz="1400" dirty="0" err="1">
                          <a:effectLst/>
                        </a:rPr>
                        <a:t>LevelDB</a:t>
                      </a:r>
                      <a:endParaRPr lang="ru-RU" sz="1400" dirty="0">
                        <a:effectLst/>
                      </a:endParaRPr>
                    </a:p>
                    <a:p>
                      <a:pPr>
                        <a:lnSpc>
                          <a:spcPct val="107000"/>
                        </a:lnSpc>
                        <a:spcAft>
                          <a:spcPts val="0"/>
                        </a:spcAft>
                      </a:pPr>
                      <a:r>
                        <a:rPr lang="en-US" sz="1400" dirty="0" err="1">
                          <a:effectLst/>
                        </a:rPr>
                        <a:t>Memcached</a:t>
                      </a:r>
                      <a:endParaRPr lang="ru-RU" sz="1400" dirty="0">
                        <a:effectLst/>
                      </a:endParaRPr>
                    </a:p>
                    <a:p>
                      <a:pPr>
                        <a:lnSpc>
                          <a:spcPct val="107000"/>
                        </a:lnSpc>
                        <a:spcAft>
                          <a:spcPts val="0"/>
                        </a:spcAft>
                      </a:pPr>
                      <a:r>
                        <a:rPr lang="en-US" sz="1400" dirty="0" err="1">
                          <a:effectLst/>
                        </a:rPr>
                        <a:t>Projecr</a:t>
                      </a:r>
                      <a:r>
                        <a:rPr lang="en-US" sz="1400" dirty="0">
                          <a:effectLst/>
                        </a:rPr>
                        <a:t> </a:t>
                      </a:r>
                      <a:r>
                        <a:rPr lang="en-US" sz="1400" dirty="0" err="1">
                          <a:effectLst/>
                        </a:rPr>
                        <a:t>Voldemorr</a:t>
                      </a:r>
                      <a:endParaRPr lang="ru-RU" sz="1400" dirty="0">
                        <a:effectLst/>
                      </a:endParaRPr>
                    </a:p>
                    <a:p>
                      <a:pPr>
                        <a:lnSpc>
                          <a:spcPct val="107000"/>
                        </a:lnSpc>
                        <a:spcAft>
                          <a:spcPts val="0"/>
                        </a:spcAft>
                      </a:pPr>
                      <a:r>
                        <a:rPr lang="en-US" sz="1400" dirty="0" err="1">
                          <a:effectLst/>
                        </a:rPr>
                        <a:t>Redis</a:t>
                      </a:r>
                      <a:endParaRPr lang="ru-RU" sz="1400" dirty="0">
                        <a:effectLst/>
                      </a:endParaRPr>
                    </a:p>
                    <a:p>
                      <a:pPr>
                        <a:lnSpc>
                          <a:spcPct val="107000"/>
                        </a:lnSpc>
                        <a:spcAft>
                          <a:spcPts val="0"/>
                        </a:spcAft>
                      </a:pPr>
                      <a:r>
                        <a:rPr lang="en-US" sz="1400" dirty="0" err="1">
                          <a:effectLst/>
                        </a:rPr>
                        <a:t>Riak</a:t>
                      </a:r>
                      <a:endParaRPr lang="ru-RU" sz="1400" dirty="0">
                        <a:effectLst/>
                      </a:endParaRPr>
                    </a:p>
                    <a:p>
                      <a:pPr algn="just">
                        <a:lnSpc>
                          <a:spcPct val="107000"/>
                        </a:lnSpc>
                        <a:spcAft>
                          <a:spcPts val="0"/>
                        </a:spcAft>
                        <a:tabLst>
                          <a:tab pos="450215" algn="l"/>
                        </a:tabLst>
                      </a:pPr>
                      <a:r>
                        <a:rPr lang="en-US"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r>
              <a:tr h="945943">
                <a:tc>
                  <a:txBody>
                    <a:bodyPr/>
                    <a:lstStyle/>
                    <a:p>
                      <a:pPr>
                        <a:lnSpc>
                          <a:spcPct val="107000"/>
                        </a:lnSpc>
                        <a:spcAft>
                          <a:spcPts val="0"/>
                        </a:spcAft>
                      </a:pPr>
                      <a:r>
                        <a:rPr lang="en-US" sz="1400">
                          <a:effectLst/>
                        </a:rPr>
                        <a:t>CouchDB Documenr ("</a:t>
                      </a:r>
                      <a:r>
                        <a:rPr lang="ru-RU" sz="1400">
                          <a:effectLst/>
                        </a:rPr>
                        <a:t>Документн</a:t>
                      </a:r>
                      <a:r>
                        <a:rPr lang="uk-UA" sz="1400">
                          <a:effectLst/>
                        </a:rPr>
                        <a:t>і </a:t>
                      </a:r>
                      <a:r>
                        <a:rPr lang="ru-RU" sz="1400">
                          <a:effectLst/>
                        </a:rPr>
                        <a:t>баз</a:t>
                      </a:r>
                      <a:r>
                        <a:rPr lang="uk-UA" sz="1400">
                          <a:effectLst/>
                        </a:rPr>
                        <a:t>и </a:t>
                      </a:r>
                      <a:r>
                        <a:rPr lang="ru-RU" sz="1400">
                          <a:effectLst/>
                        </a:rPr>
                        <a:t>дан</a:t>
                      </a:r>
                      <a:r>
                        <a:rPr lang="uk-UA" sz="1400">
                          <a:effectLst/>
                        </a:rPr>
                        <a:t>и</a:t>
                      </a:r>
                      <a:r>
                        <a:rPr lang="ru-RU" sz="1400">
                          <a:effectLst/>
                        </a:rPr>
                        <a:t>х</a:t>
                      </a:r>
                      <a:r>
                        <a:rPr lang="en-US"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ru-RU" sz="1400" dirty="0" err="1">
                          <a:effectLst/>
                        </a:rPr>
                        <a:t>MongoDB</a:t>
                      </a:r>
                      <a:endParaRPr lang="ru-RU" sz="1400" dirty="0">
                        <a:effectLst/>
                      </a:endParaRPr>
                    </a:p>
                    <a:p>
                      <a:pPr>
                        <a:lnSpc>
                          <a:spcPct val="107000"/>
                        </a:lnSpc>
                        <a:spcAft>
                          <a:spcPts val="0"/>
                        </a:spcAft>
                      </a:pPr>
                      <a:r>
                        <a:rPr lang="ru-RU" sz="1400" dirty="0" err="1">
                          <a:effectLst/>
                        </a:rPr>
                        <a:t>OrientDB</a:t>
                      </a:r>
                      <a:endParaRPr lang="ru-RU" sz="1400" dirty="0">
                        <a:effectLst/>
                      </a:endParaRPr>
                    </a:p>
                    <a:p>
                      <a:pPr>
                        <a:lnSpc>
                          <a:spcPct val="107000"/>
                        </a:lnSpc>
                        <a:spcAft>
                          <a:spcPts val="0"/>
                        </a:spcAft>
                      </a:pPr>
                      <a:r>
                        <a:rPr lang="ru-RU" sz="1400" dirty="0" err="1">
                          <a:effectLst/>
                        </a:rPr>
                        <a:t>RavenDB</a:t>
                      </a:r>
                      <a:endParaRPr lang="ru-RU" sz="1400" dirty="0">
                        <a:effectLst/>
                      </a:endParaRPr>
                    </a:p>
                    <a:p>
                      <a:pPr>
                        <a:lnSpc>
                          <a:spcPct val="107000"/>
                        </a:lnSpc>
                        <a:spcAft>
                          <a:spcPts val="0"/>
                        </a:spcAft>
                      </a:pPr>
                      <a:r>
                        <a:rPr lang="ru-RU" sz="1400" dirty="0" err="1">
                          <a:effectLst/>
                        </a:rPr>
                        <a:t>Terrastore</a:t>
                      </a:r>
                      <a:endParaRPr lang="ru-RU" sz="1400" dirty="0">
                        <a:effectLst/>
                      </a:endParaRPr>
                    </a:p>
                    <a:p>
                      <a:pPr algn="just">
                        <a:lnSpc>
                          <a:spcPct val="107000"/>
                        </a:lnSpc>
                        <a:spcAft>
                          <a:spcPts val="0"/>
                        </a:spcAft>
                        <a:tabLst>
                          <a:tab pos="450215" algn="l"/>
                        </a:tabLs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r>
              <a:tr h="756754">
                <a:tc>
                  <a:txBody>
                    <a:bodyPr/>
                    <a:lstStyle/>
                    <a:p>
                      <a:pPr>
                        <a:lnSpc>
                          <a:spcPct val="107000"/>
                        </a:lnSpc>
                        <a:spcAft>
                          <a:spcPts val="0"/>
                        </a:spcAft>
                      </a:pPr>
                      <a:r>
                        <a:rPr lang="en-US" sz="1400">
                          <a:effectLst/>
                        </a:rPr>
                        <a:t>Amazon SimpleDB Column-Family</a:t>
                      </a:r>
                      <a:endParaRPr lang="ru-RU" sz="1400">
                        <a:effectLst/>
                      </a:endParaRPr>
                    </a:p>
                    <a:p>
                      <a:pPr>
                        <a:lnSpc>
                          <a:spcPct val="107000"/>
                        </a:lnSpc>
                        <a:spcAft>
                          <a:spcPts val="0"/>
                        </a:spcAft>
                      </a:pPr>
                      <a:r>
                        <a:rPr lang="en-US" sz="1400">
                          <a:effectLst/>
                        </a:rPr>
                        <a:t>("</a:t>
                      </a:r>
                      <a:r>
                        <a:rPr lang="ru-RU" sz="1400">
                          <a:effectLst/>
                        </a:rPr>
                        <a:t>С</a:t>
                      </a:r>
                      <a:r>
                        <a:rPr lang="uk-UA" sz="1400">
                          <a:effectLst/>
                        </a:rPr>
                        <a:t>і</a:t>
                      </a:r>
                      <a:r>
                        <a:rPr lang="ru-RU" sz="1400">
                          <a:effectLst/>
                        </a:rPr>
                        <a:t>мейств</a:t>
                      </a:r>
                      <a:r>
                        <a:rPr lang="uk-UA" sz="1400">
                          <a:effectLst/>
                        </a:rPr>
                        <a:t>о </a:t>
                      </a:r>
                      <a:r>
                        <a:rPr lang="ru-RU" sz="1400">
                          <a:effectLst/>
                        </a:rPr>
                        <a:t>сто</a:t>
                      </a:r>
                      <a:r>
                        <a:rPr lang="uk-UA" sz="1400">
                          <a:effectLst/>
                        </a:rPr>
                        <a:t>вп</a:t>
                      </a:r>
                      <a:r>
                        <a:rPr lang="ru-RU" sz="1400">
                          <a:effectLst/>
                        </a:rPr>
                        <a:t>ц</a:t>
                      </a:r>
                      <a:r>
                        <a:rPr lang="uk-UA" sz="1400">
                          <a:effectLst/>
                        </a:rPr>
                        <a:t>і</a:t>
                      </a:r>
                      <a:r>
                        <a:rPr lang="ru-RU" sz="1400">
                          <a:effectLst/>
                        </a:rPr>
                        <a:t>в</a:t>
                      </a:r>
                      <a:r>
                        <a:rPr lang="en-US"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ru-RU" sz="1400" dirty="0" err="1">
                          <a:effectLst/>
                        </a:rPr>
                        <a:t>Cassandra</a:t>
                      </a:r>
                      <a:endParaRPr lang="ru-RU" sz="1400" dirty="0">
                        <a:effectLst/>
                      </a:endParaRPr>
                    </a:p>
                    <a:p>
                      <a:pPr>
                        <a:lnSpc>
                          <a:spcPct val="107000"/>
                        </a:lnSpc>
                        <a:spcAft>
                          <a:spcPts val="0"/>
                        </a:spcAft>
                      </a:pPr>
                      <a:r>
                        <a:rPr lang="ru-RU" sz="1400" dirty="0" err="1">
                          <a:effectLst/>
                        </a:rPr>
                        <a:t>HBase</a:t>
                      </a:r>
                      <a:endParaRPr lang="ru-RU" sz="1400" dirty="0">
                        <a:effectLst/>
                      </a:endParaRPr>
                    </a:p>
                    <a:p>
                      <a:pPr>
                        <a:lnSpc>
                          <a:spcPct val="107000"/>
                        </a:lnSpc>
                        <a:spcAft>
                          <a:spcPts val="0"/>
                        </a:spcAft>
                      </a:pPr>
                      <a:r>
                        <a:rPr lang="ru-RU" sz="1400" dirty="0" err="1">
                          <a:effectLst/>
                        </a:rPr>
                        <a:t>HyperraЫe</a:t>
                      </a:r>
                      <a:endParaRPr lang="ru-RU" sz="1400" dirty="0">
                        <a:effectLst/>
                      </a:endParaRPr>
                    </a:p>
                    <a:p>
                      <a:pPr algn="just">
                        <a:lnSpc>
                          <a:spcPct val="107000"/>
                        </a:lnSpc>
                        <a:spcAft>
                          <a:spcPts val="0"/>
                        </a:spcAft>
                        <a:tabLst>
                          <a:tab pos="450215" algn="l"/>
                        </a:tabLs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r>
              <a:tr h="945943">
                <a:tc>
                  <a:txBody>
                    <a:bodyPr/>
                    <a:lstStyle/>
                    <a:p>
                      <a:pPr>
                        <a:lnSpc>
                          <a:spcPct val="107000"/>
                        </a:lnSpc>
                        <a:spcAft>
                          <a:spcPts val="0"/>
                        </a:spcAft>
                      </a:pPr>
                      <a:r>
                        <a:rPr lang="ru-RU" sz="1400">
                          <a:effectLst/>
                        </a:rPr>
                        <a:t>FlockDB Graph ("Графов</a:t>
                      </a:r>
                      <a:r>
                        <a:rPr lang="uk-UA" sz="1400">
                          <a:effectLst/>
                        </a:rPr>
                        <a:t>і</a:t>
                      </a:r>
                      <a:r>
                        <a:rPr lang="ru-RU" sz="1400">
                          <a:effectLst/>
                        </a:rPr>
                        <a:t> бази дан</a:t>
                      </a:r>
                      <a:r>
                        <a:rPr lang="uk-UA" sz="1400">
                          <a:effectLst/>
                        </a:rPr>
                        <a:t>и</a:t>
                      </a:r>
                      <a:r>
                        <a:rPr lang="ru-RU" sz="1400">
                          <a:effectLst/>
                        </a:rPr>
                        <a:t>х")</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ru-RU" sz="1400" dirty="0" err="1">
                          <a:effectLst/>
                        </a:rPr>
                        <a:t>HyperGraphDB</a:t>
                      </a:r>
                      <a:endParaRPr lang="ru-RU" sz="1400" dirty="0">
                        <a:effectLst/>
                      </a:endParaRPr>
                    </a:p>
                    <a:p>
                      <a:pPr>
                        <a:lnSpc>
                          <a:spcPct val="107000"/>
                        </a:lnSpc>
                        <a:spcAft>
                          <a:spcPts val="0"/>
                        </a:spcAft>
                      </a:pPr>
                      <a:r>
                        <a:rPr lang="ru-RU" sz="1400" dirty="0" err="1">
                          <a:effectLst/>
                        </a:rPr>
                        <a:t>Infinire</a:t>
                      </a:r>
                      <a:r>
                        <a:rPr lang="ru-RU" sz="1400" dirty="0">
                          <a:effectLst/>
                        </a:rPr>
                        <a:t> </a:t>
                      </a:r>
                      <a:r>
                        <a:rPr lang="ru-RU" sz="1400" dirty="0" err="1">
                          <a:effectLst/>
                        </a:rPr>
                        <a:t>Graph</a:t>
                      </a:r>
                      <a:endParaRPr lang="ru-RU" sz="1400" dirty="0">
                        <a:effectLst/>
                      </a:endParaRPr>
                    </a:p>
                    <a:p>
                      <a:pPr>
                        <a:lnSpc>
                          <a:spcPct val="107000"/>
                        </a:lnSpc>
                        <a:spcAft>
                          <a:spcPts val="0"/>
                        </a:spcAft>
                      </a:pPr>
                      <a:r>
                        <a:rPr lang="ru-RU" sz="1400" dirty="0">
                          <a:effectLst/>
                        </a:rPr>
                        <a:t>Neo4J</a:t>
                      </a:r>
                    </a:p>
                    <a:p>
                      <a:pPr algn="just">
                        <a:lnSpc>
                          <a:spcPct val="107000"/>
                        </a:lnSpc>
                        <a:spcAft>
                          <a:spcPts val="0"/>
                        </a:spcAft>
                        <a:tabLst>
                          <a:tab pos="450215" algn="l"/>
                        </a:tabLst>
                      </a:pPr>
                      <a:r>
                        <a:rPr lang="ru-RU" sz="1400" dirty="0" err="1">
                          <a:effectLst/>
                        </a:rPr>
                        <a:t>OrienrDB</a:t>
                      </a:r>
                      <a:endParaRPr lang="ru-RU" sz="1400" dirty="0">
                        <a:effectLst/>
                      </a:endParaRPr>
                    </a:p>
                    <a:p>
                      <a:pPr algn="just">
                        <a:lnSpc>
                          <a:spcPct val="107000"/>
                        </a:lnSpc>
                        <a:spcAft>
                          <a:spcPts val="0"/>
                        </a:spcAft>
                        <a:tabLst>
                          <a:tab pos="450215" algn="l"/>
                        </a:tabLs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r>
            </a:tbl>
          </a:graphicData>
        </a:graphic>
      </p:graphicFrame>
      <p:sp>
        <p:nvSpPr>
          <p:cNvPr id="3" name="Нижний колонтитул 2"/>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5</a:t>
            </a:fld>
            <a:endParaRPr lang="ru-RU"/>
          </a:p>
        </p:txBody>
      </p:sp>
    </p:spTree>
    <p:extLst>
      <p:ext uri="{BB962C8B-B14F-4D97-AF65-F5344CB8AC3E}">
        <p14:creationId xmlns:p14="http://schemas.microsoft.com/office/powerpoint/2010/main" val="1912666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Функція згортки, підраховує кількість унікальних клієнтів, що замовили певний сорт чаю, але не </a:t>
            </a:r>
            <a:r>
              <a:rPr lang="uk-UA" dirty="0" smtClean="0"/>
              <a:t>припускає </a:t>
            </a:r>
            <a:r>
              <a:rPr lang="uk-UA" dirty="0"/>
              <a:t>поєднання</a:t>
            </a:r>
            <a:r>
              <a:rPr lang="ru-RU" dirty="0"/>
              <a:t/>
            </a:r>
            <a:br>
              <a:rPr lang="ru-RU" dirty="0"/>
            </a:br>
            <a:endParaRPr lang="ru-RU"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2305050" y="1825626"/>
            <a:ext cx="6362700" cy="4486274"/>
          </a:xfrm>
          <a:prstGeom prst="rect">
            <a:avLst/>
          </a:prstGeom>
          <a:noFill/>
          <a:ln>
            <a:noFill/>
          </a:ln>
        </p:spPr>
      </p:pic>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50</a:t>
            </a:fld>
            <a:endParaRPr lang="ru-RU"/>
          </a:p>
        </p:txBody>
      </p:sp>
    </p:spTree>
    <p:extLst>
      <p:ext uri="{BB962C8B-B14F-4D97-AF65-F5344CB8AC3E}">
        <p14:creationId xmlns:p14="http://schemas.microsoft.com/office/powerpoint/2010/main" val="357514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Згортка в задачі обчислення середніх</a:t>
            </a:r>
            <a:endParaRPr lang="ru-RU"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9324" y="2479356"/>
            <a:ext cx="6791325" cy="3216593"/>
          </a:xfrm>
          <a:prstGeom prst="rect">
            <a:avLst/>
          </a:prstGeom>
          <a:noFill/>
          <a:ln>
            <a:noFill/>
          </a:ln>
        </p:spPr>
      </p:pic>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51</a:t>
            </a:fld>
            <a:endParaRPr lang="ru-RU"/>
          </a:p>
        </p:txBody>
      </p:sp>
    </p:spTree>
    <p:extLst>
      <p:ext uri="{BB962C8B-B14F-4D97-AF65-F5344CB8AC3E}">
        <p14:creationId xmlns:p14="http://schemas.microsoft.com/office/powerpoint/2010/main" val="18219865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Згортка з лічильником</a:t>
            </a:r>
            <a:endParaRPr lang="ru-RU"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0725" y="1707198"/>
            <a:ext cx="7600950" cy="4469765"/>
          </a:xfrm>
          <a:prstGeom prst="rect">
            <a:avLst/>
          </a:prstGeom>
          <a:noFill/>
          <a:ln>
            <a:noFill/>
          </a:ln>
        </p:spPr>
      </p:pic>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52</a:t>
            </a:fld>
            <a:endParaRPr lang="ru-RU"/>
          </a:p>
        </p:txBody>
      </p:sp>
    </p:spTree>
    <p:extLst>
      <p:ext uri="{BB962C8B-B14F-4D97-AF65-F5344CB8AC3E}">
        <p14:creationId xmlns:p14="http://schemas.microsoft.com/office/powerpoint/2010/main" val="1106563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двоетапна схема </a:t>
            </a:r>
            <a:r>
              <a:rPr lang="uk-UA" b="1" dirty="0"/>
              <a:t>"відображення-згортка"</a:t>
            </a:r>
            <a:endParaRPr lang="ru-RU" dirty="0"/>
          </a:p>
        </p:txBody>
      </p:sp>
      <p:sp>
        <p:nvSpPr>
          <p:cNvPr id="3" name="Объект 2"/>
          <p:cNvSpPr>
            <a:spLocks noGrp="1"/>
          </p:cNvSpPr>
          <p:nvPr>
            <p:ph idx="1"/>
          </p:nvPr>
        </p:nvSpPr>
        <p:spPr/>
        <p:txBody>
          <a:bodyPr/>
          <a:lstStyle/>
          <a:p>
            <a:r>
              <a:rPr lang="uk-UA" dirty="0"/>
              <a:t>При виконанні більш складних обчислень за схемою "відображення-згортка" корисно розділити їх на етапи, використовуючи підхід "канали та фільтри" (</a:t>
            </a:r>
            <a:r>
              <a:rPr lang="uk-UA" dirty="0" err="1"/>
              <a:t>pipes-and-filters</a:t>
            </a:r>
            <a:r>
              <a:rPr lang="uk-UA" dirty="0"/>
              <a:t>), в якому результат одного етапу стає входом для другого етапу, як на конвеєрах в операційній системі UNIX.</a:t>
            </a:r>
            <a:endParaRPr lang="ru-RU" dirty="0"/>
          </a:p>
          <a:p>
            <a:endParaRPr lang="ru-RU"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2175" y="3762692"/>
            <a:ext cx="6191249" cy="2780983"/>
          </a:xfrm>
          <a:prstGeom prst="rect">
            <a:avLst/>
          </a:prstGeom>
          <a:noFill/>
          <a:ln>
            <a:noFill/>
          </a:ln>
        </p:spPr>
      </p:pic>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53</a:t>
            </a:fld>
            <a:endParaRPr lang="ru-RU"/>
          </a:p>
        </p:txBody>
      </p:sp>
    </p:spTree>
    <p:extLst>
      <p:ext uri="{BB962C8B-B14F-4D97-AF65-F5344CB8AC3E}">
        <p14:creationId xmlns:p14="http://schemas.microsoft.com/office/powerpoint/2010/main" val="4011031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dirty="0" smtClean="0"/>
              <a:t>1-ий етап: читання </a:t>
            </a:r>
            <a:r>
              <a:rPr lang="uk-UA" sz="3200" dirty="0"/>
              <a:t>вихідних записів про замовлення і видається ряд пар "ключ-значення" для продажів окремого товару по місяцях. </a:t>
            </a:r>
            <a:endParaRPr lang="ru-RU" sz="3200" dirty="0"/>
          </a:p>
        </p:txBody>
      </p:sp>
      <p:pic>
        <p:nvPicPr>
          <p:cNvPr id="4" name="Объект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58199" y="1865427"/>
            <a:ext cx="7275601" cy="4271734"/>
          </a:xfrm>
          <a:prstGeom prst="rect">
            <a:avLst/>
          </a:prstGeom>
          <a:noFill/>
          <a:ln>
            <a:noFill/>
          </a:ln>
        </p:spPr>
      </p:pic>
      <p:sp>
        <p:nvSpPr>
          <p:cNvPr id="3" name="Нижний колонтитул 2"/>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54</a:t>
            </a:fld>
            <a:endParaRPr lang="ru-RU"/>
          </a:p>
        </p:txBody>
      </p:sp>
    </p:spTree>
    <p:extLst>
      <p:ext uri="{BB962C8B-B14F-4D97-AF65-F5344CB8AC3E}">
        <p14:creationId xmlns:p14="http://schemas.microsoft.com/office/powerpoint/2010/main" val="3216891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результати обробляються по </a:t>
            </a:r>
            <a:r>
              <a:rPr lang="uk-UA" dirty="0"/>
              <a:t>роках. </a:t>
            </a:r>
            <a:r>
              <a:rPr lang="uk-UA" dirty="0" smtClean="0"/>
              <a:t>Згортка </a:t>
            </a:r>
            <a:r>
              <a:rPr lang="uk-UA" dirty="0"/>
              <a:t>в даному випадку зводиться до злиття записів</a:t>
            </a:r>
            <a:endParaRPr lang="ru-RU"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552575"/>
            <a:ext cx="5753100" cy="4924425"/>
          </a:xfrm>
          <a:prstGeom prst="rect">
            <a:avLst/>
          </a:prstGeom>
          <a:noFill/>
          <a:ln>
            <a:noFill/>
          </a:ln>
        </p:spPr>
      </p:pic>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55</a:t>
            </a:fld>
            <a:endParaRPr lang="ru-RU"/>
          </a:p>
        </p:txBody>
      </p:sp>
    </p:spTree>
    <p:extLst>
      <p:ext uri="{BB962C8B-B14F-4D97-AF65-F5344CB8AC3E}">
        <p14:creationId xmlns:p14="http://schemas.microsoft.com/office/powerpoint/2010/main" val="1476936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На етапі згортки відбувається поєднання неповних записів</a:t>
            </a:r>
            <a:endParaRPr lang="ru-RU"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2152650" y="1690688"/>
            <a:ext cx="6629400" cy="4743450"/>
          </a:xfrm>
          <a:prstGeom prst="rect">
            <a:avLst/>
          </a:prstGeom>
          <a:noFill/>
          <a:ln>
            <a:noFill/>
          </a:ln>
        </p:spPr>
      </p:pic>
      <p:sp>
        <p:nvSpPr>
          <p:cNvPr id="5" name="Нижний колонтитул 4"/>
          <p:cNvSpPr>
            <a:spLocks noGrp="1"/>
          </p:cNvSpPr>
          <p:nvPr>
            <p:ph type="ftr" sz="quarter" idx="11"/>
          </p:nvPr>
        </p:nvSpPr>
        <p:spPr/>
        <p:txBody>
          <a:bodyPr/>
          <a:lstStyle/>
          <a:p>
            <a:r>
              <a:rPr lang="ru-RU" smtClean="0"/>
              <a:t>Методи та аналіз великих даних</a:t>
            </a:r>
            <a:endParaRPr lang="ru-RU"/>
          </a:p>
        </p:txBody>
      </p:sp>
      <p:sp>
        <p:nvSpPr>
          <p:cNvPr id="6" name="Номер слайда 5"/>
          <p:cNvSpPr>
            <a:spLocks noGrp="1"/>
          </p:cNvSpPr>
          <p:nvPr>
            <p:ph type="sldNum" sz="quarter" idx="12"/>
          </p:nvPr>
        </p:nvSpPr>
        <p:spPr/>
        <p:txBody>
          <a:bodyPr/>
          <a:lstStyle/>
          <a:p>
            <a:fld id="{60E10DB6-439A-41A8-96F7-9E52E1D3D0F0}" type="slidenum">
              <a:rPr lang="ru-RU" smtClean="0"/>
              <a:t>56</a:t>
            </a:fld>
            <a:endParaRPr lang="ru-RU"/>
          </a:p>
        </p:txBody>
      </p:sp>
    </p:spTree>
    <p:extLst>
      <p:ext uri="{BB962C8B-B14F-4D97-AF65-F5344CB8AC3E}">
        <p14:creationId xmlns:p14="http://schemas.microsoft.com/office/powerpoint/2010/main" val="2988132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Бази даних «ключ-значення»</a:t>
            </a:r>
            <a:endParaRPr lang="ru-RU" dirty="0"/>
          </a:p>
        </p:txBody>
      </p:sp>
      <p:sp>
        <p:nvSpPr>
          <p:cNvPr id="3" name="Объект 2"/>
          <p:cNvSpPr>
            <a:spLocks noGrp="1"/>
          </p:cNvSpPr>
          <p:nvPr>
            <p:ph idx="1"/>
          </p:nvPr>
        </p:nvSpPr>
        <p:spPr/>
        <p:txBody>
          <a:bodyPr/>
          <a:lstStyle/>
          <a:p>
            <a:r>
              <a:rPr lang="uk-UA" dirty="0" err="1" smtClean="0"/>
              <a:t>Riak</a:t>
            </a:r>
            <a:r>
              <a:rPr lang="uk-UA" dirty="0" smtClean="0"/>
              <a:t>, </a:t>
            </a:r>
          </a:p>
          <a:p>
            <a:r>
              <a:rPr lang="uk-UA" dirty="0" err="1" smtClean="0"/>
              <a:t>Redis</a:t>
            </a:r>
            <a:r>
              <a:rPr lang="uk-UA" dirty="0" smtClean="0"/>
              <a:t> </a:t>
            </a:r>
            <a:r>
              <a:rPr lang="uk-UA" dirty="0"/>
              <a:t>(яку часто називають сервером </a:t>
            </a:r>
            <a:r>
              <a:rPr lang="uk-UA" dirty="0" err="1"/>
              <a:t>Data</a:t>
            </a:r>
            <a:r>
              <a:rPr lang="uk-UA" dirty="0"/>
              <a:t> </a:t>
            </a:r>
            <a:r>
              <a:rPr lang="uk-UA" dirty="0" err="1" smtClean="0"/>
              <a:t>Structure</a:t>
            </a:r>
            <a:r>
              <a:rPr lang="uk-UA" dirty="0" smtClean="0"/>
              <a:t>), </a:t>
            </a:r>
          </a:p>
          <a:p>
            <a:r>
              <a:rPr lang="uk-UA" dirty="0" err="1" smtClean="0"/>
              <a:t>Memcached</a:t>
            </a:r>
            <a:r>
              <a:rPr lang="uk-UA" dirty="0" smtClean="0"/>
              <a:t> </a:t>
            </a:r>
            <a:r>
              <a:rPr lang="uk-UA" dirty="0"/>
              <a:t>DB і її </a:t>
            </a:r>
            <a:r>
              <a:rPr lang="uk-UA" dirty="0" smtClean="0"/>
              <a:t>версії, </a:t>
            </a:r>
          </a:p>
          <a:p>
            <a:r>
              <a:rPr lang="uk-UA" dirty="0" err="1" smtClean="0"/>
              <a:t>Berkeley</a:t>
            </a:r>
            <a:r>
              <a:rPr lang="uk-UA" dirty="0" smtClean="0"/>
              <a:t> DB, </a:t>
            </a:r>
          </a:p>
          <a:p>
            <a:r>
              <a:rPr lang="uk-UA" dirty="0" err="1" smtClean="0"/>
              <a:t>HamsterDB</a:t>
            </a:r>
            <a:r>
              <a:rPr lang="uk-UA" dirty="0" smtClean="0"/>
              <a:t> </a:t>
            </a:r>
            <a:r>
              <a:rPr lang="uk-UA" dirty="0"/>
              <a:t>(особливо для використання в якості вбудованого сховища</a:t>
            </a:r>
            <a:r>
              <a:rPr lang="uk-UA" dirty="0" smtClean="0"/>
              <a:t>), </a:t>
            </a:r>
          </a:p>
          <a:p>
            <a:r>
              <a:rPr lang="uk-UA" dirty="0" err="1" smtClean="0"/>
              <a:t>Amazon</a:t>
            </a:r>
            <a:r>
              <a:rPr lang="uk-UA" dirty="0" smtClean="0"/>
              <a:t> </a:t>
            </a:r>
            <a:r>
              <a:rPr lang="uk-UA" dirty="0" err="1"/>
              <a:t>DynamoDB</a:t>
            </a:r>
            <a:r>
              <a:rPr lang="uk-UA" dirty="0"/>
              <a:t> </a:t>
            </a:r>
            <a:r>
              <a:rPr lang="uk-UA" dirty="0" smtClean="0"/>
              <a:t>(</a:t>
            </a:r>
            <a:r>
              <a:rPr lang="uk-UA" dirty="0"/>
              <a:t>закритий вихідний код) і </a:t>
            </a:r>
            <a:endParaRPr lang="uk-UA" dirty="0" smtClean="0"/>
          </a:p>
          <a:p>
            <a:r>
              <a:rPr lang="uk-UA" dirty="0" smtClean="0"/>
              <a:t>Project </a:t>
            </a:r>
            <a:r>
              <a:rPr lang="uk-UA" dirty="0" err="1"/>
              <a:t>Voldemort</a:t>
            </a:r>
            <a:r>
              <a:rPr lang="uk-UA"/>
              <a:t> </a:t>
            </a:r>
            <a:r>
              <a:rPr lang="uk-UA" smtClean="0"/>
              <a:t>(</a:t>
            </a:r>
            <a:r>
              <a:rPr lang="uk-UA" dirty="0"/>
              <a:t>реалізація бази </a:t>
            </a:r>
            <a:r>
              <a:rPr lang="uk-UA" dirty="0" err="1"/>
              <a:t>Amazon</a:t>
            </a:r>
            <a:r>
              <a:rPr lang="uk-UA" dirty="0"/>
              <a:t> </a:t>
            </a:r>
            <a:r>
              <a:rPr lang="uk-UA" dirty="0" err="1"/>
              <a:t>DynamoDB</a:t>
            </a:r>
            <a:r>
              <a:rPr lang="uk-UA" dirty="0"/>
              <a:t> з відкритим кодом)</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57</a:t>
            </a:fld>
            <a:endParaRPr lang="ru-RU"/>
          </a:p>
        </p:txBody>
      </p:sp>
    </p:spTree>
    <p:extLst>
      <p:ext uri="{BB962C8B-B14F-4D97-AF65-F5344CB8AC3E}">
        <p14:creationId xmlns:p14="http://schemas.microsoft.com/office/powerpoint/2010/main" val="30638694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Узгодженість даних</a:t>
            </a:r>
            <a:endParaRPr lang="ru-RU" dirty="0"/>
          </a:p>
        </p:txBody>
      </p:sp>
      <p:sp>
        <p:nvSpPr>
          <p:cNvPr id="3" name="Объект 2"/>
          <p:cNvSpPr>
            <a:spLocks noGrp="1"/>
          </p:cNvSpPr>
          <p:nvPr>
            <p:ph idx="1"/>
          </p:nvPr>
        </p:nvSpPr>
        <p:spPr/>
        <p:txBody>
          <a:bodyPr>
            <a:normAutofit/>
          </a:bodyPr>
          <a:lstStyle/>
          <a:p>
            <a:r>
              <a:rPr lang="uk-UA" dirty="0"/>
              <a:t>база даних </a:t>
            </a:r>
            <a:r>
              <a:rPr lang="uk-UA" dirty="0" err="1"/>
              <a:t>Riak</a:t>
            </a:r>
            <a:r>
              <a:rPr lang="uk-UA" dirty="0"/>
              <a:t> може усунути конфлікти оновлень двома способами: або віддати перевагу новому запису, видаливши старий, або повернути обидва значення клієнту, щоб він сам усунув конфлікт.</a:t>
            </a:r>
            <a:endParaRPr lang="ru-RU" dirty="0"/>
          </a:p>
          <a:p>
            <a:r>
              <a:rPr lang="uk-UA" dirty="0" smtClean="0"/>
              <a:t>ці </a:t>
            </a:r>
            <a:r>
              <a:rPr lang="uk-UA" dirty="0"/>
              <a:t>можливості можна налаштувати при створенні сегмента. </a:t>
            </a:r>
            <a:endParaRPr lang="uk-UA" dirty="0" smtClean="0"/>
          </a:p>
          <a:p>
            <a:pPr lvl="1"/>
            <a:r>
              <a:rPr lang="uk-UA" dirty="0" smtClean="0"/>
              <a:t>Сегменти </a:t>
            </a:r>
            <a:r>
              <a:rPr lang="uk-UA" dirty="0"/>
              <a:t>- це просто спосіб розділити ключі по просторах імен, щоб зменшити ймовірність конфлікту між ними, - наприклад, всі ключі клієнта можуть зберігатися в сегменті </a:t>
            </a:r>
            <a:r>
              <a:rPr lang="uk-UA" dirty="0" err="1"/>
              <a:t>customer</a:t>
            </a:r>
            <a:r>
              <a:rPr lang="uk-UA" dirty="0"/>
              <a:t>. При створенні сегмента можна використовувати значення налаштувань узгодженості даних, задані за замовчуванням, наприклад, що запис вважається правильним, тільки якщо він узгоджується з усіма вузлами, на яких зберігаються її дані.</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58</a:t>
            </a:fld>
            <a:endParaRPr lang="ru-RU"/>
          </a:p>
        </p:txBody>
      </p:sp>
    </p:spTree>
    <p:extLst>
      <p:ext uri="{BB962C8B-B14F-4D97-AF65-F5344CB8AC3E}">
        <p14:creationId xmlns:p14="http://schemas.microsoft.com/office/powerpoint/2010/main" val="2188476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Транзакції</a:t>
            </a:r>
            <a:endParaRPr lang="ru-RU" dirty="0"/>
          </a:p>
        </p:txBody>
      </p:sp>
      <p:sp>
        <p:nvSpPr>
          <p:cNvPr id="3" name="Объект 2"/>
          <p:cNvSpPr>
            <a:spLocks noGrp="1"/>
          </p:cNvSpPr>
          <p:nvPr>
            <p:ph idx="1"/>
          </p:nvPr>
        </p:nvSpPr>
        <p:spPr/>
        <p:txBody>
          <a:bodyPr/>
          <a:lstStyle/>
          <a:p>
            <a:r>
              <a:rPr lang="uk-UA" dirty="0"/>
              <a:t>Різні сховища тип "ключ-значення" використовують різні специфікації транзакцій. </a:t>
            </a:r>
            <a:endParaRPr lang="uk-UA" dirty="0" smtClean="0"/>
          </a:p>
          <a:p>
            <a:r>
              <a:rPr lang="uk-UA" dirty="0" smtClean="0"/>
              <a:t>База </a:t>
            </a:r>
            <a:r>
              <a:rPr lang="uk-UA" dirty="0"/>
              <a:t>даних </a:t>
            </a:r>
            <a:r>
              <a:rPr lang="uk-UA" dirty="0" err="1"/>
              <a:t>Riak</a:t>
            </a:r>
            <a:r>
              <a:rPr lang="uk-UA" dirty="0"/>
              <a:t> використовує концепцію кворуму, реалізовану за допомогою значення W - коефіцієнта реплікації, - під час запису виклику інтерфейсу прикладного програмування</a:t>
            </a:r>
            <a:r>
              <a:rPr lang="uk-UA" dirty="0" smtClean="0"/>
              <a:t>.</a:t>
            </a:r>
          </a:p>
          <a:p>
            <a:pPr lvl="1"/>
            <a:r>
              <a:rPr lang="uk-UA" dirty="0"/>
              <a:t>у випадку при </a:t>
            </a:r>
            <a:r>
              <a:rPr lang="uk-UA" dirty="0" smtClean="0"/>
              <a:t>N=5 </a:t>
            </a:r>
            <a:r>
              <a:rPr lang="uk-UA" dirty="0"/>
              <a:t>і </a:t>
            </a:r>
            <a:r>
              <a:rPr lang="uk-UA" dirty="0" smtClean="0"/>
              <a:t>W=3 </a:t>
            </a:r>
            <a:r>
              <a:rPr lang="uk-UA" dirty="0"/>
              <a:t>кластер може допустити збій операції записи на N - W = 2 вузлах, хоча деякі дані на цих вузлах неможливо буде прочитати.</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59</a:t>
            </a:fld>
            <a:endParaRPr lang="ru-RU"/>
          </a:p>
        </p:txBody>
      </p:sp>
    </p:spTree>
    <p:extLst>
      <p:ext uri="{BB962C8B-B14F-4D97-AF65-F5344CB8AC3E}">
        <p14:creationId xmlns:p14="http://schemas.microsoft.com/office/powerpoint/2010/main" val="285193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Переваги реляційних баз даних</a:t>
            </a:r>
            <a:endParaRPr lang="ru-RU" dirty="0"/>
          </a:p>
        </p:txBody>
      </p:sp>
      <p:sp>
        <p:nvSpPr>
          <p:cNvPr id="3" name="Объект 2"/>
          <p:cNvSpPr>
            <a:spLocks noGrp="1"/>
          </p:cNvSpPr>
          <p:nvPr>
            <p:ph idx="1"/>
          </p:nvPr>
        </p:nvSpPr>
        <p:spPr/>
        <p:txBody>
          <a:bodyPr>
            <a:normAutofit lnSpcReduction="10000"/>
          </a:bodyPr>
          <a:lstStyle/>
          <a:p>
            <a:r>
              <a:rPr lang="uk-UA" dirty="0" smtClean="0"/>
              <a:t>Головною </a:t>
            </a:r>
            <a:r>
              <a:rPr lang="uk-UA" dirty="0"/>
              <a:t>перевагою баз даних є </a:t>
            </a:r>
            <a:r>
              <a:rPr lang="uk-UA" i="1" dirty="0"/>
              <a:t>можливість довготривалого зберігання</a:t>
            </a:r>
            <a:r>
              <a:rPr lang="uk-UA" dirty="0"/>
              <a:t> великих обсягів даних. Більшість комп'ютерних </a:t>
            </a:r>
            <a:r>
              <a:rPr lang="uk-UA" dirty="0" err="1"/>
              <a:t>архітектур</a:t>
            </a:r>
            <a:r>
              <a:rPr lang="uk-UA" dirty="0"/>
              <a:t> мають на увазі два види пам'яті, швидку і мінливу основну пам'ять, і більш крупне і повільне резервне сховище.</a:t>
            </a:r>
            <a:endParaRPr lang="ru-RU" dirty="0"/>
          </a:p>
          <a:p>
            <a:r>
              <a:rPr lang="uk-UA" dirty="0"/>
              <a:t>Паралельність роботи користувачів, керуючи доступом до даних за допомогою механізму транзакцій. Використовуючи транзакції, можна </a:t>
            </a:r>
            <a:r>
              <a:rPr lang="uk-UA" dirty="0" err="1"/>
              <a:t>внести</a:t>
            </a:r>
            <a:r>
              <a:rPr lang="uk-UA" dirty="0"/>
              <a:t> зміну, і якщо виникне помилка при обробці цієї зміни, виконати </a:t>
            </a:r>
            <a:r>
              <a:rPr lang="uk-UA" dirty="0" err="1"/>
              <a:t>відкат</a:t>
            </a:r>
            <a:r>
              <a:rPr lang="uk-UA" dirty="0"/>
              <a:t>, виправивши ситуацію. </a:t>
            </a:r>
            <a:endParaRPr lang="ru-RU" dirty="0"/>
          </a:p>
          <a:p>
            <a:r>
              <a:rPr lang="uk-UA" dirty="0"/>
              <a:t>Розробники додатків зіткнулися з </a:t>
            </a:r>
            <a:r>
              <a:rPr lang="uk-UA" i="1" dirty="0"/>
              <a:t>проблемою втрати</a:t>
            </a:r>
            <a:r>
              <a:rPr lang="uk-UA" dirty="0"/>
              <a:t> відповідності між реляційними моделями і структурами даних, що зберігаються в пам'яті.</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6</a:t>
            </a:fld>
            <a:endParaRPr lang="ru-RU"/>
          </a:p>
        </p:txBody>
      </p:sp>
    </p:spTree>
    <p:extLst>
      <p:ext uri="{BB962C8B-B14F-4D97-AF65-F5344CB8AC3E}">
        <p14:creationId xmlns:p14="http://schemas.microsoft.com/office/powerpoint/2010/main" val="36433064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Структура даних</a:t>
            </a:r>
            <a:r>
              <a:rPr lang="ru-RU" dirty="0"/>
              <a:t/>
            </a:r>
            <a:br>
              <a:rPr lang="ru-RU" dirty="0"/>
            </a:br>
            <a:endParaRPr lang="ru-RU" dirty="0"/>
          </a:p>
        </p:txBody>
      </p:sp>
      <p:sp>
        <p:nvSpPr>
          <p:cNvPr id="3" name="Объект 2"/>
          <p:cNvSpPr>
            <a:spLocks noGrp="1"/>
          </p:cNvSpPr>
          <p:nvPr>
            <p:ph idx="1"/>
          </p:nvPr>
        </p:nvSpPr>
        <p:spPr/>
        <p:txBody>
          <a:bodyPr/>
          <a:lstStyle/>
          <a:p>
            <a:r>
              <a:rPr lang="uk-UA" dirty="0" smtClean="0"/>
              <a:t>Для </a:t>
            </a:r>
            <a:r>
              <a:rPr lang="uk-UA" dirty="0"/>
              <a:t>баз даних типу "ключ-значення" байдуже, що зберігається в розділі значення в парі "ключ-значення". Значним може бути двійковий об'єкт, текст, документ у форматі JSON або ХМL і </a:t>
            </a:r>
            <a:r>
              <a:rPr lang="uk-UA" dirty="0" err="1"/>
              <a:t>т.д</a:t>
            </a:r>
            <a:r>
              <a:rPr lang="uk-UA" dirty="0"/>
              <a:t>. </a:t>
            </a:r>
            <a:endParaRPr lang="uk-UA" dirty="0" smtClean="0"/>
          </a:p>
          <a:p>
            <a:r>
              <a:rPr lang="uk-UA" dirty="0" smtClean="0"/>
              <a:t>Щоб </a:t>
            </a:r>
            <a:r>
              <a:rPr lang="uk-UA" dirty="0"/>
              <a:t>вказати конкретний тип в базі даних </a:t>
            </a:r>
            <a:r>
              <a:rPr lang="uk-UA" dirty="0" err="1"/>
              <a:t>Riak</a:t>
            </a:r>
            <a:r>
              <a:rPr lang="uk-UA" dirty="0"/>
              <a:t>, можна використовувати заголовок </a:t>
            </a:r>
            <a:r>
              <a:rPr lang="uk-UA" dirty="0" err="1"/>
              <a:t>Content-Type</a:t>
            </a:r>
            <a:r>
              <a:rPr lang="uk-UA" dirty="0"/>
              <a:t> в запиті POST.</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60</a:t>
            </a:fld>
            <a:endParaRPr lang="ru-RU"/>
          </a:p>
        </p:txBody>
      </p:sp>
    </p:spTree>
    <p:extLst>
      <p:ext uri="{BB962C8B-B14F-4D97-AF65-F5344CB8AC3E}">
        <p14:creationId xmlns:p14="http://schemas.microsoft.com/office/powerpoint/2010/main" val="7363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Масштабування</a:t>
            </a:r>
            <a:endParaRPr lang="ru-RU" dirty="0"/>
          </a:p>
        </p:txBody>
      </p:sp>
      <p:sp>
        <p:nvSpPr>
          <p:cNvPr id="3" name="Объект 2"/>
          <p:cNvSpPr>
            <a:spLocks noGrp="1"/>
          </p:cNvSpPr>
          <p:nvPr>
            <p:ph idx="1"/>
          </p:nvPr>
        </p:nvSpPr>
        <p:spPr/>
        <p:txBody>
          <a:bodyPr/>
          <a:lstStyle/>
          <a:p>
            <a:r>
              <a:rPr lang="uk-UA" dirty="0"/>
              <a:t>Багато баз даних типу "ключ-значення" допускають масштабування за допомогою </a:t>
            </a:r>
            <a:r>
              <a:rPr lang="uk-UA" dirty="0" smtClean="0"/>
              <a:t>фрагментації. </a:t>
            </a:r>
            <a:endParaRPr lang="en-US" dirty="0" smtClean="0"/>
          </a:p>
          <a:p>
            <a:r>
              <a:rPr lang="uk-UA" dirty="0" smtClean="0"/>
              <a:t>При </a:t>
            </a:r>
            <a:r>
              <a:rPr lang="uk-UA" dirty="0"/>
              <a:t>фрагментації значення ключа визначає, на якому </a:t>
            </a:r>
            <a:r>
              <a:rPr lang="uk-UA" dirty="0" err="1"/>
              <a:t>вузлі</a:t>
            </a:r>
            <a:r>
              <a:rPr lang="uk-UA" dirty="0"/>
              <a:t> зберігається ключ. </a:t>
            </a:r>
            <a:endParaRPr lang="en-US" dirty="0" smtClean="0"/>
          </a:p>
          <a:p>
            <a:r>
              <a:rPr lang="uk-UA" dirty="0"/>
              <a:t>фрагментація створює кілька проблем. </a:t>
            </a:r>
            <a:endParaRPr lang="en-US" dirty="0" smtClean="0"/>
          </a:p>
          <a:p>
            <a:pPr lvl="1"/>
            <a:r>
              <a:rPr lang="uk-UA" dirty="0" smtClean="0"/>
              <a:t>Якщо </a:t>
            </a:r>
            <a:r>
              <a:rPr lang="uk-UA" dirty="0"/>
              <a:t>на </a:t>
            </a:r>
            <a:r>
              <a:rPr lang="uk-UA" dirty="0" err="1"/>
              <a:t>вузлі</a:t>
            </a:r>
            <a:r>
              <a:rPr lang="uk-UA" dirty="0"/>
              <a:t>, що зберігає ключ, що починається на букву f, відбудеться збій, дані на цьому </a:t>
            </a:r>
            <a:r>
              <a:rPr lang="uk-UA" dirty="0" err="1"/>
              <a:t>вузлі</a:t>
            </a:r>
            <a:r>
              <a:rPr lang="uk-UA" dirty="0"/>
              <a:t> стануть недоступними, а нові дані з ключами, що починаються з літери f, буде неможливо записати.</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61</a:t>
            </a:fld>
            <a:endParaRPr lang="ru-RU"/>
          </a:p>
        </p:txBody>
      </p:sp>
    </p:spTree>
    <p:extLst>
      <p:ext uri="{BB962C8B-B14F-4D97-AF65-F5344CB8AC3E}">
        <p14:creationId xmlns:p14="http://schemas.microsoft.com/office/powerpoint/2010/main" val="35962581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r>
              <a:rPr lang="uk-UA" dirty="0"/>
              <a:t>Сховища даних, такі як </a:t>
            </a:r>
            <a:r>
              <a:rPr lang="uk-UA" dirty="0" err="1"/>
              <a:t>Riak</a:t>
            </a:r>
            <a:r>
              <a:rPr lang="uk-UA" dirty="0"/>
              <a:t>, дозволяють контролювати аспекти теореми САР </a:t>
            </a:r>
            <a:r>
              <a:rPr lang="uk-UA" dirty="0" smtClean="0"/>
              <a:t>: </a:t>
            </a:r>
            <a:r>
              <a:rPr lang="uk-UA" dirty="0"/>
              <a:t>N {кількість вузлів для зберігання реплік "ключ-значення"), R (кількість вузлів, які повинні підтвердити успішне вилучення даних, щоб їх читання вважалося коректним) і W (кількість вузлів, на які необхідно зробити запис, щоб вона вважалася успішною).</a:t>
            </a:r>
            <a:endParaRPr lang="ru-RU" dirty="0"/>
          </a:p>
          <a:p>
            <a:pPr lvl="1"/>
            <a:r>
              <a:rPr lang="uk-UA" dirty="0"/>
              <a:t>Припустимо, у нас є кластер </a:t>
            </a:r>
            <a:r>
              <a:rPr lang="uk-UA" dirty="0" err="1"/>
              <a:t>Riak</a:t>
            </a:r>
            <a:r>
              <a:rPr lang="uk-UA" dirty="0"/>
              <a:t>, що складається з п'яти вузлів. Задавши </a:t>
            </a:r>
            <a:r>
              <a:rPr lang="uk-UA" dirty="0" smtClean="0"/>
              <a:t>N</a:t>
            </a:r>
            <a:r>
              <a:rPr lang="en-US" dirty="0" smtClean="0"/>
              <a:t>=</a:t>
            </a:r>
            <a:r>
              <a:rPr lang="uk-UA" dirty="0" smtClean="0"/>
              <a:t> </a:t>
            </a:r>
            <a:r>
              <a:rPr lang="uk-UA" dirty="0"/>
              <a:t>3, себто </a:t>
            </a:r>
            <a:r>
              <a:rPr lang="uk-UA" dirty="0" smtClean="0"/>
              <a:t>вимагаємо</a:t>
            </a:r>
            <a:r>
              <a:rPr lang="uk-UA" dirty="0"/>
              <a:t>, щоб дані </a:t>
            </a:r>
            <a:r>
              <a:rPr lang="uk-UA" dirty="0" err="1"/>
              <a:t>реплицироваться</a:t>
            </a:r>
            <a:r>
              <a:rPr lang="uk-UA" dirty="0"/>
              <a:t> принаймні на трьох вузлах; </a:t>
            </a:r>
            <a:endParaRPr lang="en-US" dirty="0" smtClean="0"/>
          </a:p>
          <a:p>
            <a:pPr lvl="1"/>
            <a:r>
              <a:rPr lang="uk-UA" dirty="0" smtClean="0"/>
              <a:t>задавши </a:t>
            </a:r>
            <a:r>
              <a:rPr lang="uk-UA" dirty="0"/>
              <a:t>R </a:t>
            </a:r>
            <a:r>
              <a:rPr lang="en-US" dirty="0" smtClean="0"/>
              <a:t>=</a:t>
            </a:r>
            <a:r>
              <a:rPr lang="uk-UA" dirty="0" smtClean="0"/>
              <a:t>2</a:t>
            </a:r>
            <a:r>
              <a:rPr lang="uk-UA" dirty="0"/>
              <a:t>, </a:t>
            </a:r>
            <a:r>
              <a:rPr lang="uk-UA" dirty="0" smtClean="0"/>
              <a:t>вимагаємо</a:t>
            </a:r>
            <a:r>
              <a:rPr lang="uk-UA" dirty="0"/>
              <a:t>, щоб якісь два вузла відповіли на запит </a:t>
            </a:r>
            <a:r>
              <a:rPr lang="uk-UA" dirty="0" smtClean="0"/>
              <a:t>GEТ</a:t>
            </a:r>
            <a:r>
              <a:rPr lang="uk-UA" dirty="0"/>
              <a:t>, щоб він вважався успішним; </a:t>
            </a:r>
            <a:endParaRPr lang="en-US" dirty="0" smtClean="0"/>
          </a:p>
          <a:p>
            <a:pPr lvl="1"/>
            <a:r>
              <a:rPr lang="uk-UA" dirty="0" smtClean="0"/>
              <a:t>W </a:t>
            </a:r>
            <a:r>
              <a:rPr lang="en-US" dirty="0" smtClean="0"/>
              <a:t>=</a:t>
            </a:r>
            <a:r>
              <a:rPr lang="uk-UA" dirty="0" smtClean="0"/>
              <a:t> </a:t>
            </a:r>
            <a:r>
              <a:rPr lang="uk-UA" dirty="0"/>
              <a:t>2, ми гарантуємо, що запит PUT буде записаний на двох вузлах, перш ніж запис буде визнана успішною.</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62</a:t>
            </a:fld>
            <a:endParaRPr lang="ru-RU"/>
          </a:p>
        </p:txBody>
      </p:sp>
    </p:spTree>
    <p:extLst>
      <p:ext uri="{BB962C8B-B14F-4D97-AF65-F5344CB8AC3E}">
        <p14:creationId xmlns:p14="http://schemas.microsoft.com/office/powerpoint/2010/main" val="34023172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uk-UA" dirty="0"/>
              <a:t>Ці параметри дозволяють здійснити тонке налаштування реакції на збій вузлів при читанні і запису. </a:t>
            </a:r>
            <a:endParaRPr lang="en-US" dirty="0" smtClean="0"/>
          </a:p>
          <a:p>
            <a:r>
              <a:rPr lang="uk-UA" dirty="0" smtClean="0"/>
              <a:t>можна </a:t>
            </a:r>
            <a:r>
              <a:rPr lang="uk-UA" dirty="0"/>
              <a:t>змінити ці значення, щоб підвищити доступність читання або запису. </a:t>
            </a:r>
            <a:endParaRPr lang="uk-UA" dirty="0" smtClean="0"/>
          </a:p>
          <a:p>
            <a:r>
              <a:rPr lang="uk-UA" dirty="0" smtClean="0"/>
              <a:t>вибір </a:t>
            </a:r>
            <a:r>
              <a:rPr lang="uk-UA" dirty="0"/>
              <a:t>значення W залежить від необхідного ступеня узгодженості; </a:t>
            </a:r>
            <a:endParaRPr lang="uk-UA" dirty="0" smtClean="0"/>
          </a:p>
          <a:p>
            <a:r>
              <a:rPr lang="uk-UA" dirty="0" smtClean="0"/>
              <a:t>Всі ці </a:t>
            </a:r>
            <a:r>
              <a:rPr lang="uk-UA" dirty="0"/>
              <a:t>значення можна задавати за замовчуванням під час створення сегмента.</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63</a:t>
            </a:fld>
            <a:endParaRPr lang="ru-RU"/>
          </a:p>
        </p:txBody>
      </p:sp>
    </p:spTree>
    <p:extLst>
      <p:ext uri="{BB962C8B-B14F-4D97-AF65-F5344CB8AC3E}">
        <p14:creationId xmlns:p14="http://schemas.microsoft.com/office/powerpoint/2010/main" val="40794777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Приклади використання</a:t>
            </a:r>
            <a:endParaRPr lang="ru-RU" dirty="0"/>
          </a:p>
        </p:txBody>
      </p:sp>
      <p:sp>
        <p:nvSpPr>
          <p:cNvPr id="3" name="Объект 2"/>
          <p:cNvSpPr>
            <a:spLocks noGrp="1"/>
          </p:cNvSpPr>
          <p:nvPr>
            <p:ph idx="1"/>
          </p:nvPr>
        </p:nvSpPr>
        <p:spPr/>
        <p:txBody>
          <a:bodyPr/>
          <a:lstStyle/>
          <a:p>
            <a:r>
              <a:rPr lang="uk-UA" b="1" dirty="0"/>
              <a:t>Збереження інформації про </a:t>
            </a:r>
            <a:r>
              <a:rPr lang="uk-UA" b="1" dirty="0" smtClean="0"/>
              <a:t>сесії</a:t>
            </a:r>
          </a:p>
          <a:p>
            <a:r>
              <a:rPr lang="uk-UA" b="1" dirty="0"/>
              <a:t>Профілі користувачів, </a:t>
            </a:r>
            <a:r>
              <a:rPr lang="uk-UA" b="1" dirty="0" smtClean="0"/>
              <a:t>вподобання</a:t>
            </a:r>
          </a:p>
          <a:p>
            <a:r>
              <a:rPr lang="uk-UA" b="1" dirty="0"/>
              <a:t>Кошики замовлень</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64</a:t>
            </a:fld>
            <a:endParaRPr lang="ru-RU"/>
          </a:p>
        </p:txBody>
      </p:sp>
    </p:spTree>
    <p:extLst>
      <p:ext uri="{BB962C8B-B14F-4D97-AF65-F5344CB8AC3E}">
        <p14:creationId xmlns:p14="http://schemas.microsoft.com/office/powerpoint/2010/main" val="25731533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Збереження інформації про сесії</a:t>
            </a:r>
            <a:endParaRPr lang="ru-RU" dirty="0"/>
          </a:p>
        </p:txBody>
      </p:sp>
      <p:sp>
        <p:nvSpPr>
          <p:cNvPr id="3" name="Объект 2"/>
          <p:cNvSpPr>
            <a:spLocks noGrp="1"/>
          </p:cNvSpPr>
          <p:nvPr>
            <p:ph idx="1"/>
          </p:nvPr>
        </p:nvSpPr>
        <p:spPr/>
        <p:txBody>
          <a:bodyPr>
            <a:normAutofit fontScale="92500"/>
          </a:bodyPr>
          <a:lstStyle/>
          <a:p>
            <a:r>
              <a:rPr lang="uk-UA" dirty="0"/>
              <a:t>Кожна веб-сесія є унікальною і має унікальний ідентифікатор </a:t>
            </a:r>
            <a:r>
              <a:rPr lang="uk-UA" dirty="0" err="1"/>
              <a:t>sessionid</a:t>
            </a:r>
            <a:r>
              <a:rPr lang="uk-UA" dirty="0"/>
              <a:t>. </a:t>
            </a:r>
            <a:endParaRPr lang="uk-UA" dirty="0" smtClean="0"/>
          </a:p>
          <a:p>
            <a:pPr lvl="1"/>
            <a:r>
              <a:rPr lang="uk-UA" dirty="0" smtClean="0"/>
              <a:t>Застосунки</a:t>
            </a:r>
            <a:r>
              <a:rPr lang="uk-UA" dirty="0"/>
              <a:t>, що записують ідентифікатор </a:t>
            </a:r>
            <a:r>
              <a:rPr lang="uk-UA" dirty="0" err="1"/>
              <a:t>sessionid</a:t>
            </a:r>
            <a:r>
              <a:rPr lang="uk-UA" dirty="0"/>
              <a:t> на диск або в базу даних RDBMS, можуть отримати чималу користь зі сховищ типу "ключ-значення", оскільки вся інформація про сесії може бути записана за допомогою одного запиту PUT і отримана за допомогою одного запиту GET. </a:t>
            </a:r>
            <a:endParaRPr lang="uk-UA" dirty="0" smtClean="0"/>
          </a:p>
          <a:p>
            <a:r>
              <a:rPr lang="uk-UA" dirty="0" smtClean="0"/>
              <a:t>Операція</a:t>
            </a:r>
            <a:r>
              <a:rPr lang="uk-UA" dirty="0"/>
              <a:t>, що складається з одного запиту, виконується дуже швидко, оскільки вся інформація про сесії зберігається в одному об'єкті. </a:t>
            </a:r>
            <a:endParaRPr lang="uk-UA" dirty="0" smtClean="0"/>
          </a:p>
          <a:p>
            <a:r>
              <a:rPr lang="uk-UA" dirty="0" smtClean="0"/>
              <a:t>У </a:t>
            </a:r>
            <a:r>
              <a:rPr lang="uk-UA" dirty="0"/>
              <a:t>багатьох веб-</a:t>
            </a:r>
            <a:r>
              <a:rPr lang="uk-UA" dirty="0" err="1"/>
              <a:t>застосунах</a:t>
            </a:r>
            <a:r>
              <a:rPr lang="uk-UA" dirty="0"/>
              <a:t> використовується сховище </a:t>
            </a:r>
            <a:r>
              <a:rPr lang="uk-UA" dirty="0" err="1"/>
              <a:t>Memcached</a:t>
            </a:r>
            <a:r>
              <a:rPr lang="uk-UA" dirty="0"/>
              <a:t>. </a:t>
            </a:r>
            <a:endParaRPr lang="uk-UA" dirty="0" smtClean="0"/>
          </a:p>
          <a:p>
            <a:r>
              <a:rPr lang="uk-UA" dirty="0" smtClean="0"/>
              <a:t>Якщо </a:t>
            </a:r>
            <a:r>
              <a:rPr lang="uk-UA" dirty="0"/>
              <a:t>потрібно забезпечити високу доступність, можна використовувати базу даних </a:t>
            </a:r>
            <a:r>
              <a:rPr lang="uk-UA" dirty="0" err="1"/>
              <a:t>Riak</a:t>
            </a:r>
            <a:r>
              <a:rPr lang="uk-UA" dirty="0"/>
              <a:t>.</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65</a:t>
            </a:fld>
            <a:endParaRPr lang="ru-RU"/>
          </a:p>
        </p:txBody>
      </p:sp>
    </p:spTree>
    <p:extLst>
      <p:ext uri="{BB962C8B-B14F-4D97-AF65-F5344CB8AC3E}">
        <p14:creationId xmlns:p14="http://schemas.microsoft.com/office/powerpoint/2010/main" val="5506000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Профілі </a:t>
            </a:r>
            <a:r>
              <a:rPr lang="uk-UA" b="1" dirty="0" smtClean="0"/>
              <a:t>користувачів</a:t>
            </a:r>
            <a:endParaRPr lang="ru-RU" dirty="0"/>
          </a:p>
        </p:txBody>
      </p:sp>
      <p:sp>
        <p:nvSpPr>
          <p:cNvPr id="3" name="Объект 2"/>
          <p:cNvSpPr>
            <a:spLocks noGrp="1"/>
          </p:cNvSpPr>
          <p:nvPr>
            <p:ph idx="1"/>
          </p:nvPr>
        </p:nvSpPr>
        <p:spPr/>
        <p:txBody>
          <a:bodyPr/>
          <a:lstStyle/>
          <a:p>
            <a:r>
              <a:rPr lang="uk-UA" dirty="0" smtClean="0"/>
              <a:t>Майже </a:t>
            </a:r>
            <a:r>
              <a:rPr lang="uk-UA" dirty="0"/>
              <a:t>кожен користувач має унікальний атрибут </a:t>
            </a:r>
            <a:r>
              <a:rPr lang="uk-UA" dirty="0" err="1"/>
              <a:t>userid</a:t>
            </a:r>
            <a:r>
              <a:rPr lang="uk-UA" dirty="0"/>
              <a:t>, </a:t>
            </a:r>
            <a:r>
              <a:rPr lang="uk-UA" dirty="0" err="1"/>
              <a:t>username</a:t>
            </a:r>
            <a:r>
              <a:rPr lang="uk-UA" dirty="0"/>
              <a:t> чи якийсь інший ідентифікатор, а також переваги, наприклад, мова, колір, часовий пояс, відмічені товари і </a:t>
            </a:r>
            <a:r>
              <a:rPr lang="uk-UA" dirty="0" err="1"/>
              <a:t>т.д</a:t>
            </a:r>
            <a:r>
              <a:rPr lang="uk-UA" dirty="0"/>
              <a:t>. </a:t>
            </a:r>
            <a:endParaRPr lang="uk-UA" dirty="0" smtClean="0"/>
          </a:p>
          <a:p>
            <a:r>
              <a:rPr lang="uk-UA" dirty="0" smtClean="0"/>
              <a:t>Все</a:t>
            </a:r>
            <a:r>
              <a:rPr lang="uk-UA" dirty="0"/>
              <a:t>: це можна помістити в один об'єкт і отримувати переваги користувача за допомогою однієї операції GET. Аналогічно можна зберігати профілі товарів.</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66</a:t>
            </a:fld>
            <a:endParaRPr lang="ru-RU"/>
          </a:p>
        </p:txBody>
      </p:sp>
    </p:spTree>
    <p:extLst>
      <p:ext uri="{BB962C8B-B14F-4D97-AF65-F5344CB8AC3E}">
        <p14:creationId xmlns:p14="http://schemas.microsoft.com/office/powerpoint/2010/main" val="37280508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Кошики </a:t>
            </a:r>
            <a:r>
              <a:rPr lang="uk-UA" b="1" dirty="0" smtClean="0"/>
              <a:t>замовлень</a:t>
            </a:r>
            <a:endParaRPr lang="ru-RU" dirty="0"/>
          </a:p>
        </p:txBody>
      </p:sp>
      <p:sp>
        <p:nvSpPr>
          <p:cNvPr id="3" name="Объект 2"/>
          <p:cNvSpPr>
            <a:spLocks noGrp="1"/>
          </p:cNvSpPr>
          <p:nvPr>
            <p:ph idx="1"/>
          </p:nvPr>
        </p:nvSpPr>
        <p:spPr/>
        <p:txBody>
          <a:bodyPr/>
          <a:lstStyle/>
          <a:p>
            <a:r>
              <a:rPr lang="uk-UA" dirty="0" smtClean="0"/>
              <a:t>Комерційні </a:t>
            </a:r>
            <a:r>
              <a:rPr lang="uk-UA" dirty="0"/>
              <a:t>веб-сайти використовують кошики замовлення, пов'язані з користувачем. </a:t>
            </a:r>
            <a:endParaRPr lang="uk-UA" dirty="0" smtClean="0"/>
          </a:p>
          <a:p>
            <a:r>
              <a:rPr lang="uk-UA" dirty="0" smtClean="0"/>
              <a:t>Якщо </a:t>
            </a:r>
            <a:r>
              <a:rPr lang="uk-UA" dirty="0"/>
              <a:t>потрібно, щоб кошик замовлення була доступна постійно, незалежно від браузерів, комп'ютерів і сесій, всю інформацію про покупки можна помістити в об'єкт </a:t>
            </a:r>
            <a:r>
              <a:rPr lang="uk-UA" dirty="0" err="1"/>
              <a:t>value</a:t>
            </a:r>
            <a:r>
              <a:rPr lang="uk-UA" dirty="0"/>
              <a:t> з ключем </a:t>
            </a:r>
            <a:r>
              <a:rPr lang="uk-UA" dirty="0" err="1"/>
              <a:t>userid</a:t>
            </a:r>
            <a:r>
              <a:rPr lang="uk-UA" dirty="0"/>
              <a:t>. </a:t>
            </a:r>
            <a:endParaRPr lang="uk-UA" dirty="0" smtClean="0"/>
          </a:p>
          <a:p>
            <a:r>
              <a:rPr lang="uk-UA" dirty="0" smtClean="0"/>
              <a:t>Для </a:t>
            </a:r>
            <a:r>
              <a:rPr lang="uk-UA" dirty="0"/>
              <a:t>таких ситуацій найкраще підходить кластер </a:t>
            </a:r>
            <a:r>
              <a:rPr lang="uk-UA" dirty="0" err="1"/>
              <a:t>Riak</a:t>
            </a:r>
            <a:r>
              <a:rPr lang="uk-UA" dirty="0"/>
              <a:t>.</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67</a:t>
            </a:fld>
            <a:endParaRPr lang="ru-RU"/>
          </a:p>
        </p:txBody>
      </p:sp>
    </p:spTree>
    <p:extLst>
      <p:ext uri="{BB962C8B-B14F-4D97-AF65-F5344CB8AC3E}">
        <p14:creationId xmlns:p14="http://schemas.microsoft.com/office/powerpoint/2010/main" val="23876239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uk-UA" b="1" dirty="0"/>
              <a:t>Відношення між даними</a:t>
            </a:r>
            <a:endParaRPr lang="ru-RU" dirty="0"/>
          </a:p>
          <a:p>
            <a:pPr lvl="1"/>
            <a:r>
              <a:rPr lang="uk-UA" dirty="0"/>
              <a:t>Якщо між різними наборами даних необхідно встановити відносини або підтримувати кореляцію між різними наборами ключів, сховища типу "ключ-значення" є невдалим вибором, навіть не дивлячись на те, що деякі з них забезпечують можливості переходу по посиланнях</a:t>
            </a:r>
            <a:r>
              <a:rPr lang="uk-UA" dirty="0" smtClean="0"/>
              <a:t>.</a:t>
            </a:r>
          </a:p>
          <a:p>
            <a:r>
              <a:rPr lang="uk-UA" b="1" dirty="0"/>
              <a:t>Транзакції, що складаються з багатьох операцій</a:t>
            </a:r>
            <a:endParaRPr lang="ru-RU" dirty="0"/>
          </a:p>
          <a:p>
            <a:pPr lvl="1"/>
            <a:r>
              <a:rPr lang="uk-UA" dirty="0"/>
              <a:t>Якщо при збереженні частини ключів при записі одного з них стався збій і ви хочете повернутися в початкове положення або виконати </a:t>
            </a:r>
            <a:r>
              <a:rPr lang="uk-UA" dirty="0" err="1"/>
              <a:t>відкат</a:t>
            </a:r>
            <a:r>
              <a:rPr lang="uk-UA" dirty="0"/>
              <a:t> інших операцій, сховища типу "ключ-значення" не зможуть вам допомогти</a:t>
            </a:r>
            <a:r>
              <a:rPr lang="uk-UA" dirty="0" smtClean="0"/>
              <a:t>.</a:t>
            </a:r>
          </a:p>
          <a:p>
            <a:r>
              <a:rPr lang="uk-UA" b="1" dirty="0"/>
              <a:t>Запит за даними</a:t>
            </a:r>
            <a:endParaRPr lang="ru-RU" sz="2000" dirty="0"/>
          </a:p>
          <a:p>
            <a:pPr lvl="1"/>
            <a:r>
              <a:rPr lang="uk-UA" dirty="0"/>
              <a:t>Сховища типу "ключ-значення" погано справляються з пошуком ключів по відповідним значенням. У них немає механізму для перевірки значення на стороні бази даних, за деякими винятками, наприклад механізму </a:t>
            </a:r>
            <a:r>
              <a:rPr lang="uk-UA" dirty="0" err="1"/>
              <a:t>Riak</a:t>
            </a:r>
            <a:r>
              <a:rPr lang="uk-UA" dirty="0"/>
              <a:t> </a:t>
            </a:r>
            <a:r>
              <a:rPr lang="uk-UA" dirty="0" err="1"/>
              <a:t>Search</a:t>
            </a:r>
            <a:r>
              <a:rPr lang="uk-UA" dirty="0"/>
              <a:t> або механізмів індексування </a:t>
            </a:r>
            <a:r>
              <a:rPr lang="uk-UA" dirty="0" err="1"/>
              <a:t>Lucene</a:t>
            </a:r>
            <a:r>
              <a:rPr lang="uk-UA" dirty="0"/>
              <a:t> </a:t>
            </a:r>
            <a:r>
              <a:rPr lang="uk-UA" dirty="0" smtClean="0"/>
              <a:t>і </a:t>
            </a:r>
            <a:r>
              <a:rPr lang="uk-UA" dirty="0" err="1" smtClean="0"/>
              <a:t>Solr</a:t>
            </a:r>
            <a:r>
              <a:rPr lang="uk-UA" dirty="0" smtClean="0"/>
              <a:t>.</a:t>
            </a:r>
            <a:endParaRPr lang="ru-RU" dirty="0"/>
          </a:p>
          <a:p>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68</a:t>
            </a:fld>
            <a:endParaRPr lang="ru-RU"/>
          </a:p>
        </p:txBody>
      </p:sp>
    </p:spTree>
    <p:extLst>
      <p:ext uri="{BB962C8B-B14F-4D97-AF65-F5344CB8AC3E}">
        <p14:creationId xmlns:p14="http://schemas.microsoft.com/office/powerpoint/2010/main" val="14589535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uk-UA" b="1" dirty="0"/>
              <a:t>Операції з множинами</a:t>
            </a:r>
            <a:endParaRPr lang="ru-RU" dirty="0"/>
          </a:p>
          <a:p>
            <a:pPr lvl="1"/>
            <a:r>
              <a:rPr lang="uk-UA" dirty="0"/>
              <a:t>Оскільки операції в кожен момент часу обмежені одним ключем, неможливо працювати з декількома ключами одночасно. Якщо потрібно обробити кілька ключів відразу, це доведеться робити на стороні клієнта.</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69</a:t>
            </a:fld>
            <a:endParaRPr lang="ru-RU"/>
          </a:p>
        </p:txBody>
      </p:sp>
    </p:spTree>
    <p:extLst>
      <p:ext uri="{BB962C8B-B14F-4D97-AF65-F5344CB8AC3E}">
        <p14:creationId xmlns:p14="http://schemas.microsoft.com/office/powerpoint/2010/main" val="349428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інтеграція</a:t>
            </a:r>
            <a:endParaRPr lang="ru-RU" dirty="0"/>
          </a:p>
        </p:txBody>
      </p:sp>
      <p:sp>
        <p:nvSpPr>
          <p:cNvPr id="3" name="Объект 2"/>
          <p:cNvSpPr>
            <a:spLocks noGrp="1"/>
          </p:cNvSpPr>
          <p:nvPr>
            <p:ph idx="1"/>
          </p:nvPr>
        </p:nvSpPr>
        <p:spPr/>
        <p:txBody>
          <a:bodyPr/>
          <a:lstStyle/>
          <a:p>
            <a:r>
              <a:rPr lang="uk-UA" dirty="0" smtClean="0"/>
              <a:t>Взаємодія </a:t>
            </a:r>
            <a:r>
              <a:rPr lang="uk-UA" dirty="0"/>
              <a:t>різних промислових застосунків забезпечується інтеграцією баз даних </a:t>
            </a:r>
            <a:r>
              <a:rPr lang="uk-UA" dirty="0" err="1"/>
              <a:t>колективногo</a:t>
            </a:r>
            <a:r>
              <a:rPr lang="uk-UA" dirty="0"/>
              <a:t> користування (</a:t>
            </a:r>
            <a:r>
              <a:rPr lang="uk-UA" dirty="0" err="1"/>
              <a:t>shared</a:t>
            </a:r>
            <a:r>
              <a:rPr lang="uk-UA" dirty="0"/>
              <a:t> </a:t>
            </a:r>
            <a:r>
              <a:rPr lang="uk-UA" dirty="0" err="1"/>
              <a:t>database</a:t>
            </a:r>
            <a:r>
              <a:rPr lang="uk-UA" dirty="0"/>
              <a:t> </a:t>
            </a:r>
            <a:r>
              <a:rPr lang="uk-UA" dirty="0" err="1"/>
              <a:t>integration</a:t>
            </a:r>
            <a:r>
              <a:rPr lang="uk-UA" dirty="0"/>
              <a:t>) [</a:t>
            </a:r>
            <a:r>
              <a:rPr lang="uk-UA" dirty="0" err="1"/>
              <a:t>Hohpe</a:t>
            </a:r>
            <a:r>
              <a:rPr lang="uk-UA" dirty="0"/>
              <a:t>, </a:t>
            </a:r>
            <a:r>
              <a:rPr lang="uk-UA" dirty="0" err="1"/>
              <a:t>Woolf</a:t>
            </a:r>
            <a:r>
              <a:rPr lang="uk-UA" dirty="0"/>
              <a:t>], коли кілька застосунків зберігають свої дані в одній базі. Використання однієї бази даних дозволяє всім застосункам легко використовувати дані іншого застосування, а механізм управління паралельною роботою бази даних обробляє запити від декількох застосунків так, ніби він обробляє запити декількох користувачів одного і того ж додатка.</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7</a:t>
            </a:fld>
            <a:endParaRPr lang="ru-RU"/>
          </a:p>
        </p:txBody>
      </p:sp>
    </p:spTree>
    <p:extLst>
      <p:ext uri="{BB962C8B-B14F-4D97-AF65-F5344CB8AC3E}">
        <p14:creationId xmlns:p14="http://schemas.microsoft.com/office/powerpoint/2010/main" val="16969693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err="1"/>
              <a:t>Документні</a:t>
            </a:r>
            <a:r>
              <a:rPr lang="uk-UA" b="1" dirty="0"/>
              <a:t> бази </a:t>
            </a:r>
            <a:r>
              <a:rPr lang="uk-UA" b="1" dirty="0" smtClean="0"/>
              <a:t>даних</a:t>
            </a:r>
            <a:endParaRPr lang="ru-RU" dirty="0"/>
          </a:p>
        </p:txBody>
      </p:sp>
      <p:sp>
        <p:nvSpPr>
          <p:cNvPr id="3" name="Объект 2"/>
          <p:cNvSpPr>
            <a:spLocks noGrp="1"/>
          </p:cNvSpPr>
          <p:nvPr>
            <p:ph idx="1"/>
          </p:nvPr>
        </p:nvSpPr>
        <p:spPr/>
        <p:txBody>
          <a:bodyPr>
            <a:normAutofit/>
          </a:bodyPr>
          <a:lstStyle/>
          <a:p>
            <a:r>
              <a:rPr lang="uk-UA" dirty="0" smtClean="0"/>
              <a:t>Основною </a:t>
            </a:r>
            <a:r>
              <a:rPr lang="uk-UA" dirty="0"/>
              <a:t>концепцією в </a:t>
            </a:r>
            <a:r>
              <a:rPr lang="uk-UA" dirty="0" err="1"/>
              <a:t>документних</a:t>
            </a:r>
            <a:r>
              <a:rPr lang="uk-UA" dirty="0"/>
              <a:t> базах даних є документ</a:t>
            </a:r>
            <a:r>
              <a:rPr lang="uk-UA" dirty="0" smtClean="0"/>
              <a:t>.</a:t>
            </a:r>
          </a:p>
          <a:p>
            <a:pPr lvl="1"/>
            <a:r>
              <a:rPr lang="uk-UA" dirty="0" smtClean="0"/>
              <a:t> </a:t>
            </a:r>
            <a:r>
              <a:rPr lang="uk-UA" dirty="0"/>
              <a:t>База даних зберігає і витягує документи в форматах ХМL, JSON, BSON і </a:t>
            </a:r>
            <a:r>
              <a:rPr lang="uk-UA" dirty="0" err="1"/>
              <a:t>т.д</a:t>
            </a:r>
            <a:r>
              <a:rPr lang="uk-UA" dirty="0"/>
              <a:t>. </a:t>
            </a:r>
            <a:endParaRPr lang="uk-UA" dirty="0" smtClean="0"/>
          </a:p>
          <a:p>
            <a:r>
              <a:rPr lang="uk-UA" dirty="0" smtClean="0"/>
              <a:t>Ці </a:t>
            </a:r>
            <a:r>
              <a:rPr lang="uk-UA" dirty="0"/>
              <a:t>документи </a:t>
            </a:r>
            <a:r>
              <a:rPr lang="uk-UA" dirty="0" smtClean="0"/>
              <a:t>являють, що </a:t>
            </a:r>
            <a:r>
              <a:rPr lang="uk-UA" dirty="0"/>
              <a:t>собою </a:t>
            </a:r>
            <a:r>
              <a:rPr lang="uk-UA" dirty="0" smtClean="0"/>
              <a:t>само описується </a:t>
            </a:r>
            <a:r>
              <a:rPr lang="uk-UA" dirty="0"/>
              <a:t>ієрархічні деревоподібні структури даних, які можуть складатися з асоціативних масивів, колекцій і скалярних значень. </a:t>
            </a:r>
            <a:endParaRPr lang="uk-UA" dirty="0" smtClean="0"/>
          </a:p>
          <a:p>
            <a:pPr lvl="1"/>
            <a:r>
              <a:rPr lang="uk-UA" dirty="0" smtClean="0"/>
              <a:t>Документи </a:t>
            </a:r>
            <a:r>
              <a:rPr lang="uk-UA" dirty="0"/>
              <a:t>зберігаються приблизно однаково, але не обов'язково повинні бути однаковими. </a:t>
            </a:r>
            <a:endParaRPr lang="uk-UA" dirty="0" smtClean="0"/>
          </a:p>
          <a:p>
            <a:pPr lvl="1"/>
            <a:r>
              <a:rPr lang="uk-UA" dirty="0" err="1" smtClean="0"/>
              <a:t>Документні</a:t>
            </a:r>
            <a:r>
              <a:rPr lang="uk-UA" dirty="0" smtClean="0"/>
              <a:t> </a:t>
            </a:r>
            <a:r>
              <a:rPr lang="uk-UA" dirty="0"/>
              <a:t>бази даних зберігають документи в якості значень в сховищах типу "ключ-значення"; </a:t>
            </a:r>
            <a:r>
              <a:rPr lang="uk-UA" dirty="0" err="1"/>
              <a:t>документні</a:t>
            </a:r>
            <a:r>
              <a:rPr lang="uk-UA" dirty="0"/>
              <a:t> бази даних можна інтерпретувати як сховища типу "ключ-значення", в яких значення допускає перевірку. </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70</a:t>
            </a:fld>
            <a:endParaRPr lang="ru-RU"/>
          </a:p>
        </p:txBody>
      </p:sp>
    </p:spTree>
    <p:extLst>
      <p:ext uri="{BB962C8B-B14F-4D97-AF65-F5344CB8AC3E}">
        <p14:creationId xmlns:p14="http://schemas.microsoft.com/office/powerpoint/2010/main" val="35125401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Порівняємо термінологію, прийняту в базах даних </a:t>
            </a:r>
            <a:r>
              <a:rPr lang="uk-UA" dirty="0" err="1"/>
              <a:t>Oracle</a:t>
            </a:r>
            <a:r>
              <a:rPr lang="uk-UA" dirty="0"/>
              <a:t> і </a:t>
            </a:r>
            <a:r>
              <a:rPr lang="uk-UA" dirty="0" err="1" smtClean="0"/>
              <a:t>MongoDB</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798945085"/>
              </p:ext>
            </p:extLst>
          </p:nvPr>
        </p:nvGraphicFramePr>
        <p:xfrm>
          <a:off x="1790164" y="2331076"/>
          <a:ext cx="8474298" cy="3425779"/>
        </p:xfrm>
        <a:graphic>
          <a:graphicData uri="http://schemas.openxmlformats.org/drawingml/2006/table">
            <a:tbl>
              <a:tblPr firstRow="1" firstCol="1" bandRow="1">
                <a:tableStyleId>{5C22544A-7EE6-4342-B048-85BDC9FD1C3A}</a:tableStyleId>
              </a:tblPr>
              <a:tblGrid>
                <a:gridCol w="4236696"/>
                <a:gridCol w="4237602"/>
              </a:tblGrid>
              <a:tr h="489397">
                <a:tc>
                  <a:txBody>
                    <a:bodyPr/>
                    <a:lstStyle/>
                    <a:p>
                      <a:pPr>
                        <a:lnSpc>
                          <a:spcPct val="107000"/>
                        </a:lnSpc>
                        <a:spcAft>
                          <a:spcPts val="0"/>
                        </a:spcAft>
                      </a:pPr>
                      <a:r>
                        <a:rPr lang="uk-UA" sz="2400" dirty="0" err="1">
                          <a:effectLst/>
                          <a:latin typeface="Times New Roman" panose="02020603050405020304" pitchFamily="18" charset="0"/>
                          <a:cs typeface="Times New Roman" panose="02020603050405020304" pitchFamily="18" charset="0"/>
                        </a:rPr>
                        <a:t>Oracle</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2400">
                          <a:effectLst/>
                          <a:latin typeface="Times New Roman" panose="02020603050405020304" pitchFamily="18" charset="0"/>
                          <a:cs typeface="Times New Roman" panose="02020603050405020304" pitchFamily="18" charset="0"/>
                        </a:rPr>
                        <a:t>MongoDB</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89397">
                <a:tc>
                  <a:txBody>
                    <a:bodyPr/>
                    <a:lstStyle/>
                    <a:p>
                      <a:pPr>
                        <a:lnSpc>
                          <a:spcPct val="107000"/>
                        </a:lnSpc>
                        <a:spcAft>
                          <a:spcPts val="0"/>
                        </a:spcAft>
                      </a:pPr>
                      <a:r>
                        <a:rPr lang="uk-UA" sz="2400" dirty="0">
                          <a:effectLst/>
                          <a:latin typeface="Times New Roman" panose="02020603050405020304" pitchFamily="18" charset="0"/>
                          <a:cs typeface="Times New Roman" panose="02020603050405020304" pitchFamily="18" charset="0"/>
                        </a:rPr>
                        <a:t>Екземпляр</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2400" dirty="0">
                          <a:effectLst/>
                          <a:latin typeface="Times New Roman" panose="02020603050405020304" pitchFamily="18" charset="0"/>
                          <a:cs typeface="Times New Roman" panose="02020603050405020304" pitchFamily="18" charset="0"/>
                        </a:rPr>
                        <a:t>екземпляр </a:t>
                      </a:r>
                      <a:r>
                        <a:rPr lang="uk-UA" sz="2400" dirty="0" err="1">
                          <a:effectLst/>
                          <a:latin typeface="Times New Roman" panose="02020603050405020304" pitchFamily="18" charset="0"/>
                          <a:cs typeface="Times New Roman" panose="02020603050405020304" pitchFamily="18" charset="0"/>
                        </a:rPr>
                        <a:t>MongoDB</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89397">
                <a:tc>
                  <a:txBody>
                    <a:bodyPr/>
                    <a:lstStyle/>
                    <a:p>
                      <a:pPr>
                        <a:lnSpc>
                          <a:spcPct val="107000"/>
                        </a:lnSpc>
                        <a:spcAft>
                          <a:spcPts val="0"/>
                        </a:spcAft>
                      </a:pPr>
                      <a:r>
                        <a:rPr lang="uk-UA" sz="2400">
                          <a:effectLst/>
                          <a:latin typeface="Times New Roman" panose="02020603050405020304" pitchFamily="18" charset="0"/>
                          <a:cs typeface="Times New Roman" panose="02020603050405020304" pitchFamily="18" charset="0"/>
                        </a:rPr>
                        <a:t>Схема</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2400" dirty="0">
                          <a:effectLst/>
                          <a:latin typeface="Times New Roman" panose="02020603050405020304" pitchFamily="18" charset="0"/>
                          <a:cs typeface="Times New Roman" panose="02020603050405020304" pitchFamily="18" charset="0"/>
                        </a:rPr>
                        <a:t>база даних</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89397">
                <a:tc>
                  <a:txBody>
                    <a:bodyPr/>
                    <a:lstStyle/>
                    <a:p>
                      <a:pPr>
                        <a:lnSpc>
                          <a:spcPct val="107000"/>
                        </a:lnSpc>
                        <a:spcAft>
                          <a:spcPts val="0"/>
                        </a:spcAft>
                      </a:pPr>
                      <a:r>
                        <a:rPr lang="uk-UA" sz="2400">
                          <a:effectLst/>
                          <a:latin typeface="Times New Roman" panose="02020603050405020304" pitchFamily="18" charset="0"/>
                          <a:cs typeface="Times New Roman" panose="02020603050405020304" pitchFamily="18" charset="0"/>
                        </a:rPr>
                        <a:t>таблиця</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2400" dirty="0">
                          <a:effectLst/>
                          <a:latin typeface="Times New Roman" panose="02020603050405020304" pitchFamily="18" charset="0"/>
                          <a:cs typeface="Times New Roman" panose="02020603050405020304" pitchFamily="18" charset="0"/>
                        </a:rPr>
                        <a:t>колекція</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89397">
                <a:tc>
                  <a:txBody>
                    <a:bodyPr/>
                    <a:lstStyle/>
                    <a:p>
                      <a:pPr>
                        <a:lnSpc>
                          <a:spcPct val="107000"/>
                        </a:lnSpc>
                        <a:spcAft>
                          <a:spcPts val="0"/>
                        </a:spcAft>
                      </a:pPr>
                      <a:r>
                        <a:rPr lang="uk-UA" sz="2400">
                          <a:effectLst/>
                          <a:latin typeface="Times New Roman" panose="02020603050405020304" pitchFamily="18" charset="0"/>
                          <a:cs typeface="Times New Roman" panose="02020603050405020304" pitchFamily="18" charset="0"/>
                        </a:rPr>
                        <a:t>рядок</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2400" dirty="0">
                          <a:effectLst/>
                          <a:latin typeface="Times New Roman" panose="02020603050405020304" pitchFamily="18" charset="0"/>
                          <a:cs typeface="Times New Roman" panose="02020603050405020304" pitchFamily="18" charset="0"/>
                        </a:rPr>
                        <a:t>Документ</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89397">
                <a:tc>
                  <a:txBody>
                    <a:bodyPr/>
                    <a:lstStyle/>
                    <a:p>
                      <a:pPr>
                        <a:lnSpc>
                          <a:spcPct val="107000"/>
                        </a:lnSpc>
                        <a:spcAft>
                          <a:spcPts val="0"/>
                        </a:spcAft>
                      </a:pPr>
                      <a:r>
                        <a:rPr lang="uk-UA" sz="2400">
                          <a:effectLst/>
                          <a:latin typeface="Times New Roman" panose="02020603050405020304" pitchFamily="18" charset="0"/>
                          <a:cs typeface="Times New Roman" panose="02020603050405020304" pitchFamily="18" charset="0"/>
                        </a:rPr>
                        <a:t>rowid</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2400" dirty="0">
                          <a:effectLst/>
                          <a:latin typeface="Times New Roman" panose="02020603050405020304" pitchFamily="18" charset="0"/>
                          <a:cs typeface="Times New Roman" panose="02020603050405020304" pitchFamily="18" charset="0"/>
                        </a:rPr>
                        <a:t>_</a:t>
                      </a:r>
                      <a:r>
                        <a:rPr lang="uk-UA" sz="2400" dirty="0" err="1">
                          <a:effectLst/>
                          <a:latin typeface="Times New Roman" panose="02020603050405020304" pitchFamily="18" charset="0"/>
                          <a:cs typeface="Times New Roman" panose="02020603050405020304" pitchFamily="18" charset="0"/>
                        </a:rPr>
                        <a:t>id</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89397">
                <a:tc>
                  <a:txBody>
                    <a:bodyPr/>
                    <a:lstStyle/>
                    <a:p>
                      <a:pPr>
                        <a:lnSpc>
                          <a:spcPct val="107000"/>
                        </a:lnSpc>
                        <a:spcAft>
                          <a:spcPts val="0"/>
                        </a:spcAft>
                      </a:pPr>
                      <a:r>
                        <a:rPr lang="uk-UA" sz="2400">
                          <a:effectLst/>
                          <a:latin typeface="Times New Roman" panose="02020603050405020304" pitchFamily="18" charset="0"/>
                          <a:cs typeface="Times New Roman" panose="02020603050405020304" pitchFamily="18" charset="0"/>
                        </a:rPr>
                        <a:t>join</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2400" dirty="0" err="1">
                          <a:effectLst/>
                          <a:latin typeface="Times New Roman" panose="02020603050405020304" pitchFamily="18" charset="0"/>
                          <a:cs typeface="Times New Roman" panose="02020603050405020304" pitchFamily="18" charset="0"/>
                        </a:rPr>
                        <a:t>DBRef</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Нижний колонтитул 2"/>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71</a:t>
            </a:fld>
            <a:endParaRPr lang="ru-RU"/>
          </a:p>
        </p:txBody>
      </p:sp>
    </p:spTree>
    <p:extLst>
      <p:ext uri="{BB962C8B-B14F-4D97-AF65-F5344CB8AC3E}">
        <p14:creationId xmlns:p14="http://schemas.microsoft.com/office/powerpoint/2010/main" val="38854646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Функціональні </a:t>
            </a:r>
            <a:r>
              <a:rPr lang="uk-UA" b="1" dirty="0" smtClean="0"/>
              <a:t>можливості</a:t>
            </a:r>
            <a:endParaRPr lang="ru-RU" dirty="0"/>
          </a:p>
        </p:txBody>
      </p:sp>
      <p:sp>
        <p:nvSpPr>
          <p:cNvPr id="3" name="Объект 2"/>
          <p:cNvSpPr>
            <a:spLocks noGrp="1"/>
          </p:cNvSpPr>
          <p:nvPr>
            <p:ph idx="1"/>
          </p:nvPr>
        </p:nvSpPr>
        <p:spPr/>
        <p:txBody>
          <a:bodyPr>
            <a:normAutofit fontScale="85000" lnSpcReduction="10000"/>
          </a:bodyPr>
          <a:lstStyle/>
          <a:p>
            <a:r>
              <a:rPr lang="uk-UA" dirty="0" smtClean="0"/>
              <a:t>Незважаючи </a:t>
            </a:r>
            <a:r>
              <a:rPr lang="uk-UA" dirty="0"/>
              <a:t>на велику кількість спеціалізованих </a:t>
            </a:r>
            <a:r>
              <a:rPr lang="uk-UA" dirty="0" err="1"/>
              <a:t>документних</a:t>
            </a:r>
            <a:r>
              <a:rPr lang="uk-UA" dirty="0"/>
              <a:t> баз даних, як їх представника, що має типові функціональні можливості, ми розглянемо базу </a:t>
            </a:r>
            <a:r>
              <a:rPr lang="uk-UA" dirty="0" err="1"/>
              <a:t>MongoDB</a:t>
            </a:r>
            <a:r>
              <a:rPr lang="uk-UA" dirty="0"/>
              <a:t>. </a:t>
            </a:r>
            <a:endParaRPr lang="uk-UA" dirty="0" smtClean="0"/>
          </a:p>
          <a:p>
            <a:pPr lvl="1"/>
            <a:r>
              <a:rPr lang="uk-UA" dirty="0" smtClean="0"/>
              <a:t>кожна </a:t>
            </a:r>
            <a:r>
              <a:rPr lang="uk-UA" dirty="0" err="1" smtClean="0"/>
              <a:t>документна</a:t>
            </a:r>
            <a:r>
              <a:rPr lang="uk-UA" dirty="0" smtClean="0"/>
              <a:t> </a:t>
            </a:r>
            <a:r>
              <a:rPr lang="uk-UA" dirty="0"/>
              <a:t>база має свої функціональні можливості, яких може не бути у інших.</a:t>
            </a:r>
            <a:endParaRPr lang="ru-RU" dirty="0"/>
          </a:p>
          <a:p>
            <a:r>
              <a:rPr lang="uk-UA" dirty="0"/>
              <a:t>Спочатку спробуємо розібратися в тому, як працює </a:t>
            </a:r>
            <a:r>
              <a:rPr lang="uk-UA" dirty="0" err="1" smtClean="0"/>
              <a:t>документна</a:t>
            </a:r>
            <a:r>
              <a:rPr lang="uk-UA" dirty="0" smtClean="0"/>
              <a:t> </a:t>
            </a:r>
            <a:r>
              <a:rPr lang="uk-UA" dirty="0"/>
              <a:t>база </a:t>
            </a:r>
            <a:r>
              <a:rPr lang="uk-UA" dirty="0" err="1"/>
              <a:t>MongoDB</a:t>
            </a:r>
            <a:r>
              <a:rPr lang="uk-UA" dirty="0"/>
              <a:t>. </a:t>
            </a:r>
            <a:endParaRPr lang="uk-UA" dirty="0" smtClean="0"/>
          </a:p>
          <a:p>
            <a:pPr lvl="1"/>
            <a:r>
              <a:rPr lang="uk-UA" dirty="0" smtClean="0"/>
              <a:t>Кожен </a:t>
            </a:r>
            <a:r>
              <a:rPr lang="uk-UA" dirty="0"/>
              <a:t>екземпляр </a:t>
            </a:r>
            <a:r>
              <a:rPr lang="uk-UA" dirty="0" err="1"/>
              <a:t>MongoDB</a:t>
            </a:r>
            <a:r>
              <a:rPr lang="uk-UA" dirty="0"/>
              <a:t> має кілька баз </a:t>
            </a:r>
            <a:r>
              <a:rPr lang="uk-UA" dirty="0" smtClean="0"/>
              <a:t>даних</a:t>
            </a:r>
            <a:r>
              <a:rPr lang="uk-UA" dirty="0"/>
              <a:t>, і кожна база даних може мати кілька колекцій. </a:t>
            </a:r>
            <a:endParaRPr lang="uk-UA" dirty="0" smtClean="0"/>
          </a:p>
          <a:p>
            <a:r>
              <a:rPr lang="uk-UA" dirty="0" smtClean="0"/>
              <a:t>Якщо </a:t>
            </a:r>
            <a:r>
              <a:rPr lang="uk-UA" dirty="0"/>
              <a:t>порівняти це з базами RDBMS, то ми побачимо, що екземпляр RDBMS відповідає примірнику </a:t>
            </a:r>
            <a:r>
              <a:rPr lang="uk-UA" dirty="0" err="1"/>
              <a:t>MongoDB</a:t>
            </a:r>
            <a:r>
              <a:rPr lang="uk-UA" dirty="0"/>
              <a:t>, схеми в базах RDBMS відповідають баз даних </a:t>
            </a:r>
            <a:r>
              <a:rPr lang="uk-UA" dirty="0" err="1"/>
              <a:t>MongoDB</a:t>
            </a:r>
            <a:r>
              <a:rPr lang="uk-UA" dirty="0"/>
              <a:t>, а таблиці RDBMS - це колекції в </a:t>
            </a:r>
            <a:r>
              <a:rPr lang="uk-UA" dirty="0" err="1"/>
              <a:t>MongoDB</a:t>
            </a:r>
            <a:r>
              <a:rPr lang="uk-UA" dirty="0"/>
              <a:t>. </a:t>
            </a:r>
            <a:endParaRPr lang="uk-UA" dirty="0" smtClean="0"/>
          </a:p>
          <a:p>
            <a:pPr lvl="1"/>
            <a:r>
              <a:rPr lang="uk-UA" dirty="0" smtClean="0"/>
              <a:t>Коли </a:t>
            </a:r>
            <a:r>
              <a:rPr lang="uk-UA" dirty="0"/>
              <a:t>ми зберігаємо документ, ми повинні вибрати, якій базі даних і колекції він повинен належати, - наприклад, виконати операцію </a:t>
            </a:r>
            <a:r>
              <a:rPr lang="uk-UA" dirty="0" err="1"/>
              <a:t>database</a:t>
            </a:r>
            <a:r>
              <a:rPr lang="uk-UA" dirty="0"/>
              <a:t>. </a:t>
            </a:r>
            <a:r>
              <a:rPr lang="uk-UA" dirty="0" err="1"/>
              <a:t>collection</a:t>
            </a:r>
            <a:r>
              <a:rPr lang="uk-UA" dirty="0"/>
              <a:t>. </a:t>
            </a:r>
            <a:r>
              <a:rPr lang="uk-UA" dirty="0" err="1"/>
              <a:t>insert</a:t>
            </a:r>
            <a:r>
              <a:rPr lang="uk-UA" dirty="0"/>
              <a:t> (</a:t>
            </a:r>
            <a:r>
              <a:rPr lang="uk-UA" dirty="0" err="1"/>
              <a:t>document</a:t>
            </a:r>
            <a:r>
              <a:rPr lang="uk-UA" dirty="0"/>
              <a:t>), яка зазвичай записується як </a:t>
            </a:r>
            <a:r>
              <a:rPr lang="uk-UA" dirty="0" err="1"/>
              <a:t>db</a:t>
            </a:r>
            <a:r>
              <a:rPr lang="uk-UA" dirty="0"/>
              <a:t>. </a:t>
            </a:r>
            <a:r>
              <a:rPr lang="uk-UA" dirty="0" err="1"/>
              <a:t>coll.insert</a:t>
            </a:r>
            <a:r>
              <a:rPr lang="uk-UA" dirty="0"/>
              <a:t> (</a:t>
            </a:r>
            <a:r>
              <a:rPr lang="uk-UA" dirty="0" err="1"/>
              <a:t>document</a:t>
            </a:r>
            <a:r>
              <a:rPr lang="uk-UA" dirty="0"/>
              <a:t>).</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72</a:t>
            </a:fld>
            <a:endParaRPr lang="ru-RU"/>
          </a:p>
        </p:txBody>
      </p:sp>
    </p:spTree>
    <p:extLst>
      <p:ext uri="{BB962C8B-B14F-4D97-AF65-F5344CB8AC3E}">
        <p14:creationId xmlns:p14="http://schemas.microsoft.com/office/powerpoint/2010/main" val="11410637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Транзакції</a:t>
            </a:r>
            <a:endParaRPr lang="ru-RU" dirty="0"/>
          </a:p>
        </p:txBody>
      </p:sp>
      <p:sp>
        <p:nvSpPr>
          <p:cNvPr id="3" name="Объект 2"/>
          <p:cNvSpPr>
            <a:spLocks noGrp="1"/>
          </p:cNvSpPr>
          <p:nvPr>
            <p:ph idx="1"/>
          </p:nvPr>
        </p:nvSpPr>
        <p:spPr/>
        <p:txBody>
          <a:bodyPr>
            <a:normAutofit lnSpcReduction="10000"/>
          </a:bodyPr>
          <a:lstStyle/>
          <a:p>
            <a:r>
              <a:rPr lang="uk-UA" dirty="0" smtClean="0"/>
              <a:t>Транзакції </a:t>
            </a:r>
            <a:r>
              <a:rPr lang="uk-UA" dirty="0"/>
              <a:t>в традиційному реляційному сенсі означають, що модифікацію бази даних можна починати за допомогою команд </a:t>
            </a:r>
            <a:r>
              <a:rPr lang="uk-UA" dirty="0" err="1"/>
              <a:t>insert</a:t>
            </a:r>
            <a:r>
              <a:rPr lang="uk-UA" dirty="0"/>
              <a:t>, </a:t>
            </a:r>
            <a:r>
              <a:rPr lang="uk-UA" dirty="0" err="1"/>
              <a:t>update</a:t>
            </a:r>
            <a:r>
              <a:rPr lang="uk-UA" dirty="0"/>
              <a:t> і </a:t>
            </a:r>
            <a:r>
              <a:rPr lang="uk-UA" dirty="0" err="1"/>
              <a:t>delete</a:t>
            </a:r>
            <a:r>
              <a:rPr lang="uk-UA" dirty="0"/>
              <a:t>, застосованих до різних таблицях, а потім вирішувати, чи зберегти ці зміни чи ні, використовуючи команду </a:t>
            </a:r>
            <a:r>
              <a:rPr lang="uk-UA" dirty="0" err="1"/>
              <a:t>comrnit</a:t>
            </a:r>
            <a:r>
              <a:rPr lang="uk-UA" dirty="0"/>
              <a:t> або </a:t>
            </a:r>
            <a:r>
              <a:rPr lang="uk-UA" dirty="0" err="1"/>
              <a:t>rollback</a:t>
            </a:r>
            <a:r>
              <a:rPr lang="uk-UA" dirty="0"/>
              <a:t>. </a:t>
            </a:r>
            <a:endParaRPr lang="uk-UA" dirty="0" smtClean="0"/>
          </a:p>
          <a:p>
            <a:r>
              <a:rPr lang="uk-UA" dirty="0" smtClean="0"/>
              <a:t>У </a:t>
            </a:r>
            <a:r>
              <a:rPr lang="uk-UA" dirty="0"/>
              <a:t>базі даних </a:t>
            </a:r>
            <a:r>
              <a:rPr lang="uk-UA" dirty="0" err="1"/>
              <a:t>NoSQL</a:t>
            </a:r>
            <a:r>
              <a:rPr lang="uk-UA" dirty="0"/>
              <a:t> ці конструкції зазвичай не доступні - запис або виявляється успішною, чи ні. Транзакції на рівні окремого документа називаються атомарними (</a:t>
            </a:r>
            <a:r>
              <a:rPr lang="uk-UA" dirty="0" err="1"/>
              <a:t>atomic</a:t>
            </a:r>
            <a:r>
              <a:rPr lang="uk-UA" dirty="0"/>
              <a:t> </a:t>
            </a:r>
            <a:r>
              <a:rPr lang="uk-UA" dirty="0" err="1"/>
              <a:t>transactions</a:t>
            </a:r>
            <a:r>
              <a:rPr lang="uk-UA" dirty="0"/>
              <a:t>). Транзакції, що містять більше однієї операції, як правило, неможливі, хоча існують бази даних, такі як </a:t>
            </a:r>
            <a:r>
              <a:rPr lang="uk-UA" dirty="0" err="1"/>
              <a:t>RavenDB</a:t>
            </a:r>
            <a:r>
              <a:rPr lang="uk-UA" dirty="0"/>
              <a:t>, що підтримують транзакції, що охоплюють кілька операцій.</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73</a:t>
            </a:fld>
            <a:endParaRPr lang="ru-RU"/>
          </a:p>
        </p:txBody>
      </p:sp>
    </p:spTree>
    <p:extLst>
      <p:ext uri="{BB962C8B-B14F-4D97-AF65-F5344CB8AC3E}">
        <p14:creationId xmlns:p14="http://schemas.microsoft.com/office/powerpoint/2010/main" val="9912418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Ключ — </a:t>
            </a:r>
            <a:r>
              <a:rPr lang="uk-UA" b="1" dirty="0" smtClean="0"/>
              <a:t>значення</a:t>
            </a:r>
            <a:endParaRPr lang="ru-RU" dirty="0"/>
          </a:p>
        </p:txBody>
      </p:sp>
      <p:sp>
        <p:nvSpPr>
          <p:cNvPr id="3" name="Объект 2"/>
          <p:cNvSpPr>
            <a:spLocks noGrp="1"/>
          </p:cNvSpPr>
          <p:nvPr>
            <p:ph idx="1"/>
          </p:nvPr>
        </p:nvSpPr>
        <p:spPr/>
        <p:txBody>
          <a:bodyPr/>
          <a:lstStyle/>
          <a:p>
            <a:r>
              <a:rPr lang="uk-UA" dirty="0" smtClean="0"/>
              <a:t>Модель </a:t>
            </a:r>
            <a:r>
              <a:rPr lang="uk-UA" dirty="0"/>
              <a:t>«ключ - значення» є найпростішим варіантом, що використовують ключ для доступу до значення. Такі системи використовуються для зберігання зображень, створення спеціалізованих файлових систем, як </a:t>
            </a:r>
            <a:r>
              <a:rPr lang="uk-UA" dirty="0" err="1"/>
              <a:t>кешей</a:t>
            </a:r>
            <a:r>
              <a:rPr lang="uk-UA" dirty="0"/>
              <a:t> для об'єктів, а також в системах, спроектованих з прицілом на масштабованість. Приклади таких сховищ - </a:t>
            </a:r>
            <a:r>
              <a:rPr lang="uk-UA" dirty="0" err="1"/>
              <a:t>Berkeley</a:t>
            </a:r>
            <a:r>
              <a:rPr lang="uk-UA" dirty="0"/>
              <a:t> DB, </a:t>
            </a:r>
            <a:r>
              <a:rPr lang="uk-UA" dirty="0" err="1"/>
              <a:t>MemcacheDB</a:t>
            </a:r>
            <a:r>
              <a:rPr lang="uk-UA" dirty="0"/>
              <a:t> [</a:t>
            </a:r>
            <a:r>
              <a:rPr lang="uk-UA" dirty="0" err="1"/>
              <a:t>en</a:t>
            </a:r>
            <a:r>
              <a:rPr lang="uk-UA" dirty="0"/>
              <a:t>], </a:t>
            </a:r>
            <a:r>
              <a:rPr lang="uk-UA" dirty="0" err="1"/>
              <a:t>Redis</a:t>
            </a:r>
            <a:r>
              <a:rPr lang="uk-UA" dirty="0"/>
              <a:t>, </a:t>
            </a:r>
            <a:r>
              <a:rPr lang="uk-UA" dirty="0" err="1"/>
              <a:t>Riak</a:t>
            </a:r>
            <a:r>
              <a:rPr lang="uk-UA" dirty="0"/>
              <a:t>, </a:t>
            </a:r>
            <a:r>
              <a:rPr lang="uk-UA" dirty="0" err="1"/>
              <a:t>Amazon</a:t>
            </a:r>
            <a:r>
              <a:rPr lang="uk-UA" dirty="0"/>
              <a:t> </a:t>
            </a:r>
            <a:r>
              <a:rPr lang="uk-UA" dirty="0" err="1"/>
              <a:t>DynamoDB</a:t>
            </a:r>
            <a:r>
              <a:rPr lang="uk-UA" dirty="0"/>
              <a:t> </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74</a:t>
            </a:fld>
            <a:endParaRPr lang="ru-RU"/>
          </a:p>
        </p:txBody>
      </p:sp>
    </p:spTree>
    <p:extLst>
      <p:ext uri="{BB962C8B-B14F-4D97-AF65-F5344CB8AC3E}">
        <p14:creationId xmlns:p14="http://schemas.microsoft.com/office/powerpoint/2010/main" val="18420836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Сімейство </a:t>
            </a:r>
            <a:r>
              <a:rPr lang="uk-UA" b="1" dirty="0" smtClean="0"/>
              <a:t>стовпців</a:t>
            </a:r>
            <a:endParaRPr lang="ru-RU" dirty="0"/>
          </a:p>
        </p:txBody>
      </p:sp>
      <p:sp>
        <p:nvSpPr>
          <p:cNvPr id="3" name="Объект 2"/>
          <p:cNvSpPr>
            <a:spLocks noGrp="1"/>
          </p:cNvSpPr>
          <p:nvPr>
            <p:ph idx="1"/>
          </p:nvPr>
        </p:nvSpPr>
        <p:spPr/>
        <p:txBody>
          <a:bodyPr>
            <a:normAutofit fontScale="77500" lnSpcReduction="20000"/>
          </a:bodyPr>
          <a:lstStyle/>
          <a:p>
            <a:r>
              <a:rPr lang="uk-UA" dirty="0" smtClean="0"/>
              <a:t>Інший </a:t>
            </a:r>
            <a:r>
              <a:rPr lang="uk-UA" dirty="0"/>
              <a:t>тип систем - «сімейство стовпців», прабатько цього типу - система </a:t>
            </a:r>
            <a:r>
              <a:rPr lang="uk-UA" dirty="0" err="1"/>
              <a:t>Google</a:t>
            </a:r>
            <a:r>
              <a:rPr lang="uk-UA" dirty="0"/>
              <a:t> </a:t>
            </a:r>
            <a:r>
              <a:rPr lang="uk-UA" dirty="0" err="1"/>
              <a:t>BigTable</a:t>
            </a:r>
            <a:r>
              <a:rPr lang="uk-UA" dirty="0"/>
              <a:t>. </a:t>
            </a:r>
            <a:endParaRPr lang="uk-UA" dirty="0" smtClean="0"/>
          </a:p>
          <a:p>
            <a:pPr lvl="1"/>
            <a:r>
              <a:rPr lang="uk-UA" dirty="0" smtClean="0"/>
              <a:t>У </a:t>
            </a:r>
            <a:r>
              <a:rPr lang="uk-UA" dirty="0"/>
              <a:t>таких системах дані зберігаються у вигляді розрідженій матриці, рядки і стовпці якої використовуються як ключі. Типовим застосуванням цього типу СУБД є веб-індексування, а також завдання, пов'язані з великими даними, зі зниженими вимогами до узгодженості. Прикладами СУБД даного типу є: </a:t>
            </a:r>
            <a:r>
              <a:rPr lang="uk-UA" dirty="0" err="1"/>
              <a:t>Apache</a:t>
            </a:r>
            <a:r>
              <a:rPr lang="uk-UA" dirty="0"/>
              <a:t> </a:t>
            </a:r>
            <a:r>
              <a:rPr lang="uk-UA" dirty="0" err="1"/>
              <a:t>HBase</a:t>
            </a:r>
            <a:r>
              <a:rPr lang="uk-UA" dirty="0"/>
              <a:t>, </a:t>
            </a:r>
            <a:r>
              <a:rPr lang="uk-UA" dirty="0" err="1"/>
              <a:t>Apache</a:t>
            </a:r>
            <a:r>
              <a:rPr lang="uk-UA" dirty="0"/>
              <a:t> </a:t>
            </a:r>
            <a:r>
              <a:rPr lang="uk-UA" dirty="0" err="1"/>
              <a:t>Cassandra</a:t>
            </a:r>
            <a:r>
              <a:rPr lang="uk-UA" dirty="0"/>
              <a:t>, </a:t>
            </a:r>
            <a:r>
              <a:rPr lang="uk-UA" dirty="0" err="1"/>
              <a:t>ScyllaDB</a:t>
            </a:r>
            <a:r>
              <a:rPr lang="uk-UA" dirty="0"/>
              <a:t> [</a:t>
            </a:r>
            <a:r>
              <a:rPr lang="uk-UA" dirty="0" err="1"/>
              <a:t>en</a:t>
            </a:r>
            <a:r>
              <a:rPr lang="uk-UA" dirty="0"/>
              <a:t>], </a:t>
            </a:r>
            <a:r>
              <a:rPr lang="uk-UA" dirty="0" err="1"/>
              <a:t>Apache</a:t>
            </a:r>
            <a:r>
              <a:rPr lang="uk-UA" dirty="0"/>
              <a:t> </a:t>
            </a:r>
            <a:r>
              <a:rPr lang="uk-UA" dirty="0" err="1"/>
              <a:t>Accumulo</a:t>
            </a:r>
            <a:r>
              <a:rPr lang="uk-UA" dirty="0"/>
              <a:t> [</a:t>
            </a:r>
            <a:r>
              <a:rPr lang="uk-UA" dirty="0" err="1"/>
              <a:t>en</a:t>
            </a:r>
            <a:r>
              <a:rPr lang="uk-UA" dirty="0"/>
              <a:t>], </a:t>
            </a:r>
            <a:r>
              <a:rPr lang="uk-UA" dirty="0" err="1"/>
              <a:t>Hypertable</a:t>
            </a:r>
            <a:r>
              <a:rPr lang="uk-UA" dirty="0"/>
              <a:t> [</a:t>
            </a:r>
            <a:r>
              <a:rPr lang="uk-UA" dirty="0" err="1"/>
              <a:t>en</a:t>
            </a:r>
            <a:r>
              <a:rPr lang="uk-UA" dirty="0"/>
              <a:t>] [6] [8].</a:t>
            </a:r>
            <a:endParaRPr lang="ru-RU" dirty="0"/>
          </a:p>
          <a:p>
            <a:r>
              <a:rPr lang="uk-UA" dirty="0"/>
              <a:t>Системи типу «сімейство стовпців» і </a:t>
            </a:r>
            <a:r>
              <a:rPr lang="uk-UA" dirty="0" err="1"/>
              <a:t>документно</a:t>
            </a:r>
            <a:r>
              <a:rPr lang="uk-UA" dirty="0"/>
              <a:t>-орієнтовані системи мають близькі сценарії використання: системи управління вмістом, блоги, реєстрація подій. </a:t>
            </a:r>
            <a:endParaRPr lang="uk-UA" dirty="0" smtClean="0"/>
          </a:p>
          <a:p>
            <a:pPr lvl="1"/>
            <a:r>
              <a:rPr lang="uk-UA" dirty="0" smtClean="0"/>
              <a:t>Використання часових </a:t>
            </a:r>
            <a:r>
              <a:rPr lang="uk-UA" dirty="0"/>
              <a:t>міток дозволяє використовувати цей вид систем для організації лічильників, а також реєстрації та обробки різних даних, пов'язаних з </a:t>
            </a:r>
            <a:r>
              <a:rPr lang="uk-UA" dirty="0" smtClean="0"/>
              <a:t>часом.</a:t>
            </a:r>
            <a:endParaRPr lang="ru-RU" dirty="0"/>
          </a:p>
          <a:p>
            <a:r>
              <a:rPr lang="uk-UA" dirty="0"/>
              <a:t>На відміну від </a:t>
            </a:r>
            <a:r>
              <a:rPr lang="uk-UA" dirty="0" smtClean="0"/>
              <a:t>стовпчикового </a:t>
            </a:r>
            <a:r>
              <a:rPr lang="uk-UA" dirty="0"/>
              <a:t>зберігання (</a:t>
            </a:r>
            <a:r>
              <a:rPr lang="uk-UA" dirty="0" err="1"/>
              <a:t>англ</a:t>
            </a:r>
            <a:r>
              <a:rPr lang="uk-UA" dirty="0"/>
              <a:t>. </a:t>
            </a:r>
            <a:r>
              <a:rPr lang="uk-UA" dirty="0" err="1"/>
              <a:t>Column-oriented</a:t>
            </a:r>
            <a:r>
              <a:rPr lang="uk-UA" dirty="0"/>
              <a:t> DBMS), що застосовується в деяких реляційних СУБД, що зберігають дані по </a:t>
            </a:r>
            <a:r>
              <a:rPr lang="uk-UA" dirty="0" smtClean="0"/>
              <a:t>стовпчиків </a:t>
            </a:r>
            <a:r>
              <a:rPr lang="uk-UA" dirty="0"/>
              <a:t>в стислому вигляді для ефективності в OLAP-сценаріях, модель «сімейство стовпців» зберігає дані по рядках, і забезпечує високу продуктивність, перш за все , в оперативних сценаріях, тоді як для запитів, що вимагають обходу великого обсягу даних з агрегацією результатів, як правило, </a:t>
            </a:r>
            <a:r>
              <a:rPr lang="uk-UA" dirty="0" smtClean="0"/>
              <a:t>неефективна.</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75</a:t>
            </a:fld>
            <a:endParaRPr lang="ru-RU"/>
          </a:p>
        </p:txBody>
      </p:sp>
    </p:spTree>
    <p:extLst>
      <p:ext uri="{BB962C8B-B14F-4D97-AF65-F5344CB8AC3E}">
        <p14:creationId xmlns:p14="http://schemas.microsoft.com/office/powerpoint/2010/main" val="18191194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err="1"/>
              <a:t>Документоорієнтована</a:t>
            </a:r>
            <a:r>
              <a:rPr lang="uk-UA" b="1" dirty="0"/>
              <a:t> </a:t>
            </a:r>
            <a:r>
              <a:rPr lang="uk-UA" b="1" dirty="0" smtClean="0"/>
              <a:t>СКБД</a:t>
            </a:r>
            <a:endParaRPr lang="ru-RU" dirty="0"/>
          </a:p>
        </p:txBody>
      </p:sp>
      <p:sp>
        <p:nvSpPr>
          <p:cNvPr id="3" name="Объект 2"/>
          <p:cNvSpPr>
            <a:spLocks noGrp="1"/>
          </p:cNvSpPr>
          <p:nvPr>
            <p:ph idx="1"/>
          </p:nvPr>
        </p:nvSpPr>
        <p:spPr/>
        <p:txBody>
          <a:bodyPr/>
          <a:lstStyle/>
          <a:p>
            <a:r>
              <a:rPr lang="uk-UA" dirty="0" err="1" smtClean="0"/>
              <a:t>Документоорієнтовані</a:t>
            </a:r>
            <a:r>
              <a:rPr lang="uk-UA" dirty="0" smtClean="0"/>
              <a:t> </a:t>
            </a:r>
            <a:r>
              <a:rPr lang="uk-UA" dirty="0"/>
              <a:t>СУБД служать для зберігання ієрархічних структур даних. Знаходять своє застосування в системах управління вмістом, видавничій справі, документальному пошуку. Приклади СУБД даного типу - </a:t>
            </a:r>
            <a:r>
              <a:rPr lang="uk-UA" dirty="0" err="1"/>
              <a:t>CouchDB</a:t>
            </a:r>
            <a:r>
              <a:rPr lang="uk-UA" dirty="0"/>
              <a:t>, </a:t>
            </a:r>
            <a:r>
              <a:rPr lang="uk-UA" dirty="0" err="1"/>
              <a:t>Couchbase</a:t>
            </a:r>
            <a:r>
              <a:rPr lang="uk-UA" dirty="0"/>
              <a:t>, </a:t>
            </a:r>
            <a:r>
              <a:rPr lang="uk-UA" dirty="0" err="1"/>
              <a:t>MongoDB</a:t>
            </a:r>
            <a:r>
              <a:rPr lang="uk-UA" dirty="0"/>
              <a:t>, </a:t>
            </a:r>
            <a:r>
              <a:rPr lang="uk-UA" dirty="0" err="1"/>
              <a:t>eXist</a:t>
            </a:r>
            <a:r>
              <a:rPr lang="uk-UA" dirty="0"/>
              <a:t>, </a:t>
            </a:r>
            <a:r>
              <a:rPr lang="uk-UA" dirty="0" err="1"/>
              <a:t>Berkeley</a:t>
            </a:r>
            <a:r>
              <a:rPr lang="uk-UA" dirty="0"/>
              <a:t> DB XML</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76</a:t>
            </a:fld>
            <a:endParaRPr lang="ru-RU"/>
          </a:p>
        </p:txBody>
      </p:sp>
    </p:spTree>
    <p:extLst>
      <p:ext uri="{BB962C8B-B14F-4D97-AF65-F5344CB8AC3E}">
        <p14:creationId xmlns:p14="http://schemas.microsoft.com/office/powerpoint/2010/main" val="9514717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err="1"/>
              <a:t>Графова</a:t>
            </a:r>
            <a:r>
              <a:rPr lang="uk-UA" b="1" dirty="0"/>
              <a:t> </a:t>
            </a:r>
            <a:r>
              <a:rPr lang="uk-UA" b="1" dirty="0" smtClean="0"/>
              <a:t>СКБД</a:t>
            </a:r>
            <a:endParaRPr lang="ru-RU" dirty="0"/>
          </a:p>
        </p:txBody>
      </p:sp>
      <p:sp>
        <p:nvSpPr>
          <p:cNvPr id="3" name="Объект 2"/>
          <p:cNvSpPr>
            <a:spLocks noGrp="1"/>
          </p:cNvSpPr>
          <p:nvPr>
            <p:ph idx="1"/>
          </p:nvPr>
        </p:nvSpPr>
        <p:spPr/>
        <p:txBody>
          <a:bodyPr>
            <a:normAutofit/>
          </a:bodyPr>
          <a:lstStyle/>
          <a:p>
            <a:r>
              <a:rPr lang="uk-UA" dirty="0" smtClean="0"/>
              <a:t>Графові </a:t>
            </a:r>
            <a:r>
              <a:rPr lang="uk-UA" dirty="0"/>
              <a:t>СУБД застосовуються для задач, в яких дані мають велику кількість </a:t>
            </a:r>
            <a:r>
              <a:rPr lang="uk-UA" dirty="0" err="1"/>
              <a:t>зв'язків</a:t>
            </a:r>
            <a:r>
              <a:rPr lang="uk-UA" dirty="0"/>
              <a:t>, наприклад, соціальні мережі, виявлення шахрайства. </a:t>
            </a:r>
            <a:endParaRPr lang="uk-UA" dirty="0" smtClean="0"/>
          </a:p>
          <a:p>
            <a:pPr lvl="1"/>
            <a:r>
              <a:rPr lang="uk-UA" dirty="0" smtClean="0"/>
              <a:t>Приклади</a:t>
            </a:r>
            <a:r>
              <a:rPr lang="uk-UA" dirty="0"/>
              <a:t>: Neo4j, </a:t>
            </a:r>
            <a:r>
              <a:rPr lang="uk-UA" dirty="0" err="1"/>
              <a:t>OrientDB</a:t>
            </a:r>
            <a:r>
              <a:rPr lang="uk-UA" dirty="0"/>
              <a:t>, </a:t>
            </a:r>
            <a:r>
              <a:rPr lang="uk-UA" dirty="0" err="1"/>
              <a:t>AllegroGraph</a:t>
            </a:r>
            <a:r>
              <a:rPr lang="uk-UA" dirty="0"/>
              <a:t> [</a:t>
            </a:r>
            <a:r>
              <a:rPr lang="uk-UA" dirty="0" err="1"/>
              <a:t>en</a:t>
            </a:r>
            <a:r>
              <a:rPr lang="uk-UA" dirty="0"/>
              <a:t>], </a:t>
            </a:r>
            <a:r>
              <a:rPr lang="uk-UA" dirty="0" err="1"/>
              <a:t>Blazegraph</a:t>
            </a:r>
            <a:r>
              <a:rPr lang="uk-UA" dirty="0"/>
              <a:t> [10], </a:t>
            </a:r>
            <a:r>
              <a:rPr lang="uk-UA" dirty="0" err="1"/>
              <a:t>InfiniteGraph</a:t>
            </a:r>
            <a:r>
              <a:rPr lang="uk-UA" dirty="0"/>
              <a:t>, </a:t>
            </a:r>
            <a:r>
              <a:rPr lang="uk-UA" dirty="0" err="1"/>
              <a:t>FlockDB</a:t>
            </a:r>
            <a:r>
              <a:rPr lang="uk-UA" dirty="0"/>
              <a:t>, </a:t>
            </a:r>
            <a:r>
              <a:rPr lang="uk-UA" dirty="0" err="1"/>
              <a:t>Titan</a:t>
            </a:r>
            <a:r>
              <a:rPr lang="uk-UA" dirty="0"/>
              <a:t> [6] [8].</a:t>
            </a:r>
            <a:endParaRPr lang="ru-RU" dirty="0"/>
          </a:p>
          <a:p>
            <a:r>
              <a:rPr lang="uk-UA" dirty="0"/>
              <a:t>Так як ребра графа матеріалізовані </a:t>
            </a:r>
            <a:r>
              <a:rPr lang="uk-UA" dirty="0" smtClean="0"/>
              <a:t>(</a:t>
            </a:r>
            <a:r>
              <a:rPr lang="uk-UA" dirty="0" err="1" smtClean="0"/>
              <a:t>Materialized</a:t>
            </a:r>
            <a:r>
              <a:rPr lang="uk-UA" dirty="0"/>
              <a:t>), тобто, є збереженими, обхід графа не вимагає додаткових обчислень (як з'єднання в SQL), але для знаходження початкової вершини обходу потрібна наявність індексів. </a:t>
            </a:r>
            <a:endParaRPr lang="uk-UA" dirty="0" smtClean="0"/>
          </a:p>
          <a:p>
            <a:pPr lvl="1"/>
            <a:r>
              <a:rPr lang="uk-UA" dirty="0" smtClean="0"/>
              <a:t>Графові </a:t>
            </a:r>
            <a:r>
              <a:rPr lang="uk-UA" dirty="0"/>
              <a:t>СУБД як правило підтримують ACID, а також підтримують спеціалізовані мови запитів, такі як </a:t>
            </a:r>
            <a:r>
              <a:rPr lang="uk-UA" dirty="0" err="1"/>
              <a:t>Gremlin</a:t>
            </a:r>
            <a:r>
              <a:rPr lang="uk-UA" dirty="0"/>
              <a:t>, </a:t>
            </a:r>
            <a:r>
              <a:rPr lang="uk-UA" dirty="0" err="1"/>
              <a:t>Cypher</a:t>
            </a:r>
            <a:r>
              <a:rPr lang="uk-UA" dirty="0"/>
              <a:t>, SPARQL, </a:t>
            </a:r>
            <a:r>
              <a:rPr lang="uk-UA" dirty="0" err="1"/>
              <a:t>GraphQL</a:t>
            </a:r>
            <a:r>
              <a:rPr lang="uk-UA" dirty="0"/>
              <a:t> [</a:t>
            </a:r>
            <a:r>
              <a:rPr lang="uk-UA" dirty="0" err="1"/>
              <a:t>en</a:t>
            </a:r>
            <a:r>
              <a:rPr lang="uk-UA" dirty="0"/>
              <a:t>].</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77</a:t>
            </a:fld>
            <a:endParaRPr lang="ru-RU"/>
          </a:p>
        </p:txBody>
      </p:sp>
    </p:spTree>
    <p:extLst>
      <p:ext uri="{BB962C8B-B14F-4D97-AF65-F5344CB8AC3E}">
        <p14:creationId xmlns:p14="http://schemas.microsoft.com/office/powerpoint/2010/main" val="21094864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err="1" smtClean="0"/>
              <a:t>UnQL</a:t>
            </a:r>
            <a:endParaRPr lang="ru-RU" dirty="0"/>
          </a:p>
        </p:txBody>
      </p:sp>
      <p:sp>
        <p:nvSpPr>
          <p:cNvPr id="3" name="Объект 2"/>
          <p:cNvSpPr>
            <a:spLocks noGrp="1"/>
          </p:cNvSpPr>
          <p:nvPr>
            <p:ph idx="1"/>
          </p:nvPr>
        </p:nvSpPr>
        <p:spPr/>
        <p:txBody>
          <a:bodyPr/>
          <a:lstStyle/>
          <a:p>
            <a:r>
              <a:rPr lang="uk-UA" dirty="0" smtClean="0"/>
              <a:t>У </a:t>
            </a:r>
            <a:r>
              <a:rPr lang="uk-UA" dirty="0"/>
              <a:t>липні 2011 року компанія </a:t>
            </a:r>
            <a:r>
              <a:rPr lang="uk-UA" dirty="0" err="1"/>
              <a:t>Couchbase</a:t>
            </a:r>
            <a:r>
              <a:rPr lang="uk-UA" dirty="0"/>
              <a:t>, розробник </a:t>
            </a:r>
            <a:r>
              <a:rPr lang="uk-UA" dirty="0" err="1"/>
              <a:t>CouchDB</a:t>
            </a:r>
            <a:r>
              <a:rPr lang="uk-UA" dirty="0"/>
              <a:t>, </a:t>
            </a:r>
            <a:r>
              <a:rPr lang="uk-UA" dirty="0" err="1"/>
              <a:t>Memcached</a:t>
            </a:r>
            <a:r>
              <a:rPr lang="uk-UA" dirty="0"/>
              <a:t> і </a:t>
            </a:r>
            <a:r>
              <a:rPr lang="uk-UA" dirty="0" err="1"/>
              <a:t>Membase</a:t>
            </a:r>
            <a:r>
              <a:rPr lang="uk-UA" dirty="0"/>
              <a:t>, анонсувала створення нового SQL-подібного мови запитів - </a:t>
            </a:r>
            <a:r>
              <a:rPr lang="uk-UA" dirty="0" err="1"/>
              <a:t>UnQL</a:t>
            </a:r>
            <a:r>
              <a:rPr lang="uk-UA" dirty="0"/>
              <a:t> (</a:t>
            </a:r>
            <a:r>
              <a:rPr lang="uk-UA" dirty="0" err="1"/>
              <a:t>Unstructured</a:t>
            </a:r>
            <a:r>
              <a:rPr lang="uk-UA" dirty="0"/>
              <a:t> </a:t>
            </a:r>
            <a:r>
              <a:rPr lang="uk-UA" dirty="0" err="1"/>
              <a:t>Data</a:t>
            </a:r>
            <a:r>
              <a:rPr lang="uk-UA" dirty="0"/>
              <a:t> </a:t>
            </a:r>
            <a:r>
              <a:rPr lang="uk-UA" dirty="0" err="1"/>
              <a:t>Query</a:t>
            </a:r>
            <a:r>
              <a:rPr lang="uk-UA" dirty="0"/>
              <a:t> </a:t>
            </a:r>
            <a:r>
              <a:rPr lang="uk-UA" dirty="0" err="1"/>
              <a:t>Language</a:t>
            </a:r>
            <a:r>
              <a:rPr lang="uk-UA" dirty="0"/>
              <a:t>). </a:t>
            </a:r>
            <a:endParaRPr lang="uk-UA" dirty="0" smtClean="0"/>
          </a:p>
          <a:p>
            <a:r>
              <a:rPr lang="uk-UA" dirty="0" smtClean="0"/>
              <a:t>Роботи </a:t>
            </a:r>
            <a:r>
              <a:rPr lang="uk-UA" dirty="0"/>
              <a:t>зі створення нової мови виконали творець </a:t>
            </a:r>
            <a:r>
              <a:rPr lang="uk-UA" dirty="0" err="1"/>
              <a:t>SQLite</a:t>
            </a:r>
            <a:r>
              <a:rPr lang="uk-UA" dirty="0"/>
              <a:t> Річард </a:t>
            </a:r>
            <a:r>
              <a:rPr lang="uk-UA" dirty="0" err="1"/>
              <a:t>Гіппо</a:t>
            </a:r>
            <a:r>
              <a:rPr lang="uk-UA" dirty="0"/>
              <a:t> </a:t>
            </a:r>
            <a:r>
              <a:rPr lang="uk-UA" dirty="0" smtClean="0"/>
              <a:t>(</a:t>
            </a:r>
            <a:r>
              <a:rPr lang="uk-UA" dirty="0" err="1" smtClean="0"/>
              <a:t>Richard</a:t>
            </a:r>
            <a:r>
              <a:rPr lang="uk-UA" dirty="0" smtClean="0"/>
              <a:t> </a:t>
            </a:r>
            <a:r>
              <a:rPr lang="uk-UA" dirty="0" err="1"/>
              <a:t>Hipp</a:t>
            </a:r>
            <a:r>
              <a:rPr lang="uk-UA" dirty="0"/>
              <a:t>) і засновник проекту </a:t>
            </a:r>
            <a:r>
              <a:rPr lang="uk-UA" dirty="0" err="1"/>
              <a:t>CouchDB</a:t>
            </a:r>
            <a:r>
              <a:rPr lang="uk-UA" dirty="0"/>
              <a:t> </a:t>
            </a:r>
            <a:r>
              <a:rPr lang="uk-UA" dirty="0" err="1"/>
              <a:t>Деміен</a:t>
            </a:r>
            <a:r>
              <a:rPr lang="uk-UA" dirty="0"/>
              <a:t> </a:t>
            </a:r>
            <a:r>
              <a:rPr lang="uk-UA" dirty="0" err="1"/>
              <a:t>Кац</a:t>
            </a:r>
            <a:r>
              <a:rPr lang="uk-UA" dirty="0"/>
              <a:t> </a:t>
            </a:r>
            <a:r>
              <a:rPr lang="uk-UA" dirty="0" smtClean="0"/>
              <a:t>(</a:t>
            </a:r>
            <a:r>
              <a:rPr lang="uk-UA" dirty="0" err="1" smtClean="0"/>
              <a:t>Damien</a:t>
            </a:r>
            <a:r>
              <a:rPr lang="uk-UA" dirty="0" smtClean="0"/>
              <a:t> </a:t>
            </a:r>
            <a:r>
              <a:rPr lang="uk-UA" dirty="0" err="1"/>
              <a:t>Katz</a:t>
            </a:r>
            <a:r>
              <a:rPr lang="uk-UA" dirty="0"/>
              <a:t>). Розробка передана спільноті на правах громадського надбання.</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78</a:t>
            </a:fld>
            <a:endParaRPr lang="ru-RU"/>
          </a:p>
        </p:txBody>
      </p:sp>
    </p:spTree>
    <p:extLst>
      <p:ext uri="{BB962C8B-B14F-4D97-AF65-F5344CB8AC3E}">
        <p14:creationId xmlns:p14="http://schemas.microsoft.com/office/powerpoint/2010/main" val="286958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причини появи </a:t>
            </a:r>
            <a:r>
              <a:rPr lang="uk-UA" b="1" dirty="0" err="1" smtClean="0"/>
              <a:t>NoSql</a:t>
            </a:r>
            <a:endParaRPr lang="ru-RU" dirty="0"/>
          </a:p>
        </p:txBody>
      </p:sp>
      <p:sp>
        <p:nvSpPr>
          <p:cNvPr id="3" name="Объект 2"/>
          <p:cNvSpPr>
            <a:spLocks noGrp="1"/>
          </p:cNvSpPr>
          <p:nvPr>
            <p:ph idx="1"/>
          </p:nvPr>
        </p:nvSpPr>
        <p:spPr/>
        <p:txBody>
          <a:bodyPr/>
          <a:lstStyle/>
          <a:p>
            <a:r>
              <a:rPr lang="uk-UA" dirty="0" smtClean="0"/>
              <a:t>Перша </a:t>
            </a:r>
            <a:r>
              <a:rPr lang="uk-UA" dirty="0"/>
              <a:t>причина - це необхідність забезпечити доступ до даних, обсяг яких і вимоги до продуктивності змушують використовувати кластери; </a:t>
            </a:r>
            <a:endParaRPr lang="uk-UA" dirty="0" smtClean="0"/>
          </a:p>
          <a:p>
            <a:r>
              <a:rPr lang="uk-UA" dirty="0" smtClean="0"/>
              <a:t>друга </a:t>
            </a:r>
            <a:r>
              <a:rPr lang="uk-UA" dirty="0"/>
              <a:t>причина - підвищити продуктивність розробки </a:t>
            </a:r>
            <a:r>
              <a:rPr lang="uk-UA" dirty="0" smtClean="0"/>
              <a:t>застосунків </a:t>
            </a:r>
            <a:r>
              <a:rPr lang="uk-UA" dirty="0"/>
              <a:t>за допомогою більш зручного способу забезпечення обміну даними.</a:t>
            </a:r>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8</a:t>
            </a:fld>
            <a:endParaRPr lang="ru-RU"/>
          </a:p>
        </p:txBody>
      </p:sp>
    </p:spTree>
    <p:extLst>
      <p:ext uri="{BB962C8B-B14F-4D97-AF65-F5344CB8AC3E}">
        <p14:creationId xmlns:p14="http://schemas.microsoft.com/office/powerpoint/2010/main" val="379250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Основні характеристики баз даних </a:t>
            </a:r>
            <a:r>
              <a:rPr lang="uk-UA" dirty="0" err="1" smtClean="0"/>
              <a:t>NoSQL</a:t>
            </a:r>
            <a:r>
              <a:rPr lang="uk-UA" dirty="0" smtClean="0"/>
              <a:t> </a:t>
            </a:r>
            <a:endParaRPr lang="ru-RU" dirty="0"/>
          </a:p>
        </p:txBody>
      </p:sp>
      <p:sp>
        <p:nvSpPr>
          <p:cNvPr id="3" name="Объект 2"/>
          <p:cNvSpPr>
            <a:spLocks noGrp="1"/>
          </p:cNvSpPr>
          <p:nvPr>
            <p:ph idx="1"/>
          </p:nvPr>
        </p:nvSpPr>
        <p:spPr/>
        <p:txBody>
          <a:bodyPr/>
          <a:lstStyle/>
          <a:p>
            <a:pPr marL="0" indent="0">
              <a:buNone/>
            </a:pPr>
            <a:r>
              <a:rPr lang="uk-UA" dirty="0" smtClean="0"/>
              <a:t>• </a:t>
            </a:r>
            <a:r>
              <a:rPr lang="uk-UA" dirty="0"/>
              <a:t>Відмова від використання реляційної моделі. </a:t>
            </a:r>
            <a:endParaRPr lang="ru-RU" dirty="0"/>
          </a:p>
          <a:p>
            <a:pPr marL="0" indent="0">
              <a:buNone/>
            </a:pPr>
            <a:r>
              <a:rPr lang="uk-UA" dirty="0"/>
              <a:t>• Ефективна робота на кластерах. </a:t>
            </a:r>
            <a:endParaRPr lang="ru-RU" dirty="0"/>
          </a:p>
          <a:p>
            <a:pPr marL="0" indent="0">
              <a:buNone/>
            </a:pPr>
            <a:r>
              <a:rPr lang="uk-UA" dirty="0"/>
              <a:t>• Відкритий вихідний код. </a:t>
            </a:r>
            <a:endParaRPr lang="ru-RU" dirty="0"/>
          </a:p>
          <a:p>
            <a:pPr marL="0" indent="0">
              <a:buNone/>
            </a:pPr>
            <a:r>
              <a:rPr lang="uk-UA" dirty="0"/>
              <a:t>• Облік можливостей мережі Інтернет в XXI столітті. </a:t>
            </a:r>
            <a:endParaRPr lang="ru-RU" dirty="0"/>
          </a:p>
          <a:p>
            <a:pPr marL="0" indent="0">
              <a:buNone/>
            </a:pPr>
            <a:r>
              <a:rPr lang="uk-UA" dirty="0"/>
              <a:t>• Відсутність структури. </a:t>
            </a:r>
            <a:endParaRPr lang="ru-RU" dirty="0"/>
          </a:p>
          <a:p>
            <a:pPr marL="0" indent="0">
              <a:buNone/>
            </a:pPr>
            <a:r>
              <a:rPr lang="uk-UA" dirty="0"/>
              <a:t>• Головним наслідком появи технології </a:t>
            </a:r>
            <a:r>
              <a:rPr lang="uk-UA" dirty="0" err="1"/>
              <a:t>NoSQL</a:t>
            </a:r>
            <a:r>
              <a:rPr lang="uk-UA" dirty="0"/>
              <a:t> є різноманітна </a:t>
            </a:r>
            <a:r>
              <a:rPr lang="uk-UA" dirty="0" err="1"/>
              <a:t>персистентність</a:t>
            </a:r>
            <a:r>
              <a:rPr lang="uk-UA" dirty="0"/>
              <a:t> (</a:t>
            </a:r>
            <a:r>
              <a:rPr lang="uk-UA" dirty="0" err="1"/>
              <a:t>Polyglot</a:t>
            </a:r>
            <a:r>
              <a:rPr lang="uk-UA" dirty="0"/>
              <a:t> </a:t>
            </a:r>
            <a:r>
              <a:rPr lang="uk-UA" dirty="0" err="1"/>
              <a:t>Persistence</a:t>
            </a:r>
            <a:r>
              <a:rPr lang="uk-UA" dirty="0"/>
              <a:t>).</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Методи та аналіз великих даних</a:t>
            </a:r>
            <a:endParaRPr lang="ru-RU"/>
          </a:p>
        </p:txBody>
      </p:sp>
      <p:sp>
        <p:nvSpPr>
          <p:cNvPr id="5" name="Номер слайда 4"/>
          <p:cNvSpPr>
            <a:spLocks noGrp="1"/>
          </p:cNvSpPr>
          <p:nvPr>
            <p:ph type="sldNum" sz="quarter" idx="12"/>
          </p:nvPr>
        </p:nvSpPr>
        <p:spPr/>
        <p:txBody>
          <a:bodyPr/>
          <a:lstStyle/>
          <a:p>
            <a:fld id="{60E10DB6-439A-41A8-96F7-9E52E1D3D0F0}" type="slidenum">
              <a:rPr lang="ru-RU" smtClean="0"/>
              <a:t>9</a:t>
            </a:fld>
            <a:endParaRPr lang="ru-RU"/>
          </a:p>
        </p:txBody>
      </p:sp>
    </p:spTree>
    <p:extLst>
      <p:ext uri="{BB962C8B-B14F-4D97-AF65-F5344CB8AC3E}">
        <p14:creationId xmlns:p14="http://schemas.microsoft.com/office/powerpoint/2010/main" val="26677069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6270</Words>
  <Application>Microsoft Office PowerPoint</Application>
  <PresentationFormat>Широкоэкранный</PresentationFormat>
  <Paragraphs>451</Paragraphs>
  <Slides>78</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78</vt:i4>
      </vt:variant>
    </vt:vector>
  </HeadingPairs>
  <TitlesOfParts>
    <vt:vector size="83" baseType="lpstr">
      <vt:lpstr>Arial</vt:lpstr>
      <vt:lpstr>Calibri</vt:lpstr>
      <vt:lpstr>Calibri Light</vt:lpstr>
      <vt:lpstr>Times New Roman</vt:lpstr>
      <vt:lpstr>Тема Office</vt:lpstr>
      <vt:lpstr>Засоби зберігання великих даних</vt:lpstr>
      <vt:lpstr>Зміст</vt:lpstr>
      <vt:lpstr>Презентация PowerPoint</vt:lpstr>
      <vt:lpstr>Чим цікаві бази даних NoSQL</vt:lpstr>
      <vt:lpstr>Презентация PowerPoint</vt:lpstr>
      <vt:lpstr>Переваги реляційних баз даних</vt:lpstr>
      <vt:lpstr>інтеграція</vt:lpstr>
      <vt:lpstr>причини появи NoSql</vt:lpstr>
      <vt:lpstr>Основні характеристики баз даних NoSQL </vt:lpstr>
      <vt:lpstr>Презентация PowerPoint</vt:lpstr>
      <vt:lpstr>агрегати</vt:lpstr>
      <vt:lpstr>Моделі</vt:lpstr>
      <vt:lpstr>Формат JSON</vt:lpstr>
      <vt:lpstr>Агрегатна модель і її запис</vt:lpstr>
      <vt:lpstr>Наслідки агрегації</vt:lpstr>
      <vt:lpstr>Презентация PowerPoint</vt:lpstr>
      <vt:lpstr>Презентация PowerPoint</vt:lpstr>
      <vt:lpstr>Обмеження</vt:lpstr>
      <vt:lpstr>Сховища типу сімейства «стовпців»</vt:lpstr>
      <vt:lpstr>Презентация PowerPoint</vt:lpstr>
      <vt:lpstr>Подання інформації у вигляді структури «сімейство стовпців»</vt:lpstr>
      <vt:lpstr>Типи орієнтації </vt:lpstr>
      <vt:lpstr>«широкі» і «худі рядки»</vt:lpstr>
      <vt:lpstr>агрегатно-орієнтовані моделі і їх відмінності</vt:lpstr>
      <vt:lpstr>Короткі висновки</vt:lpstr>
      <vt:lpstr>Графові бази даних</vt:lpstr>
      <vt:lpstr>Приклад графової структури</vt:lpstr>
      <vt:lpstr>Презентация PowerPoint</vt:lpstr>
      <vt:lpstr>Неструктуровані бази даних</vt:lpstr>
      <vt:lpstr>Властивості NoSql</vt:lpstr>
      <vt:lpstr>Матеріалізовані уявлення</vt:lpstr>
      <vt:lpstr>Моделювання доступу до даних</vt:lpstr>
      <vt:lpstr>Об'єкт Customer зберігається окремо від об'єкта Order</vt:lpstr>
      <vt:lpstr>Код звернення</vt:lpstr>
      <vt:lpstr>Запити у документних сховищах</vt:lpstr>
      <vt:lpstr>Презентация PowerPoint</vt:lpstr>
      <vt:lpstr>Концептуальне уявлення про стовпчикове зберігання даних</vt:lpstr>
      <vt:lpstr>Графова модель даних для електронної торгівлі</vt:lpstr>
      <vt:lpstr>Моделі розподілу даних</vt:lpstr>
      <vt:lpstr>види реплікації</vt:lpstr>
      <vt:lpstr>Відображення-згортка</vt:lpstr>
      <vt:lpstr>Оброблення на кластері</vt:lpstr>
      <vt:lpstr>Потреба в шаблоні Map-Reduce</vt:lpstr>
      <vt:lpstr>Шаблон Map-Reduce</vt:lpstr>
      <vt:lpstr>Функція відображення зчитує записи з бази даних і породжує пари "ключ-значення"</vt:lpstr>
      <vt:lpstr>функція згортки</vt:lpstr>
      <vt:lpstr>Функція згортки отримує декілька пар "ключ-значення" з одним й тим самим ключом і поєднує їх в одне ціле</vt:lpstr>
      <vt:lpstr>Схема розділення і поєднання</vt:lpstr>
      <vt:lpstr>Сутність згортки</vt:lpstr>
      <vt:lpstr>Функція згортки, підраховує кількість унікальних клієнтів, що замовили певний сорт чаю, але не припускає поєднання </vt:lpstr>
      <vt:lpstr>Згортка в задачі обчислення середніх</vt:lpstr>
      <vt:lpstr>Згортка з лічильником</vt:lpstr>
      <vt:lpstr>двоетапна схема "відображення-згортка"</vt:lpstr>
      <vt:lpstr>1-ий етап: читання вихідних записів про замовлення і видається ряд пар "ключ-значення" для продажів окремого товару по місяцях. </vt:lpstr>
      <vt:lpstr>результати обробляються по роках. Згортка в даному випадку зводиться до злиття записів</vt:lpstr>
      <vt:lpstr>На етапі згортки відбувається поєднання неповних записів</vt:lpstr>
      <vt:lpstr>Бази даних «ключ-значення»</vt:lpstr>
      <vt:lpstr>Узгодженість даних</vt:lpstr>
      <vt:lpstr>Транзакції</vt:lpstr>
      <vt:lpstr>Структура даних </vt:lpstr>
      <vt:lpstr>Масштабування</vt:lpstr>
      <vt:lpstr>Презентация PowerPoint</vt:lpstr>
      <vt:lpstr>Презентация PowerPoint</vt:lpstr>
      <vt:lpstr>Приклади використання</vt:lpstr>
      <vt:lpstr>Збереження інформації про сесії</vt:lpstr>
      <vt:lpstr>Профілі користувачів</vt:lpstr>
      <vt:lpstr>Кошики замовлень</vt:lpstr>
      <vt:lpstr>Презентация PowerPoint</vt:lpstr>
      <vt:lpstr>Презентация PowerPoint</vt:lpstr>
      <vt:lpstr>Документні бази даних</vt:lpstr>
      <vt:lpstr>Порівняємо термінологію, прийняту в базах даних Oracle і MongoDB</vt:lpstr>
      <vt:lpstr>Функціональні можливості</vt:lpstr>
      <vt:lpstr>Транзакції</vt:lpstr>
      <vt:lpstr>Ключ — значення</vt:lpstr>
      <vt:lpstr>Сімейство стовпців</vt:lpstr>
      <vt:lpstr>Документоорієнтована СКБД</vt:lpstr>
      <vt:lpstr>Графова СКБД</vt:lpstr>
      <vt:lpstr>UnQL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Засоби зберігання великих даних</dc:title>
  <dc:creator>Пользователь Windows</dc:creator>
  <cp:lastModifiedBy>Пользователь Windows</cp:lastModifiedBy>
  <cp:revision>49</cp:revision>
  <dcterms:created xsi:type="dcterms:W3CDTF">2021-09-24T14:28:30Z</dcterms:created>
  <dcterms:modified xsi:type="dcterms:W3CDTF">2025-05-22T07:04:16Z</dcterms:modified>
</cp:coreProperties>
</file>