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4" r:id="rId5"/>
    <p:sldId id="259" r:id="rId6"/>
    <p:sldId id="260" r:id="rId7"/>
    <p:sldId id="261" r:id="rId8"/>
    <p:sldId id="262" r:id="rId9"/>
    <p:sldId id="263" r:id="rId10"/>
    <p:sldId id="265" r:id="rId11"/>
    <p:sldId id="266" r:id="rId12"/>
    <p:sldId id="267" r:id="rId13"/>
    <p:sldId id="268" r:id="rId14"/>
    <p:sldId id="269" r:id="rId15"/>
    <p:sldId id="270" r:id="rId16"/>
    <p:sldId id="272" r:id="rId17"/>
    <p:sldId id="273" r:id="rId18"/>
    <p:sldId id="274" r:id="rId19"/>
    <p:sldId id="275" r:id="rId20"/>
    <p:sldId id="271" r:id="rId21"/>
    <p:sldId id="276" r:id="rId22"/>
    <p:sldId id="277" r:id="rId23"/>
    <p:sldId id="278" r:id="rId24"/>
    <p:sldId id="279" r:id="rId25"/>
    <p:sldId id="280" r:id="rId26"/>
    <p:sldId id="281" r:id="rId27"/>
    <p:sldId id="282" r:id="rId28"/>
    <p:sldId id="283" r:id="rId29"/>
    <p:sldId id="291" r:id="rId30"/>
    <p:sldId id="284" r:id="rId31"/>
    <p:sldId id="285" r:id="rId32"/>
    <p:sldId id="286" r:id="rId33"/>
    <p:sldId id="287" r:id="rId34"/>
    <p:sldId id="288" r:id="rId35"/>
    <p:sldId id="289" r:id="rId36"/>
    <p:sldId id="290" r:id="rId37"/>
    <p:sldId id="292" r:id="rId38"/>
    <p:sldId id="293" r:id="rId39"/>
    <p:sldId id="294" r:id="rId40"/>
    <p:sldId id="295"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uk-UA" smtClean="0"/>
              <a:t>Зразок заголовка</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smtClean="0"/>
              <a:t>Клацніть, щоб редагувати стиль зразка підзаголовка</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11/2/2023</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 фотографі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uk-UA" smtClean="0"/>
              <a:t>Зразок заголовка</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uk-UA" smtClean="0"/>
              <a:t>Клацніть піктограму, щоб додати зображення</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48A87A34-81AB-432B-8DAE-1953F412C126}" type="datetimeFigureOut">
              <a:rPr lang="en-US" dirty="0"/>
              <a:t>11/2/2023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uk-UA" smtClean="0"/>
              <a:t>Зразок заголовка</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48A87A34-81AB-432B-8DAE-1953F412C126}" type="datetimeFigureOut">
              <a:rPr lang="en-US" dirty="0"/>
              <a:t>11/2/2023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uk-UA" smtClean="0"/>
              <a:t>Зразок заголовка</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Редагувати стиль зразка тексту</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48A87A34-81AB-432B-8DAE-1953F412C126}" type="datetimeFigureOut">
              <a:rPr lang="en-US" dirty="0"/>
              <a:t>11/2/2023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uk-UA" smtClean="0"/>
              <a:t>Зразок заголовка</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48A87A34-81AB-432B-8DAE-1953F412C126}" type="datetimeFigureOut">
              <a:rPr lang="en-US" dirty="0"/>
              <a:t>11/2/2023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uk-UA" smtClean="0"/>
              <a:t>Зразок заголовка</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3" name="Date Placeholder 2"/>
          <p:cNvSpPr>
            <a:spLocks noGrp="1"/>
          </p:cNvSpPr>
          <p:nvPr>
            <p:ph type="dt" sz="half" idx="10"/>
          </p:nvPr>
        </p:nvSpPr>
        <p:spPr/>
        <p:txBody>
          <a:bodyPr/>
          <a:lstStyle/>
          <a:p>
            <a:fld id="{48A87A34-81AB-432B-8DAE-1953F412C126}" type="datetimeFigureOut">
              <a:rPr lang="en-US" dirty="0"/>
              <a:t>11/2/2023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колонки з малюнками">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uk-UA" smtClean="0"/>
              <a:t>Зразок заголовка</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uk-UA" smtClean="0"/>
              <a:t>Клацніть піктограму, щоб додати зображення</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uk-UA" smtClean="0"/>
              <a:t>Клацніть піктограму, щоб додати зображення</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uk-UA" smtClean="0"/>
              <a:t>Клацніть піктограму, щоб додати зображення</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3" name="Date Placeholder 2"/>
          <p:cNvSpPr>
            <a:spLocks noGrp="1"/>
          </p:cNvSpPr>
          <p:nvPr>
            <p:ph type="dt" sz="half" idx="10"/>
          </p:nvPr>
        </p:nvSpPr>
        <p:spPr/>
        <p:txBody>
          <a:bodyPr/>
          <a:lstStyle/>
          <a:p>
            <a:fld id="{48A87A34-81AB-432B-8DAE-1953F412C126}" type="datetimeFigureOut">
              <a:rPr lang="en-US" dirty="0"/>
              <a:t>11/2/2023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uk-UA" smtClean="0"/>
              <a:t>Зразок заголовка</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Content Placeholder 2"/>
          <p:cNvSpPr>
            <a:spLocks noGrp="1"/>
          </p:cNvSpPr>
          <p:nvPr>
            <p:ph idx="1"/>
          </p:nvPr>
        </p:nvSpPr>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uk-UA" smtClean="0"/>
              <a:t>Зразок заголовка</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48A87A34-81AB-432B-8DAE-1953F412C126}" type="datetimeFigureOut">
              <a:rPr lang="en-US" dirty="0"/>
              <a:t>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uk-UA" smtClean="0"/>
              <a:t>Зразок заголовка</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4" name="Content Placeholder 3"/>
          <p:cNvSpPr>
            <a:spLocks noGrp="1"/>
          </p:cNvSpPr>
          <p:nvPr>
            <p:ph sz="half" idx="2"/>
          </p:nvPr>
        </p:nvSpPr>
        <p:spPr>
          <a:xfrm>
            <a:off x="1141410" y="3073397"/>
            <a:ext cx="4878391" cy="2717801"/>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6" name="Content Placeholder 5"/>
          <p:cNvSpPr>
            <a:spLocks noGrp="1"/>
          </p:cNvSpPr>
          <p:nvPr>
            <p:ph sz="quarter" idx="4"/>
          </p:nvPr>
        </p:nvSpPr>
        <p:spPr>
          <a:xfrm>
            <a:off x="6172200" y="3073397"/>
            <a:ext cx="4875210" cy="2717801"/>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uk-UA" smtClean="0"/>
              <a:t>Зразок заголовка</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48A87A34-81AB-432B-8DAE-1953F412C126}" type="datetimeFigureOut">
              <a:rPr lang="en-US" dirty="0"/>
              <a:t>11/2/2023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uk-UA" smtClean="0"/>
              <a:t>Зразок заголовка</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smtClean="0"/>
              <a:t>Клацніть піктограму, щоб додати зображення</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48A87A34-81AB-432B-8DAE-1953F412C126}" type="datetimeFigureOut">
              <a:rPr lang="en-US" dirty="0"/>
              <a:t>11/2/2023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11/2/2023</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algn="ctr"/>
            <a:r>
              <a:rPr lang="ru-RU" dirty="0" err="1"/>
              <a:t>Стратегії</a:t>
            </a:r>
            <a:r>
              <a:rPr lang="ru-RU" dirty="0"/>
              <a:t> </a:t>
            </a:r>
            <a:r>
              <a:rPr lang="ru-RU" dirty="0" err="1"/>
              <a:t>запобігання</a:t>
            </a:r>
            <a:r>
              <a:rPr lang="ru-RU" dirty="0"/>
              <a:t> </a:t>
            </a:r>
            <a:r>
              <a:rPr lang="ru-RU" dirty="0" err="1"/>
              <a:t>тероризму</a:t>
            </a:r>
            <a:r>
              <a:rPr lang="ru-RU" dirty="0"/>
              <a:t> як основа </a:t>
            </a:r>
            <a:r>
              <a:rPr lang="ru-RU" dirty="0" err="1"/>
              <a:t>національної</a:t>
            </a:r>
            <a:r>
              <a:rPr lang="ru-RU" dirty="0"/>
              <a:t> </a:t>
            </a:r>
            <a:r>
              <a:rPr lang="ru-RU" dirty="0" err="1"/>
              <a:t>безпеки</a:t>
            </a:r>
            <a:endParaRPr lang="uk-UA" dirty="0"/>
          </a:p>
        </p:txBody>
      </p:sp>
      <p:sp>
        <p:nvSpPr>
          <p:cNvPr id="3" name="Підзаголовок 2"/>
          <p:cNvSpPr>
            <a:spLocks noGrp="1"/>
          </p:cNvSpPr>
          <p:nvPr>
            <p:ph type="subTitle" idx="1"/>
          </p:nvPr>
        </p:nvSpPr>
        <p:spPr/>
        <p:txBody>
          <a:bodyPr/>
          <a:lstStyle/>
          <a:p>
            <a:r>
              <a:rPr lang="uk-UA" dirty="0"/>
              <a:t>ЗАГАЛЬНОСОЦІАЛЬНЕ ЗАПОБІГАННЯ ПРОЯВАМ </a:t>
            </a:r>
            <a:r>
              <a:rPr lang="uk-UA" dirty="0" smtClean="0"/>
              <a:t>ТЕРОРИЗМУ.</a:t>
            </a:r>
            <a:endParaRPr lang="uk-UA" dirty="0"/>
          </a:p>
        </p:txBody>
      </p:sp>
    </p:spTree>
    <p:extLst>
      <p:ext uri="{BB962C8B-B14F-4D97-AF65-F5344CB8AC3E}">
        <p14:creationId xmlns:p14="http://schemas.microsoft.com/office/powerpoint/2010/main" val="1294881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sz="half" idx="1"/>
          </p:nvPr>
        </p:nvSpPr>
        <p:spPr/>
        <p:txBody>
          <a:bodyPr>
            <a:normAutofit fontScale="85000" lnSpcReduction="20000"/>
          </a:bodyPr>
          <a:lstStyle/>
          <a:p>
            <a:pPr marL="0" indent="0" algn="just">
              <a:buNone/>
            </a:pPr>
            <a:r>
              <a:rPr lang="uk-UA" dirty="0"/>
              <a:t>4) інформаційним забезпеченням реалізації визначених завдань;</a:t>
            </a:r>
          </a:p>
          <a:p>
            <a:pPr marL="0" indent="0" algn="just">
              <a:buNone/>
            </a:pPr>
            <a:r>
              <a:rPr lang="uk-UA" dirty="0"/>
              <a:t>5) розробкою програм, планів запобігання тероризму; </a:t>
            </a:r>
          </a:p>
          <a:p>
            <a:pPr marL="0" indent="0" algn="just">
              <a:buNone/>
            </a:pPr>
            <a:r>
              <a:rPr lang="uk-UA" dirty="0"/>
              <a:t>6) координацією запобіжної діяльності суб’єктів боротьби з тероризмом; </a:t>
            </a:r>
          </a:p>
          <a:p>
            <a:pPr marL="0" indent="0" algn="just">
              <a:buNone/>
            </a:pPr>
            <a:r>
              <a:rPr lang="uk-UA" dirty="0"/>
              <a:t>7) здійсненням контрою виконання; </a:t>
            </a:r>
            <a:endParaRPr lang="uk-UA" dirty="0" smtClean="0"/>
          </a:p>
          <a:p>
            <a:pPr marL="0" indent="0" algn="just">
              <a:buNone/>
            </a:pPr>
            <a:r>
              <a:rPr lang="uk-UA" dirty="0" smtClean="0"/>
              <a:t>8</a:t>
            </a:r>
            <a:r>
              <a:rPr lang="uk-UA" dirty="0"/>
              <a:t>) матеріальним та іншим ресурсним забезпеченням.</a:t>
            </a:r>
          </a:p>
          <a:p>
            <a:endParaRPr lang="uk-UA" dirty="0"/>
          </a:p>
        </p:txBody>
      </p:sp>
      <p:sp>
        <p:nvSpPr>
          <p:cNvPr id="4" name="Місце для вмісту 3"/>
          <p:cNvSpPr>
            <a:spLocks noGrp="1"/>
          </p:cNvSpPr>
          <p:nvPr>
            <p:ph sz="half" idx="2"/>
          </p:nvPr>
        </p:nvSpPr>
        <p:spPr/>
        <p:txBody>
          <a:bodyPr>
            <a:normAutofit fontScale="85000" lnSpcReduction="20000"/>
          </a:bodyPr>
          <a:lstStyle/>
          <a:p>
            <a:endParaRPr lang="uk-UA"/>
          </a:p>
        </p:txBody>
      </p:sp>
    </p:spTree>
    <p:extLst>
      <p:ext uri="{BB962C8B-B14F-4D97-AF65-F5344CB8AC3E}">
        <p14:creationId xmlns:p14="http://schemas.microsoft.com/office/powerpoint/2010/main" val="17267704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стратегічна мета </a:t>
            </a:r>
            <a:r>
              <a:rPr lang="uk-UA" dirty="0"/>
              <a:t>запобігання тероризму</a:t>
            </a:r>
          </a:p>
        </p:txBody>
      </p:sp>
      <p:sp>
        <p:nvSpPr>
          <p:cNvPr id="3" name="Місце для вмісту 2"/>
          <p:cNvSpPr>
            <a:spLocks noGrp="1"/>
          </p:cNvSpPr>
          <p:nvPr>
            <p:ph sz="half" idx="1"/>
          </p:nvPr>
        </p:nvSpPr>
        <p:spPr/>
        <p:txBody>
          <a:bodyPr>
            <a:normAutofit fontScale="77500" lnSpcReduction="20000"/>
          </a:bodyPr>
          <a:lstStyle/>
          <a:p>
            <a:pPr algn="just"/>
            <a:r>
              <a:rPr lang="uk-UA" dirty="0"/>
              <a:t>стратегічною метою запобігання тероризму </a:t>
            </a:r>
            <a:r>
              <a:rPr lang="uk-UA" dirty="0" smtClean="0"/>
              <a:t>є виявлення</a:t>
            </a:r>
            <a:r>
              <a:rPr lang="uk-UA" dirty="0"/>
              <a:t>, розслідування, розкриття конкретних злочинів, встановлення </a:t>
            </a:r>
            <a:r>
              <a:rPr lang="uk-UA" dirty="0" smtClean="0"/>
              <a:t>та ліквідація </a:t>
            </a:r>
            <a:r>
              <a:rPr lang="uk-UA" dirty="0"/>
              <a:t>терористичних угруповань, зменшення, </a:t>
            </a:r>
            <a:r>
              <a:rPr lang="uk-UA" dirty="0" smtClean="0"/>
              <a:t>нейтралізація, мінімізація </a:t>
            </a:r>
            <a:r>
              <a:rPr lang="uk-UA" dirty="0"/>
              <a:t>детермінантів, що спричинили або допомогли </a:t>
            </a:r>
            <a:r>
              <a:rPr lang="uk-UA" dirty="0" smtClean="0"/>
              <a:t>розвитку, поширенню </a:t>
            </a:r>
            <a:r>
              <a:rPr lang="uk-UA" dirty="0"/>
              <a:t>того чи іншого терористичного формування, </a:t>
            </a:r>
            <a:r>
              <a:rPr lang="uk-UA" dirty="0" smtClean="0"/>
              <a:t>ускладнення залучення </a:t>
            </a:r>
            <a:r>
              <a:rPr lang="uk-UA" dirty="0"/>
              <a:t>до терористичної діяльності і недопущення поширенню </a:t>
            </a:r>
            <a:r>
              <a:rPr lang="uk-UA" dirty="0" smtClean="0"/>
              <a:t>ідей тероризму</a:t>
            </a:r>
            <a:r>
              <a:rPr lang="uk-UA" dirty="0"/>
              <a:t>. </a:t>
            </a:r>
          </a:p>
        </p:txBody>
      </p:sp>
      <p:sp>
        <p:nvSpPr>
          <p:cNvPr id="4" name="Місце для вмісту 3"/>
          <p:cNvSpPr>
            <a:spLocks noGrp="1"/>
          </p:cNvSpPr>
          <p:nvPr>
            <p:ph sz="half" idx="2"/>
          </p:nvPr>
        </p:nvSpPr>
        <p:spPr/>
        <p:txBody>
          <a:bodyPr>
            <a:normAutofit fontScale="77500" lnSpcReduction="20000"/>
          </a:bodyPr>
          <a:lstStyle/>
          <a:p>
            <a:endParaRPr lang="uk-UA"/>
          </a:p>
        </p:txBody>
      </p:sp>
    </p:spTree>
    <p:extLst>
      <p:ext uri="{BB962C8B-B14F-4D97-AF65-F5344CB8AC3E}">
        <p14:creationId xmlns:p14="http://schemas.microsoft.com/office/powerpoint/2010/main" val="2612594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sz="half" idx="1"/>
          </p:nvPr>
        </p:nvSpPr>
        <p:spPr/>
        <p:txBody>
          <a:bodyPr/>
          <a:lstStyle/>
          <a:p>
            <a:endParaRPr lang="uk-UA"/>
          </a:p>
        </p:txBody>
      </p:sp>
      <p:sp>
        <p:nvSpPr>
          <p:cNvPr id="4" name="Місце для вмісту 3"/>
          <p:cNvSpPr>
            <a:spLocks noGrp="1"/>
          </p:cNvSpPr>
          <p:nvPr>
            <p:ph sz="half" idx="2"/>
          </p:nvPr>
        </p:nvSpPr>
        <p:spPr/>
        <p:txBody>
          <a:bodyPr/>
          <a:lstStyle/>
          <a:p>
            <a:endParaRPr lang="uk-UA"/>
          </a:p>
        </p:txBody>
      </p:sp>
    </p:spTree>
    <p:extLst>
      <p:ext uri="{BB962C8B-B14F-4D97-AF65-F5344CB8AC3E}">
        <p14:creationId xmlns:p14="http://schemas.microsoft.com/office/powerpoint/2010/main" val="434272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sz="half" idx="1"/>
          </p:nvPr>
        </p:nvSpPr>
        <p:spPr/>
        <p:txBody>
          <a:bodyPr/>
          <a:lstStyle/>
          <a:p>
            <a:endParaRPr lang="uk-UA"/>
          </a:p>
        </p:txBody>
      </p:sp>
      <p:sp>
        <p:nvSpPr>
          <p:cNvPr id="4" name="Місце для вмісту 3"/>
          <p:cNvSpPr>
            <a:spLocks noGrp="1"/>
          </p:cNvSpPr>
          <p:nvPr>
            <p:ph sz="half" idx="2"/>
          </p:nvPr>
        </p:nvSpPr>
        <p:spPr/>
        <p:txBody>
          <a:bodyPr/>
          <a:lstStyle/>
          <a:p>
            <a:endParaRPr lang="uk-UA"/>
          </a:p>
        </p:txBody>
      </p:sp>
    </p:spTree>
    <p:extLst>
      <p:ext uri="{BB962C8B-B14F-4D97-AF65-F5344CB8AC3E}">
        <p14:creationId xmlns:p14="http://schemas.microsoft.com/office/powerpoint/2010/main" val="12734248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sz="half" idx="1"/>
          </p:nvPr>
        </p:nvSpPr>
        <p:spPr/>
        <p:txBody>
          <a:bodyPr>
            <a:normAutofit fontScale="85000" lnSpcReduction="10000"/>
          </a:bodyPr>
          <a:lstStyle/>
          <a:p>
            <a:pPr marL="0" indent="0" algn="just">
              <a:buNone/>
            </a:pPr>
            <a:r>
              <a:rPr lang="uk-UA" dirty="0"/>
              <a:t>з метою всесвітньої заборони тероризму було прийнято низку універсальних конвенцій, таких як </a:t>
            </a:r>
            <a:endParaRPr lang="uk-UA" dirty="0" smtClean="0"/>
          </a:p>
          <a:p>
            <a:pPr algn="just"/>
            <a:r>
              <a:rPr lang="uk-UA" dirty="0" smtClean="0"/>
              <a:t>Міжнародна </a:t>
            </a:r>
            <a:r>
              <a:rPr lang="uk-UA" dirty="0"/>
              <a:t>конвенція про боротьбу із </a:t>
            </a:r>
            <a:r>
              <a:rPr lang="uk-UA" dirty="0" smtClean="0"/>
              <a:t>захопленням заручників </a:t>
            </a:r>
            <a:r>
              <a:rPr lang="uk-UA" dirty="0"/>
              <a:t>1979 р., </a:t>
            </a:r>
            <a:endParaRPr lang="uk-UA" dirty="0" smtClean="0"/>
          </a:p>
          <a:p>
            <a:pPr algn="just"/>
            <a:r>
              <a:rPr lang="uk-UA" dirty="0" smtClean="0"/>
              <a:t>Міжнародна </a:t>
            </a:r>
            <a:r>
              <a:rPr lang="uk-UA" dirty="0"/>
              <a:t>конвенція про боротьбу з </a:t>
            </a:r>
            <a:r>
              <a:rPr lang="uk-UA" dirty="0" smtClean="0"/>
              <a:t>бомбовим тероризмом </a:t>
            </a:r>
            <a:r>
              <a:rPr lang="uk-UA" dirty="0"/>
              <a:t>1997 р</a:t>
            </a:r>
            <a:r>
              <a:rPr lang="uk-UA" dirty="0" smtClean="0"/>
              <a:t>.,</a:t>
            </a:r>
          </a:p>
          <a:p>
            <a:pPr algn="just"/>
            <a:r>
              <a:rPr lang="uk-UA" dirty="0" smtClean="0"/>
              <a:t>Міжнародна </a:t>
            </a:r>
            <a:r>
              <a:rPr lang="uk-UA" dirty="0"/>
              <a:t>конвенція про боротьбу з фінансуванням тероризму 1999 р.</a:t>
            </a:r>
          </a:p>
        </p:txBody>
      </p:sp>
      <p:sp>
        <p:nvSpPr>
          <p:cNvPr id="4" name="Місце для вмісту 3"/>
          <p:cNvSpPr>
            <a:spLocks noGrp="1"/>
          </p:cNvSpPr>
          <p:nvPr>
            <p:ph sz="half" idx="2"/>
          </p:nvPr>
        </p:nvSpPr>
        <p:spPr/>
        <p:txBody>
          <a:bodyPr>
            <a:normAutofit fontScale="85000" lnSpcReduction="10000"/>
          </a:bodyPr>
          <a:lstStyle/>
          <a:p>
            <a:r>
              <a:rPr lang="uk-UA" dirty="0"/>
              <a:t>На регіональному рівні існує значна кількість конвенцій з </a:t>
            </a:r>
            <a:r>
              <a:rPr lang="uk-UA" dirty="0" smtClean="0"/>
              <a:t>цього питання</a:t>
            </a:r>
            <a:r>
              <a:rPr lang="uk-UA" dirty="0"/>
              <a:t>, наприклад, </a:t>
            </a:r>
            <a:endParaRPr lang="uk-UA" dirty="0" smtClean="0"/>
          </a:p>
          <a:p>
            <a:r>
              <a:rPr lang="uk-UA" dirty="0" smtClean="0"/>
              <a:t>Арабська </a:t>
            </a:r>
            <a:r>
              <a:rPr lang="uk-UA" dirty="0"/>
              <a:t>конвенція про боротьбу з </a:t>
            </a:r>
            <a:r>
              <a:rPr lang="uk-UA" dirty="0" smtClean="0"/>
              <a:t>тероризмом 1998 </a:t>
            </a:r>
            <a:r>
              <a:rPr lang="uk-UA" dirty="0"/>
              <a:t>р., </a:t>
            </a:r>
            <a:endParaRPr lang="uk-UA" dirty="0" smtClean="0"/>
          </a:p>
          <a:p>
            <a:r>
              <a:rPr lang="uk-UA" dirty="0" smtClean="0"/>
              <a:t>Європейська </a:t>
            </a:r>
            <a:r>
              <a:rPr lang="uk-UA" dirty="0"/>
              <a:t>конвенція про боротьбу з тероризмом 1977 р., </a:t>
            </a:r>
          </a:p>
        </p:txBody>
      </p:sp>
    </p:spTree>
    <p:extLst>
      <p:ext uri="{BB962C8B-B14F-4D97-AF65-F5344CB8AC3E}">
        <p14:creationId xmlns:p14="http://schemas.microsoft.com/office/powerpoint/2010/main" val="36917764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sz="half" idx="1"/>
          </p:nvPr>
        </p:nvSpPr>
        <p:spPr/>
        <p:txBody>
          <a:bodyPr>
            <a:normAutofit fontScale="70000" lnSpcReduction="20000"/>
          </a:bodyPr>
          <a:lstStyle/>
          <a:p>
            <a:pPr algn="just"/>
            <a:r>
              <a:rPr lang="uk-UA" dirty="0" smtClean="0"/>
              <a:t>На </a:t>
            </a:r>
            <a:r>
              <a:rPr lang="uk-UA" dirty="0"/>
              <a:t>рівні Європейського Союзу розпочато роботу з підготовки Всеосяжної стратегії боротьби з </a:t>
            </a:r>
            <a:r>
              <a:rPr lang="uk-UA" dirty="0" smtClean="0"/>
              <a:t>тероризмом і </a:t>
            </a:r>
            <a:r>
              <a:rPr lang="uk-UA" dirty="0"/>
              <a:t>злочинністю, концептуальна основа якої будується на </a:t>
            </a:r>
            <a:r>
              <a:rPr lang="uk-UA" dirty="0" smtClean="0"/>
              <a:t>розмежуванні тероризму </a:t>
            </a:r>
            <a:r>
              <a:rPr lang="uk-UA" dirty="0"/>
              <a:t>й злочинності. Такий підхід відповідно позначатиметься і </a:t>
            </a:r>
            <a:r>
              <a:rPr lang="uk-UA" dirty="0" smtClean="0"/>
              <a:t>на визначенні </a:t>
            </a:r>
            <a:r>
              <a:rPr lang="uk-UA" dirty="0"/>
              <a:t>заходів боротьби, які відображатимуть комплексний характер даної проблеми. Такий підхід є також свідченням того, що на </a:t>
            </a:r>
            <a:r>
              <a:rPr lang="uk-UA" dirty="0" smtClean="0"/>
              <a:t>рівні світового </a:t>
            </a:r>
            <a:r>
              <a:rPr lang="uk-UA" dirty="0"/>
              <a:t>співтовариства відбуваються зміни в напрямі </a:t>
            </a:r>
            <a:r>
              <a:rPr lang="uk-UA" dirty="0" smtClean="0"/>
              <a:t>комплексного сприйняття </a:t>
            </a:r>
            <a:r>
              <a:rPr lang="uk-UA" dirty="0"/>
              <a:t>тероризму та визначення механізмів протидії на </a:t>
            </a:r>
            <a:r>
              <a:rPr lang="uk-UA" dirty="0" smtClean="0"/>
              <a:t>системній основі</a:t>
            </a:r>
            <a:endParaRPr lang="uk-UA" dirty="0"/>
          </a:p>
        </p:txBody>
      </p:sp>
      <p:sp>
        <p:nvSpPr>
          <p:cNvPr id="4" name="Місце для вмісту 3"/>
          <p:cNvSpPr>
            <a:spLocks noGrp="1"/>
          </p:cNvSpPr>
          <p:nvPr>
            <p:ph sz="half" idx="2"/>
          </p:nvPr>
        </p:nvSpPr>
        <p:spPr/>
        <p:txBody>
          <a:bodyPr>
            <a:normAutofit fontScale="70000" lnSpcReduction="20000"/>
          </a:bodyPr>
          <a:lstStyle/>
          <a:p>
            <a:endParaRPr lang="uk-UA"/>
          </a:p>
        </p:txBody>
      </p:sp>
    </p:spTree>
    <p:extLst>
      <p:ext uri="{BB962C8B-B14F-4D97-AF65-F5344CB8AC3E}">
        <p14:creationId xmlns:p14="http://schemas.microsoft.com/office/powerpoint/2010/main" val="20425025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sz="half" idx="1"/>
          </p:nvPr>
        </p:nvSpPr>
        <p:spPr/>
        <p:txBody>
          <a:bodyPr>
            <a:normAutofit fontScale="70000" lnSpcReduction="20000"/>
          </a:bodyPr>
          <a:lstStyle/>
          <a:p>
            <a:pPr algn="just"/>
            <a:r>
              <a:rPr lang="uk-UA" dirty="0" smtClean="0"/>
              <a:t>Складність </a:t>
            </a:r>
            <a:r>
              <a:rPr lang="uk-UA" dirty="0"/>
              <a:t>проблеми суспільної радикалізації, що </a:t>
            </a:r>
            <a:r>
              <a:rPr lang="uk-UA" dirty="0" smtClean="0"/>
              <a:t>призводить до </a:t>
            </a:r>
            <a:r>
              <a:rPr lang="uk-UA" dirty="0"/>
              <a:t>тероризму, в тому, що її основою є як кризові явища у </a:t>
            </a:r>
            <a:r>
              <a:rPr lang="uk-UA" dirty="0" err="1"/>
              <a:t>соціальноекономічній</a:t>
            </a:r>
            <a:r>
              <a:rPr lang="uk-UA" dirty="0"/>
              <a:t>, політичній, духовній сферах, так і контекст </a:t>
            </a:r>
            <a:r>
              <a:rPr lang="uk-UA" dirty="0" smtClean="0"/>
              <a:t>міжетнічних та </a:t>
            </a:r>
            <a:r>
              <a:rPr lang="uk-UA" dirty="0"/>
              <a:t>міжрелігійних відносин, геополітичних і </a:t>
            </a:r>
            <a:r>
              <a:rPr lang="uk-UA" dirty="0" smtClean="0"/>
              <a:t>зовнішньоекономічних впливів</a:t>
            </a:r>
            <a:r>
              <a:rPr lang="uk-UA" dirty="0"/>
              <a:t>. Це проблемне </a:t>
            </a:r>
            <a:r>
              <a:rPr lang="uk-UA" dirty="0" smtClean="0"/>
              <a:t>підґрунтя, </a:t>
            </a:r>
            <a:r>
              <a:rPr lang="uk-UA" dirty="0"/>
              <a:t>на якому відбувається трансформація процесів радикалізації у безпосередню загрозу здійснення терористичних актів, стає дедалі відчутнішим в окремих країнах-членах Європейського </a:t>
            </a:r>
            <a:r>
              <a:rPr lang="uk-UA" dirty="0" smtClean="0"/>
              <a:t>Союз.</a:t>
            </a:r>
            <a:endParaRPr lang="uk-UA" dirty="0"/>
          </a:p>
        </p:txBody>
      </p:sp>
      <p:sp>
        <p:nvSpPr>
          <p:cNvPr id="4" name="Місце для вмісту 3"/>
          <p:cNvSpPr>
            <a:spLocks noGrp="1"/>
          </p:cNvSpPr>
          <p:nvPr>
            <p:ph sz="half" idx="2"/>
          </p:nvPr>
        </p:nvSpPr>
        <p:spPr/>
        <p:txBody>
          <a:bodyPr>
            <a:normAutofit fontScale="70000" lnSpcReduction="20000"/>
          </a:bodyPr>
          <a:lstStyle/>
          <a:p>
            <a:endParaRPr lang="uk-UA"/>
          </a:p>
        </p:txBody>
      </p:sp>
    </p:spTree>
    <p:extLst>
      <p:ext uri="{BB962C8B-B14F-4D97-AF65-F5344CB8AC3E}">
        <p14:creationId xmlns:p14="http://schemas.microsoft.com/office/powerpoint/2010/main" val="5426243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sz="half" idx="1"/>
          </p:nvPr>
        </p:nvSpPr>
        <p:spPr>
          <a:xfrm>
            <a:off x="1141410" y="2249486"/>
            <a:ext cx="4935194" cy="4151314"/>
          </a:xfrm>
        </p:spPr>
        <p:txBody>
          <a:bodyPr>
            <a:noAutofit/>
          </a:bodyPr>
          <a:lstStyle/>
          <a:p>
            <a:pPr algn="just"/>
            <a:r>
              <a:rPr lang="uk-UA" sz="1400" dirty="0"/>
              <a:t>Найбільшим викликом для Західної Європи є </a:t>
            </a:r>
            <a:r>
              <a:rPr lang="uk-UA" sz="1400" dirty="0" err="1"/>
              <a:t>т.зв</a:t>
            </a:r>
            <a:r>
              <a:rPr lang="uk-UA" sz="1400" dirty="0"/>
              <a:t>. внутрішній тероризм. Зростання майже удвічі кількості </a:t>
            </a:r>
            <a:r>
              <a:rPr lang="uk-UA" sz="1400" dirty="0" err="1"/>
              <a:t>саморадикалізованих</a:t>
            </a:r>
            <a:r>
              <a:rPr lang="uk-UA" sz="1400" dirty="0"/>
              <a:t> осіб </a:t>
            </a:r>
            <a:r>
              <a:rPr lang="uk-UA" sz="1400" dirty="0" smtClean="0"/>
              <a:t>із числа </a:t>
            </a:r>
            <a:r>
              <a:rPr lang="uk-UA" sz="1400" dirty="0"/>
              <a:t>громадян ЄС становить підвищену небезпеку з огляду на складність їх виявлення. Ефективність діяльності терористів-одинаків, </a:t>
            </a:r>
            <a:r>
              <a:rPr lang="uk-UA" sz="1400" dirty="0" smtClean="0"/>
              <a:t>які здійснюють </a:t>
            </a:r>
            <a:r>
              <a:rPr lang="uk-UA" sz="1400" dirty="0"/>
              <a:t>теракт без прямого контакту з терористичними організаціями, була доведена в Німеччині та Норвегії. Внаслідок </a:t>
            </a:r>
            <a:r>
              <a:rPr lang="uk-UA" sz="1400" dirty="0" smtClean="0"/>
              <a:t>теракту, який </a:t>
            </a:r>
            <a:r>
              <a:rPr lang="uk-UA" sz="1400" dirty="0"/>
              <a:t>здійснив громадянин Німеччини – за походженням </a:t>
            </a:r>
            <a:r>
              <a:rPr lang="uk-UA" sz="1400" dirty="0" smtClean="0"/>
              <a:t>косовський албанець</a:t>
            </a:r>
            <a:r>
              <a:rPr lang="uk-UA" sz="1400" dirty="0"/>
              <a:t>, загинули військовослужбовці США. Теракт у </a:t>
            </a:r>
            <a:r>
              <a:rPr lang="uk-UA" sz="1400" dirty="0" smtClean="0"/>
              <a:t>Норвегії, який </a:t>
            </a:r>
            <a:r>
              <a:rPr lang="uk-UA" sz="1400" dirty="0"/>
              <a:t>відзначався високим рівнем організації та масовими </a:t>
            </a:r>
            <a:r>
              <a:rPr lang="uk-UA" sz="1400" dirty="0" smtClean="0"/>
              <a:t>жертвами, був </a:t>
            </a:r>
            <a:r>
              <a:rPr lang="uk-UA" sz="1400" dirty="0"/>
              <a:t>розрахований на те, щоб дати поштовх своєрідній </a:t>
            </a:r>
            <a:r>
              <a:rPr lang="uk-UA" sz="1400" dirty="0" smtClean="0"/>
              <a:t>ланцюговій реакції </a:t>
            </a:r>
            <a:r>
              <a:rPr lang="uk-UA" sz="1400" dirty="0"/>
              <a:t>серед однодумців в інших країнах ЄС проти подальшої імміграції </a:t>
            </a:r>
            <a:r>
              <a:rPr lang="uk-UA" sz="1400" dirty="0" smtClean="0"/>
              <a:t>мусульман.</a:t>
            </a:r>
            <a:endParaRPr lang="uk-UA" sz="1400" dirty="0"/>
          </a:p>
        </p:txBody>
      </p:sp>
      <p:sp>
        <p:nvSpPr>
          <p:cNvPr id="4" name="Місце для вмісту 3"/>
          <p:cNvSpPr>
            <a:spLocks noGrp="1"/>
          </p:cNvSpPr>
          <p:nvPr>
            <p:ph sz="half" idx="2"/>
          </p:nvPr>
        </p:nvSpPr>
        <p:spPr/>
        <p:txBody>
          <a:bodyPr>
            <a:normAutofit fontScale="55000" lnSpcReduction="20000"/>
          </a:bodyPr>
          <a:lstStyle/>
          <a:p>
            <a:endParaRPr lang="uk-UA"/>
          </a:p>
        </p:txBody>
      </p:sp>
    </p:spTree>
    <p:extLst>
      <p:ext uri="{BB962C8B-B14F-4D97-AF65-F5344CB8AC3E}">
        <p14:creationId xmlns:p14="http://schemas.microsoft.com/office/powerpoint/2010/main" val="30555884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sz="half" idx="1"/>
          </p:nvPr>
        </p:nvSpPr>
        <p:spPr>
          <a:xfrm>
            <a:off x="742399" y="2249486"/>
            <a:ext cx="5030790" cy="4467198"/>
          </a:xfrm>
        </p:spPr>
        <p:txBody>
          <a:bodyPr>
            <a:noAutofit/>
          </a:bodyPr>
          <a:lstStyle/>
          <a:p>
            <a:pPr algn="just"/>
            <a:r>
              <a:rPr lang="uk-UA" sz="1600" dirty="0"/>
              <a:t>Найефективнішим каналом поширення радикальної ідеології тероризму став нині інформаційний простір. З цією метою використовуються як інтернет-форуми закритого характеру, так і </a:t>
            </a:r>
            <a:r>
              <a:rPr lang="uk-UA" sz="1600" dirty="0" smtClean="0"/>
              <a:t>соціальні  мережі</a:t>
            </a:r>
            <a:r>
              <a:rPr lang="uk-UA" sz="1600" dirty="0"/>
              <a:t>, які дають змогу вирішувати значно ширший спектр завдань.</a:t>
            </a:r>
          </a:p>
          <a:p>
            <a:pPr algn="just"/>
            <a:r>
              <a:rPr lang="uk-UA" sz="1600" dirty="0"/>
              <a:t>Сьогодні через інформаційно-пропагандистські ресурси поширюються звернення до мусульман країн Заходу здійснювати теракти </a:t>
            </a:r>
            <a:r>
              <a:rPr lang="uk-UA" sz="1600" dirty="0" smtClean="0"/>
              <a:t>в ініціативному </a:t>
            </a:r>
            <a:r>
              <a:rPr lang="uk-UA" sz="1600" dirty="0"/>
              <a:t>порядку, для чого на веб-сайтах розміщуються настанови, інструкції для дотримання як спеціальних заходів безпеки </a:t>
            </a:r>
            <a:r>
              <a:rPr lang="uk-UA" sz="1600" dirty="0" smtClean="0"/>
              <a:t>при проведенні </a:t>
            </a:r>
            <a:r>
              <a:rPr lang="uk-UA" sz="1600" dirty="0"/>
              <a:t>операцій, так і загальних правил поведінки для </a:t>
            </a:r>
            <a:r>
              <a:rPr lang="uk-UA" sz="1600" dirty="0" smtClean="0"/>
              <a:t>виконавця теракту</a:t>
            </a:r>
            <a:r>
              <a:rPr lang="uk-UA" sz="1600" dirty="0"/>
              <a:t>. </a:t>
            </a:r>
          </a:p>
        </p:txBody>
      </p:sp>
      <p:sp>
        <p:nvSpPr>
          <p:cNvPr id="4" name="Місце для вмісту 3"/>
          <p:cNvSpPr>
            <a:spLocks noGrp="1"/>
          </p:cNvSpPr>
          <p:nvPr>
            <p:ph sz="half" idx="2"/>
          </p:nvPr>
        </p:nvSpPr>
        <p:spPr/>
        <p:txBody>
          <a:bodyPr>
            <a:normAutofit fontScale="62500" lnSpcReduction="20000"/>
          </a:bodyPr>
          <a:lstStyle/>
          <a:p>
            <a:endParaRPr lang="uk-UA"/>
          </a:p>
        </p:txBody>
      </p:sp>
    </p:spTree>
    <p:extLst>
      <p:ext uri="{BB962C8B-B14F-4D97-AF65-F5344CB8AC3E}">
        <p14:creationId xmlns:p14="http://schemas.microsoft.com/office/powerpoint/2010/main" val="860352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sz="half" idx="1"/>
          </p:nvPr>
        </p:nvSpPr>
        <p:spPr/>
        <p:txBody>
          <a:bodyPr>
            <a:normAutofit fontScale="62500" lnSpcReduction="20000"/>
          </a:bodyPr>
          <a:lstStyle/>
          <a:p>
            <a:pPr algn="just"/>
            <a:r>
              <a:rPr lang="uk-UA" dirty="0" smtClean="0"/>
              <a:t>Внаслідок </a:t>
            </a:r>
            <a:r>
              <a:rPr lang="uk-UA" dirty="0"/>
              <a:t>здійсненої спецслужбами Великої Британії операції «</a:t>
            </a:r>
            <a:r>
              <a:rPr lang="uk-UA" dirty="0" err="1"/>
              <a:t>Мазхар</a:t>
            </a:r>
            <a:r>
              <a:rPr lang="uk-UA" dirty="0"/>
              <a:t>» було виявлено 180 веб-сайтів, через які здійснювалася інформаційно-психологічна обробка для </a:t>
            </a:r>
            <a:r>
              <a:rPr lang="uk-UA" dirty="0" err="1"/>
              <a:t>рекрутингу</a:t>
            </a:r>
            <a:r>
              <a:rPr lang="uk-UA" dirty="0"/>
              <a:t> потенційних терористів, надання фінансової допомоги. На них розміщувалися також звернення до мусульман країн Заходу здійснювати теракти в </a:t>
            </a:r>
            <a:r>
              <a:rPr lang="uk-UA" dirty="0" smtClean="0"/>
              <a:t>ініціативному </a:t>
            </a:r>
            <a:r>
              <a:rPr lang="uk-UA" dirty="0"/>
              <a:t>порядку із застосуванням не саморобних вибухових пристроїв, а вогнепальної зброї, придбання якої не привертає уваги правоохоронних органів. Особливостями сучасної </a:t>
            </a:r>
            <a:r>
              <a:rPr lang="uk-UA" dirty="0" smtClean="0"/>
              <a:t>інформаційно-психологічної </a:t>
            </a:r>
            <a:r>
              <a:rPr lang="uk-UA" dirty="0"/>
              <a:t>кампанії терористів є посилення її насиченості та здатності забезпечити непомітність схилення об’єкта до впливу радикальної ідеології.</a:t>
            </a:r>
          </a:p>
        </p:txBody>
      </p:sp>
      <p:sp>
        <p:nvSpPr>
          <p:cNvPr id="4" name="Місце для вмісту 3"/>
          <p:cNvSpPr>
            <a:spLocks noGrp="1"/>
          </p:cNvSpPr>
          <p:nvPr>
            <p:ph sz="half" idx="2"/>
          </p:nvPr>
        </p:nvSpPr>
        <p:spPr/>
        <p:txBody>
          <a:bodyPr>
            <a:normAutofit fontScale="62500" lnSpcReduction="20000"/>
          </a:bodyPr>
          <a:lstStyle/>
          <a:p>
            <a:endParaRPr lang="uk-UA"/>
          </a:p>
        </p:txBody>
      </p:sp>
    </p:spTree>
    <p:extLst>
      <p:ext uri="{BB962C8B-B14F-4D97-AF65-F5344CB8AC3E}">
        <p14:creationId xmlns:p14="http://schemas.microsoft.com/office/powerpoint/2010/main" val="3749693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a:bodyPr>
          <a:lstStyle/>
          <a:p>
            <a:pPr algn="ctr"/>
            <a:r>
              <a:rPr lang="ru-RU" dirty="0" smtClean="0"/>
              <a:t>Характеристика </a:t>
            </a:r>
            <a:r>
              <a:rPr lang="ru-RU" dirty="0" err="1"/>
              <a:t>загроз</a:t>
            </a:r>
            <a:r>
              <a:rPr lang="ru-RU" dirty="0"/>
              <a:t> і </a:t>
            </a:r>
            <a:r>
              <a:rPr lang="ru-RU" dirty="0" err="1"/>
              <a:t>ризиків</a:t>
            </a:r>
            <a:r>
              <a:rPr lang="ru-RU" dirty="0"/>
              <a:t> </a:t>
            </a:r>
            <a:r>
              <a:rPr lang="ru-RU" dirty="0" err="1"/>
              <a:t>вчинення</a:t>
            </a:r>
            <a:r>
              <a:rPr lang="ru-RU" dirty="0"/>
              <a:t> </a:t>
            </a:r>
            <a:r>
              <a:rPr lang="ru-RU" dirty="0" err="1"/>
              <a:t>терористичних</a:t>
            </a:r>
            <a:r>
              <a:rPr lang="ru-RU" dirty="0"/>
              <a:t> </a:t>
            </a:r>
            <a:r>
              <a:rPr lang="ru-RU" dirty="0" err="1" smtClean="0"/>
              <a:t>актів</a:t>
            </a:r>
            <a:endParaRPr lang="uk-UA" dirty="0"/>
          </a:p>
        </p:txBody>
      </p:sp>
      <p:sp>
        <p:nvSpPr>
          <p:cNvPr id="5" name="Місце для вмісту 4"/>
          <p:cNvSpPr>
            <a:spLocks noGrp="1"/>
          </p:cNvSpPr>
          <p:nvPr>
            <p:ph sz="half" idx="1"/>
          </p:nvPr>
        </p:nvSpPr>
        <p:spPr>
          <a:xfrm>
            <a:off x="714896" y="2249486"/>
            <a:ext cx="5304904" cy="4292630"/>
          </a:xfrm>
        </p:spPr>
        <p:txBody>
          <a:bodyPr>
            <a:normAutofit fontScale="77500" lnSpcReduction="20000"/>
          </a:bodyPr>
          <a:lstStyle/>
          <a:p>
            <a:pPr algn="just"/>
            <a:r>
              <a:rPr lang="uk-UA" dirty="0"/>
              <a:t>Заклопотаність світового </a:t>
            </a:r>
            <a:r>
              <a:rPr lang="uk-UA" dirty="0" smtClean="0"/>
              <a:t>співтовариства </a:t>
            </a:r>
            <a:r>
              <a:rPr lang="uk-UA" dirty="0"/>
              <a:t>ростом терористичної активності обумовлена </a:t>
            </a:r>
            <a:r>
              <a:rPr lang="uk-UA" i="1" dirty="0">
                <a:solidFill>
                  <a:srgbClr val="FFFF00"/>
                </a:solidFill>
              </a:rPr>
              <a:t>численністю </a:t>
            </a:r>
            <a:r>
              <a:rPr lang="uk-UA" i="1" dirty="0" smtClean="0">
                <a:solidFill>
                  <a:srgbClr val="FFFF00"/>
                </a:solidFill>
              </a:rPr>
              <a:t>жертв терористів </a:t>
            </a:r>
            <a:r>
              <a:rPr lang="uk-UA" i="1" dirty="0">
                <a:solidFill>
                  <a:srgbClr val="FFFF00"/>
                </a:solidFill>
              </a:rPr>
              <a:t>і величезним матеріальним збитком завданим терором</a:t>
            </a:r>
            <a:r>
              <a:rPr lang="uk-UA" dirty="0"/>
              <a:t>. Крім цього, </a:t>
            </a:r>
            <a:r>
              <a:rPr lang="uk-UA" dirty="0" smtClean="0"/>
              <a:t>світову </a:t>
            </a:r>
            <a:r>
              <a:rPr lang="uk-UA" dirty="0"/>
              <a:t>громадськість насторожує й той факт, що завдяки розвитку новітніх </a:t>
            </a:r>
            <a:r>
              <a:rPr lang="uk-UA" dirty="0" smtClean="0"/>
              <a:t>технологій</a:t>
            </a:r>
            <a:r>
              <a:rPr lang="uk-UA" dirty="0"/>
              <a:t>, що мають подвійне призначення, </a:t>
            </a:r>
            <a:r>
              <a:rPr lang="uk-UA" i="1" dirty="0">
                <a:solidFill>
                  <a:srgbClr val="FFFF00"/>
                </a:solidFill>
              </a:rPr>
              <a:t>діяльності засобів масової </a:t>
            </a:r>
            <a:r>
              <a:rPr lang="uk-UA" i="1" dirty="0" smtClean="0">
                <a:solidFill>
                  <a:srgbClr val="FFFF00"/>
                </a:solidFill>
              </a:rPr>
              <a:t>інформації</a:t>
            </a:r>
            <a:r>
              <a:rPr lang="uk-UA" dirty="0" smtClean="0"/>
              <a:t>, </a:t>
            </a:r>
            <a:r>
              <a:rPr lang="uk-UA" dirty="0"/>
              <a:t>де культивуються </a:t>
            </a:r>
            <a:r>
              <a:rPr lang="uk-UA" dirty="0" smtClean="0"/>
              <a:t>насильство </a:t>
            </a:r>
            <a:r>
              <a:rPr lang="uk-UA" dirty="0"/>
              <a:t>й жорстокість, у все більшої кількості людей з’являється можливість </a:t>
            </a:r>
            <a:r>
              <a:rPr lang="uk-UA" dirty="0" smtClean="0"/>
              <a:t>отримати</a:t>
            </a:r>
            <a:r>
              <a:rPr lang="uk-UA" dirty="0"/>
              <a:t>, а потім і використовувати інформацію про створення самих </a:t>
            </a:r>
            <a:r>
              <a:rPr lang="uk-UA" dirty="0" smtClean="0"/>
              <a:t>витончених </a:t>
            </a:r>
            <a:r>
              <a:rPr lang="uk-UA" dirty="0"/>
              <a:t>методів знищення і способів їх застосування. </a:t>
            </a:r>
          </a:p>
        </p:txBody>
      </p:sp>
      <p:sp>
        <p:nvSpPr>
          <p:cNvPr id="6" name="Місце для вмісту 5"/>
          <p:cNvSpPr>
            <a:spLocks noGrp="1"/>
          </p:cNvSpPr>
          <p:nvPr>
            <p:ph sz="half" idx="2"/>
          </p:nvPr>
        </p:nvSpPr>
        <p:spPr/>
        <p:txBody>
          <a:bodyPr>
            <a:normAutofit fontScale="77500" lnSpcReduction="20000"/>
          </a:bodyPr>
          <a:lstStyle/>
          <a:p>
            <a:endParaRPr lang="uk-UA"/>
          </a:p>
        </p:txBody>
      </p:sp>
    </p:spTree>
    <p:extLst>
      <p:ext uri="{BB962C8B-B14F-4D97-AF65-F5344CB8AC3E}">
        <p14:creationId xmlns:p14="http://schemas.microsoft.com/office/powerpoint/2010/main" val="38343398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sz="half" idx="1"/>
          </p:nvPr>
        </p:nvSpPr>
        <p:spPr>
          <a:xfrm>
            <a:off x="1141410" y="2249485"/>
            <a:ext cx="5030790" cy="4167939"/>
          </a:xfrm>
        </p:spPr>
        <p:txBody>
          <a:bodyPr>
            <a:noAutofit/>
          </a:bodyPr>
          <a:lstStyle/>
          <a:p>
            <a:pPr algn="just"/>
            <a:r>
              <a:rPr lang="uk-UA" sz="1400" dirty="0"/>
              <a:t>Вагомим резервом забезпечення </a:t>
            </a:r>
            <a:r>
              <a:rPr lang="uk-UA" sz="1400" dirty="0" err="1"/>
              <a:t>етнорелігійної</a:t>
            </a:r>
            <a:r>
              <a:rPr lang="uk-UA" sz="1400" dirty="0"/>
              <a:t> та соціальної стабільності у державі мають стати заходи з підтримання міжкультурного та міжконфесійного порозуміння. Обов’язковими в </a:t>
            </a:r>
            <a:r>
              <a:rPr lang="uk-UA" sz="1400" dirty="0" smtClean="0"/>
              <a:t>ідеологічно-пропагандистському </a:t>
            </a:r>
            <a:r>
              <a:rPr lang="uk-UA" sz="1400" dirty="0"/>
              <a:t>сегменті діяльності Міністерства </a:t>
            </a:r>
            <a:r>
              <a:rPr lang="uk-UA" sz="1400" dirty="0" smtClean="0"/>
              <a:t>культури; Міністерства </a:t>
            </a:r>
            <a:r>
              <a:rPr lang="uk-UA" sz="1400" dirty="0"/>
              <a:t>освіти і науки, молоді та спорту; Державного </a:t>
            </a:r>
            <a:r>
              <a:rPr lang="uk-UA" sz="1400" dirty="0" smtClean="0"/>
              <a:t>агентства з </a:t>
            </a:r>
            <a:r>
              <a:rPr lang="uk-UA" sz="1400" dirty="0"/>
              <a:t>питань науки, інновацій та інформації України мають бути </a:t>
            </a:r>
            <a:r>
              <a:rPr lang="uk-UA" sz="1400" dirty="0" smtClean="0"/>
              <a:t>заходи інформаційно-пропагандистського</a:t>
            </a:r>
            <a:r>
              <a:rPr lang="uk-UA" sz="1400" dirty="0"/>
              <a:t>, освітнього та виховного характеру. У цьому контексті необхідним є посилення координуючої </a:t>
            </a:r>
            <a:r>
              <a:rPr lang="uk-UA" sz="1400" dirty="0" smtClean="0"/>
              <a:t>ролі Антитерористичного </a:t>
            </a:r>
            <a:r>
              <a:rPr lang="uk-UA" sz="1400" dirty="0"/>
              <a:t>центру при Службі безпеки України та активізації діяльності Міжрегіональної координаційної комісії з </a:t>
            </a:r>
            <a:r>
              <a:rPr lang="uk-UA" sz="1400" dirty="0" smtClean="0"/>
              <a:t>метою об’єднання </a:t>
            </a:r>
            <a:r>
              <a:rPr lang="uk-UA" sz="1400" dirty="0"/>
              <a:t>зусиль міністерств і відомств, громадських </a:t>
            </a:r>
            <a:r>
              <a:rPr lang="uk-UA" sz="1400" dirty="0" smtClean="0"/>
              <a:t>організацій, які </a:t>
            </a:r>
            <a:r>
              <a:rPr lang="uk-UA" sz="1400" dirty="0"/>
              <a:t>відповідно до Закону залучаються до протидії тероризму. </a:t>
            </a:r>
          </a:p>
        </p:txBody>
      </p:sp>
      <p:sp>
        <p:nvSpPr>
          <p:cNvPr id="4" name="Місце для вмісту 3"/>
          <p:cNvSpPr>
            <a:spLocks noGrp="1"/>
          </p:cNvSpPr>
          <p:nvPr>
            <p:ph sz="half" idx="2"/>
          </p:nvPr>
        </p:nvSpPr>
        <p:spPr/>
        <p:txBody>
          <a:bodyPr>
            <a:normAutofit/>
          </a:bodyPr>
          <a:lstStyle/>
          <a:p>
            <a:endParaRPr lang="uk-UA" dirty="0"/>
          </a:p>
        </p:txBody>
      </p:sp>
    </p:spTree>
    <p:extLst>
      <p:ext uri="{BB962C8B-B14F-4D97-AF65-F5344CB8AC3E}">
        <p14:creationId xmlns:p14="http://schemas.microsoft.com/office/powerpoint/2010/main" val="34402702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err="1"/>
              <a:t>контртерористична</a:t>
            </a:r>
            <a:r>
              <a:rPr lang="uk-UA" dirty="0"/>
              <a:t> стратегія </a:t>
            </a:r>
            <a:r>
              <a:rPr lang="uk-UA" dirty="0" smtClean="0"/>
              <a:t>США</a:t>
            </a:r>
            <a:endParaRPr lang="uk-UA" dirty="0"/>
          </a:p>
        </p:txBody>
      </p:sp>
      <p:sp>
        <p:nvSpPr>
          <p:cNvPr id="3" name="Місце для вмісту 2"/>
          <p:cNvSpPr>
            <a:spLocks noGrp="1"/>
          </p:cNvSpPr>
          <p:nvPr>
            <p:ph sz="half" idx="1"/>
          </p:nvPr>
        </p:nvSpPr>
        <p:spPr/>
        <p:txBody>
          <a:bodyPr>
            <a:normAutofit fontScale="62500" lnSpcReduction="20000"/>
          </a:bodyPr>
          <a:lstStyle/>
          <a:p>
            <a:pPr algn="just"/>
            <a:r>
              <a:rPr lang="uk-UA" dirty="0" smtClean="0"/>
              <a:t>головна </a:t>
            </a:r>
            <a:r>
              <a:rPr lang="uk-UA" dirty="0"/>
              <a:t>мета </a:t>
            </a:r>
            <a:r>
              <a:rPr lang="uk-UA" dirty="0" err="1"/>
              <a:t>контртерористичних</a:t>
            </a:r>
            <a:r>
              <a:rPr lang="uk-UA" dirty="0"/>
              <a:t> зусиль США на сучасному етапі – припинити, зруйнувати і зрештою завдати поразки мережі Аль-</a:t>
            </a:r>
            <a:r>
              <a:rPr lang="uk-UA" dirty="0" err="1"/>
              <a:t>Каїда</a:t>
            </a:r>
            <a:r>
              <a:rPr lang="uk-UA" dirty="0"/>
              <a:t>, афілійованим із нею організаціям і прибічникам з метою забезпечення безпеки громадян США та американських національних інтересів; </a:t>
            </a:r>
            <a:endParaRPr lang="uk-UA" dirty="0" smtClean="0"/>
          </a:p>
          <a:p>
            <a:pPr algn="just"/>
            <a:r>
              <a:rPr lang="uk-UA" dirty="0" smtClean="0"/>
              <a:t>головну </a:t>
            </a:r>
            <a:r>
              <a:rPr lang="uk-UA" dirty="0"/>
              <a:t>увагу вперше зосереджено на можливостях Аль-</a:t>
            </a:r>
            <a:r>
              <a:rPr lang="uk-UA" dirty="0" err="1"/>
              <a:t>Каїди</a:t>
            </a:r>
            <a:r>
              <a:rPr lang="uk-UA" dirty="0"/>
              <a:t> та її союзників спонукати мешканців США до здійснення терористичних актів на території своєї країни, тобто без прямого зовнішнього втручання. Таким чином, Стратегія – перший документ такого рівня, який визначає національну територію США як головний об’єкт антитерористичних зусиль з боку американського уряду</a:t>
            </a:r>
            <a:r>
              <a:rPr lang="uk-UA" dirty="0" smtClean="0"/>
              <a:t>;</a:t>
            </a:r>
          </a:p>
        </p:txBody>
      </p:sp>
      <p:sp>
        <p:nvSpPr>
          <p:cNvPr id="4" name="Місце для вмісту 3"/>
          <p:cNvSpPr>
            <a:spLocks noGrp="1"/>
          </p:cNvSpPr>
          <p:nvPr>
            <p:ph sz="half" idx="2"/>
          </p:nvPr>
        </p:nvSpPr>
        <p:spPr/>
        <p:txBody>
          <a:bodyPr>
            <a:normAutofit fontScale="62500" lnSpcReduction="20000"/>
          </a:bodyPr>
          <a:lstStyle/>
          <a:p>
            <a:endParaRPr lang="uk-UA"/>
          </a:p>
        </p:txBody>
      </p:sp>
    </p:spTree>
    <p:extLst>
      <p:ext uri="{BB962C8B-B14F-4D97-AF65-F5344CB8AC3E}">
        <p14:creationId xmlns:p14="http://schemas.microsoft.com/office/powerpoint/2010/main" val="7791689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err="1"/>
              <a:t>контртерористична</a:t>
            </a:r>
            <a:r>
              <a:rPr lang="uk-UA" dirty="0"/>
              <a:t> стратегія США</a:t>
            </a:r>
          </a:p>
        </p:txBody>
      </p:sp>
      <p:sp>
        <p:nvSpPr>
          <p:cNvPr id="3" name="Місце для вмісту 2"/>
          <p:cNvSpPr>
            <a:spLocks noGrp="1"/>
          </p:cNvSpPr>
          <p:nvPr>
            <p:ph sz="half" idx="1"/>
          </p:nvPr>
        </p:nvSpPr>
        <p:spPr>
          <a:xfrm>
            <a:off x="856212" y="2249485"/>
            <a:ext cx="5163588" cy="3935183"/>
          </a:xfrm>
        </p:spPr>
        <p:txBody>
          <a:bodyPr>
            <a:normAutofit fontScale="85000" lnSpcReduction="20000"/>
          </a:bodyPr>
          <a:lstStyle/>
          <a:p>
            <a:pPr algn="just"/>
            <a:r>
              <a:rPr lang="uk-UA" dirty="0"/>
              <a:t>термін «війна» використовується виключно в контексті кампанії, спрямованої проти Аль-</a:t>
            </a:r>
            <a:r>
              <a:rPr lang="uk-UA" dirty="0" err="1"/>
              <a:t>Каїди</a:t>
            </a:r>
            <a:r>
              <a:rPr lang="uk-UA" dirty="0"/>
              <a:t> як терористичної мережі. США не вважають себе у стані війни з тероризмом (як тактикою дій) або мусульманською релігією;</a:t>
            </a:r>
          </a:p>
          <a:p>
            <a:pPr algn="just"/>
            <a:r>
              <a:rPr lang="ru-RU" dirty="0" smtClean="0"/>
              <a:t>США </a:t>
            </a:r>
            <a:r>
              <a:rPr lang="ru-RU" dirty="0"/>
              <a:t>не </a:t>
            </a:r>
            <a:r>
              <a:rPr lang="ru-RU" dirty="0" err="1"/>
              <a:t>планують</a:t>
            </a:r>
            <a:r>
              <a:rPr lang="ru-RU" dirty="0"/>
              <a:t> </a:t>
            </a:r>
            <a:r>
              <a:rPr lang="ru-RU" dirty="0" err="1"/>
              <a:t>боротися</a:t>
            </a:r>
            <a:r>
              <a:rPr lang="ru-RU" dirty="0"/>
              <a:t> з </a:t>
            </a:r>
            <a:r>
              <a:rPr lang="ru-RU" dirty="0" err="1"/>
              <a:t>усіма</a:t>
            </a:r>
            <a:r>
              <a:rPr lang="ru-RU" dirty="0"/>
              <a:t> </a:t>
            </a:r>
            <a:r>
              <a:rPr lang="ru-RU" dirty="0" err="1"/>
              <a:t>терористичними</a:t>
            </a:r>
            <a:r>
              <a:rPr lang="ru-RU" dirty="0"/>
              <a:t> </a:t>
            </a:r>
            <a:r>
              <a:rPr lang="ru-RU" dirty="0" err="1"/>
              <a:t>організаціями</a:t>
            </a:r>
            <a:r>
              <a:rPr lang="ru-RU" dirty="0"/>
              <a:t> </a:t>
            </a:r>
            <a:r>
              <a:rPr lang="ru-RU" dirty="0" err="1"/>
              <a:t>світу</a:t>
            </a:r>
            <a:r>
              <a:rPr lang="ru-RU" dirty="0"/>
              <a:t>, </a:t>
            </a:r>
            <a:r>
              <a:rPr lang="ru-RU" dirty="0" err="1"/>
              <a:t>більшість</a:t>
            </a:r>
            <a:r>
              <a:rPr lang="ru-RU" dirty="0"/>
              <a:t> з </a:t>
            </a:r>
            <a:r>
              <a:rPr lang="ru-RU" dirty="0" err="1"/>
              <a:t>яких</a:t>
            </a:r>
            <a:r>
              <a:rPr lang="ru-RU" dirty="0"/>
              <a:t> </a:t>
            </a:r>
            <a:r>
              <a:rPr lang="ru-RU" dirty="0" err="1"/>
              <a:t>ніколи</a:t>
            </a:r>
            <a:r>
              <a:rPr lang="ru-RU" dirty="0"/>
              <a:t> не </a:t>
            </a:r>
            <a:r>
              <a:rPr lang="ru-RU" dirty="0" err="1"/>
              <a:t>мали</a:t>
            </a:r>
            <a:r>
              <a:rPr lang="ru-RU" dirty="0"/>
              <a:t> </a:t>
            </a:r>
            <a:r>
              <a:rPr lang="ru-RU" dirty="0" err="1"/>
              <a:t>ані</a:t>
            </a:r>
            <a:r>
              <a:rPr lang="ru-RU" dirty="0"/>
              <a:t> </a:t>
            </a:r>
            <a:r>
              <a:rPr lang="ru-RU" dirty="0" err="1"/>
              <a:t>намірів</a:t>
            </a:r>
            <a:r>
              <a:rPr lang="ru-RU" dirty="0"/>
              <a:t>, </a:t>
            </a:r>
            <a:r>
              <a:rPr lang="ru-RU" dirty="0" err="1"/>
              <a:t>ані</a:t>
            </a:r>
            <a:r>
              <a:rPr lang="ru-RU" dirty="0"/>
              <a:t> </a:t>
            </a:r>
            <a:r>
              <a:rPr lang="ru-RU" dirty="0" err="1"/>
              <a:t>можливостей</a:t>
            </a:r>
            <a:r>
              <a:rPr lang="ru-RU" dirty="0"/>
              <a:t> для </a:t>
            </a:r>
            <a:r>
              <a:rPr lang="ru-RU" dirty="0" err="1"/>
              <a:t>здійснення</a:t>
            </a:r>
            <a:r>
              <a:rPr lang="ru-RU" dirty="0"/>
              <a:t> </a:t>
            </a:r>
            <a:r>
              <a:rPr lang="ru-RU" dirty="0" err="1"/>
              <a:t>терористичних</a:t>
            </a:r>
            <a:r>
              <a:rPr lang="ru-RU" dirty="0"/>
              <a:t> </a:t>
            </a:r>
            <a:r>
              <a:rPr lang="ru-RU" dirty="0" err="1"/>
              <a:t>актів</a:t>
            </a:r>
            <a:r>
              <a:rPr lang="ru-RU" dirty="0"/>
              <a:t> </a:t>
            </a:r>
            <a:r>
              <a:rPr lang="ru-RU" dirty="0" err="1"/>
              <a:t>проти</a:t>
            </a:r>
            <a:r>
              <a:rPr lang="ru-RU" dirty="0"/>
              <a:t> США </a:t>
            </a:r>
            <a:r>
              <a:rPr lang="ru-RU" dirty="0" err="1"/>
              <a:t>або</a:t>
            </a:r>
            <a:r>
              <a:rPr lang="ru-RU" dirty="0"/>
              <a:t> </a:t>
            </a:r>
            <a:r>
              <a:rPr lang="ru-RU" dirty="0" err="1"/>
              <a:t>американських</a:t>
            </a:r>
            <a:r>
              <a:rPr lang="ru-RU" dirty="0"/>
              <a:t> </a:t>
            </a:r>
            <a:r>
              <a:rPr lang="ru-RU" dirty="0" err="1"/>
              <a:t>громадян</a:t>
            </a:r>
            <a:r>
              <a:rPr lang="ru-RU" dirty="0"/>
              <a:t>;</a:t>
            </a:r>
            <a:endParaRPr lang="uk-UA" dirty="0"/>
          </a:p>
        </p:txBody>
      </p:sp>
      <p:sp>
        <p:nvSpPr>
          <p:cNvPr id="4" name="Місце для вмісту 3"/>
          <p:cNvSpPr>
            <a:spLocks noGrp="1"/>
          </p:cNvSpPr>
          <p:nvPr>
            <p:ph sz="half" idx="2"/>
          </p:nvPr>
        </p:nvSpPr>
        <p:spPr/>
        <p:txBody>
          <a:bodyPr>
            <a:normAutofit fontScale="85000" lnSpcReduction="20000"/>
          </a:bodyPr>
          <a:lstStyle/>
          <a:p>
            <a:endParaRPr lang="uk-UA"/>
          </a:p>
        </p:txBody>
      </p:sp>
    </p:spTree>
    <p:extLst>
      <p:ext uri="{BB962C8B-B14F-4D97-AF65-F5344CB8AC3E}">
        <p14:creationId xmlns:p14="http://schemas.microsoft.com/office/powerpoint/2010/main" val="28683807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err="1"/>
              <a:t>контртерористична</a:t>
            </a:r>
            <a:r>
              <a:rPr lang="uk-UA" dirty="0"/>
              <a:t> стратегія США</a:t>
            </a:r>
          </a:p>
        </p:txBody>
      </p:sp>
      <p:sp>
        <p:nvSpPr>
          <p:cNvPr id="3" name="Місце для вмісту 2"/>
          <p:cNvSpPr>
            <a:spLocks noGrp="1"/>
          </p:cNvSpPr>
          <p:nvPr>
            <p:ph sz="half" idx="1"/>
          </p:nvPr>
        </p:nvSpPr>
        <p:spPr/>
        <p:txBody>
          <a:bodyPr>
            <a:normAutofit fontScale="70000" lnSpcReduction="20000"/>
          </a:bodyPr>
          <a:lstStyle/>
          <a:p>
            <a:pPr algn="just"/>
            <a:r>
              <a:rPr lang="uk-UA" dirty="0" smtClean="0"/>
              <a:t>існують </a:t>
            </a:r>
            <a:r>
              <a:rPr lang="uk-UA" dirty="0"/>
              <a:t>певні держави та угруповання, які разом з тим у світі підтримують тероризм з метою протистояння інтересам США. Головними державами-спонсорами тероризму США визнає Іран та Сирію, найбільш небезпечними організаціями – «</a:t>
            </a:r>
            <a:r>
              <a:rPr lang="uk-UA" dirty="0" err="1"/>
              <a:t>Хезболлах</a:t>
            </a:r>
            <a:r>
              <a:rPr lang="uk-UA" dirty="0"/>
              <a:t>» і «</a:t>
            </a:r>
            <a:r>
              <a:rPr lang="uk-UA" dirty="0" err="1"/>
              <a:t>Хамас</a:t>
            </a:r>
            <a:r>
              <a:rPr lang="uk-UA" dirty="0"/>
              <a:t>», які становлять загрозу Ізраїлю та інтересам США на Близькому Сході. Сполучені Штати мають намір застосовувати весь спектр інструментів зовнішньої політики для унеможливлення завдання шкоди американським інтересам цими режимами та організаціями.</a:t>
            </a:r>
          </a:p>
        </p:txBody>
      </p:sp>
      <p:sp>
        <p:nvSpPr>
          <p:cNvPr id="4" name="Місце для вмісту 3"/>
          <p:cNvSpPr>
            <a:spLocks noGrp="1"/>
          </p:cNvSpPr>
          <p:nvPr>
            <p:ph sz="half" idx="2"/>
          </p:nvPr>
        </p:nvSpPr>
        <p:spPr/>
        <p:txBody>
          <a:bodyPr>
            <a:normAutofit fontScale="70000" lnSpcReduction="20000"/>
          </a:bodyPr>
          <a:lstStyle/>
          <a:p>
            <a:endParaRPr lang="uk-UA"/>
          </a:p>
        </p:txBody>
      </p:sp>
    </p:spTree>
    <p:extLst>
      <p:ext uri="{BB962C8B-B14F-4D97-AF65-F5344CB8AC3E}">
        <p14:creationId xmlns:p14="http://schemas.microsoft.com/office/powerpoint/2010/main" val="31783172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t>Згідно зі Стратегією основними принципами, на яких </a:t>
            </a:r>
            <a:r>
              <a:rPr lang="uk-UA" sz="2800" dirty="0" smtClean="0"/>
              <a:t>будуються </a:t>
            </a:r>
            <a:r>
              <a:rPr lang="uk-UA" sz="2800" dirty="0" err="1" smtClean="0"/>
              <a:t>контртерористичні</a:t>
            </a:r>
            <a:r>
              <a:rPr lang="uk-UA" sz="2800" dirty="0" smtClean="0"/>
              <a:t> </a:t>
            </a:r>
            <a:r>
              <a:rPr lang="uk-UA" sz="2800" dirty="0"/>
              <a:t>зусилля США, є</a:t>
            </a:r>
            <a:r>
              <a:rPr lang="uk-UA" sz="2800" dirty="0" smtClean="0"/>
              <a:t>:</a:t>
            </a:r>
            <a:endParaRPr lang="uk-UA" sz="2800" dirty="0"/>
          </a:p>
        </p:txBody>
      </p:sp>
      <p:sp>
        <p:nvSpPr>
          <p:cNvPr id="3" name="Місце для вмісту 2"/>
          <p:cNvSpPr>
            <a:spLocks noGrp="1"/>
          </p:cNvSpPr>
          <p:nvPr>
            <p:ph sz="half" idx="1"/>
          </p:nvPr>
        </p:nvSpPr>
        <p:spPr>
          <a:xfrm>
            <a:off x="1141413" y="2249485"/>
            <a:ext cx="4878386" cy="3793867"/>
          </a:xfrm>
        </p:spPr>
        <p:txBody>
          <a:bodyPr>
            <a:noAutofit/>
          </a:bodyPr>
          <a:lstStyle/>
          <a:p>
            <a:pPr algn="just"/>
            <a:r>
              <a:rPr lang="uk-UA" sz="1600" dirty="0" smtClean="0"/>
              <a:t>дотримання </a:t>
            </a:r>
            <a:r>
              <a:rPr lang="uk-UA" sz="1600" dirty="0"/>
              <a:t>основоположних американських цінностей;</a:t>
            </a:r>
          </a:p>
          <a:p>
            <a:pPr algn="just"/>
            <a:r>
              <a:rPr lang="uk-UA" sz="1600" dirty="0" smtClean="0"/>
              <a:t>розбудова </a:t>
            </a:r>
            <a:r>
              <a:rPr lang="uk-UA" sz="1600" dirty="0"/>
              <a:t>відносин партнерства у сфері безпеки;</a:t>
            </a:r>
          </a:p>
          <a:p>
            <a:pPr algn="just"/>
            <a:r>
              <a:rPr lang="uk-UA" sz="1600" dirty="0" smtClean="0"/>
              <a:t>упровадження </a:t>
            </a:r>
            <a:r>
              <a:rPr lang="uk-UA" sz="1600" dirty="0"/>
              <a:t>скоординованих зусиль у </a:t>
            </a:r>
            <a:r>
              <a:rPr lang="uk-UA" sz="1600" dirty="0" err="1" smtClean="0"/>
              <a:t>загальноурядовому</a:t>
            </a:r>
            <a:r>
              <a:rPr lang="uk-UA" sz="1600" dirty="0" smtClean="0"/>
              <a:t> масштабі</a:t>
            </a:r>
            <a:r>
              <a:rPr lang="uk-UA" sz="1600" dirty="0"/>
              <a:t>; баланс довго- та короткострокових підходів;</a:t>
            </a:r>
          </a:p>
          <a:p>
            <a:pPr algn="just"/>
            <a:r>
              <a:rPr lang="uk-UA" sz="1600" dirty="0" smtClean="0"/>
              <a:t>дотримання </a:t>
            </a:r>
            <a:r>
              <a:rPr lang="uk-UA" sz="1600" dirty="0"/>
              <a:t>принципу непохитності та стійкості, що має демонструвати готовність США запобігти, а якщо необхідно – швидко ліквідувати наслідки, відновити потенціал і дати гідну відповідь </a:t>
            </a:r>
            <a:r>
              <a:rPr lang="uk-UA" sz="1600" dirty="0" smtClean="0"/>
              <a:t>будь-якому теракту</a:t>
            </a:r>
            <a:r>
              <a:rPr lang="uk-UA" sz="1600" dirty="0"/>
              <a:t>, здійсненому проти США.</a:t>
            </a:r>
          </a:p>
        </p:txBody>
      </p:sp>
      <p:sp>
        <p:nvSpPr>
          <p:cNvPr id="4" name="Місце для вмісту 3"/>
          <p:cNvSpPr>
            <a:spLocks noGrp="1"/>
          </p:cNvSpPr>
          <p:nvPr>
            <p:ph sz="half" idx="2"/>
          </p:nvPr>
        </p:nvSpPr>
        <p:spPr/>
        <p:txBody>
          <a:bodyPr>
            <a:normAutofit fontScale="62500" lnSpcReduction="20000"/>
          </a:bodyPr>
          <a:lstStyle/>
          <a:p>
            <a:endParaRPr lang="uk-UA"/>
          </a:p>
        </p:txBody>
      </p:sp>
    </p:spTree>
    <p:extLst>
      <p:ext uri="{BB962C8B-B14F-4D97-AF65-F5344CB8AC3E}">
        <p14:creationId xmlns:p14="http://schemas.microsoft.com/office/powerpoint/2010/main" val="34464312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t>Стратегія визначає 8 головних цілей, досягнення яких становитиме запоруку успіху глобальної антитерористичної місії США</a:t>
            </a:r>
            <a:endParaRPr lang="uk-UA" dirty="0"/>
          </a:p>
        </p:txBody>
      </p:sp>
      <p:sp>
        <p:nvSpPr>
          <p:cNvPr id="3" name="Місце для вмісту 2"/>
          <p:cNvSpPr>
            <a:spLocks noGrp="1"/>
          </p:cNvSpPr>
          <p:nvPr>
            <p:ph sz="half" idx="1"/>
          </p:nvPr>
        </p:nvSpPr>
        <p:spPr>
          <a:xfrm>
            <a:off x="556954" y="2249486"/>
            <a:ext cx="5462846" cy="4101438"/>
          </a:xfrm>
        </p:spPr>
        <p:txBody>
          <a:bodyPr>
            <a:noAutofit/>
          </a:bodyPr>
          <a:lstStyle/>
          <a:p>
            <a:pPr algn="just">
              <a:spcBef>
                <a:spcPts val="0"/>
              </a:spcBef>
            </a:pPr>
            <a:r>
              <a:rPr lang="uk-UA" sz="1600" dirty="0" smtClean="0"/>
              <a:t>захист </a:t>
            </a:r>
            <a:r>
              <a:rPr lang="uk-UA" sz="1600" dirty="0"/>
              <a:t>американського народу, держави та американських інтересів</a:t>
            </a:r>
            <a:r>
              <a:rPr lang="uk-UA" sz="1600" dirty="0" smtClean="0"/>
              <a:t>;</a:t>
            </a:r>
          </a:p>
          <a:p>
            <a:pPr algn="just">
              <a:spcBef>
                <a:spcPts val="0"/>
              </a:spcBef>
            </a:pPr>
            <a:r>
              <a:rPr lang="uk-UA" sz="1600" dirty="0" smtClean="0"/>
              <a:t>завдання </a:t>
            </a:r>
            <a:r>
              <a:rPr lang="uk-UA" sz="1600" dirty="0"/>
              <a:t>поразки мережі Аль-</a:t>
            </a:r>
            <a:r>
              <a:rPr lang="uk-UA" sz="1600" dirty="0" err="1"/>
              <a:t>Каїда</a:t>
            </a:r>
            <a:r>
              <a:rPr lang="uk-UA" sz="1600" dirty="0"/>
              <a:t>, її союзникам і прибічникам; </a:t>
            </a:r>
            <a:endParaRPr lang="uk-UA" sz="1600" dirty="0" smtClean="0"/>
          </a:p>
          <a:p>
            <a:pPr algn="just">
              <a:spcBef>
                <a:spcPts val="0"/>
              </a:spcBef>
            </a:pPr>
            <a:r>
              <a:rPr lang="uk-UA" sz="1600" dirty="0" smtClean="0"/>
              <a:t>недопущення </a:t>
            </a:r>
            <a:r>
              <a:rPr lang="uk-UA" sz="1600" dirty="0"/>
              <a:t>розробки, отримання та застосування зброї масового ураження із терористичною метою; </a:t>
            </a:r>
            <a:endParaRPr lang="uk-UA" sz="1600" dirty="0" smtClean="0"/>
          </a:p>
          <a:p>
            <a:pPr algn="just">
              <a:spcBef>
                <a:spcPts val="0"/>
              </a:spcBef>
            </a:pPr>
            <a:r>
              <a:rPr lang="uk-UA" sz="1600" dirty="0" smtClean="0"/>
              <a:t>ліквідація </a:t>
            </a:r>
            <a:r>
              <a:rPr lang="uk-UA" sz="1600" dirty="0"/>
              <a:t>«сірих зон», безпечних для переховування, підготовки та розташування баз </a:t>
            </a:r>
            <a:r>
              <a:rPr lang="uk-UA" sz="1600" dirty="0" smtClean="0"/>
              <a:t>терористів</a:t>
            </a:r>
          </a:p>
          <a:p>
            <a:pPr algn="just">
              <a:spcBef>
                <a:spcPts val="0"/>
              </a:spcBef>
            </a:pPr>
            <a:r>
              <a:rPr lang="uk-UA" sz="1600" dirty="0" smtClean="0"/>
              <a:t>розбудова </a:t>
            </a:r>
            <a:r>
              <a:rPr lang="uk-UA" sz="1600" dirty="0"/>
              <a:t>постійного антитерористичного партнерства</a:t>
            </a:r>
            <a:r>
              <a:rPr lang="uk-UA" sz="1600" dirty="0" smtClean="0"/>
              <a:t>;</a:t>
            </a:r>
          </a:p>
          <a:p>
            <a:pPr algn="just">
              <a:spcBef>
                <a:spcPts val="0"/>
              </a:spcBef>
            </a:pPr>
            <a:r>
              <a:rPr lang="uk-UA" sz="1600" dirty="0" smtClean="0"/>
              <a:t>порушення </a:t>
            </a:r>
            <a:r>
              <a:rPr lang="uk-UA" sz="1600" dirty="0" err="1"/>
              <a:t>зв’язків</a:t>
            </a:r>
            <a:r>
              <a:rPr lang="uk-UA" sz="1600" dirty="0"/>
              <a:t> між Аль-</a:t>
            </a:r>
            <a:r>
              <a:rPr lang="uk-UA" sz="1600" dirty="0" err="1"/>
              <a:t>Каїдою</a:t>
            </a:r>
            <a:r>
              <a:rPr lang="uk-UA" sz="1600" dirty="0"/>
              <a:t>, її регіональними осередками, прибічниками; </a:t>
            </a:r>
            <a:endParaRPr lang="uk-UA" sz="1600" dirty="0" smtClean="0"/>
          </a:p>
          <a:p>
            <a:pPr algn="just">
              <a:spcBef>
                <a:spcPts val="0"/>
              </a:spcBef>
            </a:pPr>
            <a:r>
              <a:rPr lang="uk-UA" sz="1600" dirty="0" smtClean="0"/>
              <a:t>протидія </a:t>
            </a:r>
            <a:r>
              <a:rPr lang="uk-UA" sz="1600" dirty="0"/>
              <a:t>ідеології Аль-</a:t>
            </a:r>
            <a:r>
              <a:rPr lang="uk-UA" sz="1600" dirty="0" err="1"/>
              <a:t>Каїди</a:t>
            </a:r>
            <a:r>
              <a:rPr lang="uk-UA" sz="1600" dirty="0"/>
              <a:t>; </a:t>
            </a:r>
            <a:endParaRPr lang="uk-UA" sz="1600" dirty="0" smtClean="0"/>
          </a:p>
          <a:p>
            <a:pPr algn="just">
              <a:spcBef>
                <a:spcPts val="0"/>
              </a:spcBef>
            </a:pPr>
            <a:r>
              <a:rPr lang="uk-UA" sz="1600" dirty="0" smtClean="0"/>
              <a:t>позбавлення </a:t>
            </a:r>
            <a:r>
              <a:rPr lang="uk-UA" sz="1600" dirty="0"/>
              <a:t>терористів засобів для існування та здійснення своєї діяльності</a:t>
            </a:r>
          </a:p>
        </p:txBody>
      </p:sp>
      <p:sp>
        <p:nvSpPr>
          <p:cNvPr id="4" name="Місце для вмісту 3"/>
          <p:cNvSpPr>
            <a:spLocks noGrp="1"/>
          </p:cNvSpPr>
          <p:nvPr>
            <p:ph sz="half" idx="2"/>
          </p:nvPr>
        </p:nvSpPr>
        <p:spPr/>
        <p:txBody>
          <a:bodyPr>
            <a:normAutofit/>
          </a:bodyPr>
          <a:lstStyle/>
          <a:p>
            <a:endParaRPr lang="uk-UA"/>
          </a:p>
        </p:txBody>
      </p:sp>
    </p:spTree>
    <p:extLst>
      <p:ext uri="{BB962C8B-B14F-4D97-AF65-F5344CB8AC3E}">
        <p14:creationId xmlns:p14="http://schemas.microsoft.com/office/powerpoint/2010/main" val="23034702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1413" y="618518"/>
            <a:ext cx="9905998" cy="1293409"/>
          </a:xfrm>
        </p:spPr>
        <p:txBody>
          <a:bodyPr/>
          <a:lstStyle/>
          <a:p>
            <a:pPr algn="ctr"/>
            <a:r>
              <a:rPr lang="uk-UA" dirty="0" err="1"/>
              <a:t>контртерористична</a:t>
            </a:r>
            <a:r>
              <a:rPr lang="uk-UA" dirty="0"/>
              <a:t> </a:t>
            </a:r>
            <a:r>
              <a:rPr lang="uk-UA" dirty="0" smtClean="0"/>
              <a:t>стратегія ЄС</a:t>
            </a:r>
            <a:endParaRPr lang="uk-UA" dirty="0"/>
          </a:p>
        </p:txBody>
      </p:sp>
      <p:sp>
        <p:nvSpPr>
          <p:cNvPr id="3" name="Місце для вмісту 2"/>
          <p:cNvSpPr>
            <a:spLocks noGrp="1"/>
          </p:cNvSpPr>
          <p:nvPr>
            <p:ph sz="half" idx="1"/>
          </p:nvPr>
        </p:nvSpPr>
        <p:spPr>
          <a:xfrm>
            <a:off x="847898" y="2097089"/>
            <a:ext cx="5203767" cy="4361900"/>
          </a:xfrm>
        </p:spPr>
        <p:txBody>
          <a:bodyPr>
            <a:normAutofit fontScale="70000" lnSpcReduction="20000"/>
          </a:bodyPr>
          <a:lstStyle/>
          <a:p>
            <a:pPr algn="just"/>
            <a:r>
              <a:rPr lang="uk-UA" dirty="0"/>
              <a:t>Ситуація й тенденції у сфері боротьби з тероризмом у країнах Європейського Союзу свідчать про те, що на загальний рівень терористичної загрози в Європі продовжує негативно впливати діяльність ісламістських, сепаратистських, ліворадикальних, анархістських і </a:t>
            </a:r>
            <a:r>
              <a:rPr lang="uk-UA" dirty="0" err="1"/>
              <a:t>праворадикальних</a:t>
            </a:r>
            <a:r>
              <a:rPr lang="uk-UA" dirty="0"/>
              <a:t> екстремістських і терористичних угруповань. Продовжується зростання кількості так званих </a:t>
            </a:r>
            <a:r>
              <a:rPr lang="uk-UA" dirty="0" err="1"/>
              <a:t>саморадикалізованих</a:t>
            </a:r>
            <a:r>
              <a:rPr lang="uk-UA" dirty="0"/>
              <a:t> осіб з числа громадян ЄС, які становлять підвищену небезпеку з огляду на складність їх виявлення. Тому невід’ємними складниками запобігання тероризму </a:t>
            </a:r>
            <a:r>
              <a:rPr lang="uk-UA" i="1" dirty="0">
                <a:solidFill>
                  <a:srgbClr val="FFFF00"/>
                </a:solidFill>
              </a:rPr>
              <a:t>є попередження радикалізації та вербування громадян.</a:t>
            </a:r>
          </a:p>
        </p:txBody>
      </p:sp>
      <p:sp>
        <p:nvSpPr>
          <p:cNvPr id="4" name="Місце для вмісту 3"/>
          <p:cNvSpPr>
            <a:spLocks noGrp="1"/>
          </p:cNvSpPr>
          <p:nvPr>
            <p:ph sz="half" idx="2"/>
          </p:nvPr>
        </p:nvSpPr>
        <p:spPr>
          <a:xfrm>
            <a:off x="6172200" y="2182984"/>
            <a:ext cx="4875211" cy="3541714"/>
          </a:xfrm>
        </p:spPr>
        <p:txBody>
          <a:bodyPr>
            <a:normAutofit fontScale="70000" lnSpcReduction="20000"/>
          </a:bodyPr>
          <a:lstStyle/>
          <a:p>
            <a:endParaRPr lang="uk-UA" dirty="0"/>
          </a:p>
        </p:txBody>
      </p:sp>
    </p:spTree>
    <p:extLst>
      <p:ext uri="{BB962C8B-B14F-4D97-AF65-F5344CB8AC3E}">
        <p14:creationId xmlns:p14="http://schemas.microsoft.com/office/powerpoint/2010/main" val="41829521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1413" y="618518"/>
            <a:ext cx="9905998" cy="1168718"/>
          </a:xfrm>
        </p:spPr>
        <p:txBody>
          <a:bodyPr>
            <a:normAutofit fontScale="90000"/>
          </a:bodyPr>
          <a:lstStyle/>
          <a:p>
            <a:r>
              <a:rPr lang="uk-UA" dirty="0"/>
              <a:t>Основними положеннями Стратегії внутрішньої безпеки ЄС у сфері боротьби з тероризмом є: </a:t>
            </a:r>
            <a:br>
              <a:rPr lang="uk-UA" dirty="0"/>
            </a:br>
            <a:endParaRPr lang="uk-UA" dirty="0"/>
          </a:p>
        </p:txBody>
      </p:sp>
      <p:sp>
        <p:nvSpPr>
          <p:cNvPr id="3" name="Місце для вмісту 2"/>
          <p:cNvSpPr>
            <a:spLocks noGrp="1"/>
          </p:cNvSpPr>
          <p:nvPr>
            <p:ph sz="half" idx="1"/>
          </p:nvPr>
        </p:nvSpPr>
        <p:spPr>
          <a:xfrm>
            <a:off x="573578" y="1786743"/>
            <a:ext cx="5943600" cy="4880063"/>
          </a:xfrm>
        </p:spPr>
        <p:txBody>
          <a:bodyPr>
            <a:noAutofit/>
          </a:bodyPr>
          <a:lstStyle/>
          <a:p>
            <a:pPr algn="just"/>
            <a:r>
              <a:rPr lang="uk-UA" sz="1400" dirty="0" smtClean="0"/>
              <a:t>попередження </a:t>
            </a:r>
            <a:r>
              <a:rPr lang="uk-UA" sz="1400" dirty="0"/>
              <a:t>радикалізації та вербування громадян для участі в терористичній діяльності шляхом розширення можливостей громадянського суспільства, місцевих органів влади й експертного співтовариства</a:t>
            </a:r>
            <a:r>
              <a:rPr lang="uk-UA" sz="1400" dirty="0" smtClean="0"/>
              <a:t>;</a:t>
            </a:r>
          </a:p>
          <a:p>
            <a:pPr algn="just"/>
            <a:r>
              <a:rPr lang="uk-UA" sz="1400" dirty="0" smtClean="0"/>
              <a:t>позбавлення </a:t>
            </a:r>
            <a:r>
              <a:rPr lang="uk-UA" sz="1400" dirty="0"/>
              <a:t>терористів доступу до фінансів, відстеження й перекриття фінансових операцій у спосіб заморожування активів та запобігання доступу до вибухових, біологічних, хімічних і ядерних речовин</a:t>
            </a:r>
            <a:r>
              <a:rPr lang="uk-UA" sz="1400" dirty="0" smtClean="0"/>
              <a:t>. </a:t>
            </a:r>
            <a:r>
              <a:rPr lang="uk-UA" sz="1400" dirty="0"/>
              <a:t>На рівні </a:t>
            </a:r>
            <a:r>
              <a:rPr lang="uk-UA" sz="1400" dirty="0" err="1"/>
              <a:t>Європолу</a:t>
            </a:r>
            <a:r>
              <a:rPr lang="uk-UA" sz="1400" dirty="0"/>
              <a:t> буде розроблено систему раннього попередження інцидентів, пов’язаних із застосуванням ядерних речовин. Ці дії вимагатимуть тісної координації держав-членів та розвитку державно-приватного партнерства; </a:t>
            </a:r>
            <a:endParaRPr lang="uk-UA" sz="1400" dirty="0" smtClean="0"/>
          </a:p>
          <a:p>
            <a:pPr algn="just"/>
            <a:r>
              <a:rPr lang="uk-UA" sz="1400" dirty="0" smtClean="0"/>
              <a:t>останній </a:t>
            </a:r>
            <a:r>
              <a:rPr lang="uk-UA" sz="1400" dirty="0"/>
              <a:t>напрямок Стратегії внутрішньої безпеки з питань запобігання тероризму стосується безпеки на транспорті, передусім авіаційному та морському. Безпека на транспорті забезпечуватиметься з дотриманням балансу необхідного рівня безпеки та прав людини шляхом проведення ефективних інспекційних і режимних заходів, моніторингу вантажних і пасажирських перевезень.</a:t>
            </a:r>
          </a:p>
        </p:txBody>
      </p:sp>
      <p:sp>
        <p:nvSpPr>
          <p:cNvPr id="4" name="Місце для вмісту 3"/>
          <p:cNvSpPr>
            <a:spLocks noGrp="1"/>
          </p:cNvSpPr>
          <p:nvPr>
            <p:ph sz="half" idx="2"/>
          </p:nvPr>
        </p:nvSpPr>
        <p:spPr>
          <a:xfrm>
            <a:off x="6991004" y="2249486"/>
            <a:ext cx="4056407" cy="3541714"/>
          </a:xfrm>
        </p:spPr>
        <p:txBody>
          <a:bodyPr>
            <a:normAutofit/>
          </a:bodyPr>
          <a:lstStyle/>
          <a:p>
            <a:endParaRPr lang="uk-UA"/>
          </a:p>
        </p:txBody>
      </p:sp>
    </p:spTree>
    <p:extLst>
      <p:ext uri="{BB962C8B-B14F-4D97-AF65-F5344CB8AC3E}">
        <p14:creationId xmlns:p14="http://schemas.microsoft.com/office/powerpoint/2010/main" val="34232671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тенденції </a:t>
            </a:r>
            <a:r>
              <a:rPr lang="uk-UA" dirty="0" smtClean="0"/>
              <a:t>протидії </a:t>
            </a:r>
            <a:r>
              <a:rPr lang="uk-UA" dirty="0"/>
              <a:t>тероризму</a:t>
            </a:r>
          </a:p>
        </p:txBody>
      </p:sp>
      <p:sp>
        <p:nvSpPr>
          <p:cNvPr id="3" name="Місце для вмісту 2"/>
          <p:cNvSpPr>
            <a:spLocks noGrp="1"/>
          </p:cNvSpPr>
          <p:nvPr>
            <p:ph idx="1"/>
          </p:nvPr>
        </p:nvSpPr>
        <p:spPr/>
        <p:txBody>
          <a:bodyPr>
            <a:normAutofit fontScale="92500" lnSpcReduction="20000"/>
          </a:bodyPr>
          <a:lstStyle/>
          <a:p>
            <a:pPr marL="457200" indent="-457200" algn="just">
              <a:buFont typeface="+mj-lt"/>
              <a:buAutoNum type="arabicPeriod"/>
            </a:pPr>
            <a:r>
              <a:rPr lang="uk-UA" dirty="0"/>
              <a:t>Посилення міжнародної взаємодії та обміну інформацією між країнами з питань боротьби з </a:t>
            </a:r>
            <a:r>
              <a:rPr lang="uk-UA" dirty="0" smtClean="0"/>
              <a:t>тероризмом</a:t>
            </a:r>
          </a:p>
          <a:p>
            <a:pPr marL="457200" indent="-457200" algn="just">
              <a:buFont typeface="+mj-lt"/>
              <a:buAutoNum type="arabicPeriod"/>
            </a:pPr>
            <a:r>
              <a:rPr lang="ru-RU" dirty="0" err="1" smtClean="0"/>
              <a:t>Посилення</a:t>
            </a:r>
            <a:r>
              <a:rPr lang="ru-RU" dirty="0" smtClean="0"/>
              <a:t> </a:t>
            </a:r>
            <a:r>
              <a:rPr lang="ru-RU" dirty="0" err="1"/>
              <a:t>взаємодії</a:t>
            </a:r>
            <a:r>
              <a:rPr lang="ru-RU" dirty="0"/>
              <a:t> та </a:t>
            </a:r>
            <a:r>
              <a:rPr lang="ru-RU" dirty="0" err="1"/>
              <a:t>обміну</a:t>
            </a:r>
            <a:r>
              <a:rPr lang="ru-RU" dirty="0"/>
              <a:t> </a:t>
            </a:r>
            <a:r>
              <a:rPr lang="ru-RU" dirty="0" err="1"/>
              <a:t>інформацією</a:t>
            </a:r>
            <a:r>
              <a:rPr lang="ru-RU" dirty="0"/>
              <a:t> з </a:t>
            </a:r>
            <a:r>
              <a:rPr lang="ru-RU" dirty="0" err="1"/>
              <a:t>питань</a:t>
            </a:r>
            <a:r>
              <a:rPr lang="ru-RU" dirty="0"/>
              <a:t> </a:t>
            </a:r>
            <a:r>
              <a:rPr lang="ru-RU" dirty="0" err="1"/>
              <a:t>протидії</a:t>
            </a:r>
            <a:r>
              <a:rPr lang="ru-RU" dirty="0"/>
              <a:t> </a:t>
            </a:r>
            <a:r>
              <a:rPr lang="ru-RU" dirty="0" err="1"/>
              <a:t>тероризму</a:t>
            </a:r>
            <a:r>
              <a:rPr lang="ru-RU" dirty="0"/>
              <a:t> </a:t>
            </a:r>
            <a:r>
              <a:rPr lang="ru-RU" dirty="0" err="1"/>
              <a:t>між</a:t>
            </a:r>
            <a:r>
              <a:rPr lang="ru-RU" dirty="0"/>
              <a:t> </a:t>
            </a:r>
            <a:r>
              <a:rPr lang="ru-RU" dirty="0" err="1"/>
              <a:t>уповноваженими</a:t>
            </a:r>
            <a:r>
              <a:rPr lang="ru-RU" dirty="0"/>
              <a:t> органами на </a:t>
            </a:r>
            <a:r>
              <a:rPr lang="ru-RU" dirty="0" err="1"/>
              <a:t>національному</a:t>
            </a:r>
            <a:r>
              <a:rPr lang="ru-RU" dirty="0"/>
              <a:t> </a:t>
            </a:r>
            <a:r>
              <a:rPr lang="ru-RU" dirty="0" err="1" smtClean="0"/>
              <a:t>рівні</a:t>
            </a:r>
            <a:endParaRPr lang="ru-RU" dirty="0" smtClean="0"/>
          </a:p>
          <a:p>
            <a:pPr marL="457200" indent="-457200" algn="just">
              <a:buFont typeface="+mj-lt"/>
              <a:buAutoNum type="arabicPeriod"/>
            </a:pPr>
            <a:r>
              <a:rPr lang="ru-RU" dirty="0" err="1" smtClean="0"/>
              <a:t>Посилення</a:t>
            </a:r>
            <a:r>
              <a:rPr lang="ru-RU" dirty="0" smtClean="0"/>
              <a:t> </a:t>
            </a:r>
            <a:r>
              <a:rPr lang="ru-RU" dirty="0" err="1"/>
              <a:t>профілактики</a:t>
            </a:r>
            <a:r>
              <a:rPr lang="ru-RU" dirty="0"/>
              <a:t> </a:t>
            </a:r>
            <a:r>
              <a:rPr lang="ru-RU" dirty="0" err="1"/>
              <a:t>тероризму</a:t>
            </a:r>
            <a:r>
              <a:rPr lang="ru-RU" dirty="0"/>
              <a:t>, у т. ч. </a:t>
            </a:r>
            <a:r>
              <a:rPr lang="ru-RU" dirty="0" err="1"/>
              <a:t>протидія</a:t>
            </a:r>
            <a:r>
              <a:rPr lang="ru-RU" dirty="0"/>
              <a:t> </a:t>
            </a:r>
            <a:r>
              <a:rPr lang="ru-RU" dirty="0" err="1"/>
              <a:t>радикалізації</a:t>
            </a:r>
            <a:r>
              <a:rPr lang="ru-RU" dirty="0" smtClean="0"/>
              <a:t>.</a:t>
            </a:r>
          </a:p>
          <a:p>
            <a:pPr marL="457200" indent="-457200" algn="just">
              <a:buFont typeface="+mj-lt"/>
              <a:buAutoNum type="arabicPeriod"/>
            </a:pPr>
            <a:r>
              <a:rPr lang="ru-RU" dirty="0" err="1" smtClean="0"/>
              <a:t>Використання</a:t>
            </a:r>
            <a:r>
              <a:rPr lang="ru-RU" dirty="0" smtClean="0"/>
              <a:t> </a:t>
            </a:r>
            <a:r>
              <a:rPr lang="ru-RU" dirty="0" err="1"/>
              <a:t>державними</a:t>
            </a:r>
            <a:r>
              <a:rPr lang="ru-RU" dirty="0"/>
              <a:t> органами </a:t>
            </a:r>
            <a:r>
              <a:rPr lang="ru-RU" dirty="0" err="1"/>
              <a:t>нових</a:t>
            </a:r>
            <a:r>
              <a:rPr lang="ru-RU" dirty="0"/>
              <a:t> </a:t>
            </a:r>
            <a:r>
              <a:rPr lang="ru-RU" dirty="0" err="1"/>
              <a:t>технологій</a:t>
            </a:r>
            <a:r>
              <a:rPr lang="ru-RU" dirty="0"/>
              <a:t> </a:t>
            </a:r>
            <a:r>
              <a:rPr lang="ru-RU" dirty="0" err="1"/>
              <a:t>боротьби</a:t>
            </a:r>
            <a:r>
              <a:rPr lang="ru-RU" dirty="0"/>
              <a:t> з </a:t>
            </a:r>
            <a:r>
              <a:rPr lang="ru-RU" dirty="0" err="1"/>
              <a:t>тероризмом</a:t>
            </a:r>
            <a:r>
              <a:rPr lang="ru-RU" dirty="0" smtClean="0"/>
              <a:t>.</a:t>
            </a:r>
          </a:p>
          <a:p>
            <a:pPr marL="457200" indent="-457200" algn="just">
              <a:buFont typeface="+mj-lt"/>
              <a:buAutoNum type="arabicPeriod"/>
            </a:pPr>
            <a:r>
              <a:rPr lang="ru-RU" dirty="0" err="1" smtClean="0"/>
              <a:t>Посилення</a:t>
            </a:r>
            <a:r>
              <a:rPr lang="ru-RU" dirty="0" smtClean="0"/>
              <a:t> </a:t>
            </a:r>
            <a:r>
              <a:rPr lang="ru-RU" dirty="0" err="1"/>
              <a:t>боротьби</a:t>
            </a:r>
            <a:r>
              <a:rPr lang="ru-RU" dirty="0"/>
              <a:t> з </a:t>
            </a:r>
            <a:r>
              <a:rPr lang="ru-RU" dirty="0" err="1"/>
              <a:t>фінансуванням</a:t>
            </a:r>
            <a:r>
              <a:rPr lang="ru-RU" dirty="0"/>
              <a:t> </a:t>
            </a:r>
            <a:r>
              <a:rPr lang="ru-RU" dirty="0" err="1"/>
              <a:t>тероризму</a:t>
            </a:r>
            <a:r>
              <a:rPr lang="ru-RU" dirty="0"/>
              <a:t>.</a:t>
            </a:r>
            <a:endParaRPr lang="uk-UA" dirty="0" smtClean="0"/>
          </a:p>
          <a:p>
            <a:pPr marL="457200" indent="-457200">
              <a:buFont typeface="+mj-lt"/>
              <a:buAutoNum type="arabicPeriod"/>
            </a:pPr>
            <a:endParaRPr lang="uk-UA" dirty="0"/>
          </a:p>
        </p:txBody>
      </p:sp>
    </p:spTree>
    <p:extLst>
      <p:ext uri="{BB962C8B-B14F-4D97-AF65-F5344CB8AC3E}">
        <p14:creationId xmlns:p14="http://schemas.microsoft.com/office/powerpoint/2010/main" val="17406749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marL="0" indent="0" algn="just">
              <a:buNone/>
            </a:pPr>
            <a:r>
              <a:rPr lang="ru-RU" dirty="0"/>
              <a:t>6</a:t>
            </a:r>
            <a:r>
              <a:rPr lang="ru-RU" dirty="0" smtClean="0"/>
              <a:t>. </a:t>
            </a:r>
            <a:r>
              <a:rPr lang="ru-RU" dirty="0" err="1" smtClean="0"/>
              <a:t>Посилення</a:t>
            </a:r>
            <a:r>
              <a:rPr lang="ru-RU" dirty="0" smtClean="0"/>
              <a:t> </a:t>
            </a:r>
            <a:r>
              <a:rPr lang="ru-RU" dirty="0"/>
              <a:t>контролю за </a:t>
            </a:r>
            <a:r>
              <a:rPr lang="ru-RU" dirty="0" err="1"/>
              <a:t>міграційними</a:t>
            </a:r>
            <a:r>
              <a:rPr lang="ru-RU" dirty="0"/>
              <a:t> </a:t>
            </a:r>
            <a:r>
              <a:rPr lang="ru-RU" dirty="0" err="1" smtClean="0"/>
              <a:t>процесами</a:t>
            </a:r>
            <a:endParaRPr lang="ru-RU" dirty="0" smtClean="0"/>
          </a:p>
          <a:p>
            <a:pPr marL="0" indent="0" algn="just">
              <a:buNone/>
            </a:pPr>
            <a:r>
              <a:rPr lang="ru-RU" dirty="0"/>
              <a:t>7. </a:t>
            </a:r>
            <a:r>
              <a:rPr lang="ru-RU" dirty="0" err="1"/>
              <a:t>Вдосконалення</a:t>
            </a:r>
            <a:r>
              <a:rPr lang="ru-RU" dirty="0"/>
              <a:t> </a:t>
            </a:r>
            <a:r>
              <a:rPr lang="ru-RU" dirty="0" err="1"/>
              <a:t>національного</a:t>
            </a:r>
            <a:r>
              <a:rPr lang="ru-RU" dirty="0"/>
              <a:t> </a:t>
            </a:r>
            <a:r>
              <a:rPr lang="ru-RU" dirty="0" err="1"/>
              <a:t>законодавства</a:t>
            </a:r>
            <a:r>
              <a:rPr lang="ru-RU" dirty="0"/>
              <a:t> з </a:t>
            </a:r>
            <a:r>
              <a:rPr lang="ru-RU" dirty="0" err="1"/>
              <a:t>питань</a:t>
            </a:r>
            <a:r>
              <a:rPr lang="ru-RU" dirty="0"/>
              <a:t> </a:t>
            </a:r>
            <a:r>
              <a:rPr lang="ru-RU" dirty="0" err="1"/>
              <a:t>протидії</a:t>
            </a:r>
            <a:r>
              <a:rPr lang="ru-RU" dirty="0"/>
              <a:t> </a:t>
            </a:r>
            <a:r>
              <a:rPr lang="ru-RU" dirty="0" err="1"/>
              <a:t>тероризму</a:t>
            </a:r>
            <a:r>
              <a:rPr lang="ru-RU" dirty="0"/>
              <a:t>, </a:t>
            </a:r>
            <a:r>
              <a:rPr lang="ru-RU" dirty="0" err="1"/>
              <a:t>надання</a:t>
            </a:r>
            <a:r>
              <a:rPr lang="ru-RU" dirty="0"/>
              <a:t> </a:t>
            </a:r>
            <a:r>
              <a:rPr lang="ru-RU" dirty="0" err="1"/>
              <a:t>додаткових</a:t>
            </a:r>
            <a:r>
              <a:rPr lang="ru-RU" dirty="0"/>
              <a:t> </a:t>
            </a:r>
            <a:r>
              <a:rPr lang="ru-RU" dirty="0" err="1"/>
              <a:t>повноважень</a:t>
            </a:r>
            <a:r>
              <a:rPr lang="ru-RU" dirty="0"/>
              <a:t> </a:t>
            </a:r>
            <a:r>
              <a:rPr lang="ru-RU" dirty="0" err="1"/>
              <a:t>правоохоронним</a:t>
            </a:r>
            <a:r>
              <a:rPr lang="ru-RU" dirty="0"/>
              <a:t> органам і </a:t>
            </a:r>
            <a:r>
              <a:rPr lang="ru-RU" dirty="0" err="1"/>
              <a:t>спеціальним</a:t>
            </a:r>
            <a:r>
              <a:rPr lang="ru-RU" dirty="0"/>
              <a:t> службам.</a:t>
            </a:r>
            <a:endParaRPr lang="uk-UA" dirty="0"/>
          </a:p>
        </p:txBody>
      </p:sp>
    </p:spTree>
    <p:extLst>
      <p:ext uri="{BB962C8B-B14F-4D97-AF65-F5344CB8AC3E}">
        <p14:creationId xmlns:p14="http://schemas.microsoft.com/office/powerpoint/2010/main" val="2688784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sz="half" idx="1"/>
          </p:nvPr>
        </p:nvSpPr>
        <p:spPr>
          <a:xfrm>
            <a:off x="1141411" y="2249485"/>
            <a:ext cx="4868692" cy="3752303"/>
          </a:xfrm>
        </p:spPr>
        <p:txBody>
          <a:bodyPr>
            <a:noAutofit/>
          </a:bodyPr>
          <a:lstStyle/>
          <a:p>
            <a:pPr algn="just"/>
            <a:r>
              <a:rPr lang="uk-UA" sz="1600" b="1" dirty="0">
                <a:solidFill>
                  <a:srgbClr val="FFFF00"/>
                </a:solidFill>
              </a:rPr>
              <a:t>Запобігання тероризму </a:t>
            </a:r>
            <a:r>
              <a:rPr lang="uk-UA" sz="1600" dirty="0"/>
              <a:t>– це певний намір, політична позиція, точка зору на найбільш </a:t>
            </a:r>
            <a:r>
              <a:rPr lang="uk-UA" sz="1600" dirty="0" smtClean="0"/>
              <a:t> важливе </a:t>
            </a:r>
            <a:r>
              <a:rPr lang="uk-UA" sz="1600" dirty="0"/>
              <a:t>у системі подолання і мінімізації терористичних злочинів. </a:t>
            </a:r>
            <a:endParaRPr lang="uk-UA" sz="1600" dirty="0" smtClean="0"/>
          </a:p>
          <a:p>
            <a:pPr algn="just"/>
            <a:r>
              <a:rPr lang="uk-UA" sz="1600" dirty="0" smtClean="0"/>
              <a:t>теорія </a:t>
            </a:r>
            <a:r>
              <a:rPr lang="uk-UA" sz="1600" dirty="0"/>
              <a:t>запобігання тероризму, яка визначає напрями відповідної політики і </a:t>
            </a:r>
            <a:r>
              <a:rPr lang="uk-UA" sz="1600" dirty="0" smtClean="0"/>
              <a:t>збагачує </a:t>
            </a:r>
            <a:r>
              <a:rPr lang="uk-UA" sz="1600" dirty="0"/>
              <a:t>практику. </a:t>
            </a:r>
            <a:endParaRPr lang="uk-UA" sz="1600" dirty="0" smtClean="0"/>
          </a:p>
          <a:p>
            <a:pPr algn="just"/>
            <a:r>
              <a:rPr lang="uk-UA" sz="1600" dirty="0" smtClean="0"/>
              <a:t>стратегія і тактика запобігання</a:t>
            </a:r>
            <a:r>
              <a:rPr lang="uk-UA" sz="1600" dirty="0"/>
              <a:t>. </a:t>
            </a:r>
            <a:endParaRPr lang="uk-UA" sz="1600" dirty="0" smtClean="0"/>
          </a:p>
          <a:p>
            <a:pPr algn="just"/>
            <a:r>
              <a:rPr lang="uk-UA" sz="1600" dirty="0" smtClean="0"/>
              <a:t>значний творчий </a:t>
            </a:r>
            <a:r>
              <a:rPr lang="uk-UA" sz="1600" dirty="0"/>
              <a:t>внесок у теорію і практику запобігання тероризму, оскільки є орієнтованою на </a:t>
            </a:r>
            <a:r>
              <a:rPr lang="uk-UA" sz="1600" dirty="0" smtClean="0"/>
              <a:t>максимальний </a:t>
            </a:r>
            <a:r>
              <a:rPr lang="uk-UA" sz="1600" dirty="0"/>
              <a:t>позитивний результат і ефективність цієї діяльності.</a:t>
            </a:r>
          </a:p>
        </p:txBody>
      </p:sp>
      <p:sp>
        <p:nvSpPr>
          <p:cNvPr id="4" name="Місце для вмісту 3"/>
          <p:cNvSpPr>
            <a:spLocks noGrp="1"/>
          </p:cNvSpPr>
          <p:nvPr>
            <p:ph sz="half" idx="2"/>
          </p:nvPr>
        </p:nvSpPr>
        <p:spPr/>
        <p:txBody>
          <a:bodyPr>
            <a:normAutofit fontScale="62500" lnSpcReduction="20000"/>
          </a:bodyPr>
          <a:lstStyle/>
          <a:p>
            <a:endParaRPr lang="uk-UA"/>
          </a:p>
        </p:txBody>
      </p:sp>
    </p:spTree>
    <p:extLst>
      <p:ext uri="{BB962C8B-B14F-4D97-AF65-F5344CB8AC3E}">
        <p14:creationId xmlns:p14="http://schemas.microsoft.com/office/powerpoint/2010/main" val="40724099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400" dirty="0"/>
              <a:t>Посилення міжнародної взаємодії та обміну інформацією між країнами з питань боротьби з тероризмом</a:t>
            </a:r>
          </a:p>
        </p:txBody>
      </p:sp>
      <p:sp>
        <p:nvSpPr>
          <p:cNvPr id="3" name="Місце для вмісту 2"/>
          <p:cNvSpPr>
            <a:spLocks noGrp="1"/>
          </p:cNvSpPr>
          <p:nvPr>
            <p:ph sz="half" idx="1"/>
          </p:nvPr>
        </p:nvSpPr>
        <p:spPr/>
        <p:txBody>
          <a:bodyPr>
            <a:noAutofit/>
          </a:bodyPr>
          <a:lstStyle/>
          <a:p>
            <a:pPr algn="just"/>
            <a:r>
              <a:rPr lang="uk-UA" sz="1600" dirty="0" smtClean="0"/>
              <a:t>12</a:t>
            </a:r>
            <a:r>
              <a:rPr lang="uk-UA" sz="1600" dirty="0"/>
              <a:t> грудня 2016 р. на засіданні Ради Безпеки Організації Об’єднаних Націй було </a:t>
            </a:r>
            <a:r>
              <a:rPr lang="uk-UA" sz="1600" dirty="0" smtClean="0"/>
              <a:t>прийнято </a:t>
            </a:r>
            <a:r>
              <a:rPr lang="uk-UA" sz="1600" dirty="0"/>
              <a:t>резолюцію № 2322 (одним з авторів якої є Україна), що закликає держави до </a:t>
            </a:r>
            <a:r>
              <a:rPr lang="uk-UA" sz="1600" dirty="0" smtClean="0"/>
              <a:t>посилення </a:t>
            </a:r>
            <a:r>
              <a:rPr lang="uk-UA" sz="1600" dirty="0"/>
              <a:t>та розширення міждержавної взаємодії та взаємодопомоги у сфері боротьби з </a:t>
            </a:r>
            <a:r>
              <a:rPr lang="uk-UA" sz="1600" dirty="0" smtClean="0"/>
              <a:t>тероризмом</a:t>
            </a:r>
            <a:r>
              <a:rPr lang="uk-UA" sz="1600" dirty="0"/>
              <a:t>, обміну інформацією щодо терористичних організацій та бойовиків-терористів, включаючи їхні біометричні та біографічні дані. У документі також зазначається </a:t>
            </a:r>
            <a:r>
              <a:rPr lang="uk-UA" sz="1600" dirty="0" smtClean="0"/>
              <a:t>важливість </a:t>
            </a:r>
            <a:r>
              <a:rPr lang="uk-UA" sz="1600" dirty="0"/>
              <a:t>співробітництва між судовими та правоохоронними органами щодо розслідування злочинів, пов’язаних з </a:t>
            </a:r>
            <a:r>
              <a:rPr lang="uk-UA" sz="1600" dirty="0" smtClean="0"/>
              <a:t>тероризмом.</a:t>
            </a:r>
            <a:endParaRPr lang="uk-UA" sz="1600" dirty="0"/>
          </a:p>
        </p:txBody>
      </p:sp>
      <p:sp>
        <p:nvSpPr>
          <p:cNvPr id="4" name="Місце для вмісту 3"/>
          <p:cNvSpPr>
            <a:spLocks noGrp="1"/>
          </p:cNvSpPr>
          <p:nvPr>
            <p:ph sz="half" idx="2"/>
          </p:nvPr>
        </p:nvSpPr>
        <p:spPr/>
        <p:txBody>
          <a:bodyPr>
            <a:normAutofit fontScale="62500" lnSpcReduction="20000"/>
          </a:bodyPr>
          <a:lstStyle/>
          <a:p>
            <a:endParaRPr lang="uk-UA"/>
          </a:p>
        </p:txBody>
      </p:sp>
    </p:spTree>
    <p:extLst>
      <p:ext uri="{BB962C8B-B14F-4D97-AF65-F5344CB8AC3E}">
        <p14:creationId xmlns:p14="http://schemas.microsoft.com/office/powerpoint/2010/main" val="18873858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400" dirty="0"/>
              <a:t>Посилення міжнародної взаємодії та обміну інформацією між країнами з питань боротьби з тероризмом</a:t>
            </a:r>
          </a:p>
        </p:txBody>
      </p:sp>
      <p:sp>
        <p:nvSpPr>
          <p:cNvPr id="3" name="Місце для вмісту 2"/>
          <p:cNvSpPr>
            <a:spLocks noGrp="1"/>
          </p:cNvSpPr>
          <p:nvPr>
            <p:ph sz="half" idx="1"/>
          </p:nvPr>
        </p:nvSpPr>
        <p:spPr>
          <a:xfrm>
            <a:off x="773083" y="2036619"/>
            <a:ext cx="5278581" cy="4638502"/>
          </a:xfrm>
        </p:spPr>
        <p:txBody>
          <a:bodyPr>
            <a:noAutofit/>
          </a:bodyPr>
          <a:lstStyle/>
          <a:p>
            <a:pPr algn="just"/>
            <a:r>
              <a:rPr lang="uk-UA" sz="1200" dirty="0"/>
              <a:t>Прикладом тривалої співпраці з питань протидії тероризму є взаємодія США з </a:t>
            </a:r>
            <a:r>
              <a:rPr lang="uk-UA" sz="1200" dirty="0" smtClean="0"/>
              <a:t>країнами </a:t>
            </a:r>
            <a:r>
              <a:rPr lang="uk-UA" sz="1200" dirty="0"/>
              <a:t>Європейського Союзу (передусім Францією, Німеччиною та Великою Британією), яка розширюється з 2001 р., коли адміністрація Джорджа Буша-молодшого підписала ключову угоду з поліцейською службою ЄС (</a:t>
            </a:r>
            <a:r>
              <a:rPr lang="uk-UA" sz="1200" dirty="0" err="1"/>
              <a:t>Європол</a:t>
            </a:r>
            <a:r>
              <a:rPr lang="uk-UA" sz="1200" dirty="0"/>
              <a:t>). Угода надала можливість </a:t>
            </a:r>
            <a:r>
              <a:rPr lang="uk-UA" sz="1200" dirty="0" smtClean="0"/>
              <a:t>здійснювати </a:t>
            </a:r>
            <a:r>
              <a:rPr lang="uk-UA" sz="1200" dirty="0"/>
              <a:t>обмін стратегічною та технічною інформацією з питань протидії тероризму, </a:t>
            </a:r>
            <a:r>
              <a:rPr lang="uk-UA" sz="1200" dirty="0" smtClean="0"/>
              <a:t>відмивання </a:t>
            </a:r>
            <a:r>
              <a:rPr lang="uk-UA" sz="1200" dirty="0"/>
              <a:t>грошей, протиправної торгівлі наркотиками, ядерними, радіологічними </a:t>
            </a:r>
            <a:r>
              <a:rPr lang="uk-UA" sz="1200" dirty="0" smtClean="0"/>
              <a:t>речовинами </a:t>
            </a:r>
            <a:r>
              <a:rPr lang="uk-UA" sz="1200" dirty="0"/>
              <a:t>та людьми. У 2002 р. додаткова угода між </a:t>
            </a:r>
            <a:r>
              <a:rPr lang="uk-UA" sz="1200" dirty="0" err="1"/>
              <a:t>Європолом</a:t>
            </a:r>
            <a:r>
              <a:rPr lang="uk-UA" sz="1200" dirty="0"/>
              <a:t> та компетентними органами США дозволила обмінюватися персональними даними підозрюваних осіб, а також </a:t>
            </a:r>
            <a:r>
              <a:rPr lang="uk-UA" sz="1200" dirty="0" smtClean="0"/>
              <a:t>запровадила </a:t>
            </a:r>
            <a:r>
              <a:rPr lang="uk-UA" sz="1200" dirty="0"/>
              <a:t>інститут офіцерів зв’язку. З того часу взаємодія ЄС та США розширюється та охоплює також питання протидії фінансуванню тероризму, нелегальній міграції, </a:t>
            </a:r>
            <a:r>
              <a:rPr lang="uk-UA" sz="1200" dirty="0" smtClean="0"/>
              <a:t>іноземним </a:t>
            </a:r>
            <a:r>
              <a:rPr lang="uk-UA" sz="1200" dirty="0"/>
              <a:t>бойовикам-терористам. Також було спрощено процедури екстрадиції та посилено правову взаємодію (наприклад, запроваджено практику роботи об’єднаних слідчих груп або проведення </a:t>
            </a:r>
            <a:r>
              <a:rPr lang="uk-UA" sz="1200" dirty="0" err="1"/>
              <a:t>відеоконференцій</a:t>
            </a:r>
            <a:r>
              <a:rPr lang="uk-UA" sz="1200" dirty="0"/>
              <a:t> за конкретними кримінальними провадженнями)</a:t>
            </a:r>
          </a:p>
        </p:txBody>
      </p:sp>
      <p:sp>
        <p:nvSpPr>
          <p:cNvPr id="4" name="Місце для вмісту 3"/>
          <p:cNvSpPr>
            <a:spLocks noGrp="1"/>
          </p:cNvSpPr>
          <p:nvPr>
            <p:ph sz="half" idx="2"/>
          </p:nvPr>
        </p:nvSpPr>
        <p:spPr/>
        <p:txBody>
          <a:bodyPr>
            <a:normAutofit fontScale="47500" lnSpcReduction="20000"/>
          </a:bodyPr>
          <a:lstStyle/>
          <a:p>
            <a:endParaRPr lang="uk-UA"/>
          </a:p>
        </p:txBody>
      </p:sp>
    </p:spTree>
    <p:extLst>
      <p:ext uri="{BB962C8B-B14F-4D97-AF65-F5344CB8AC3E}">
        <p14:creationId xmlns:p14="http://schemas.microsoft.com/office/powerpoint/2010/main" val="20107403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800" dirty="0" err="1" smtClean="0"/>
              <a:t>Посилення</a:t>
            </a:r>
            <a:r>
              <a:rPr lang="ru-RU" sz="2800" dirty="0" smtClean="0"/>
              <a:t> </a:t>
            </a:r>
            <a:r>
              <a:rPr lang="ru-RU" sz="2800" dirty="0" err="1"/>
              <a:t>взаємодії</a:t>
            </a:r>
            <a:r>
              <a:rPr lang="ru-RU" sz="2800" dirty="0"/>
              <a:t> та </a:t>
            </a:r>
            <a:r>
              <a:rPr lang="ru-RU" sz="2800" dirty="0" err="1"/>
              <a:t>обміну</a:t>
            </a:r>
            <a:r>
              <a:rPr lang="ru-RU" sz="2800" dirty="0"/>
              <a:t> </a:t>
            </a:r>
            <a:r>
              <a:rPr lang="ru-RU" sz="2800" dirty="0" err="1"/>
              <a:t>інформацією</a:t>
            </a:r>
            <a:r>
              <a:rPr lang="ru-RU" sz="2800" dirty="0"/>
              <a:t> з </a:t>
            </a:r>
            <a:r>
              <a:rPr lang="ru-RU" sz="2800" dirty="0" err="1"/>
              <a:t>питань</a:t>
            </a:r>
            <a:r>
              <a:rPr lang="ru-RU" sz="2800" dirty="0"/>
              <a:t> </a:t>
            </a:r>
            <a:r>
              <a:rPr lang="ru-RU" sz="2800" dirty="0" err="1"/>
              <a:t>протидії</a:t>
            </a:r>
            <a:r>
              <a:rPr lang="ru-RU" sz="2800" dirty="0"/>
              <a:t> </a:t>
            </a:r>
            <a:r>
              <a:rPr lang="ru-RU" sz="2800" dirty="0" err="1" smtClean="0"/>
              <a:t>тероризму</a:t>
            </a:r>
            <a:r>
              <a:rPr lang="ru-RU" sz="2800" dirty="0" smtClean="0"/>
              <a:t> </a:t>
            </a:r>
            <a:r>
              <a:rPr lang="ru-RU" sz="2800" dirty="0" err="1" smtClean="0"/>
              <a:t>між</a:t>
            </a:r>
            <a:r>
              <a:rPr lang="ru-RU" sz="2800" dirty="0" smtClean="0"/>
              <a:t> </a:t>
            </a:r>
            <a:r>
              <a:rPr lang="ru-RU" sz="2800" dirty="0" err="1"/>
              <a:t>уповноваженими</a:t>
            </a:r>
            <a:r>
              <a:rPr lang="ru-RU" sz="2800" dirty="0"/>
              <a:t> органами на </a:t>
            </a:r>
            <a:r>
              <a:rPr lang="ru-RU" sz="2800" dirty="0" err="1"/>
              <a:t>національному</a:t>
            </a:r>
            <a:r>
              <a:rPr lang="ru-RU" sz="2800" dirty="0"/>
              <a:t> </a:t>
            </a:r>
            <a:r>
              <a:rPr lang="ru-RU" sz="2800" dirty="0" err="1"/>
              <a:t>рівні</a:t>
            </a:r>
            <a:endParaRPr lang="uk-UA" sz="2800" dirty="0"/>
          </a:p>
        </p:txBody>
      </p:sp>
      <p:sp>
        <p:nvSpPr>
          <p:cNvPr id="3" name="Місце для вмісту 2"/>
          <p:cNvSpPr>
            <a:spLocks noGrp="1"/>
          </p:cNvSpPr>
          <p:nvPr>
            <p:ph sz="half" idx="1"/>
          </p:nvPr>
        </p:nvSpPr>
        <p:spPr>
          <a:xfrm>
            <a:off x="723208" y="2028305"/>
            <a:ext cx="5296592" cy="3762895"/>
          </a:xfrm>
        </p:spPr>
        <p:txBody>
          <a:bodyPr>
            <a:noAutofit/>
          </a:bodyPr>
          <a:lstStyle/>
          <a:p>
            <a:pPr algn="just"/>
            <a:r>
              <a:rPr lang="uk-UA" sz="1600" dirty="0"/>
              <a:t>У ЄС вжито низку заходів, спрямованих насамперед на підвищення ефективності </a:t>
            </a:r>
            <a:r>
              <a:rPr lang="uk-UA" sz="1600" dirty="0" smtClean="0"/>
              <a:t>взаємодії </a:t>
            </a:r>
            <a:r>
              <a:rPr lang="uk-UA" sz="1600" dirty="0"/>
              <a:t>та обміну інформацією між національними спеціальними та поліцейськими </a:t>
            </a:r>
            <a:r>
              <a:rPr lang="uk-UA" sz="1600" dirty="0" smtClean="0"/>
              <a:t>службами</a:t>
            </a:r>
            <a:r>
              <a:rPr lang="uk-UA" sz="1600" dirty="0"/>
              <a:t>, а також посилення прикордонного контролю. У 2016 р. на основі інформації </a:t>
            </a:r>
            <a:r>
              <a:rPr lang="uk-UA" sz="1600" dirty="0" smtClean="0"/>
              <a:t>Антитерористичної </a:t>
            </a:r>
            <a:r>
              <a:rPr lang="uk-UA" sz="1600" dirty="0"/>
              <a:t>групи (м. Гаага) створено єдину базу даних, до якої в режимі </a:t>
            </a:r>
            <a:r>
              <a:rPr lang="uk-UA" sz="1600" dirty="0" smtClean="0"/>
              <a:t>реального </a:t>
            </a:r>
            <a:r>
              <a:rPr lang="uk-UA" sz="1600" dirty="0"/>
              <a:t>часу мають доступ понад 20 європейських спецслужб. Розроблено та </a:t>
            </a:r>
            <a:r>
              <a:rPr lang="uk-UA" sz="1600" dirty="0" smtClean="0"/>
              <a:t>заплановано </a:t>
            </a:r>
            <a:r>
              <a:rPr lang="uk-UA" sz="1600" dirty="0"/>
              <a:t>реалізацію пілотного проекту щодо автоматизованого обміну даними між </a:t>
            </a:r>
            <a:r>
              <a:rPr lang="uk-UA" sz="1600" dirty="0" smtClean="0"/>
              <a:t>правоохоронними </a:t>
            </a:r>
            <a:r>
              <a:rPr lang="uk-UA" sz="1600" dirty="0"/>
              <a:t>органами країн – членів ЄС щодо осіб, які мають судимість. Крім цього, </a:t>
            </a:r>
            <a:r>
              <a:rPr lang="uk-UA" sz="1600" dirty="0" smtClean="0"/>
              <a:t>активізується </a:t>
            </a:r>
            <a:r>
              <a:rPr lang="uk-UA" sz="1600" dirty="0"/>
              <a:t>робота з уведення в дію Європейської інформаційної системи авторизації </a:t>
            </a:r>
            <a:r>
              <a:rPr lang="uk-UA" sz="1600" dirty="0" smtClean="0"/>
              <a:t>подорожей</a:t>
            </a:r>
            <a:endParaRPr lang="uk-UA" sz="1600" dirty="0"/>
          </a:p>
        </p:txBody>
      </p:sp>
      <p:sp>
        <p:nvSpPr>
          <p:cNvPr id="4" name="Місце для вмісту 3"/>
          <p:cNvSpPr>
            <a:spLocks noGrp="1"/>
          </p:cNvSpPr>
          <p:nvPr>
            <p:ph sz="half" idx="2"/>
          </p:nvPr>
        </p:nvSpPr>
        <p:spPr/>
        <p:txBody>
          <a:bodyPr>
            <a:normAutofit fontScale="62500" lnSpcReduction="20000"/>
          </a:bodyPr>
          <a:lstStyle/>
          <a:p>
            <a:endParaRPr lang="uk-UA"/>
          </a:p>
        </p:txBody>
      </p:sp>
    </p:spTree>
    <p:extLst>
      <p:ext uri="{BB962C8B-B14F-4D97-AF65-F5344CB8AC3E}">
        <p14:creationId xmlns:p14="http://schemas.microsoft.com/office/powerpoint/2010/main" val="9954156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err="1" smtClean="0"/>
              <a:t>Посилення</a:t>
            </a:r>
            <a:r>
              <a:rPr lang="ru-RU" dirty="0" smtClean="0"/>
              <a:t> </a:t>
            </a:r>
            <a:r>
              <a:rPr lang="ru-RU" dirty="0" err="1"/>
              <a:t>профілактики</a:t>
            </a:r>
            <a:r>
              <a:rPr lang="ru-RU" dirty="0"/>
              <a:t> </a:t>
            </a:r>
            <a:r>
              <a:rPr lang="ru-RU" dirty="0" err="1"/>
              <a:t>тероризму</a:t>
            </a:r>
            <a:r>
              <a:rPr lang="ru-RU" dirty="0"/>
              <a:t>, у т. ч. </a:t>
            </a:r>
            <a:r>
              <a:rPr lang="ru-RU" dirty="0" err="1"/>
              <a:t>протидія</a:t>
            </a:r>
            <a:r>
              <a:rPr lang="ru-RU" dirty="0"/>
              <a:t> </a:t>
            </a:r>
            <a:r>
              <a:rPr lang="ru-RU" dirty="0" err="1"/>
              <a:t>радикалізації</a:t>
            </a:r>
            <a:r>
              <a:rPr lang="ru-RU" dirty="0"/>
              <a:t>.</a:t>
            </a:r>
            <a:endParaRPr lang="uk-UA" dirty="0"/>
          </a:p>
        </p:txBody>
      </p:sp>
      <p:sp>
        <p:nvSpPr>
          <p:cNvPr id="3" name="Місце для вмісту 2"/>
          <p:cNvSpPr>
            <a:spLocks noGrp="1"/>
          </p:cNvSpPr>
          <p:nvPr>
            <p:ph idx="1"/>
          </p:nvPr>
        </p:nvSpPr>
        <p:spPr/>
        <p:txBody>
          <a:bodyPr>
            <a:normAutofit fontScale="77500" lnSpcReduction="20000"/>
          </a:bodyPr>
          <a:lstStyle/>
          <a:p>
            <a:pPr algn="just"/>
            <a:r>
              <a:rPr lang="uk-UA" dirty="0"/>
              <a:t>У багатьох країнах запроваджені та виконуються спеціалізовані програми, </a:t>
            </a:r>
            <a:r>
              <a:rPr lang="uk-UA" dirty="0" smtClean="0"/>
              <a:t>спрямовані </a:t>
            </a:r>
            <a:r>
              <a:rPr lang="uk-UA" dirty="0"/>
              <a:t>на недопущення поширення у суспільстві екстремістських поглядів, запобігання втягуванню молоді до участі у терористичних організаціях, застосовуються процедури </a:t>
            </a:r>
            <a:r>
              <a:rPr lang="uk-UA" dirty="0" smtClean="0"/>
              <a:t>амністії </a:t>
            </a:r>
            <a:r>
              <a:rPr lang="uk-UA" dirty="0"/>
              <a:t>окремих осіб, які брали участь у терористичній діяльності, та адаптації їх до мирного життя. Нещодавно було призначено нового </a:t>
            </a:r>
            <a:r>
              <a:rPr lang="uk-UA" dirty="0" err="1"/>
              <a:t>спецпредставника</a:t>
            </a:r>
            <a:r>
              <a:rPr lang="uk-UA" dirty="0"/>
              <a:t> ОБСЄ, який буде </a:t>
            </a:r>
            <a:r>
              <a:rPr lang="uk-UA" dirty="0" smtClean="0"/>
              <a:t>опікуватись </a:t>
            </a:r>
            <a:r>
              <a:rPr lang="uk-UA" dirty="0"/>
              <a:t>координацією обміну набутим досвідом за результатами реалізації таких програм 57 країнами, що входять до цієї організації. Дедалі більше країн звертає увагу на можливість радикалізації людей у місцях </a:t>
            </a:r>
            <a:r>
              <a:rPr lang="uk-UA" dirty="0" smtClean="0"/>
              <a:t>позбавлення </a:t>
            </a:r>
            <a:r>
              <a:rPr lang="uk-UA" dirty="0"/>
              <a:t>волі. Так, з метою запобігання цій загрозі в КНР нині розглядається питання щодо ізолювання засуджених терористів від інших в’язнів. У РФ опрацьовується питання створення спеціалізованих </a:t>
            </a:r>
            <a:r>
              <a:rPr lang="uk-UA" dirty="0" err="1"/>
              <a:t>тюрем</a:t>
            </a:r>
            <a:r>
              <a:rPr lang="uk-UA" dirty="0"/>
              <a:t> для недопущення вербування інших засуджених і </a:t>
            </a:r>
            <a:r>
              <a:rPr lang="uk-UA" dirty="0" smtClean="0"/>
              <a:t>поширення </a:t>
            </a:r>
            <a:r>
              <a:rPr lang="uk-UA" dirty="0"/>
              <a:t>серед них радикальної ідеології</a:t>
            </a:r>
          </a:p>
        </p:txBody>
      </p:sp>
    </p:spTree>
    <p:extLst>
      <p:ext uri="{BB962C8B-B14F-4D97-AF65-F5344CB8AC3E}">
        <p14:creationId xmlns:p14="http://schemas.microsoft.com/office/powerpoint/2010/main" val="330570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pPr algn="ctr"/>
            <a:r>
              <a:rPr lang="ru-RU" dirty="0" err="1" smtClean="0"/>
              <a:t>Використання</a:t>
            </a:r>
            <a:r>
              <a:rPr lang="ru-RU" dirty="0" smtClean="0"/>
              <a:t> </a:t>
            </a:r>
            <a:r>
              <a:rPr lang="ru-RU" dirty="0" err="1"/>
              <a:t>державними</a:t>
            </a:r>
            <a:r>
              <a:rPr lang="ru-RU" dirty="0"/>
              <a:t> органами </a:t>
            </a:r>
            <a:r>
              <a:rPr lang="ru-RU" dirty="0" err="1"/>
              <a:t>нових</a:t>
            </a:r>
            <a:r>
              <a:rPr lang="ru-RU" dirty="0"/>
              <a:t> </a:t>
            </a:r>
            <a:r>
              <a:rPr lang="ru-RU" dirty="0" err="1"/>
              <a:t>технологій</a:t>
            </a:r>
            <a:r>
              <a:rPr lang="ru-RU" dirty="0"/>
              <a:t> </a:t>
            </a:r>
            <a:r>
              <a:rPr lang="ru-RU" dirty="0" err="1"/>
              <a:t>боротьби</a:t>
            </a:r>
            <a:r>
              <a:rPr lang="ru-RU" dirty="0"/>
              <a:t> з </a:t>
            </a:r>
            <a:r>
              <a:rPr lang="ru-RU" dirty="0" err="1"/>
              <a:t>тероризмом</a:t>
            </a:r>
            <a:r>
              <a:rPr lang="ru-RU" dirty="0"/>
              <a:t>.</a:t>
            </a:r>
            <a:endParaRPr lang="uk-UA" dirty="0"/>
          </a:p>
        </p:txBody>
      </p:sp>
      <p:sp>
        <p:nvSpPr>
          <p:cNvPr id="5" name="Місце для вмісту 4"/>
          <p:cNvSpPr>
            <a:spLocks noGrp="1"/>
          </p:cNvSpPr>
          <p:nvPr>
            <p:ph sz="half" idx="1"/>
          </p:nvPr>
        </p:nvSpPr>
        <p:spPr/>
        <p:txBody>
          <a:bodyPr>
            <a:normAutofit fontScale="70000" lnSpcReduction="20000"/>
          </a:bodyPr>
          <a:lstStyle/>
          <a:p>
            <a:pPr algn="just"/>
            <a:r>
              <a:rPr lang="uk-UA" dirty="0"/>
              <a:t>З огляду на активне використання терористичними організаціями Інтернету та </a:t>
            </a:r>
            <a:r>
              <a:rPr lang="uk-UA" dirty="0" smtClean="0"/>
              <a:t>соціальних </a:t>
            </a:r>
            <a:r>
              <a:rPr lang="uk-UA" dirty="0"/>
              <a:t>мереж для пропаганди та вербування нових послідовників, планується створення Європейського центру боротьби з тероризмом та радикалізацією в Інтернеті. Він має стати елементом існуючого при </a:t>
            </a:r>
            <a:r>
              <a:rPr lang="uk-UA" dirty="0" err="1"/>
              <a:t>Європолі</a:t>
            </a:r>
            <a:r>
              <a:rPr lang="uk-UA" dirty="0"/>
              <a:t> довідкового бюро в мережі Інтернет. При МВС Чехії нещодавно утворено Центр боротьби з тероризмом і гібридними загрозами, діяльність якого зосереджена на аналізі інтернет-контенту і відповідному реагуванні.</a:t>
            </a:r>
          </a:p>
        </p:txBody>
      </p:sp>
      <p:sp>
        <p:nvSpPr>
          <p:cNvPr id="6" name="Місце для вмісту 5"/>
          <p:cNvSpPr>
            <a:spLocks noGrp="1"/>
          </p:cNvSpPr>
          <p:nvPr>
            <p:ph sz="half" idx="2"/>
          </p:nvPr>
        </p:nvSpPr>
        <p:spPr/>
        <p:txBody>
          <a:bodyPr>
            <a:normAutofit fontScale="70000" lnSpcReduction="20000"/>
          </a:bodyPr>
          <a:lstStyle/>
          <a:p>
            <a:endParaRPr lang="uk-UA"/>
          </a:p>
        </p:txBody>
      </p:sp>
    </p:spTree>
    <p:extLst>
      <p:ext uri="{BB962C8B-B14F-4D97-AF65-F5344CB8AC3E}">
        <p14:creationId xmlns:p14="http://schemas.microsoft.com/office/powerpoint/2010/main" val="30830076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sz="half" idx="1"/>
          </p:nvPr>
        </p:nvSpPr>
        <p:spPr/>
        <p:txBody>
          <a:bodyPr>
            <a:normAutofit fontScale="62500" lnSpcReduction="20000"/>
          </a:bodyPr>
          <a:lstStyle/>
          <a:p>
            <a:pPr algn="just"/>
            <a:r>
              <a:rPr lang="uk-UA" dirty="0" smtClean="0"/>
              <a:t>Зацікавленість викликає ще один напрям боротьби з тероризмом, який з’явився у США з огляду на особливості терористичної атаки у 2016 р. у м. Ніцца (Франція), коли зловмисник скористався вантажівкою. Передбачається, що лише у США до 2020 р. до Інтернету речей16 буде під’єднано близько 250 млн транспортних засобів, управління якими може здійснюватися через Всесвітню мережу. Це надає терористам можливість перехоплювати управління такими засобами та здійснювати терористичні атаки дистанційно, навіть не перетинаючи державний кордон. З огляду на таку потенційну загрозу в Міністерстві юстиції США розпочала функціонувати окрема група, що опікується виключно питаннями Інтернету речей</a:t>
            </a:r>
            <a:r>
              <a:rPr lang="ru-RU" dirty="0" smtClean="0"/>
              <a:t>.</a:t>
            </a:r>
            <a:endParaRPr lang="uk-UA" dirty="0"/>
          </a:p>
        </p:txBody>
      </p:sp>
      <p:sp>
        <p:nvSpPr>
          <p:cNvPr id="4" name="Місце для вмісту 3"/>
          <p:cNvSpPr>
            <a:spLocks noGrp="1"/>
          </p:cNvSpPr>
          <p:nvPr>
            <p:ph sz="half" idx="2"/>
          </p:nvPr>
        </p:nvSpPr>
        <p:spPr/>
        <p:txBody>
          <a:bodyPr>
            <a:normAutofit fontScale="62500" lnSpcReduction="20000"/>
          </a:bodyPr>
          <a:lstStyle/>
          <a:p>
            <a:endParaRPr lang="uk-UA"/>
          </a:p>
        </p:txBody>
      </p:sp>
    </p:spTree>
    <p:extLst>
      <p:ext uri="{BB962C8B-B14F-4D97-AF65-F5344CB8AC3E}">
        <p14:creationId xmlns:p14="http://schemas.microsoft.com/office/powerpoint/2010/main" val="18217061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err="1"/>
              <a:t>Посилення</a:t>
            </a:r>
            <a:r>
              <a:rPr lang="ru-RU" dirty="0"/>
              <a:t> </a:t>
            </a:r>
            <a:r>
              <a:rPr lang="ru-RU" dirty="0" err="1"/>
              <a:t>боротьби</a:t>
            </a:r>
            <a:r>
              <a:rPr lang="ru-RU" dirty="0"/>
              <a:t> з </a:t>
            </a:r>
            <a:r>
              <a:rPr lang="ru-RU" dirty="0" err="1"/>
              <a:t>фінансуванням</a:t>
            </a:r>
            <a:r>
              <a:rPr lang="ru-RU" dirty="0"/>
              <a:t> </a:t>
            </a:r>
            <a:r>
              <a:rPr lang="ru-RU" dirty="0" err="1"/>
              <a:t>тероризму</a:t>
            </a:r>
            <a:endParaRPr lang="uk-UA" dirty="0"/>
          </a:p>
        </p:txBody>
      </p:sp>
      <p:sp>
        <p:nvSpPr>
          <p:cNvPr id="3" name="Місце для вмісту 2"/>
          <p:cNvSpPr>
            <a:spLocks noGrp="1"/>
          </p:cNvSpPr>
          <p:nvPr>
            <p:ph sz="half" idx="1"/>
          </p:nvPr>
        </p:nvSpPr>
        <p:spPr/>
        <p:txBody>
          <a:bodyPr>
            <a:normAutofit fontScale="47500" lnSpcReduction="20000"/>
          </a:bodyPr>
          <a:lstStyle/>
          <a:p>
            <a:r>
              <a:rPr lang="uk-UA" dirty="0"/>
              <a:t>У грудні 2016 р. Єврокомісія представила комплекс заходів по боротьбі з </a:t>
            </a:r>
            <a:r>
              <a:rPr lang="uk-UA" dirty="0" smtClean="0"/>
              <a:t>фінансуванням </a:t>
            </a:r>
            <a:r>
              <a:rPr lang="uk-UA" dirty="0"/>
              <a:t>тероризму щодо посилення прикордонного контролю, удосконалення Шенгенської інформаційної системи (</a:t>
            </a:r>
            <a:r>
              <a:rPr lang="en-US" dirty="0"/>
              <a:t>SIS). </a:t>
            </a:r>
            <a:r>
              <a:rPr lang="uk-UA" dirty="0"/>
              <a:t>Зазначений комплекс передбачає збільшення контролю за перевезенням готівкових коштів та золота під час перетину кордонів ЄС. Особи, які викликають підозри, мають ретельно перевірятися, навіть якщо вони </a:t>
            </a:r>
            <a:r>
              <a:rPr lang="uk-UA" dirty="0" err="1"/>
              <a:t>ввозять</a:t>
            </a:r>
            <a:r>
              <a:rPr lang="uk-UA" dirty="0"/>
              <a:t> у ЄС менше дозволених 10 тис. євро. Для підвищення ефективності контролю за </a:t>
            </a:r>
            <a:r>
              <a:rPr lang="uk-UA" dirty="0" smtClean="0"/>
              <a:t>готівковими </a:t>
            </a:r>
            <a:r>
              <a:rPr lang="uk-UA" dirty="0"/>
              <a:t>коштами та банківськими картками, що пересилаються поштою, більше </a:t>
            </a:r>
            <a:r>
              <a:rPr lang="uk-UA" dirty="0" smtClean="0"/>
              <a:t>повноважень </a:t>
            </a:r>
            <a:r>
              <a:rPr lang="uk-UA" dirty="0"/>
              <a:t>отримають митні органи. Єврокомісія також пропонує запровадити загальні правила щодо боротьби з відмиванням коштів та ліквідації джерел фінансування </a:t>
            </a:r>
            <a:r>
              <a:rPr lang="uk-UA" dirty="0" smtClean="0"/>
              <a:t>екстремістських </a:t>
            </a:r>
            <a:r>
              <a:rPr lang="uk-UA" dirty="0"/>
              <a:t>організацій</a:t>
            </a:r>
            <a:r>
              <a:rPr lang="uk-UA" dirty="0" smtClean="0"/>
              <a:t>.</a:t>
            </a:r>
          </a:p>
          <a:p>
            <a:r>
              <a:rPr lang="uk-UA" dirty="0" smtClean="0"/>
              <a:t> </a:t>
            </a:r>
            <a:r>
              <a:rPr lang="uk-UA" dirty="0"/>
              <a:t>У рамках таких заходів </a:t>
            </a:r>
            <a:r>
              <a:rPr lang="uk-UA" dirty="0" smtClean="0"/>
              <a:t>упроваджено </a:t>
            </a:r>
            <a:r>
              <a:rPr lang="uk-UA" dirty="0"/>
              <a:t>внесення у зазначену базу даних щодо</a:t>
            </a:r>
            <a:r>
              <a:rPr lang="uk-UA" dirty="0" smtClean="0"/>
              <a:t>:</a:t>
            </a:r>
          </a:p>
          <a:p>
            <a:r>
              <a:rPr lang="uk-UA" dirty="0" smtClean="0"/>
              <a:t> </a:t>
            </a:r>
            <a:r>
              <a:rPr lang="uk-UA" dirty="0"/>
              <a:t>осіб, які підозрюються у причетності до терористичної діяльності</a:t>
            </a:r>
            <a:r>
              <a:rPr lang="uk-UA" dirty="0" smtClean="0"/>
              <a:t>;</a:t>
            </a:r>
          </a:p>
          <a:p>
            <a:r>
              <a:rPr lang="uk-UA" dirty="0" smtClean="0"/>
              <a:t>осіб</a:t>
            </a:r>
            <a:r>
              <a:rPr lang="uk-UA" dirty="0"/>
              <a:t>, яким заборонено в’їзд до Євросоюзу; </a:t>
            </a:r>
            <a:endParaRPr lang="uk-UA" dirty="0" smtClean="0"/>
          </a:p>
          <a:p>
            <a:r>
              <a:rPr lang="uk-UA" dirty="0" smtClean="0"/>
              <a:t>мігрантів</a:t>
            </a:r>
            <a:r>
              <a:rPr lang="uk-UA" dirty="0"/>
              <a:t>, стосовно яких видано санкцію на депортацію. </a:t>
            </a:r>
            <a:endParaRPr lang="uk-UA" dirty="0" smtClean="0"/>
          </a:p>
        </p:txBody>
      </p:sp>
      <p:sp>
        <p:nvSpPr>
          <p:cNvPr id="4" name="Місце для вмісту 3"/>
          <p:cNvSpPr>
            <a:spLocks noGrp="1"/>
          </p:cNvSpPr>
          <p:nvPr>
            <p:ph sz="half" idx="2"/>
          </p:nvPr>
        </p:nvSpPr>
        <p:spPr/>
        <p:txBody>
          <a:bodyPr>
            <a:normAutofit fontScale="47500" lnSpcReduction="20000"/>
          </a:bodyPr>
          <a:lstStyle/>
          <a:p>
            <a:endParaRPr lang="uk-UA"/>
          </a:p>
        </p:txBody>
      </p:sp>
    </p:spTree>
    <p:extLst>
      <p:ext uri="{BB962C8B-B14F-4D97-AF65-F5344CB8AC3E}">
        <p14:creationId xmlns:p14="http://schemas.microsoft.com/office/powerpoint/2010/main" val="5653025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err="1"/>
              <a:t>Посилення</a:t>
            </a:r>
            <a:r>
              <a:rPr lang="ru-RU" dirty="0"/>
              <a:t> контролю за </a:t>
            </a:r>
            <a:r>
              <a:rPr lang="ru-RU" dirty="0" err="1"/>
              <a:t>міграційними</a:t>
            </a:r>
            <a:r>
              <a:rPr lang="ru-RU" dirty="0"/>
              <a:t> </a:t>
            </a:r>
            <a:r>
              <a:rPr lang="ru-RU" dirty="0" err="1"/>
              <a:t>процесами</a:t>
            </a:r>
            <a:r>
              <a:rPr lang="ru-RU" dirty="0"/>
              <a:t/>
            </a:r>
            <a:br>
              <a:rPr lang="ru-RU" dirty="0"/>
            </a:br>
            <a:endParaRPr lang="uk-UA" dirty="0"/>
          </a:p>
        </p:txBody>
      </p:sp>
      <p:sp>
        <p:nvSpPr>
          <p:cNvPr id="3" name="Місце для вмісту 2"/>
          <p:cNvSpPr>
            <a:spLocks noGrp="1"/>
          </p:cNvSpPr>
          <p:nvPr>
            <p:ph sz="half" idx="1"/>
          </p:nvPr>
        </p:nvSpPr>
        <p:spPr/>
        <p:txBody>
          <a:bodyPr>
            <a:normAutofit fontScale="70000" lnSpcReduction="20000"/>
          </a:bodyPr>
          <a:lstStyle/>
          <a:p>
            <a:pPr algn="just"/>
            <a:r>
              <a:rPr lang="uk-UA" dirty="0"/>
              <a:t>Посилення міграційних процесів створює додаткові можливості для активізації діяльності міжнародних терористичних організацій. З огляду на це, уряди країн з </a:t>
            </a:r>
            <a:r>
              <a:rPr lang="uk-UA" dirty="0" smtClean="0"/>
              <a:t>найбільшими </a:t>
            </a:r>
            <a:r>
              <a:rPr lang="uk-UA" dirty="0"/>
              <a:t>міграційними потоками (у першу чергу країни ЄС, США, Канада) вживають </a:t>
            </a:r>
            <a:r>
              <a:rPr lang="uk-UA" dirty="0" smtClean="0"/>
              <a:t>заходів </a:t>
            </a:r>
            <a:r>
              <a:rPr lang="uk-UA" dirty="0"/>
              <a:t>щодо посилення прикордонного контролю, впровадження ефективних систем </a:t>
            </a:r>
            <a:r>
              <a:rPr lang="uk-UA" dirty="0" smtClean="0"/>
              <a:t>спостереження </a:t>
            </a:r>
            <a:r>
              <a:rPr lang="uk-UA" dirty="0"/>
              <a:t>за мігрантами та запобігання нелегальній міграції як важливих елементів системи попередження вчинення терористичних актів</a:t>
            </a:r>
          </a:p>
        </p:txBody>
      </p:sp>
      <p:sp>
        <p:nvSpPr>
          <p:cNvPr id="4" name="Місце для вмісту 3"/>
          <p:cNvSpPr>
            <a:spLocks noGrp="1"/>
          </p:cNvSpPr>
          <p:nvPr>
            <p:ph sz="half" idx="2"/>
          </p:nvPr>
        </p:nvSpPr>
        <p:spPr/>
        <p:txBody>
          <a:bodyPr>
            <a:normAutofit fontScale="70000" lnSpcReduction="20000"/>
          </a:bodyPr>
          <a:lstStyle/>
          <a:p>
            <a:endParaRPr lang="uk-UA"/>
          </a:p>
        </p:txBody>
      </p:sp>
    </p:spTree>
    <p:extLst>
      <p:ext uri="{BB962C8B-B14F-4D97-AF65-F5344CB8AC3E}">
        <p14:creationId xmlns:p14="http://schemas.microsoft.com/office/powerpoint/2010/main" val="38555766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400" dirty="0" err="1" smtClean="0"/>
              <a:t>Вдосконалення</a:t>
            </a:r>
            <a:r>
              <a:rPr lang="ru-RU" sz="2400" dirty="0" smtClean="0"/>
              <a:t> </a:t>
            </a:r>
            <a:r>
              <a:rPr lang="ru-RU" sz="2400" dirty="0" err="1"/>
              <a:t>національного</a:t>
            </a:r>
            <a:r>
              <a:rPr lang="ru-RU" sz="2400" dirty="0"/>
              <a:t> </a:t>
            </a:r>
            <a:r>
              <a:rPr lang="ru-RU" sz="2400" dirty="0" err="1"/>
              <a:t>законодавства</a:t>
            </a:r>
            <a:r>
              <a:rPr lang="ru-RU" sz="2400" dirty="0"/>
              <a:t> з </a:t>
            </a:r>
            <a:r>
              <a:rPr lang="ru-RU" sz="2400" dirty="0" err="1"/>
              <a:t>питань</a:t>
            </a:r>
            <a:r>
              <a:rPr lang="ru-RU" sz="2400" dirty="0"/>
              <a:t> </a:t>
            </a:r>
            <a:r>
              <a:rPr lang="ru-RU" sz="2400" dirty="0" err="1"/>
              <a:t>протидії</a:t>
            </a:r>
            <a:r>
              <a:rPr lang="ru-RU" sz="2400" dirty="0"/>
              <a:t> </a:t>
            </a:r>
            <a:r>
              <a:rPr lang="ru-RU" sz="2400" dirty="0" err="1"/>
              <a:t>тероризму</a:t>
            </a:r>
            <a:r>
              <a:rPr lang="ru-RU" sz="2400" dirty="0"/>
              <a:t>, </a:t>
            </a:r>
            <a:r>
              <a:rPr lang="ru-RU" sz="2400" dirty="0" err="1" smtClean="0"/>
              <a:t>надання</a:t>
            </a:r>
            <a:r>
              <a:rPr lang="ru-RU" sz="2400" dirty="0" smtClean="0"/>
              <a:t> </a:t>
            </a:r>
            <a:r>
              <a:rPr lang="ru-RU" sz="2400" dirty="0" err="1"/>
              <a:t>додаткових</a:t>
            </a:r>
            <a:r>
              <a:rPr lang="ru-RU" sz="2400" dirty="0"/>
              <a:t> </a:t>
            </a:r>
            <a:r>
              <a:rPr lang="ru-RU" sz="2400" dirty="0" err="1"/>
              <a:t>повноважень</a:t>
            </a:r>
            <a:r>
              <a:rPr lang="ru-RU" sz="2400" dirty="0"/>
              <a:t> </a:t>
            </a:r>
            <a:r>
              <a:rPr lang="ru-RU" sz="2400" dirty="0" err="1"/>
              <a:t>правоохоронним</a:t>
            </a:r>
            <a:r>
              <a:rPr lang="ru-RU" sz="2400" dirty="0"/>
              <a:t> органам і </a:t>
            </a:r>
            <a:r>
              <a:rPr lang="ru-RU" sz="2400" dirty="0" err="1"/>
              <a:t>спеціальним</a:t>
            </a:r>
            <a:r>
              <a:rPr lang="ru-RU" sz="2400" dirty="0"/>
              <a:t> службам.</a:t>
            </a:r>
            <a:endParaRPr lang="uk-UA" sz="2400" dirty="0"/>
          </a:p>
        </p:txBody>
      </p:sp>
      <p:sp>
        <p:nvSpPr>
          <p:cNvPr id="3" name="Місце для вмісту 2"/>
          <p:cNvSpPr>
            <a:spLocks noGrp="1"/>
          </p:cNvSpPr>
          <p:nvPr>
            <p:ph sz="half" idx="1"/>
          </p:nvPr>
        </p:nvSpPr>
        <p:spPr>
          <a:xfrm>
            <a:off x="698269" y="2008417"/>
            <a:ext cx="5271654" cy="3541714"/>
          </a:xfrm>
        </p:spPr>
        <p:txBody>
          <a:bodyPr>
            <a:noAutofit/>
          </a:bodyPr>
          <a:lstStyle/>
          <a:p>
            <a:pPr algn="just">
              <a:spcBef>
                <a:spcPts val="0"/>
              </a:spcBef>
            </a:pPr>
            <a:r>
              <a:rPr lang="uk-UA" sz="1400" dirty="0"/>
              <a:t>З огляду на зростання терористичної загрози, низкою країн було змінено </a:t>
            </a:r>
            <a:r>
              <a:rPr lang="uk-UA" sz="1400" dirty="0" smtClean="0"/>
              <a:t>національне </a:t>
            </a:r>
            <a:r>
              <a:rPr lang="uk-UA" sz="1400" dirty="0"/>
              <a:t>законодавство з питань протидії тероризму, у т. ч. надано додаткові повноваження правоохоронним органам і спеціальним службам. Так, 24 червня 2016 р. у ФРН ухвалено закон «Про заходи з протидії тероризму», яким передбачається</a:t>
            </a:r>
            <a:r>
              <a:rPr lang="uk-UA" sz="1400" dirty="0" smtClean="0"/>
              <a:t>:</a:t>
            </a:r>
          </a:p>
          <a:p>
            <a:pPr algn="just">
              <a:spcBef>
                <a:spcPts val="0"/>
              </a:spcBef>
            </a:pPr>
            <a:r>
              <a:rPr lang="uk-UA" sz="1400" dirty="0" smtClean="0"/>
              <a:t>запровадження </a:t>
            </a:r>
            <a:r>
              <a:rPr lang="uk-UA" sz="1400" dirty="0"/>
              <a:t>більш жорстких правил реєстрації власників передплаченого зв’язку; </a:t>
            </a:r>
            <a:endParaRPr lang="uk-UA" sz="1400" dirty="0" smtClean="0"/>
          </a:p>
          <a:p>
            <a:pPr algn="just">
              <a:spcBef>
                <a:spcPts val="0"/>
              </a:spcBef>
            </a:pPr>
            <a:r>
              <a:rPr lang="uk-UA" sz="1400" dirty="0" smtClean="0"/>
              <a:t>організація </a:t>
            </a:r>
            <a:r>
              <a:rPr lang="uk-UA" sz="1400" dirty="0"/>
              <a:t>автоматизованого обміну даними між національними спецслужбами та правоохоронними органами, а також із спецслужбами іноземних держав</a:t>
            </a:r>
            <a:r>
              <a:rPr lang="uk-UA" sz="1400" dirty="0" smtClean="0"/>
              <a:t>;</a:t>
            </a:r>
          </a:p>
          <a:p>
            <a:pPr algn="just">
              <a:spcBef>
                <a:spcPts val="0"/>
              </a:spcBef>
            </a:pPr>
            <a:r>
              <a:rPr lang="uk-UA" sz="1400" dirty="0" smtClean="0"/>
              <a:t>збільшення </a:t>
            </a:r>
            <a:r>
              <a:rPr lang="uk-UA" sz="1400" dirty="0"/>
              <a:t>термінів зберігання відповідної інформації</a:t>
            </a:r>
            <a:r>
              <a:rPr lang="uk-UA" sz="1400" dirty="0" smtClean="0"/>
              <a:t>;</a:t>
            </a:r>
          </a:p>
          <a:p>
            <a:pPr algn="just">
              <a:spcBef>
                <a:spcPts val="0"/>
              </a:spcBef>
            </a:pPr>
            <a:r>
              <a:rPr lang="uk-UA" sz="1400" dirty="0" smtClean="0"/>
              <a:t>розширення </a:t>
            </a:r>
            <a:r>
              <a:rPr lang="uk-UA" sz="1400" dirty="0"/>
              <a:t>оперативної складової у діяльності поліції, особливо у контексті протидії нелегальній міграції</a:t>
            </a:r>
            <a:r>
              <a:rPr lang="uk-UA" sz="1400" dirty="0" smtClean="0"/>
              <a:t>;</a:t>
            </a:r>
          </a:p>
          <a:p>
            <a:pPr algn="just">
              <a:spcBef>
                <a:spcPts val="0"/>
              </a:spcBef>
            </a:pPr>
            <a:r>
              <a:rPr lang="uk-UA" sz="1400" dirty="0" smtClean="0"/>
              <a:t>зменшення </a:t>
            </a:r>
            <a:r>
              <a:rPr lang="uk-UA" sz="1400" dirty="0"/>
              <a:t>з 16 до 14 років мінімального віку громадян, за якими дозволено здійснювати стеження</a:t>
            </a:r>
          </a:p>
        </p:txBody>
      </p:sp>
      <p:sp>
        <p:nvSpPr>
          <p:cNvPr id="4" name="Місце для вмісту 3"/>
          <p:cNvSpPr>
            <a:spLocks noGrp="1"/>
          </p:cNvSpPr>
          <p:nvPr>
            <p:ph sz="half" idx="2"/>
          </p:nvPr>
        </p:nvSpPr>
        <p:spPr/>
        <p:txBody>
          <a:bodyPr>
            <a:normAutofit/>
          </a:bodyPr>
          <a:lstStyle/>
          <a:p>
            <a:endParaRPr lang="uk-UA"/>
          </a:p>
        </p:txBody>
      </p:sp>
    </p:spTree>
    <p:extLst>
      <p:ext uri="{BB962C8B-B14F-4D97-AF65-F5344CB8AC3E}">
        <p14:creationId xmlns:p14="http://schemas.microsoft.com/office/powerpoint/2010/main" val="31817998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sz="half" idx="1"/>
          </p:nvPr>
        </p:nvSpPr>
        <p:spPr>
          <a:xfrm>
            <a:off x="774267" y="2097088"/>
            <a:ext cx="5320145" cy="4608514"/>
          </a:xfrm>
        </p:spPr>
        <p:txBody>
          <a:bodyPr>
            <a:noAutofit/>
          </a:bodyPr>
          <a:lstStyle/>
          <a:p>
            <a:pPr algn="just">
              <a:spcBef>
                <a:spcPts val="0"/>
              </a:spcBef>
            </a:pPr>
            <a:r>
              <a:rPr lang="uk-UA" sz="1100" dirty="0"/>
              <a:t>Серед інших додаткових заходів, спрямованих на протидію тероризму в Німеччині, також можна </a:t>
            </a:r>
            <a:r>
              <a:rPr lang="uk-UA" sz="1100" dirty="0" smtClean="0"/>
              <a:t>виокремити:</a:t>
            </a:r>
          </a:p>
          <a:p>
            <a:pPr algn="just">
              <a:spcBef>
                <a:spcPts val="0"/>
              </a:spcBef>
            </a:pPr>
            <a:r>
              <a:rPr lang="uk-UA" sz="1100" dirty="0" smtClean="0"/>
              <a:t>ухвалення </a:t>
            </a:r>
            <a:r>
              <a:rPr lang="uk-UA" sz="1100" dirty="0"/>
              <a:t>земельним парламентом Баварії закону, який передбачає посилення контролю з боку спецслужб у сфері зв’язку та обміну інформацією</a:t>
            </a:r>
            <a:r>
              <a:rPr lang="uk-UA" sz="1100" dirty="0" smtClean="0"/>
              <a:t>;</a:t>
            </a:r>
          </a:p>
          <a:p>
            <a:pPr algn="just">
              <a:spcBef>
                <a:spcPts val="0"/>
              </a:spcBef>
            </a:pPr>
            <a:r>
              <a:rPr lang="uk-UA" sz="1100" dirty="0" smtClean="0"/>
              <a:t>надання </a:t>
            </a:r>
            <a:r>
              <a:rPr lang="uk-UA" sz="1100" dirty="0"/>
              <a:t>Федеральній службі захисту конституції необмеженого доступу до баз даних та архівів організацій зв’язку та обміну інформацією, у т. ч. до клієнтської бази за умови отримання відповідного дозволу від комісії, що забезпечує виконання вимог </a:t>
            </a:r>
            <a:r>
              <a:rPr lang="uk-UA" sz="1100" dirty="0" smtClean="0"/>
              <a:t>конституції </a:t>
            </a:r>
            <a:r>
              <a:rPr lang="uk-UA" sz="1100" dirty="0"/>
              <a:t>про таємницю листування, пошти та телефонного спілкування. Надається також право на обшуки, спостереження і використання агентів під прикриттям; </a:t>
            </a:r>
            <a:endParaRPr lang="uk-UA" sz="1100" dirty="0" smtClean="0"/>
          </a:p>
          <a:p>
            <a:pPr algn="just">
              <a:spcBef>
                <a:spcPts val="0"/>
              </a:spcBef>
            </a:pPr>
            <a:r>
              <a:rPr lang="uk-UA" sz="1100" dirty="0" smtClean="0"/>
              <a:t>підвищення </a:t>
            </a:r>
            <a:r>
              <a:rPr lang="uk-UA" sz="1100" dirty="0" err="1"/>
              <a:t>спроможностей</a:t>
            </a:r>
            <a:r>
              <a:rPr lang="uk-UA" sz="1100" dirty="0"/>
              <a:t> спецслужб з виявлення та припинення протиправної діяльності у кіберпросторі, особлива увага приділятиметься </a:t>
            </a:r>
            <a:r>
              <a:rPr lang="uk-UA" sz="1100" dirty="0" err="1" smtClean="0"/>
              <a:t>Даркнету</a:t>
            </a:r>
            <a:r>
              <a:rPr lang="uk-UA" sz="1100" dirty="0" smtClean="0"/>
              <a:t>, </a:t>
            </a:r>
            <a:r>
              <a:rPr lang="uk-UA" sz="1100" dirty="0"/>
              <a:t>який активно </a:t>
            </a:r>
            <a:r>
              <a:rPr lang="uk-UA" sz="1100" dirty="0" smtClean="0"/>
              <a:t>використовується </a:t>
            </a:r>
            <a:r>
              <a:rPr lang="uk-UA" sz="1100" dirty="0"/>
              <a:t>терористичними угрупованнями; • більш ретельна перевірка кандидатів на військову службу до Збройних сил Німеччини; </a:t>
            </a:r>
            <a:endParaRPr lang="uk-UA" sz="1100" dirty="0" smtClean="0"/>
          </a:p>
          <a:p>
            <a:pPr algn="just">
              <a:spcBef>
                <a:spcPts val="0"/>
              </a:spcBef>
            </a:pPr>
            <a:r>
              <a:rPr lang="uk-UA" sz="1100" dirty="0" smtClean="0"/>
              <a:t>підвищення </a:t>
            </a:r>
            <a:r>
              <a:rPr lang="uk-UA" sz="1100" dirty="0"/>
              <a:t>ефективності координації діяльності підрозділів спеціального </a:t>
            </a:r>
            <a:r>
              <a:rPr lang="uk-UA" sz="1100" dirty="0" smtClean="0"/>
              <a:t>призначення; </a:t>
            </a:r>
          </a:p>
          <a:p>
            <a:pPr algn="just">
              <a:spcBef>
                <a:spcPts val="0"/>
              </a:spcBef>
            </a:pPr>
            <a:r>
              <a:rPr lang="uk-UA" sz="1100" dirty="0" smtClean="0"/>
              <a:t>збільшення </a:t>
            </a:r>
            <a:r>
              <a:rPr lang="uk-UA" sz="1100" dirty="0"/>
              <a:t>кількості особового складу спеціальних служб та поліції на 4600 осіб</a:t>
            </a:r>
            <a:r>
              <a:rPr lang="uk-UA" sz="1100" dirty="0" smtClean="0"/>
              <a:t>;</a:t>
            </a:r>
          </a:p>
          <a:p>
            <a:pPr algn="just">
              <a:spcBef>
                <a:spcPts val="0"/>
              </a:spcBef>
            </a:pPr>
            <a:r>
              <a:rPr lang="uk-UA" sz="1100" dirty="0" smtClean="0"/>
              <a:t>розвиток </a:t>
            </a:r>
            <a:r>
              <a:rPr lang="uk-UA" sz="1100" dirty="0"/>
              <a:t>систем відеоспостереження у містах.</a:t>
            </a:r>
          </a:p>
        </p:txBody>
      </p:sp>
      <p:sp>
        <p:nvSpPr>
          <p:cNvPr id="4" name="Місце для вмісту 3"/>
          <p:cNvSpPr>
            <a:spLocks noGrp="1"/>
          </p:cNvSpPr>
          <p:nvPr>
            <p:ph sz="half" idx="2"/>
          </p:nvPr>
        </p:nvSpPr>
        <p:spPr/>
        <p:txBody>
          <a:bodyPr>
            <a:normAutofit fontScale="40000" lnSpcReduction="20000"/>
          </a:bodyPr>
          <a:lstStyle/>
          <a:p>
            <a:endParaRPr lang="uk-UA"/>
          </a:p>
        </p:txBody>
      </p:sp>
    </p:spTree>
    <p:extLst>
      <p:ext uri="{BB962C8B-B14F-4D97-AF65-F5344CB8AC3E}">
        <p14:creationId xmlns:p14="http://schemas.microsoft.com/office/powerpoint/2010/main" val="1353819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sz="half" idx="1"/>
          </p:nvPr>
        </p:nvSpPr>
        <p:spPr/>
        <p:txBody>
          <a:bodyPr>
            <a:normAutofit fontScale="85000" lnSpcReduction="10000"/>
          </a:bodyPr>
          <a:lstStyle/>
          <a:p>
            <a:pPr algn="just"/>
            <a:r>
              <a:rPr lang="uk-UA" dirty="0"/>
              <a:t>За цільовим призначенням запобіжні заходи в теорії поділяють на:</a:t>
            </a:r>
          </a:p>
          <a:p>
            <a:pPr algn="just"/>
            <a:r>
              <a:rPr lang="uk-UA" b="1" dirty="0" smtClean="0">
                <a:solidFill>
                  <a:srgbClr val="FFFF00"/>
                </a:solidFill>
              </a:rPr>
              <a:t>цільові </a:t>
            </a:r>
            <a:r>
              <a:rPr lang="uk-UA" b="1" dirty="0">
                <a:solidFill>
                  <a:srgbClr val="FFFF00"/>
                </a:solidFill>
              </a:rPr>
              <a:t>або спеціальні </a:t>
            </a:r>
            <a:r>
              <a:rPr lang="uk-UA" dirty="0"/>
              <a:t>(спеціально-кримінологічні), що </a:t>
            </a:r>
            <a:r>
              <a:rPr lang="uk-UA" dirty="0" smtClean="0"/>
              <a:t>мають спеціальну </a:t>
            </a:r>
            <a:r>
              <a:rPr lang="uk-UA" dirty="0"/>
              <a:t>мету запобігання </a:t>
            </a:r>
            <a:r>
              <a:rPr lang="uk-UA" dirty="0" smtClean="0"/>
              <a:t>тероризму</a:t>
            </a:r>
          </a:p>
          <a:p>
            <a:pPr algn="just"/>
            <a:r>
              <a:rPr lang="uk-UA" dirty="0" err="1" smtClean="0"/>
              <a:t>загальносоціальні</a:t>
            </a:r>
            <a:r>
              <a:rPr lang="uk-UA" dirty="0"/>
              <a:t>, </a:t>
            </a:r>
            <a:r>
              <a:rPr lang="uk-UA" dirty="0" smtClean="0"/>
              <a:t>здійснення яких </a:t>
            </a:r>
            <a:r>
              <a:rPr lang="uk-UA" dirty="0"/>
              <a:t>спрямовується на вирішення інших соціальних проблем, але </a:t>
            </a:r>
            <a:r>
              <a:rPr lang="uk-UA" dirty="0" smtClean="0"/>
              <a:t>побічно має </a:t>
            </a:r>
            <a:r>
              <a:rPr lang="uk-UA" dirty="0"/>
              <a:t>ефект і щодо запобігання </a:t>
            </a:r>
            <a:r>
              <a:rPr lang="uk-UA" dirty="0" smtClean="0"/>
              <a:t>тероризму</a:t>
            </a:r>
            <a:endParaRPr lang="uk-UA" dirty="0"/>
          </a:p>
        </p:txBody>
      </p:sp>
      <p:sp>
        <p:nvSpPr>
          <p:cNvPr id="4" name="Місце для вмісту 3"/>
          <p:cNvSpPr>
            <a:spLocks noGrp="1"/>
          </p:cNvSpPr>
          <p:nvPr>
            <p:ph sz="half" idx="2"/>
          </p:nvPr>
        </p:nvSpPr>
        <p:spPr/>
        <p:txBody>
          <a:bodyPr>
            <a:normAutofit fontScale="85000" lnSpcReduction="10000"/>
          </a:bodyPr>
          <a:lstStyle/>
          <a:p>
            <a:endParaRPr lang="uk-UA"/>
          </a:p>
        </p:txBody>
      </p:sp>
    </p:spTree>
    <p:extLst>
      <p:ext uri="{BB962C8B-B14F-4D97-AF65-F5344CB8AC3E}">
        <p14:creationId xmlns:p14="http://schemas.microsoft.com/office/powerpoint/2010/main" val="2509122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sz="half" idx="1"/>
          </p:nvPr>
        </p:nvSpPr>
        <p:spPr/>
        <p:txBody>
          <a:bodyPr>
            <a:normAutofit fontScale="55000" lnSpcReduction="20000"/>
          </a:bodyPr>
          <a:lstStyle/>
          <a:p>
            <a:pPr marL="0" indent="0" algn="just">
              <a:buNone/>
            </a:pPr>
            <a:r>
              <a:rPr lang="uk-UA" dirty="0"/>
              <a:t>У квітні 2016 р. парламентом Франції ухвалено закон щодо реформування пенітенціарної </a:t>
            </a:r>
          </a:p>
          <a:p>
            <a:pPr algn="just"/>
            <a:r>
              <a:rPr lang="uk-UA" dirty="0"/>
              <a:t>системи. Метою цих реформ визначено посилення відповідальності за терористичну </a:t>
            </a:r>
            <a:r>
              <a:rPr lang="uk-UA" dirty="0" smtClean="0"/>
              <a:t>діяльність </a:t>
            </a:r>
            <a:r>
              <a:rPr lang="uk-UA" dirty="0"/>
              <a:t>та підвищення ефективності боротьби проти неї. Закон, зокрема, передбачає:</a:t>
            </a:r>
          </a:p>
          <a:p>
            <a:pPr algn="just"/>
            <a:r>
              <a:rPr lang="uk-UA" dirty="0" smtClean="0"/>
              <a:t>збільшення </a:t>
            </a:r>
            <a:r>
              <a:rPr lang="uk-UA" dirty="0"/>
              <a:t>термінів покарання за терористичну діяльність (до довічного </a:t>
            </a:r>
            <a:r>
              <a:rPr lang="uk-UA" dirty="0" smtClean="0"/>
              <a:t>ув'язнення </a:t>
            </a:r>
            <a:r>
              <a:rPr lang="uk-UA" dirty="0"/>
              <a:t>без права дострокового звільнення);</a:t>
            </a:r>
          </a:p>
          <a:p>
            <a:pPr algn="just"/>
            <a:r>
              <a:rPr lang="uk-UA" dirty="0" smtClean="0"/>
              <a:t> </a:t>
            </a:r>
            <a:r>
              <a:rPr lang="uk-UA" dirty="0"/>
              <a:t>організацію більш суворого режиму виконання покарань;</a:t>
            </a:r>
          </a:p>
          <a:p>
            <a:pPr algn="just"/>
            <a:r>
              <a:rPr lang="uk-UA" dirty="0" smtClean="0"/>
              <a:t> </a:t>
            </a:r>
            <a:r>
              <a:rPr lang="uk-UA" dirty="0"/>
              <a:t>ухвалення норм обтяжуючої обставини, яка передбачає кримінальну </a:t>
            </a:r>
            <a:r>
              <a:rPr lang="uk-UA" dirty="0" smtClean="0"/>
              <a:t>відповідальність </a:t>
            </a:r>
            <a:r>
              <a:rPr lang="uk-UA" dirty="0"/>
              <a:t>за скоєння членами організованих угруповань окремих злочинів, пов’язаних </a:t>
            </a:r>
          </a:p>
          <a:p>
            <a:pPr algn="just"/>
            <a:r>
              <a:rPr lang="uk-UA" dirty="0"/>
              <a:t>з терористичними діями;</a:t>
            </a:r>
          </a:p>
          <a:p>
            <a:pPr algn="just"/>
            <a:r>
              <a:rPr lang="uk-UA" dirty="0" smtClean="0"/>
              <a:t>контроль </a:t>
            </a:r>
            <a:r>
              <a:rPr lang="uk-UA" dirty="0"/>
              <a:t>електронної кореспонденції та інше.</a:t>
            </a:r>
          </a:p>
        </p:txBody>
      </p:sp>
      <p:sp>
        <p:nvSpPr>
          <p:cNvPr id="4" name="Місце для вмісту 3"/>
          <p:cNvSpPr>
            <a:spLocks noGrp="1"/>
          </p:cNvSpPr>
          <p:nvPr>
            <p:ph sz="half" idx="2"/>
          </p:nvPr>
        </p:nvSpPr>
        <p:spPr/>
        <p:txBody>
          <a:bodyPr>
            <a:normAutofit fontScale="55000" lnSpcReduction="20000"/>
          </a:bodyPr>
          <a:lstStyle/>
          <a:p>
            <a:endParaRPr lang="uk-UA"/>
          </a:p>
        </p:txBody>
      </p:sp>
    </p:spTree>
    <p:extLst>
      <p:ext uri="{BB962C8B-B14F-4D97-AF65-F5344CB8AC3E}">
        <p14:creationId xmlns:p14="http://schemas.microsoft.com/office/powerpoint/2010/main" val="2479324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800" dirty="0" smtClean="0"/>
              <a:t>«</a:t>
            </a:r>
            <a:r>
              <a:rPr lang="ru-RU" sz="2800" dirty="0" err="1" smtClean="0"/>
              <a:t>профілактика</a:t>
            </a:r>
            <a:r>
              <a:rPr lang="ru-RU" sz="2800" dirty="0" smtClean="0"/>
              <a:t>», </a:t>
            </a:r>
            <a:r>
              <a:rPr lang="ru-RU" sz="2800" dirty="0"/>
              <a:t>«</a:t>
            </a:r>
            <a:r>
              <a:rPr lang="ru-RU" sz="2800" dirty="0" err="1"/>
              <a:t>відвернення</a:t>
            </a:r>
            <a:r>
              <a:rPr lang="ru-RU" sz="2800" dirty="0" smtClean="0"/>
              <a:t>», «</a:t>
            </a:r>
            <a:r>
              <a:rPr lang="ru-RU" sz="2800" dirty="0" err="1" smtClean="0"/>
              <a:t>припинення</a:t>
            </a:r>
            <a:r>
              <a:rPr lang="ru-RU" sz="2800" dirty="0" smtClean="0"/>
              <a:t>», «</a:t>
            </a:r>
            <a:r>
              <a:rPr lang="ru-RU" sz="2800" dirty="0" err="1" smtClean="0"/>
              <a:t>попередження</a:t>
            </a:r>
            <a:r>
              <a:rPr lang="ru-RU" sz="2800" dirty="0" smtClean="0"/>
              <a:t>», «</a:t>
            </a:r>
            <a:r>
              <a:rPr lang="ru-RU" sz="2800" dirty="0" err="1" smtClean="0"/>
              <a:t>запобігання</a:t>
            </a:r>
            <a:r>
              <a:rPr lang="ru-RU" sz="2800" dirty="0" smtClean="0"/>
              <a:t>», </a:t>
            </a:r>
            <a:r>
              <a:rPr lang="ru-RU" sz="2800" dirty="0" err="1" smtClean="0"/>
              <a:t>тероризму</a:t>
            </a:r>
            <a:endParaRPr lang="uk-UA" sz="2800" dirty="0"/>
          </a:p>
        </p:txBody>
      </p:sp>
      <p:sp>
        <p:nvSpPr>
          <p:cNvPr id="3" name="Місце для вмісту 2"/>
          <p:cNvSpPr>
            <a:spLocks noGrp="1"/>
          </p:cNvSpPr>
          <p:nvPr>
            <p:ph sz="half" idx="1"/>
          </p:nvPr>
        </p:nvSpPr>
        <p:spPr>
          <a:xfrm>
            <a:off x="989215" y="2249486"/>
            <a:ext cx="5087389" cy="3852056"/>
          </a:xfrm>
        </p:spPr>
        <p:txBody>
          <a:bodyPr>
            <a:noAutofit/>
          </a:bodyPr>
          <a:lstStyle/>
          <a:p>
            <a:pPr algn="just"/>
            <a:r>
              <a:rPr lang="uk-UA" sz="1600" b="1" dirty="0" smtClean="0">
                <a:solidFill>
                  <a:srgbClr val="FFFF00"/>
                </a:solidFill>
              </a:rPr>
              <a:t>«профілактика» </a:t>
            </a:r>
            <a:r>
              <a:rPr lang="uk-UA" sz="1600" dirty="0" smtClean="0"/>
              <a:t>- цілеспрямована діяльність щодо запобігання порушенням будь-яких суспільних </a:t>
            </a:r>
            <a:r>
              <a:rPr lang="uk-UA" sz="1600" dirty="0"/>
              <a:t>норм, </a:t>
            </a:r>
            <a:r>
              <a:rPr lang="uk-UA" sz="1600" dirty="0" smtClean="0"/>
              <a:t>усуненню причин</a:t>
            </a:r>
            <a:r>
              <a:rPr lang="uk-UA" sz="1600" dirty="0"/>
              <a:t>, що породжують ці </a:t>
            </a:r>
            <a:r>
              <a:rPr lang="uk-UA" sz="1600" dirty="0" smtClean="0"/>
              <a:t>відносини.</a:t>
            </a:r>
          </a:p>
          <a:p>
            <a:pPr algn="just"/>
            <a:r>
              <a:rPr lang="uk-UA" sz="1600" i="1" dirty="0"/>
              <a:t>застосовується до одного з різновидів запобігання злочинності, </a:t>
            </a:r>
            <a:r>
              <a:rPr lang="uk-UA" sz="1600" i="1" dirty="0" smtClean="0"/>
              <a:t>сутністю якого </a:t>
            </a:r>
            <a:r>
              <a:rPr lang="uk-UA" sz="1600" i="1" dirty="0"/>
              <a:t>є недопущення розвитку, мінімізація негативного </a:t>
            </a:r>
            <a:r>
              <a:rPr lang="uk-UA" sz="1600" i="1" dirty="0" smtClean="0"/>
              <a:t>впливу криміногенних </a:t>
            </a:r>
            <a:r>
              <a:rPr lang="uk-UA" sz="1600" i="1" dirty="0"/>
              <a:t>детермінант, що зумовлюють злочинність та її окремі </a:t>
            </a:r>
            <a:r>
              <a:rPr lang="uk-UA" sz="1600" i="1" dirty="0" smtClean="0"/>
              <a:t>види, застосування </a:t>
            </a:r>
            <a:r>
              <a:rPr lang="uk-UA" sz="1600" i="1" dirty="0"/>
              <a:t>різного роду заходів, які заздалегідь зменшують </a:t>
            </a:r>
            <a:r>
              <a:rPr lang="uk-UA" sz="1600" i="1" dirty="0" smtClean="0"/>
              <a:t>імовірність потенційних </a:t>
            </a:r>
            <a:r>
              <a:rPr lang="uk-UA" sz="1600" i="1" dirty="0"/>
              <a:t>злочинів або формування злочинної </a:t>
            </a:r>
            <a:r>
              <a:rPr lang="uk-UA" sz="1600" i="1" dirty="0" smtClean="0"/>
              <a:t>мотивації</a:t>
            </a:r>
            <a:endParaRPr lang="uk-UA" sz="1600" i="1" dirty="0"/>
          </a:p>
        </p:txBody>
      </p:sp>
      <p:sp>
        <p:nvSpPr>
          <p:cNvPr id="4" name="Місце для вмісту 3"/>
          <p:cNvSpPr>
            <a:spLocks noGrp="1"/>
          </p:cNvSpPr>
          <p:nvPr>
            <p:ph sz="half" idx="2"/>
          </p:nvPr>
        </p:nvSpPr>
        <p:spPr/>
        <p:txBody>
          <a:bodyPr>
            <a:normAutofit fontScale="62500" lnSpcReduction="20000"/>
          </a:bodyPr>
          <a:lstStyle/>
          <a:p>
            <a:endParaRPr lang="uk-UA"/>
          </a:p>
        </p:txBody>
      </p:sp>
    </p:spTree>
    <p:extLst>
      <p:ext uri="{BB962C8B-B14F-4D97-AF65-F5344CB8AC3E}">
        <p14:creationId xmlns:p14="http://schemas.microsoft.com/office/powerpoint/2010/main" val="2919623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«профілактика»</a:t>
            </a:r>
          </a:p>
        </p:txBody>
      </p:sp>
      <p:sp>
        <p:nvSpPr>
          <p:cNvPr id="3" name="Місце для вмісту 2"/>
          <p:cNvSpPr>
            <a:spLocks noGrp="1"/>
          </p:cNvSpPr>
          <p:nvPr>
            <p:ph sz="half" idx="1"/>
          </p:nvPr>
        </p:nvSpPr>
        <p:spPr/>
        <p:txBody>
          <a:bodyPr>
            <a:normAutofit fontScale="92500" lnSpcReduction="10000"/>
          </a:bodyPr>
          <a:lstStyle/>
          <a:p>
            <a:pPr algn="just"/>
            <a:r>
              <a:rPr lang="uk-UA" dirty="0"/>
              <a:t>В широкому значенні – це </a:t>
            </a:r>
            <a:r>
              <a:rPr lang="uk-UA" dirty="0" smtClean="0"/>
              <a:t>діяльність щодо </a:t>
            </a:r>
            <a:r>
              <a:rPr lang="uk-UA" dirty="0">
                <a:solidFill>
                  <a:srgbClr val="FFFF00"/>
                </a:solidFill>
              </a:rPr>
              <a:t>утримування</a:t>
            </a:r>
            <a:r>
              <a:rPr lang="uk-UA" dirty="0"/>
              <a:t> членів суспільства від вчинення злочинів. </a:t>
            </a:r>
            <a:endParaRPr lang="uk-UA" dirty="0" smtClean="0"/>
          </a:p>
          <a:p>
            <a:pPr algn="just"/>
            <a:r>
              <a:rPr lang="uk-UA" dirty="0" smtClean="0"/>
              <a:t>У вузькому значенні </a:t>
            </a:r>
            <a:r>
              <a:rPr lang="uk-UA" dirty="0"/>
              <a:t>– це </a:t>
            </a:r>
            <a:r>
              <a:rPr lang="uk-UA" dirty="0">
                <a:solidFill>
                  <a:srgbClr val="FFFF00"/>
                </a:solidFill>
              </a:rPr>
              <a:t>виявлення та усунення причин</a:t>
            </a:r>
            <a:r>
              <a:rPr lang="uk-UA" dirty="0"/>
              <a:t> злочинів і умов, що </a:t>
            </a:r>
            <a:r>
              <a:rPr lang="uk-UA" dirty="0" smtClean="0"/>
              <a:t>їм сприяють</a:t>
            </a:r>
            <a:r>
              <a:rPr lang="uk-UA" dirty="0"/>
              <a:t>, а також діяльність з виявлення осіб, які можуть вчинити </a:t>
            </a:r>
            <a:r>
              <a:rPr lang="uk-UA" dirty="0" smtClean="0"/>
              <a:t>злочин, проведення </a:t>
            </a:r>
            <a:r>
              <a:rPr lang="uk-UA" dirty="0"/>
              <a:t>з ними необхідної виховної роботи</a:t>
            </a:r>
          </a:p>
        </p:txBody>
      </p:sp>
      <p:sp>
        <p:nvSpPr>
          <p:cNvPr id="4" name="Місце для вмісту 3"/>
          <p:cNvSpPr>
            <a:spLocks noGrp="1"/>
          </p:cNvSpPr>
          <p:nvPr>
            <p:ph sz="half" idx="2"/>
          </p:nvPr>
        </p:nvSpPr>
        <p:spPr/>
        <p:txBody>
          <a:bodyPr>
            <a:normAutofit fontScale="92500" lnSpcReduction="10000"/>
          </a:bodyPr>
          <a:lstStyle/>
          <a:p>
            <a:endParaRPr lang="uk-UA"/>
          </a:p>
        </p:txBody>
      </p:sp>
    </p:spTree>
    <p:extLst>
      <p:ext uri="{BB962C8B-B14F-4D97-AF65-F5344CB8AC3E}">
        <p14:creationId xmlns:p14="http://schemas.microsoft.com/office/powerpoint/2010/main" val="538129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sz="half" idx="1"/>
          </p:nvPr>
        </p:nvSpPr>
        <p:spPr/>
        <p:txBody>
          <a:bodyPr>
            <a:normAutofit fontScale="92500" lnSpcReduction="10000"/>
          </a:bodyPr>
          <a:lstStyle/>
          <a:p>
            <a:pPr algn="just"/>
            <a:r>
              <a:rPr lang="uk-UA" b="1" dirty="0" smtClean="0">
                <a:solidFill>
                  <a:srgbClr val="FFFF00"/>
                </a:solidFill>
              </a:rPr>
              <a:t>«Відвернення загрози» </a:t>
            </a:r>
            <a:r>
              <a:rPr lang="uk-UA" dirty="0" smtClean="0"/>
              <a:t>- </a:t>
            </a:r>
            <a:r>
              <a:rPr lang="uk-UA" dirty="0"/>
              <a:t>існування загрози, для нейтралізації </a:t>
            </a:r>
            <a:r>
              <a:rPr lang="uk-UA" dirty="0" smtClean="0"/>
              <a:t>якої вживаються </a:t>
            </a:r>
            <a:r>
              <a:rPr lang="uk-UA" dirty="0"/>
              <a:t>певні заходи. З’ясування сутності процесів розвитку загрози, </a:t>
            </a:r>
            <a:r>
              <a:rPr lang="uk-UA" dirty="0" smtClean="0"/>
              <a:t>її причин </a:t>
            </a:r>
            <a:r>
              <a:rPr lang="uk-UA" dirty="0"/>
              <a:t>та сприятливих умов дозволить зосереджувати зусилля </a:t>
            </a:r>
            <a:r>
              <a:rPr lang="uk-UA" dirty="0" smtClean="0"/>
              <a:t>на виявленні </a:t>
            </a:r>
            <a:r>
              <a:rPr lang="uk-UA" dirty="0"/>
              <a:t>та відверненні конкретних загроз ще на стадіях </a:t>
            </a:r>
            <a:r>
              <a:rPr lang="uk-UA" dirty="0" smtClean="0"/>
              <a:t>зародження злочинних </a:t>
            </a:r>
            <a:r>
              <a:rPr lang="uk-UA" dirty="0"/>
              <a:t>намірів. </a:t>
            </a:r>
          </a:p>
        </p:txBody>
      </p:sp>
      <p:sp>
        <p:nvSpPr>
          <p:cNvPr id="4" name="Місце для вмісту 3"/>
          <p:cNvSpPr>
            <a:spLocks noGrp="1"/>
          </p:cNvSpPr>
          <p:nvPr>
            <p:ph sz="half" idx="2"/>
          </p:nvPr>
        </p:nvSpPr>
        <p:spPr/>
        <p:txBody>
          <a:bodyPr>
            <a:normAutofit fontScale="92500" lnSpcReduction="10000"/>
          </a:bodyPr>
          <a:lstStyle/>
          <a:p>
            <a:endParaRPr lang="uk-UA"/>
          </a:p>
        </p:txBody>
      </p:sp>
    </p:spTree>
    <p:extLst>
      <p:ext uri="{BB962C8B-B14F-4D97-AF65-F5344CB8AC3E}">
        <p14:creationId xmlns:p14="http://schemas.microsoft.com/office/powerpoint/2010/main" val="517810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запобігання злочинності</a:t>
            </a:r>
          </a:p>
        </p:txBody>
      </p:sp>
      <p:sp>
        <p:nvSpPr>
          <p:cNvPr id="3" name="Місце для вмісту 2"/>
          <p:cNvSpPr>
            <a:spLocks noGrp="1"/>
          </p:cNvSpPr>
          <p:nvPr>
            <p:ph sz="half" idx="1"/>
          </p:nvPr>
        </p:nvSpPr>
        <p:spPr/>
        <p:txBody>
          <a:bodyPr>
            <a:normAutofit fontScale="92500" lnSpcReduction="20000"/>
          </a:bodyPr>
          <a:lstStyle/>
          <a:p>
            <a:pPr algn="just"/>
            <a:r>
              <a:rPr lang="uk-UA" b="1" dirty="0">
                <a:solidFill>
                  <a:srgbClr val="FFFF00"/>
                </a:solidFill>
              </a:rPr>
              <a:t>запобігання злочинності </a:t>
            </a:r>
            <a:r>
              <a:rPr lang="uk-UA" dirty="0"/>
              <a:t>– це різновид суспільної соціально-профілактичної діяльності, функціональний зміст та мета якої полягає у перешкоджанні дії детермінантів злочинності та її проявів, передусім причин і умов останніх через обмеження, нейтралізацію, а за можливості – усунення їхньої </a:t>
            </a:r>
            <a:r>
              <a:rPr lang="uk-UA" dirty="0" smtClean="0"/>
              <a:t>дії.</a:t>
            </a:r>
            <a:endParaRPr lang="uk-UA" dirty="0"/>
          </a:p>
        </p:txBody>
      </p:sp>
      <p:sp>
        <p:nvSpPr>
          <p:cNvPr id="4" name="Місце для вмісту 3"/>
          <p:cNvSpPr>
            <a:spLocks noGrp="1"/>
          </p:cNvSpPr>
          <p:nvPr>
            <p:ph sz="half" idx="2"/>
          </p:nvPr>
        </p:nvSpPr>
        <p:spPr/>
        <p:txBody>
          <a:bodyPr>
            <a:normAutofit fontScale="92500" lnSpcReduction="20000"/>
          </a:bodyPr>
          <a:lstStyle/>
          <a:p>
            <a:endParaRPr lang="uk-UA"/>
          </a:p>
        </p:txBody>
      </p:sp>
    </p:spTree>
    <p:extLst>
      <p:ext uri="{BB962C8B-B14F-4D97-AF65-F5344CB8AC3E}">
        <p14:creationId xmlns:p14="http://schemas.microsoft.com/office/powerpoint/2010/main" val="1774774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чинники</a:t>
            </a:r>
            <a:endParaRPr lang="uk-UA" dirty="0"/>
          </a:p>
        </p:txBody>
      </p:sp>
      <p:sp>
        <p:nvSpPr>
          <p:cNvPr id="3" name="Місце для вмісту 2"/>
          <p:cNvSpPr>
            <a:spLocks noGrp="1"/>
          </p:cNvSpPr>
          <p:nvPr>
            <p:ph sz="half" idx="1"/>
          </p:nvPr>
        </p:nvSpPr>
        <p:spPr>
          <a:xfrm>
            <a:off x="1141410" y="2249486"/>
            <a:ext cx="4951819" cy="3785554"/>
          </a:xfrm>
        </p:spPr>
        <p:txBody>
          <a:bodyPr>
            <a:noAutofit/>
          </a:bodyPr>
          <a:lstStyle/>
          <a:p>
            <a:pPr algn="just"/>
            <a:r>
              <a:rPr lang="uk-UA" sz="1400" dirty="0" smtClean="0"/>
              <a:t>Кінцевим підсумком </a:t>
            </a:r>
            <a:r>
              <a:rPr lang="uk-UA" sz="1400" dirty="0"/>
              <a:t>реалізації державної політики у сфері запобігання </a:t>
            </a:r>
            <a:r>
              <a:rPr lang="uk-UA" sz="1400" dirty="0" smtClean="0"/>
              <a:t>тероризму має </a:t>
            </a:r>
            <a:r>
              <a:rPr lang="uk-UA" sz="1400" dirty="0"/>
              <a:t>стати усунення причин і умов, що сприяють виникненню </a:t>
            </a:r>
            <a:r>
              <a:rPr lang="uk-UA" sz="1400" dirty="0" smtClean="0"/>
              <a:t>цього негативного </a:t>
            </a:r>
            <a:r>
              <a:rPr lang="uk-UA" sz="1400" dirty="0"/>
              <a:t>явища.</a:t>
            </a:r>
          </a:p>
          <a:p>
            <a:pPr algn="just"/>
            <a:r>
              <a:rPr lang="uk-UA" sz="1400" dirty="0"/>
              <a:t>Вирішення зазначеного завдання стосовно діяльності </a:t>
            </a:r>
            <a:r>
              <a:rPr lang="uk-UA" sz="1400" dirty="0" smtClean="0"/>
              <a:t>щодо запобігання </a:t>
            </a:r>
            <a:r>
              <a:rPr lang="uk-UA" sz="1400" dirty="0"/>
              <a:t>тероризму обумовлюється такими чинниками:</a:t>
            </a:r>
          </a:p>
          <a:p>
            <a:pPr marL="0" indent="0" algn="just">
              <a:buNone/>
            </a:pPr>
            <a:r>
              <a:rPr lang="uk-UA" sz="1400" dirty="0"/>
              <a:t>1) доктринальним визначенням стратегії запобіжної діяльності;</a:t>
            </a:r>
          </a:p>
          <a:p>
            <a:pPr marL="0" indent="0" algn="just">
              <a:buNone/>
            </a:pPr>
            <a:r>
              <a:rPr lang="uk-UA" sz="1400" dirty="0"/>
              <a:t>2) прогнозуванням змін і тенденцій тероризму та його проявів;</a:t>
            </a:r>
          </a:p>
          <a:p>
            <a:pPr marL="0" indent="0" algn="just">
              <a:buNone/>
            </a:pPr>
            <a:r>
              <a:rPr lang="uk-UA" sz="1400" dirty="0"/>
              <a:t>3) визначенням порядку, методики, форм і засобів запобіжної діяльності</a:t>
            </a:r>
            <a:r>
              <a:rPr lang="uk-UA" sz="1400" dirty="0" smtClean="0"/>
              <a:t>;</a:t>
            </a:r>
            <a:endParaRPr lang="uk-UA" sz="1400" dirty="0"/>
          </a:p>
        </p:txBody>
      </p:sp>
      <p:sp>
        <p:nvSpPr>
          <p:cNvPr id="4" name="Місце для вмісту 3"/>
          <p:cNvSpPr>
            <a:spLocks noGrp="1"/>
          </p:cNvSpPr>
          <p:nvPr>
            <p:ph sz="half" idx="2"/>
          </p:nvPr>
        </p:nvSpPr>
        <p:spPr/>
        <p:txBody>
          <a:bodyPr>
            <a:normAutofit fontScale="55000" lnSpcReduction="20000"/>
          </a:bodyPr>
          <a:lstStyle/>
          <a:p>
            <a:endParaRPr lang="uk-UA"/>
          </a:p>
        </p:txBody>
      </p:sp>
    </p:spTree>
    <p:extLst>
      <p:ext uri="{BB962C8B-B14F-4D97-AF65-F5344CB8AC3E}">
        <p14:creationId xmlns:p14="http://schemas.microsoft.com/office/powerpoint/2010/main" val="16660612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хема">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TM04033919[[fn=Схема]]</Template>
  <TotalTime>87</TotalTime>
  <Words>2061</Words>
  <Application>Microsoft Office PowerPoint</Application>
  <PresentationFormat>Широкий екран</PresentationFormat>
  <Paragraphs>123</Paragraphs>
  <Slides>40</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40</vt:i4>
      </vt:variant>
    </vt:vector>
  </HeadingPairs>
  <TitlesOfParts>
    <vt:vector size="44" baseType="lpstr">
      <vt:lpstr>Arial</vt:lpstr>
      <vt:lpstr>Trebuchet MS</vt:lpstr>
      <vt:lpstr>Tw Cen MT</vt:lpstr>
      <vt:lpstr>Схема</vt:lpstr>
      <vt:lpstr>Стратегії запобігання тероризму як основа національної безпеки</vt:lpstr>
      <vt:lpstr>Характеристика загроз і ризиків вчинення терористичних актів</vt:lpstr>
      <vt:lpstr>Презентація PowerPoint</vt:lpstr>
      <vt:lpstr>Презентація PowerPoint</vt:lpstr>
      <vt:lpstr>«профілактика», «відвернення», «припинення», «попередження», «запобігання», тероризму</vt:lpstr>
      <vt:lpstr>«профілактика»</vt:lpstr>
      <vt:lpstr>Презентація PowerPoint</vt:lpstr>
      <vt:lpstr>запобігання злочинності</vt:lpstr>
      <vt:lpstr>чинники</vt:lpstr>
      <vt:lpstr>Презентація PowerPoint</vt:lpstr>
      <vt:lpstr>стратегічна мета запобігання тероризму</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контртерористична стратегія США</vt:lpstr>
      <vt:lpstr>контртерористична стратегія США</vt:lpstr>
      <vt:lpstr>контртерористична стратегія США</vt:lpstr>
      <vt:lpstr>Згідно зі Стратегією основними принципами, на яких будуються контртерористичні зусилля США, є:</vt:lpstr>
      <vt:lpstr>Стратегія визначає 8 головних цілей, досягнення яких становитиме запоруку успіху глобальної антитерористичної місії США</vt:lpstr>
      <vt:lpstr>контртерористична стратегія ЄС</vt:lpstr>
      <vt:lpstr>Основними положеннями Стратегії внутрішньої безпеки ЄС у сфері боротьби з тероризмом є:  </vt:lpstr>
      <vt:lpstr>тенденції протидії тероризму</vt:lpstr>
      <vt:lpstr>Презентація PowerPoint</vt:lpstr>
      <vt:lpstr>Посилення міжнародної взаємодії та обміну інформацією між країнами з питань боротьби з тероризмом</vt:lpstr>
      <vt:lpstr>Посилення міжнародної взаємодії та обміну інформацією між країнами з питань боротьби з тероризмом</vt:lpstr>
      <vt:lpstr>Посилення взаємодії та обміну інформацією з питань протидії тероризму між уповноваженими органами на національному рівні</vt:lpstr>
      <vt:lpstr>Посилення профілактики тероризму, у т. ч. протидія радикалізації.</vt:lpstr>
      <vt:lpstr>Використання державними органами нових технологій боротьби з тероризмом.</vt:lpstr>
      <vt:lpstr>Презентація PowerPoint</vt:lpstr>
      <vt:lpstr>Посилення боротьби з фінансуванням тероризму</vt:lpstr>
      <vt:lpstr>Посилення контролю за міграційними процесами </vt:lpstr>
      <vt:lpstr>Вдосконалення національного законодавства з питань протидії тероризму, надання додаткових повноважень правоохоронним органам і спеціальним службам.</vt:lpstr>
      <vt:lpstr>Презентація PowerPoint</vt:lpstr>
      <vt:lpstr>Презентація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Стратегії запобігання тероризму як основа національної безпеки</dc:title>
  <dc:creator>Resonance PC1</dc:creator>
  <cp:lastModifiedBy>Resonance PC1</cp:lastModifiedBy>
  <cp:revision>11</cp:revision>
  <dcterms:created xsi:type="dcterms:W3CDTF">2023-10-31T21:26:38Z</dcterms:created>
  <dcterms:modified xsi:type="dcterms:W3CDTF">2023-11-02T20:14:53Z</dcterms:modified>
</cp:coreProperties>
</file>