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23ADBEF-6575-48A9-93E3-8B900C6BC5EC}" type="datetimeFigureOut">
              <a:rPr lang="ru-RU" smtClean="0"/>
              <a:t>17.09.2023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64663C-BA25-4C39-98E2-889EF6E60EB5}" type="slidenum">
              <a:rPr lang="ru-RU" smtClean="0"/>
              <a:t>‹#›</a:t>
            </a:fld>
            <a:endParaRPr lang="ru-RU"/>
          </a:p>
        </p:txBody>
      </p:sp>
    </p:spTree>
    <p:extLst>
      <p:ext uri="{BB962C8B-B14F-4D97-AF65-F5344CB8AC3E}">
        <p14:creationId xmlns:p14="http://schemas.microsoft.com/office/powerpoint/2010/main" val="1176233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23ADBEF-6575-48A9-93E3-8B900C6BC5EC}" type="datetimeFigureOut">
              <a:rPr lang="ru-RU" smtClean="0"/>
              <a:t>17.09.2023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64663C-BA25-4C39-98E2-889EF6E60EB5}" type="slidenum">
              <a:rPr lang="ru-RU" smtClean="0"/>
              <a:t>‹#›</a:t>
            </a:fld>
            <a:endParaRPr lang="ru-RU"/>
          </a:p>
        </p:txBody>
      </p:sp>
    </p:spTree>
    <p:extLst>
      <p:ext uri="{BB962C8B-B14F-4D97-AF65-F5344CB8AC3E}">
        <p14:creationId xmlns:p14="http://schemas.microsoft.com/office/powerpoint/2010/main" val="2479350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23ADBEF-6575-48A9-93E3-8B900C6BC5EC}" type="datetimeFigureOut">
              <a:rPr lang="ru-RU" smtClean="0"/>
              <a:t>17.09.2023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64663C-BA25-4C39-98E2-889EF6E60EB5}"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93756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23ADBEF-6575-48A9-93E3-8B900C6BC5EC}" type="datetimeFigureOut">
              <a:rPr lang="ru-RU" smtClean="0"/>
              <a:t>17.09.2023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64663C-BA25-4C39-98E2-889EF6E60EB5}" type="slidenum">
              <a:rPr lang="ru-RU" smtClean="0"/>
              <a:t>‹#›</a:t>
            </a:fld>
            <a:endParaRPr lang="ru-RU"/>
          </a:p>
        </p:txBody>
      </p:sp>
    </p:spTree>
    <p:extLst>
      <p:ext uri="{BB962C8B-B14F-4D97-AF65-F5344CB8AC3E}">
        <p14:creationId xmlns:p14="http://schemas.microsoft.com/office/powerpoint/2010/main" val="5868253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23ADBEF-6575-48A9-93E3-8B900C6BC5EC}" type="datetimeFigureOut">
              <a:rPr lang="ru-RU" smtClean="0"/>
              <a:t>17.09.2023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64663C-BA25-4C39-98E2-889EF6E60EB5}"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77845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23ADBEF-6575-48A9-93E3-8B900C6BC5EC}" type="datetimeFigureOut">
              <a:rPr lang="ru-RU" smtClean="0"/>
              <a:t>17.09.2023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64663C-BA25-4C39-98E2-889EF6E60EB5}" type="slidenum">
              <a:rPr lang="ru-RU" smtClean="0"/>
              <a:t>‹#›</a:t>
            </a:fld>
            <a:endParaRPr lang="ru-RU"/>
          </a:p>
        </p:txBody>
      </p:sp>
    </p:spTree>
    <p:extLst>
      <p:ext uri="{BB962C8B-B14F-4D97-AF65-F5344CB8AC3E}">
        <p14:creationId xmlns:p14="http://schemas.microsoft.com/office/powerpoint/2010/main" val="3735412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23ADBEF-6575-48A9-93E3-8B900C6BC5EC}" type="datetimeFigureOut">
              <a:rPr lang="ru-RU" smtClean="0"/>
              <a:t>17.09.2023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64663C-BA25-4C39-98E2-889EF6E60EB5}" type="slidenum">
              <a:rPr lang="ru-RU" smtClean="0"/>
              <a:t>‹#›</a:t>
            </a:fld>
            <a:endParaRPr lang="ru-RU"/>
          </a:p>
        </p:txBody>
      </p:sp>
    </p:spTree>
    <p:extLst>
      <p:ext uri="{BB962C8B-B14F-4D97-AF65-F5344CB8AC3E}">
        <p14:creationId xmlns:p14="http://schemas.microsoft.com/office/powerpoint/2010/main" val="428368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23ADBEF-6575-48A9-93E3-8B900C6BC5EC}" type="datetimeFigureOut">
              <a:rPr lang="ru-RU" smtClean="0"/>
              <a:t>17.09.2023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64663C-BA25-4C39-98E2-889EF6E60EB5}" type="slidenum">
              <a:rPr lang="ru-RU" smtClean="0"/>
              <a:t>‹#›</a:t>
            </a:fld>
            <a:endParaRPr lang="ru-RU"/>
          </a:p>
        </p:txBody>
      </p:sp>
    </p:spTree>
    <p:extLst>
      <p:ext uri="{BB962C8B-B14F-4D97-AF65-F5344CB8AC3E}">
        <p14:creationId xmlns:p14="http://schemas.microsoft.com/office/powerpoint/2010/main" val="14449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23ADBEF-6575-48A9-93E3-8B900C6BC5EC}" type="datetimeFigureOut">
              <a:rPr lang="ru-RU" smtClean="0"/>
              <a:t>17.09.2023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64663C-BA25-4C39-98E2-889EF6E60EB5}" type="slidenum">
              <a:rPr lang="ru-RU" smtClean="0"/>
              <a:t>‹#›</a:t>
            </a:fld>
            <a:endParaRPr lang="ru-RU"/>
          </a:p>
        </p:txBody>
      </p:sp>
    </p:spTree>
    <p:extLst>
      <p:ext uri="{BB962C8B-B14F-4D97-AF65-F5344CB8AC3E}">
        <p14:creationId xmlns:p14="http://schemas.microsoft.com/office/powerpoint/2010/main" val="2172776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23ADBEF-6575-48A9-93E3-8B900C6BC5EC}" type="datetimeFigureOut">
              <a:rPr lang="ru-RU" smtClean="0"/>
              <a:t>17.09.2023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664663C-BA25-4C39-98E2-889EF6E60EB5}" type="slidenum">
              <a:rPr lang="ru-RU" smtClean="0"/>
              <a:t>‹#›</a:t>
            </a:fld>
            <a:endParaRPr lang="ru-RU"/>
          </a:p>
        </p:txBody>
      </p:sp>
    </p:spTree>
    <p:extLst>
      <p:ext uri="{BB962C8B-B14F-4D97-AF65-F5344CB8AC3E}">
        <p14:creationId xmlns:p14="http://schemas.microsoft.com/office/powerpoint/2010/main" val="1298573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23ADBEF-6575-48A9-93E3-8B900C6BC5EC}" type="datetimeFigureOut">
              <a:rPr lang="ru-RU" smtClean="0"/>
              <a:t>17.09.2023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664663C-BA25-4C39-98E2-889EF6E60EB5}" type="slidenum">
              <a:rPr lang="ru-RU" smtClean="0"/>
              <a:t>‹#›</a:t>
            </a:fld>
            <a:endParaRPr lang="ru-RU"/>
          </a:p>
        </p:txBody>
      </p:sp>
    </p:spTree>
    <p:extLst>
      <p:ext uri="{BB962C8B-B14F-4D97-AF65-F5344CB8AC3E}">
        <p14:creationId xmlns:p14="http://schemas.microsoft.com/office/powerpoint/2010/main" val="3094727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23ADBEF-6575-48A9-93E3-8B900C6BC5EC}" type="datetimeFigureOut">
              <a:rPr lang="ru-RU" smtClean="0"/>
              <a:t>17.09.2023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664663C-BA25-4C39-98E2-889EF6E60EB5}" type="slidenum">
              <a:rPr lang="ru-RU" smtClean="0"/>
              <a:t>‹#›</a:t>
            </a:fld>
            <a:endParaRPr lang="ru-RU"/>
          </a:p>
        </p:txBody>
      </p:sp>
    </p:spTree>
    <p:extLst>
      <p:ext uri="{BB962C8B-B14F-4D97-AF65-F5344CB8AC3E}">
        <p14:creationId xmlns:p14="http://schemas.microsoft.com/office/powerpoint/2010/main" val="3389814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23ADBEF-6575-48A9-93E3-8B900C6BC5EC}" type="datetimeFigureOut">
              <a:rPr lang="ru-RU" smtClean="0"/>
              <a:t>17.09.2023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664663C-BA25-4C39-98E2-889EF6E60EB5}" type="slidenum">
              <a:rPr lang="ru-RU" smtClean="0"/>
              <a:t>‹#›</a:t>
            </a:fld>
            <a:endParaRPr lang="ru-RU"/>
          </a:p>
        </p:txBody>
      </p:sp>
    </p:spTree>
    <p:extLst>
      <p:ext uri="{BB962C8B-B14F-4D97-AF65-F5344CB8AC3E}">
        <p14:creationId xmlns:p14="http://schemas.microsoft.com/office/powerpoint/2010/main" val="1465366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3ADBEF-6575-48A9-93E3-8B900C6BC5EC}" type="datetimeFigureOut">
              <a:rPr lang="ru-RU" smtClean="0"/>
              <a:t>17.09.2023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664663C-BA25-4C39-98E2-889EF6E60EB5}" type="slidenum">
              <a:rPr lang="ru-RU" smtClean="0"/>
              <a:t>‹#›</a:t>
            </a:fld>
            <a:endParaRPr lang="ru-RU"/>
          </a:p>
        </p:txBody>
      </p:sp>
    </p:spTree>
    <p:extLst>
      <p:ext uri="{BB962C8B-B14F-4D97-AF65-F5344CB8AC3E}">
        <p14:creationId xmlns:p14="http://schemas.microsoft.com/office/powerpoint/2010/main" val="1508735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23ADBEF-6575-48A9-93E3-8B900C6BC5EC}" type="datetimeFigureOut">
              <a:rPr lang="ru-RU" smtClean="0"/>
              <a:t>17.09.2023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664663C-BA25-4C39-98E2-889EF6E60EB5}" type="slidenum">
              <a:rPr lang="ru-RU" smtClean="0"/>
              <a:t>‹#›</a:t>
            </a:fld>
            <a:endParaRPr lang="ru-RU"/>
          </a:p>
        </p:txBody>
      </p:sp>
    </p:spTree>
    <p:extLst>
      <p:ext uri="{BB962C8B-B14F-4D97-AF65-F5344CB8AC3E}">
        <p14:creationId xmlns:p14="http://schemas.microsoft.com/office/powerpoint/2010/main" val="2219916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23ADBEF-6575-48A9-93E3-8B900C6BC5EC}" type="datetimeFigureOut">
              <a:rPr lang="ru-RU" smtClean="0"/>
              <a:t>17.09.2023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664663C-BA25-4C39-98E2-889EF6E60EB5}" type="slidenum">
              <a:rPr lang="ru-RU" smtClean="0"/>
              <a:t>‹#›</a:t>
            </a:fld>
            <a:endParaRPr lang="ru-RU"/>
          </a:p>
        </p:txBody>
      </p:sp>
    </p:spTree>
    <p:extLst>
      <p:ext uri="{BB962C8B-B14F-4D97-AF65-F5344CB8AC3E}">
        <p14:creationId xmlns:p14="http://schemas.microsoft.com/office/powerpoint/2010/main" val="509699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23ADBEF-6575-48A9-93E3-8B900C6BC5EC}" type="datetimeFigureOut">
              <a:rPr lang="ru-RU" smtClean="0"/>
              <a:t>17.09.2023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664663C-BA25-4C39-98E2-889EF6E60EB5}" type="slidenum">
              <a:rPr lang="ru-RU" smtClean="0"/>
              <a:t>‹#›</a:t>
            </a:fld>
            <a:endParaRPr lang="ru-RU"/>
          </a:p>
        </p:txBody>
      </p:sp>
    </p:spTree>
    <p:extLst>
      <p:ext uri="{BB962C8B-B14F-4D97-AF65-F5344CB8AC3E}">
        <p14:creationId xmlns:p14="http://schemas.microsoft.com/office/powerpoint/2010/main" val="35318917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507067" y="518615"/>
            <a:ext cx="7766936" cy="4629117"/>
          </a:xfrm>
        </p:spPr>
        <p:txBody>
          <a:bodyPr/>
          <a:lstStyle/>
          <a:p>
            <a:pPr algn="l"/>
            <a:r>
              <a:rPr lang="ru-RU" b="1" dirty="0"/>
              <a:t>Тема 2. </a:t>
            </a:r>
            <a:r>
              <a:rPr lang="ru-RU" b="1" dirty="0" err="1"/>
              <a:t>Грошовий</a:t>
            </a:r>
            <a:r>
              <a:rPr lang="ru-RU" b="1" dirty="0"/>
              <a:t> оборот та </a:t>
            </a:r>
            <a:r>
              <a:rPr lang="ru-RU" b="1" dirty="0" err="1"/>
              <a:t>грошова</a:t>
            </a:r>
            <a:r>
              <a:rPr lang="ru-RU" b="1" dirty="0"/>
              <a:t> </a:t>
            </a:r>
            <a:r>
              <a:rPr lang="ru-RU" b="1" dirty="0" err="1"/>
              <a:t>маса</a:t>
            </a:r>
            <a:r>
              <a:rPr lang="ru-RU" b="1" dirty="0"/>
              <a:t>, </a:t>
            </a:r>
            <a:r>
              <a:rPr lang="ru-RU" b="1" dirty="0" err="1"/>
              <a:t>що</a:t>
            </a:r>
            <a:r>
              <a:rPr lang="ru-RU" b="1" dirty="0"/>
              <a:t> </a:t>
            </a:r>
            <a:r>
              <a:rPr lang="ru-RU" b="1" dirty="0" err="1"/>
              <a:t>його</a:t>
            </a:r>
            <a:r>
              <a:rPr lang="ru-RU" b="1" dirty="0"/>
              <a:t> </a:t>
            </a:r>
            <a:r>
              <a:rPr lang="ru-RU" b="1" dirty="0" err="1"/>
              <a:t>обслуговує</a:t>
            </a:r>
            <a:endParaRPr lang="ru-RU" dirty="0"/>
          </a:p>
          <a:p>
            <a:pPr algn="l"/>
            <a:endParaRPr lang="ru-RU" dirty="0" smtClean="0"/>
          </a:p>
          <a:p>
            <a:pPr algn="l"/>
            <a:r>
              <a:rPr lang="ru-RU" dirty="0" smtClean="0"/>
              <a:t>2.1</a:t>
            </a:r>
            <a:r>
              <a:rPr lang="ru-RU" dirty="0"/>
              <a:t>. </a:t>
            </a:r>
            <a:r>
              <a:rPr lang="uk-UA" dirty="0"/>
              <a:t>Суть та економічна основа грошового обороту</a:t>
            </a:r>
            <a:endParaRPr lang="ru-RU" dirty="0"/>
          </a:p>
          <a:p>
            <a:pPr algn="l"/>
            <a:r>
              <a:rPr lang="ru-RU" dirty="0"/>
              <a:t>2.2. </a:t>
            </a:r>
            <a:r>
              <a:rPr lang="uk-UA" dirty="0"/>
              <a:t>Модель грошового обороту. Грошові потоки та їх балансування</a:t>
            </a:r>
            <a:endParaRPr lang="ru-RU" dirty="0"/>
          </a:p>
          <a:p>
            <a:pPr algn="l"/>
            <a:r>
              <a:rPr lang="ru-RU" dirty="0"/>
              <a:t>2.3. </a:t>
            </a:r>
            <a:r>
              <a:rPr lang="uk-UA" dirty="0"/>
              <a:t>Структура грошового обороту за економічним змістом та формою платіжних засобів</a:t>
            </a:r>
            <a:endParaRPr lang="ru-RU" dirty="0"/>
          </a:p>
          <a:p>
            <a:pPr algn="l"/>
            <a:r>
              <a:rPr lang="ru-RU" dirty="0"/>
              <a:t>2.4. </a:t>
            </a:r>
            <a:r>
              <a:rPr lang="uk-UA" dirty="0"/>
              <a:t>Маса грошей в обороті. Грошові агрегати та грошова база</a:t>
            </a:r>
            <a:endParaRPr lang="ru-RU" dirty="0"/>
          </a:p>
          <a:p>
            <a:pPr algn="l"/>
            <a:r>
              <a:rPr lang="ru-RU" dirty="0"/>
              <a:t>2.5. </a:t>
            </a:r>
            <a:r>
              <a:rPr lang="uk-UA" dirty="0"/>
              <a:t>Швидкість обігу грошей</a:t>
            </a:r>
            <a:endParaRPr lang="ru-RU" dirty="0"/>
          </a:p>
        </p:txBody>
      </p:sp>
    </p:spTree>
    <p:extLst>
      <p:ext uri="{BB962C8B-B14F-4D97-AF65-F5344CB8AC3E}">
        <p14:creationId xmlns:p14="http://schemas.microsoft.com/office/powerpoint/2010/main" val="1451053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2012"/>
            <a:ext cx="9053520" cy="6045957"/>
          </a:xfrm>
        </p:spPr>
        <p:txBody>
          <a:bodyPr/>
          <a:lstStyle/>
          <a:p>
            <a:r>
              <a:rPr lang="uk-UA" dirty="0"/>
              <a:t>Безготівковий грошовий оборот має переваги порівняно з обігом готівки: економляться кошти, прискорюється оборот грошей. Рух грошей по рахунках створює можливість контролювати його. Визначаючи законодавчо права та обов’язки банків щодо здійснення такого контролю, держава може впливати на весь безготівковий грошовий оборот, а отже – на процес суспільного відтворення в цілому. У цьому головна перевага безготівкового обороту над готівковим, тому з розвитком ринкових відносин в Україні буде розширюватись сфера безготівкового обороту і звужуватись готівкова.</a:t>
            </a:r>
            <a:endParaRPr lang="ru-RU" dirty="0"/>
          </a:p>
          <a:p>
            <a:r>
              <a:rPr lang="uk-UA" b="1" dirty="0"/>
              <a:t>Закон грошового обігу.</a:t>
            </a:r>
            <a:r>
              <a:rPr lang="uk-UA" dirty="0"/>
              <a:t> Закон грошового обігу полягає в тому, що протягом даного періоду часу для обігу необхідна лише повна, об’єктивно зумовлена маса купівельних і платіжних засобів.</a:t>
            </a:r>
            <a:endParaRPr lang="ru-RU" dirty="0"/>
          </a:p>
          <a:p>
            <a:r>
              <a:rPr lang="uk-UA" dirty="0"/>
              <a:t>Виходячи з відомого рівняння </a:t>
            </a:r>
            <a:r>
              <a:rPr lang="uk-UA" dirty="0" err="1"/>
              <a:t>І.Фішера</a:t>
            </a:r>
            <a:r>
              <a:rPr lang="uk-UA" dirty="0"/>
              <a:t>, кількість грошей, необхідна для забезпечення обігу товарів і послуг, прямо пропорційна номінальному обсягу виробництва (ВНП) та обернено пропорційна швидкості обігу грошової одиниці:</a:t>
            </a:r>
            <a:endParaRPr lang="ru-RU" dirty="0"/>
          </a:p>
          <a:p>
            <a:endParaRPr lang="ru-RU" dirty="0"/>
          </a:p>
        </p:txBody>
      </p:sp>
      <p:pic>
        <p:nvPicPr>
          <p:cNvPr id="9" name="Рисунок 8"/>
          <p:cNvPicPr>
            <a:picLocks noChangeAspect="1"/>
          </p:cNvPicPr>
          <p:nvPr/>
        </p:nvPicPr>
        <p:blipFill>
          <a:blip r:embed="rId2"/>
          <a:stretch>
            <a:fillRect/>
          </a:stretch>
        </p:blipFill>
        <p:spPr>
          <a:xfrm>
            <a:off x="1269087" y="4548572"/>
            <a:ext cx="7738435" cy="958659"/>
          </a:xfrm>
          <a:prstGeom prst="rect">
            <a:avLst/>
          </a:prstGeom>
        </p:spPr>
      </p:pic>
    </p:spTree>
    <p:extLst>
      <p:ext uri="{BB962C8B-B14F-4D97-AF65-F5344CB8AC3E}">
        <p14:creationId xmlns:p14="http://schemas.microsoft.com/office/powerpoint/2010/main" val="3552340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2012"/>
            <a:ext cx="9053520" cy="6045957"/>
          </a:xfrm>
        </p:spPr>
        <p:txBody>
          <a:bodyPr/>
          <a:lstStyle/>
          <a:p>
            <a:r>
              <a:rPr lang="uk-UA" dirty="0"/>
              <a:t>У країнах з розвиненою ринковою економікою врахування вимог закону грошового обігу здійснюється на основі визначення стану грошового обігу, тобто фактичної міри збалансованості фактичної маси грошей (</a:t>
            </a:r>
            <a:r>
              <a:rPr lang="uk-UA" dirty="0" err="1"/>
              <a:t>К</a:t>
            </a:r>
            <a:r>
              <a:rPr lang="uk-UA" baseline="-25000" dirty="0" err="1"/>
              <a:t>ф</a:t>
            </a:r>
            <a:r>
              <a:rPr lang="uk-UA" dirty="0"/>
              <a:t>) і об’єктивно необхідної для обігу маси грошей (</a:t>
            </a:r>
            <a:r>
              <a:rPr lang="uk-UA" dirty="0" err="1"/>
              <a:t>К</a:t>
            </a:r>
            <a:r>
              <a:rPr lang="uk-UA" baseline="-25000" dirty="0" err="1"/>
              <a:t>н</a:t>
            </a:r>
            <a:r>
              <a:rPr lang="uk-UA" dirty="0"/>
              <a:t>) та розробки і впровадження в життя відповідної кредитної та бюджетної політики.</a:t>
            </a:r>
            <a:endParaRPr lang="ru-RU" dirty="0"/>
          </a:p>
          <a:p>
            <a:r>
              <a:rPr lang="uk-UA" dirty="0"/>
              <a:t>Збалансованість </a:t>
            </a:r>
            <a:r>
              <a:rPr lang="uk-UA" dirty="0" err="1"/>
              <a:t>К</a:t>
            </a:r>
            <a:r>
              <a:rPr lang="uk-UA" baseline="-25000" dirty="0" err="1"/>
              <a:t>ф</a:t>
            </a:r>
            <a:r>
              <a:rPr lang="uk-UA" dirty="0"/>
              <a:t> і </a:t>
            </a:r>
            <a:r>
              <a:rPr lang="uk-UA" dirty="0" err="1"/>
              <a:t>К</a:t>
            </a:r>
            <a:r>
              <a:rPr lang="uk-UA" baseline="-25000" dirty="0" err="1"/>
              <a:t>н</a:t>
            </a:r>
            <a:r>
              <a:rPr lang="uk-UA" dirty="0"/>
              <a:t> є важливою умовою забезпечення сталості грошей. Через механізм виведення з рівноваги </a:t>
            </a:r>
            <a:r>
              <a:rPr lang="uk-UA" dirty="0" err="1"/>
              <a:t>К</a:t>
            </a:r>
            <a:r>
              <a:rPr lang="uk-UA" baseline="-25000" dirty="0" err="1"/>
              <a:t>ф</a:t>
            </a:r>
            <a:r>
              <a:rPr lang="uk-UA" dirty="0"/>
              <a:t> і </a:t>
            </a:r>
            <a:r>
              <a:rPr lang="uk-UA" dirty="0" err="1"/>
              <a:t>К</a:t>
            </a:r>
            <a:r>
              <a:rPr lang="uk-UA" baseline="-25000" dirty="0" err="1"/>
              <a:t>н</a:t>
            </a:r>
            <a:r>
              <a:rPr lang="uk-UA" baseline="-25000" dirty="0"/>
              <a:t> </a:t>
            </a:r>
            <a:r>
              <a:rPr lang="uk-UA" dirty="0"/>
              <a:t>на сталість грошей впливають фактори їх кількості та швидкості обігу. Вони безпосередньо впливають на величину </a:t>
            </a:r>
            <a:r>
              <a:rPr lang="uk-UA" dirty="0" err="1"/>
              <a:t>К</a:t>
            </a:r>
            <a:r>
              <a:rPr lang="uk-UA" baseline="-25000" dirty="0" err="1"/>
              <a:t>ф</a:t>
            </a:r>
            <a:r>
              <a:rPr lang="uk-UA" dirty="0"/>
              <a:t>, постійно збільшуючи її щодо </a:t>
            </a:r>
            <a:r>
              <a:rPr lang="uk-UA" dirty="0" err="1"/>
              <a:t>К</a:t>
            </a:r>
            <a:r>
              <a:rPr lang="uk-UA" baseline="-25000" dirty="0" err="1"/>
              <a:t>н</a:t>
            </a:r>
            <a:r>
              <a:rPr lang="uk-UA" dirty="0"/>
              <a:t>. Це пояснюється, з одного боку, прагненням емітентів одержати додаткові грошові ресурси за рахунок нового випуску грошових знаків, а з іншого – прискоренням обігу грошей унаслідок удосконалення організації та автоматизації грошового обігу.</a:t>
            </a:r>
            <a:endParaRPr lang="ru-RU" dirty="0"/>
          </a:p>
          <a:p>
            <a:endParaRPr lang="ru-RU" dirty="0"/>
          </a:p>
        </p:txBody>
      </p:sp>
    </p:spTree>
    <p:extLst>
      <p:ext uri="{BB962C8B-B14F-4D97-AF65-F5344CB8AC3E}">
        <p14:creationId xmlns:p14="http://schemas.microsoft.com/office/powerpoint/2010/main" val="4074157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2012"/>
            <a:ext cx="9053520" cy="6045957"/>
          </a:xfrm>
        </p:spPr>
        <p:txBody>
          <a:bodyPr/>
          <a:lstStyle/>
          <a:p>
            <a:r>
              <a:rPr lang="uk-UA" b="1" dirty="0"/>
              <a:t>2.4. Маса грошей в обороті. Грошові агрегати та грошова база</a:t>
            </a:r>
            <a:endParaRPr lang="ru-RU" dirty="0"/>
          </a:p>
          <a:p>
            <a:endParaRPr lang="uk-UA" b="1" dirty="0" smtClean="0"/>
          </a:p>
          <a:p>
            <a:r>
              <a:rPr lang="uk-UA" b="1" u="sng" dirty="0" smtClean="0"/>
              <a:t>Грошова </a:t>
            </a:r>
            <a:r>
              <a:rPr lang="uk-UA" b="1" u="sng" dirty="0"/>
              <a:t>маса</a:t>
            </a:r>
            <a:r>
              <a:rPr lang="uk-UA" u="sng" dirty="0"/>
              <a:t> </a:t>
            </a:r>
            <a:r>
              <a:rPr lang="uk-UA" dirty="0"/>
              <a:t>– це сукупність залишків грошей у всіх формах, які є в розпорядженні суб’єктів грошового обороту в певний момент.</a:t>
            </a:r>
            <a:endParaRPr lang="ru-RU" dirty="0"/>
          </a:p>
          <a:p>
            <a:r>
              <a:rPr lang="uk-UA" dirty="0"/>
              <a:t>Для визначення обсягу та структури грошової маси в банківській практиці застосовується відповідний набір грошових агрегатів.</a:t>
            </a:r>
            <a:endParaRPr lang="ru-RU" dirty="0"/>
          </a:p>
          <a:p>
            <a:r>
              <a:rPr lang="uk-UA" b="1" u="sng" dirty="0"/>
              <a:t>Грошові агрегати</a:t>
            </a:r>
            <a:r>
              <a:rPr lang="uk-UA" u="sng" dirty="0"/>
              <a:t> (</a:t>
            </a:r>
            <a:r>
              <a:rPr lang="uk-UA" u="sng" dirty="0" err="1"/>
              <a:t>monetary</a:t>
            </a:r>
            <a:r>
              <a:rPr lang="uk-UA" u="sng" dirty="0"/>
              <a:t> </a:t>
            </a:r>
            <a:r>
              <a:rPr lang="uk-UA" u="sng" dirty="0" err="1"/>
              <a:t>aggregate</a:t>
            </a:r>
            <a:r>
              <a:rPr lang="uk-UA" u="sng" dirty="0"/>
              <a:t>) </a:t>
            </a:r>
            <a:r>
              <a:rPr lang="uk-UA" dirty="0"/>
              <a:t>– зобов’язання депозитних корпорацій перед іншими секторами економіки, крім сектору загального державного управління та інших депозитних корпорацій.</a:t>
            </a:r>
            <a:endParaRPr lang="ru-RU" dirty="0"/>
          </a:p>
          <a:p>
            <a:r>
              <a:rPr lang="uk-UA" b="1" u="sng" dirty="0"/>
              <a:t>Грошовий агрегат</a:t>
            </a:r>
            <a:r>
              <a:rPr lang="uk-UA" u="sng" dirty="0"/>
              <a:t> </a:t>
            </a:r>
            <a:r>
              <a:rPr lang="uk-UA" dirty="0"/>
              <a:t>– це визначене законодавством відповідно до ступеня ліквідності специфічне угрупування ліквідних активів. </a:t>
            </a:r>
            <a:endParaRPr lang="uk-UA" dirty="0" smtClean="0"/>
          </a:p>
          <a:p>
            <a:pPr marL="0" indent="0">
              <a:buNone/>
            </a:pPr>
            <a:r>
              <a:rPr lang="uk-UA" dirty="0"/>
              <a:t>Грошові агрегати формуються на основі таких принципів:</a:t>
            </a:r>
            <a:endParaRPr lang="ru-RU" dirty="0"/>
          </a:p>
          <a:p>
            <a:pPr lvl="0"/>
            <a:r>
              <a:rPr lang="uk-UA" dirty="0"/>
              <a:t>грошова маса включає не лише готівкові гроші, а й депозитні;</a:t>
            </a:r>
            <a:endParaRPr lang="ru-RU" dirty="0"/>
          </a:p>
          <a:p>
            <a:pPr lvl="0"/>
            <a:r>
              <a:rPr lang="uk-UA" dirty="0"/>
              <a:t>уся грошова маса поділяється на ту, що є в обігу, і ту, яка нагромаджується, виконує функцію збереження вартості;</a:t>
            </a:r>
            <a:endParaRPr lang="ru-RU" dirty="0"/>
          </a:p>
          <a:p>
            <a:pPr lvl="0"/>
            <a:r>
              <a:rPr lang="uk-UA" dirty="0"/>
              <a:t>сукупна грошова маса включає також банківські вклади, депозити та інші папери з фіксованим доходом.</a:t>
            </a:r>
            <a:endParaRPr lang="ru-RU" dirty="0"/>
          </a:p>
          <a:p>
            <a:endParaRPr lang="ru-RU" dirty="0"/>
          </a:p>
        </p:txBody>
      </p:sp>
    </p:spTree>
    <p:extLst>
      <p:ext uri="{BB962C8B-B14F-4D97-AF65-F5344CB8AC3E}">
        <p14:creationId xmlns:p14="http://schemas.microsoft.com/office/powerpoint/2010/main" val="3762328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2012"/>
            <a:ext cx="9053520" cy="6045957"/>
          </a:xfrm>
        </p:spPr>
        <p:txBody>
          <a:bodyPr>
            <a:normAutofit lnSpcReduction="10000"/>
          </a:bodyPr>
          <a:lstStyle/>
          <a:p>
            <a:r>
              <a:rPr lang="uk-UA" dirty="0"/>
              <a:t>Грошові агрегати будуються шляхом приєднання до попередніх величин нових грошових компонентів у послідовності, що характеризує зменшення їх ліквідності.</a:t>
            </a:r>
            <a:endParaRPr lang="ru-RU" dirty="0"/>
          </a:p>
          <a:p>
            <a:r>
              <a:rPr lang="uk-UA" dirty="0"/>
              <a:t>З 1993 року НБУ визначає структуру грошової маси відповідно до агрегатного методу. Складовими грошових агрегатів є фінансові активи у формі готівкових коштів у національній валюті, переказних депозитів, інших депозитів, коштів за цінними паперами, крім акцій, що емітовані депозитними корпораціями та належать на правах власності іншим фінансовим корпораціям, нефінансовим корпораціям, домашнім господарствам та некомерційним організаціям, що обслуговують домашні господарства. Залежно від зниження ступеня ліквідності фінансові активи групують у різні грошові агрегати М0, М1, М2 та </a:t>
            </a:r>
            <a:r>
              <a:rPr lang="uk-UA" dirty="0" smtClean="0"/>
              <a:t>М3.</a:t>
            </a:r>
          </a:p>
          <a:p>
            <a:r>
              <a:rPr lang="uk-UA" u="sng" dirty="0"/>
              <a:t>Грошовий агрегат М0 </a:t>
            </a:r>
            <a:r>
              <a:rPr lang="uk-UA" dirty="0"/>
              <a:t>включає готівкові кошти в обігу поза депозитними корпораціями. </a:t>
            </a:r>
            <a:endParaRPr lang="ru-RU" dirty="0"/>
          </a:p>
          <a:p>
            <a:r>
              <a:rPr lang="uk-UA" u="sng" dirty="0"/>
              <a:t>Грошовий агрегат М1</a:t>
            </a:r>
            <a:r>
              <a:rPr lang="uk-UA" dirty="0"/>
              <a:t> – грошовий агрегат М0 та переказні депозити в національній валюті. </a:t>
            </a:r>
            <a:endParaRPr lang="ru-RU" dirty="0"/>
          </a:p>
          <a:p>
            <a:r>
              <a:rPr lang="uk-UA" u="sng" dirty="0"/>
              <a:t>Грошовий агрегат М2 </a:t>
            </a:r>
            <a:r>
              <a:rPr lang="uk-UA" dirty="0"/>
              <a:t>– грошовий агрегат М1 і переказні депозити в іноземній валюті та інші депозити. </a:t>
            </a:r>
            <a:endParaRPr lang="ru-RU" dirty="0"/>
          </a:p>
          <a:p>
            <a:r>
              <a:rPr lang="uk-UA" u="sng" dirty="0"/>
              <a:t>Грошовий агрегат М3 (грошова маса) </a:t>
            </a:r>
            <a:r>
              <a:rPr lang="uk-UA" dirty="0"/>
              <a:t>– грошовий агрегат М2 та цінні папери, крім акцій.</a:t>
            </a:r>
            <a:endParaRPr lang="ru-RU" dirty="0"/>
          </a:p>
          <a:p>
            <a:endParaRPr lang="ru-RU" dirty="0"/>
          </a:p>
        </p:txBody>
      </p:sp>
    </p:spTree>
    <p:extLst>
      <p:ext uri="{BB962C8B-B14F-4D97-AF65-F5344CB8AC3E}">
        <p14:creationId xmlns:p14="http://schemas.microsoft.com/office/powerpoint/2010/main" val="2268161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2012"/>
            <a:ext cx="9053520" cy="6045957"/>
          </a:xfrm>
        </p:spPr>
        <p:txBody>
          <a:bodyPr/>
          <a:lstStyle/>
          <a:p>
            <a:r>
              <a:rPr lang="uk-UA" b="1" dirty="0"/>
              <a:t>Грошова база</a:t>
            </a:r>
            <a:r>
              <a:rPr lang="uk-UA" dirty="0"/>
              <a:t> – сукупність зобов’язань НБУ в національній валюті, що забезпечують зростання грошових агрегатів і кредитування економіки. Грошова база є показником бази фінансування та основою для формування грошових агрегатів, а не самим грошовим агрегатом. </a:t>
            </a:r>
            <a:endParaRPr lang="uk-UA" dirty="0" smtClean="0"/>
          </a:p>
          <a:p>
            <a:r>
              <a:rPr lang="uk-UA" b="1" u="sng" dirty="0" smtClean="0"/>
              <a:t>Грошова </a:t>
            </a:r>
            <a:r>
              <a:rPr lang="uk-UA" b="1" u="sng" dirty="0"/>
              <a:t>база включає </a:t>
            </a:r>
            <a:r>
              <a:rPr lang="uk-UA" dirty="0"/>
              <a:t>готівкові кошти, випущені в обіг НБУ, і переказні депозити в національній валюті в НБУ. </a:t>
            </a:r>
            <a:endParaRPr lang="uk-UA" dirty="0" smtClean="0"/>
          </a:p>
          <a:p>
            <a:r>
              <a:rPr lang="uk-UA" dirty="0" smtClean="0"/>
              <a:t>До </a:t>
            </a:r>
            <a:r>
              <a:rPr lang="uk-UA" u="sng" dirty="0"/>
              <a:t>готівкових коштів в обігу належать </a:t>
            </a:r>
            <a:r>
              <a:rPr lang="uk-UA" dirty="0"/>
              <a:t>банкноти та монети, емітовані НБУ, за винятком банкнот і монет у його сховищах НБУ та касах і банкоматах установ НБУ</a:t>
            </a:r>
            <a:r>
              <a:rPr lang="uk-UA" dirty="0" smtClean="0"/>
              <a:t>.</a:t>
            </a:r>
          </a:p>
          <a:p>
            <a:r>
              <a:rPr lang="uk-UA" dirty="0" smtClean="0"/>
              <a:t> </a:t>
            </a:r>
            <a:r>
              <a:rPr lang="uk-UA" dirty="0"/>
              <a:t>До </a:t>
            </a:r>
            <a:r>
              <a:rPr lang="uk-UA" u="sng" dirty="0"/>
              <a:t>переказних депозитів належать </a:t>
            </a:r>
            <a:r>
              <a:rPr lang="uk-UA" dirty="0"/>
              <a:t>зобов’язання НБУ за коштами на кореспондентських рахунках, коштами обов’язкових резервів та іншими коштами на вимогу інших депозитних корпорацій, а також коштами на рахунках інших фінансових корпорацій, нефінансових корпорацій та домашніх господарств (працівників Національного банку) у національній валюті в НБУ.</a:t>
            </a:r>
            <a:endParaRPr lang="ru-RU" dirty="0"/>
          </a:p>
          <a:p>
            <a:endParaRPr lang="ru-RU" dirty="0"/>
          </a:p>
        </p:txBody>
      </p:sp>
    </p:spTree>
    <p:extLst>
      <p:ext uri="{BB962C8B-B14F-4D97-AF65-F5344CB8AC3E}">
        <p14:creationId xmlns:p14="http://schemas.microsoft.com/office/powerpoint/2010/main" val="829272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2012"/>
            <a:ext cx="9053520" cy="6045957"/>
          </a:xfrm>
        </p:spPr>
        <p:txBody>
          <a:bodyPr>
            <a:normAutofit lnSpcReduction="10000"/>
          </a:bodyPr>
          <a:lstStyle/>
          <a:p>
            <a:r>
              <a:rPr lang="uk-UA" b="1" dirty="0"/>
              <a:t>2.5. Швидкість обігу грошей</a:t>
            </a:r>
            <a:endParaRPr lang="ru-RU" dirty="0"/>
          </a:p>
          <a:p>
            <a:r>
              <a:rPr lang="uk-UA" b="1" dirty="0"/>
              <a:t> </a:t>
            </a:r>
            <a:endParaRPr lang="ru-RU" dirty="0"/>
          </a:p>
          <a:p>
            <a:r>
              <a:rPr lang="uk-UA" b="1" u="sng" dirty="0"/>
              <a:t>Швидкість обігу грошей</a:t>
            </a:r>
            <a:r>
              <a:rPr lang="uk-UA" u="sng" dirty="0"/>
              <a:t> </a:t>
            </a:r>
            <a:r>
              <a:rPr lang="uk-UA" dirty="0"/>
              <a:t>– це показник переходу грошей від одного суб’єкта грошових відносин до іншого в обслуговуванні економічних операцій за певний період. Він показує, скільки в середньому за рік певна грошова одиниця витрачається на купівлю товарів і послуг.</a:t>
            </a:r>
            <a:endParaRPr lang="ru-RU" dirty="0"/>
          </a:p>
          <a:p>
            <a:r>
              <a:rPr lang="uk-UA" dirty="0"/>
              <a:t>Швидкість обігу грошей виражається рівнянням:</a:t>
            </a:r>
            <a:endParaRPr lang="ru-RU" dirty="0"/>
          </a:p>
          <a:p>
            <a:endParaRPr lang="ru-RU" dirty="0" smtClean="0"/>
          </a:p>
          <a:p>
            <a:endParaRPr lang="ru-RU" dirty="0"/>
          </a:p>
          <a:p>
            <a:endParaRPr lang="ru-RU" dirty="0" smtClean="0"/>
          </a:p>
          <a:p>
            <a:r>
              <a:rPr lang="uk-UA" dirty="0"/>
              <a:t>Статистично показник швидкості обігу грошей виражається або числом оборотів однойменної грошової одиниці за певний час, або тривалістю одного обороту.</a:t>
            </a:r>
            <a:endParaRPr lang="ru-RU" dirty="0"/>
          </a:p>
          <a:p>
            <a:r>
              <a:rPr lang="uk-UA" dirty="0"/>
              <a:t>Швидкість обігу грошей обернено пропорційна пропозиції грошової маси. Це означає, що в разі зменшення кількості грошей, яка обслуговує певну величину ВНП, швидкість обігу кожної грошової одиниці зростатиме. Недостатність грошової маси, необхідної для обслуговування обігу товарів і послуг, компенсується прискоренням швидкості обігу грошей. Таке прискорення здійснюється автоматично методом саморегулювання.</a:t>
            </a:r>
            <a:endParaRPr lang="ru-RU" dirty="0"/>
          </a:p>
          <a:p>
            <a:endParaRPr lang="ru-RU" dirty="0"/>
          </a:p>
        </p:txBody>
      </p:sp>
      <p:pic>
        <p:nvPicPr>
          <p:cNvPr id="2" name="Рисунок 1"/>
          <p:cNvPicPr>
            <a:picLocks noChangeAspect="1"/>
          </p:cNvPicPr>
          <p:nvPr/>
        </p:nvPicPr>
        <p:blipFill>
          <a:blip r:embed="rId2"/>
          <a:stretch>
            <a:fillRect/>
          </a:stretch>
        </p:blipFill>
        <p:spPr>
          <a:xfrm>
            <a:off x="1064526" y="2460998"/>
            <a:ext cx="7915702" cy="1169306"/>
          </a:xfrm>
          <a:prstGeom prst="rect">
            <a:avLst/>
          </a:prstGeom>
        </p:spPr>
      </p:pic>
    </p:spTree>
    <p:extLst>
      <p:ext uri="{BB962C8B-B14F-4D97-AF65-F5344CB8AC3E}">
        <p14:creationId xmlns:p14="http://schemas.microsoft.com/office/powerpoint/2010/main" val="4282360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idx="1"/>
          </p:nvPr>
        </p:nvPicPr>
        <p:blipFill>
          <a:blip r:embed="rId2"/>
          <a:stretch>
            <a:fillRect/>
          </a:stretch>
        </p:blipFill>
        <p:spPr>
          <a:xfrm>
            <a:off x="628088" y="573206"/>
            <a:ext cx="8725000" cy="4776716"/>
          </a:xfrm>
          <a:prstGeom prst="rect">
            <a:avLst/>
          </a:prstGeom>
        </p:spPr>
      </p:pic>
    </p:spTree>
    <p:extLst>
      <p:ext uri="{BB962C8B-B14F-4D97-AF65-F5344CB8AC3E}">
        <p14:creationId xmlns:p14="http://schemas.microsoft.com/office/powerpoint/2010/main" val="1580299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2012"/>
            <a:ext cx="9053520" cy="6045957"/>
          </a:xfrm>
        </p:spPr>
        <p:txBody>
          <a:bodyPr/>
          <a:lstStyle/>
          <a:p>
            <a:endParaRPr lang="ru-RU" dirty="0"/>
          </a:p>
        </p:txBody>
      </p:sp>
    </p:spTree>
    <p:extLst>
      <p:ext uri="{BB962C8B-B14F-4D97-AF65-F5344CB8AC3E}">
        <p14:creationId xmlns:p14="http://schemas.microsoft.com/office/powerpoint/2010/main" val="4172337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2012"/>
            <a:ext cx="9053520" cy="6045957"/>
          </a:xfrm>
        </p:spPr>
        <p:txBody>
          <a:bodyPr/>
          <a:lstStyle/>
          <a:p>
            <a:endParaRPr lang="ru-RU" dirty="0"/>
          </a:p>
        </p:txBody>
      </p:sp>
    </p:spTree>
    <p:extLst>
      <p:ext uri="{BB962C8B-B14F-4D97-AF65-F5344CB8AC3E}">
        <p14:creationId xmlns:p14="http://schemas.microsoft.com/office/powerpoint/2010/main" val="2763372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2012"/>
            <a:ext cx="9053520" cy="6045957"/>
          </a:xfrm>
        </p:spPr>
        <p:txBody>
          <a:bodyPr/>
          <a:lstStyle/>
          <a:p>
            <a:endParaRPr lang="ru-RU" dirty="0"/>
          </a:p>
        </p:txBody>
      </p:sp>
    </p:spTree>
    <p:extLst>
      <p:ext uri="{BB962C8B-B14F-4D97-AF65-F5344CB8AC3E}">
        <p14:creationId xmlns:p14="http://schemas.microsoft.com/office/powerpoint/2010/main" val="3076211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2012"/>
            <a:ext cx="9053520" cy="6045957"/>
          </a:xfrm>
        </p:spPr>
        <p:txBody>
          <a:bodyPr/>
          <a:lstStyle/>
          <a:p>
            <a:r>
              <a:rPr lang="ru-RU" dirty="0"/>
              <a:t>2.1. </a:t>
            </a:r>
            <a:r>
              <a:rPr lang="uk-UA" dirty="0"/>
              <a:t>Суть та економічна основа грошового обороту</a:t>
            </a:r>
            <a:endParaRPr lang="ru-RU" dirty="0"/>
          </a:p>
          <a:p>
            <a:endParaRPr lang="ru-RU" dirty="0" smtClean="0"/>
          </a:p>
          <a:p>
            <a:r>
              <a:rPr lang="uk-UA" u="sng" dirty="0"/>
              <a:t>На мікроекономічному рівні </a:t>
            </a:r>
            <a:r>
              <a:rPr lang="uk-UA" b="1" dirty="0"/>
              <a:t>грошовий оборот </a:t>
            </a:r>
            <a:r>
              <a:rPr lang="uk-UA" dirty="0"/>
              <a:t>обслуговує </a:t>
            </a:r>
            <a:r>
              <a:rPr lang="uk-UA" dirty="0" err="1"/>
              <a:t>кругооборот</a:t>
            </a:r>
            <a:r>
              <a:rPr lang="uk-UA" dirty="0"/>
              <a:t> індивідуального капіталу. При цьому гроші виступають однією з функціональних форм капіталу, є його складовою та елементом багатства, яким володіє власник цього індивідуального капіталу.</a:t>
            </a:r>
            <a:endParaRPr lang="ru-RU" dirty="0"/>
          </a:p>
          <a:p>
            <a:r>
              <a:rPr lang="uk-UA" u="sng" dirty="0"/>
              <a:t>На макроекономічному рівні</a:t>
            </a:r>
            <a:r>
              <a:rPr lang="uk-UA" dirty="0"/>
              <a:t> </a:t>
            </a:r>
            <a:r>
              <a:rPr lang="uk-UA" b="1" dirty="0"/>
              <a:t>грошовий оборот </a:t>
            </a:r>
            <a:r>
              <a:rPr lang="uk-UA" dirty="0"/>
              <a:t>обслуговує кругообіг усього сукупного капіталу суспільства на всіх стадіях суспільного відтворення: у виробництві, розподілі, обміні і споживанні. Тому його називають ще сукупним грошовим оборотом.</a:t>
            </a:r>
            <a:endParaRPr lang="ru-RU" dirty="0"/>
          </a:p>
          <a:p>
            <a:r>
              <a:rPr lang="uk-UA" dirty="0"/>
              <a:t>У сукупному грошовому обороті гроші функціонують виключно як гроші і не є функціональною формою капіталу.</a:t>
            </a:r>
            <a:endParaRPr lang="ru-RU" dirty="0"/>
          </a:p>
          <a:p>
            <a:endParaRPr lang="ru-RU" dirty="0"/>
          </a:p>
        </p:txBody>
      </p:sp>
    </p:spTree>
    <p:extLst>
      <p:ext uri="{BB962C8B-B14F-4D97-AF65-F5344CB8AC3E}">
        <p14:creationId xmlns:p14="http://schemas.microsoft.com/office/powerpoint/2010/main" val="38844453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2012"/>
            <a:ext cx="9053520" cy="6045957"/>
          </a:xfrm>
        </p:spPr>
        <p:txBody>
          <a:bodyPr/>
          <a:lstStyle/>
          <a:p>
            <a:endParaRPr lang="ru-RU" dirty="0"/>
          </a:p>
        </p:txBody>
      </p:sp>
    </p:spTree>
    <p:extLst>
      <p:ext uri="{BB962C8B-B14F-4D97-AF65-F5344CB8AC3E}">
        <p14:creationId xmlns:p14="http://schemas.microsoft.com/office/powerpoint/2010/main" val="41289154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2012"/>
            <a:ext cx="9053520" cy="6045957"/>
          </a:xfrm>
        </p:spPr>
        <p:txBody>
          <a:bodyPr/>
          <a:lstStyle/>
          <a:p>
            <a:endParaRPr lang="ru-RU" dirty="0"/>
          </a:p>
        </p:txBody>
      </p:sp>
    </p:spTree>
    <p:extLst>
      <p:ext uri="{BB962C8B-B14F-4D97-AF65-F5344CB8AC3E}">
        <p14:creationId xmlns:p14="http://schemas.microsoft.com/office/powerpoint/2010/main" val="7003069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2012"/>
            <a:ext cx="9053520" cy="6045957"/>
          </a:xfrm>
        </p:spPr>
        <p:txBody>
          <a:bodyPr/>
          <a:lstStyle/>
          <a:p>
            <a:endParaRPr lang="ru-RU" dirty="0"/>
          </a:p>
        </p:txBody>
      </p:sp>
    </p:spTree>
    <p:extLst>
      <p:ext uri="{BB962C8B-B14F-4D97-AF65-F5344CB8AC3E}">
        <p14:creationId xmlns:p14="http://schemas.microsoft.com/office/powerpoint/2010/main" val="4076811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2012"/>
            <a:ext cx="9053520" cy="6045957"/>
          </a:xfrm>
        </p:spPr>
        <p:txBody>
          <a:bodyPr/>
          <a:lstStyle/>
          <a:p>
            <a:endParaRPr lang="ru-RU" dirty="0"/>
          </a:p>
        </p:txBody>
      </p:sp>
    </p:spTree>
    <p:extLst>
      <p:ext uri="{BB962C8B-B14F-4D97-AF65-F5344CB8AC3E}">
        <p14:creationId xmlns:p14="http://schemas.microsoft.com/office/powerpoint/2010/main" val="305825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a:blip r:embed="rId2"/>
          <a:stretch>
            <a:fillRect/>
          </a:stretch>
        </p:blipFill>
        <p:spPr>
          <a:xfrm>
            <a:off x="1392073" y="92147"/>
            <a:ext cx="7683688" cy="5981107"/>
          </a:xfrm>
          <a:prstGeom prst="rect">
            <a:avLst/>
          </a:prstGeom>
        </p:spPr>
      </p:pic>
      <p:sp>
        <p:nvSpPr>
          <p:cNvPr id="4" name="TextBox 3"/>
          <p:cNvSpPr txBox="1"/>
          <p:nvPr/>
        </p:nvSpPr>
        <p:spPr>
          <a:xfrm>
            <a:off x="2019867" y="6100549"/>
            <a:ext cx="6045959" cy="307777"/>
          </a:xfrm>
          <a:prstGeom prst="rect">
            <a:avLst/>
          </a:prstGeom>
          <a:noFill/>
        </p:spPr>
        <p:txBody>
          <a:bodyPr wrap="square" rtlCol="0">
            <a:spAutoFit/>
          </a:bodyPr>
          <a:lstStyle/>
          <a:p>
            <a:pPr algn="ctr"/>
            <a:r>
              <a:rPr lang="uk-UA" sz="1400" b="1" dirty="0"/>
              <a:t>Характеристика грошового обороту на </a:t>
            </a:r>
            <a:r>
              <a:rPr lang="uk-UA" sz="1400" b="1" dirty="0" err="1"/>
              <a:t>макро</a:t>
            </a:r>
            <a:r>
              <a:rPr lang="uk-UA" sz="1400" b="1" dirty="0"/>
              <a:t>- та мікрорівнях</a:t>
            </a:r>
            <a:endParaRPr lang="ru-RU" sz="1400" dirty="0"/>
          </a:p>
        </p:txBody>
      </p:sp>
    </p:spTree>
    <p:extLst>
      <p:ext uri="{BB962C8B-B14F-4D97-AF65-F5344CB8AC3E}">
        <p14:creationId xmlns:p14="http://schemas.microsoft.com/office/powerpoint/2010/main" val="1913852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idx="1"/>
          </p:nvPr>
        </p:nvPicPr>
        <p:blipFill>
          <a:blip r:embed="rId2"/>
          <a:stretch>
            <a:fillRect/>
          </a:stretch>
        </p:blipFill>
        <p:spPr>
          <a:xfrm>
            <a:off x="1340009" y="382137"/>
            <a:ext cx="7517387" cy="5588583"/>
          </a:xfrm>
          <a:prstGeom prst="rect">
            <a:avLst/>
          </a:prstGeom>
        </p:spPr>
      </p:pic>
    </p:spTree>
    <p:extLst>
      <p:ext uri="{BB962C8B-B14F-4D97-AF65-F5344CB8AC3E}">
        <p14:creationId xmlns:p14="http://schemas.microsoft.com/office/powerpoint/2010/main" val="1789365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2012"/>
            <a:ext cx="9053520" cy="6045957"/>
          </a:xfrm>
        </p:spPr>
        <p:txBody>
          <a:bodyPr/>
          <a:lstStyle/>
          <a:p>
            <a:r>
              <a:rPr lang="uk-UA" b="1" dirty="0"/>
              <a:t>2.2. Модель грошового обороту. Грошові потоки та їх балансування</a:t>
            </a:r>
            <a:endParaRPr lang="ru-RU" dirty="0"/>
          </a:p>
          <a:p>
            <a:endParaRPr lang="ru-RU" dirty="0" smtClean="0"/>
          </a:p>
          <a:p>
            <a:pPr marL="0" indent="0">
              <a:buNone/>
            </a:pPr>
            <a:r>
              <a:rPr lang="uk-UA" dirty="0"/>
              <a:t>Суб’єктами грошового обороту є всі юридичні та фізичні особи, які беруть участь у створенні, розподілі, обміні та споживанні валового національного продукту. Їх можна об’єднати в такі групи:</a:t>
            </a:r>
            <a:endParaRPr lang="ru-RU" dirty="0"/>
          </a:p>
          <a:p>
            <a:pPr lvl="0"/>
            <a:r>
              <a:rPr lang="uk-UA" i="1" dirty="0"/>
              <a:t>фірми</a:t>
            </a:r>
            <a:r>
              <a:rPr lang="uk-UA" dirty="0"/>
              <a:t> – суб’єкти, що забезпечують створення та реалізацію ВНП;</a:t>
            </a:r>
            <a:endParaRPr lang="ru-RU" dirty="0"/>
          </a:p>
          <a:p>
            <a:pPr lvl="0"/>
            <a:r>
              <a:rPr lang="uk-UA" i="1" dirty="0"/>
              <a:t>домашні господарства</a:t>
            </a:r>
            <a:r>
              <a:rPr lang="uk-UA" dirty="0"/>
              <a:t> – суб’єкти, які забезпечують виробництво ВНП основними факторами (робочою силою, засобами виробництва тощо) і є кінцевими його споживачами;</a:t>
            </a:r>
            <a:endParaRPr lang="ru-RU" dirty="0"/>
          </a:p>
          <a:p>
            <a:pPr lvl="0"/>
            <a:r>
              <a:rPr lang="uk-UA" i="1" dirty="0"/>
              <a:t>державні структури</a:t>
            </a:r>
            <a:r>
              <a:rPr lang="uk-UA" dirty="0"/>
              <a:t> – суб’єкти, які забезпечують розподіл та перерозподіл вартості створеного національного доходу та національного продукту, здійснюючи вплив на реалізацію та споживання останнього;</a:t>
            </a:r>
            <a:endParaRPr lang="ru-RU" dirty="0"/>
          </a:p>
          <a:p>
            <a:pPr lvl="0"/>
            <a:r>
              <a:rPr lang="uk-UA" i="1" dirty="0"/>
              <a:t>фінансові посередники</a:t>
            </a:r>
            <a:r>
              <a:rPr lang="uk-UA" dirty="0"/>
              <a:t> – суб’єкти грошового ринку, які спрямовують потік грошових коштів від їх власників до позичальників.</a:t>
            </a:r>
            <a:endParaRPr lang="ru-RU" dirty="0"/>
          </a:p>
          <a:p>
            <a:endParaRPr lang="ru-RU" dirty="0"/>
          </a:p>
        </p:txBody>
      </p:sp>
    </p:spTree>
    <p:extLst>
      <p:ext uri="{BB962C8B-B14F-4D97-AF65-F5344CB8AC3E}">
        <p14:creationId xmlns:p14="http://schemas.microsoft.com/office/powerpoint/2010/main" val="1714089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2012"/>
            <a:ext cx="9053520" cy="6045957"/>
          </a:xfrm>
        </p:spPr>
        <p:txBody>
          <a:bodyPr>
            <a:normAutofit lnSpcReduction="10000"/>
          </a:bodyPr>
          <a:lstStyle/>
          <a:p>
            <a:pPr marL="0" indent="0">
              <a:buNone/>
            </a:pPr>
            <a:r>
              <a:rPr lang="uk-UA" dirty="0"/>
              <a:t>Грошовим оборотом </a:t>
            </a:r>
            <a:r>
              <a:rPr lang="uk-UA" dirty="0" err="1"/>
              <a:t>взаємопов’язуються</a:t>
            </a:r>
            <a:r>
              <a:rPr lang="uk-UA" dirty="0"/>
              <a:t> ті основні ринки, через які здійснюється більшість грошових відносин між економічними суб’єктами:</a:t>
            </a:r>
            <a:endParaRPr lang="ru-RU" dirty="0"/>
          </a:p>
          <a:p>
            <a:pPr lvl="0"/>
            <a:r>
              <a:rPr lang="uk-UA" i="1" u="sng" dirty="0"/>
              <a:t>ринок продуктів</a:t>
            </a:r>
            <a:r>
              <a:rPr lang="uk-UA" dirty="0"/>
              <a:t>, на якому реалізується створений фірмами національний продукт;</a:t>
            </a:r>
            <a:endParaRPr lang="ru-RU" dirty="0"/>
          </a:p>
          <a:p>
            <a:pPr lvl="0"/>
            <a:r>
              <a:rPr lang="uk-UA" i="1" u="sng" dirty="0"/>
              <a:t>ринок ресурсів</a:t>
            </a:r>
            <a:r>
              <a:rPr lang="uk-UA" dirty="0"/>
              <a:t>, на якому фірми купують необхідні для виробництва ресурси (робочу силу, </a:t>
            </a:r>
            <a:r>
              <a:rPr lang="uk-UA" dirty="0" smtClean="0"/>
              <a:t>природні </a:t>
            </a:r>
            <a:r>
              <a:rPr lang="uk-UA" dirty="0"/>
              <a:t>ресурси);</a:t>
            </a:r>
            <a:endParaRPr lang="ru-RU" dirty="0"/>
          </a:p>
          <a:p>
            <a:pPr lvl="0"/>
            <a:r>
              <a:rPr lang="uk-UA" i="1" u="sng" dirty="0"/>
              <a:t>фінансовий ринок</a:t>
            </a:r>
            <a:r>
              <a:rPr lang="uk-UA" dirty="0"/>
              <a:t>, де реалізуються вільні грошові кошти;</a:t>
            </a:r>
            <a:endParaRPr lang="ru-RU" dirty="0"/>
          </a:p>
          <a:p>
            <a:pPr lvl="0"/>
            <a:r>
              <a:rPr lang="uk-UA" i="1" u="sng" dirty="0"/>
              <a:t>світовий ринок</a:t>
            </a:r>
            <a:r>
              <a:rPr lang="uk-UA" dirty="0"/>
              <a:t>, через який здійснюється зв’язок внутрішньої економічної системи із “зовнішнім” світом.</a:t>
            </a:r>
            <a:endParaRPr lang="ru-RU" dirty="0"/>
          </a:p>
          <a:p>
            <a:pPr marL="0" indent="0">
              <a:buNone/>
            </a:pPr>
            <a:r>
              <a:rPr lang="uk-UA" dirty="0"/>
              <a:t>Усі розрахунки і платежі, які становлять грошовий оборот, можна згрупувати в кілька великих потоків залежно від їх призначення у відтворювальному процесі. Це дає можливість схематизувати весь грошовий оборот у вигляді кількох взаємопов’язаних і здійснюваних за колом потоків руху грошей.</a:t>
            </a:r>
            <a:endParaRPr lang="ru-RU" dirty="0"/>
          </a:p>
          <a:p>
            <a:pPr marL="0" indent="0">
              <a:buNone/>
            </a:pPr>
            <a:r>
              <a:rPr lang="uk-UA" dirty="0"/>
              <a:t>Для зручності показано лише грошові потоки і не показано зворотні потоки товарів і послуг. Крім того, допускається, що всі ресурси, необхідні фірмам для підтримання їх діяльності, як і самі фірми, повністю перебувають у приватній власності сімейних господарств</a:t>
            </a:r>
            <a:r>
              <a:rPr lang="uk-UA" dirty="0" smtClean="0"/>
              <a:t>.</a:t>
            </a:r>
          </a:p>
          <a:p>
            <a:pPr marL="0" indent="0">
              <a:buNone/>
            </a:pPr>
            <a:r>
              <a:rPr lang="uk-UA" b="1" u="sng" dirty="0"/>
              <a:t>Грошовий потік </a:t>
            </a:r>
            <a:r>
              <a:rPr lang="uk-UA" dirty="0"/>
              <a:t>– сукупність платежів, які обслуговують окремий етап (чи його частину) процесу розширеного відтворення</a:t>
            </a:r>
            <a:r>
              <a:rPr lang="uk-UA" dirty="0" smtClean="0"/>
              <a:t>.</a:t>
            </a:r>
            <a:endParaRPr lang="ru-RU" dirty="0"/>
          </a:p>
          <a:p>
            <a:endParaRPr lang="ru-RU" dirty="0"/>
          </a:p>
        </p:txBody>
      </p:sp>
    </p:spTree>
    <p:extLst>
      <p:ext uri="{BB962C8B-B14F-4D97-AF65-F5344CB8AC3E}">
        <p14:creationId xmlns:p14="http://schemas.microsoft.com/office/powerpoint/2010/main" val="3516970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rotWithShape="1">
          <a:blip r:embed="rId2"/>
          <a:srcRect t="1190" b="1776"/>
          <a:stretch/>
        </p:blipFill>
        <p:spPr>
          <a:xfrm>
            <a:off x="2265528" y="109181"/>
            <a:ext cx="6332561" cy="6687525"/>
          </a:xfrm>
          <a:prstGeom prst="rect">
            <a:avLst/>
          </a:prstGeom>
        </p:spPr>
      </p:pic>
    </p:spTree>
    <p:extLst>
      <p:ext uri="{BB962C8B-B14F-4D97-AF65-F5344CB8AC3E}">
        <p14:creationId xmlns:p14="http://schemas.microsoft.com/office/powerpoint/2010/main" val="750675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2012"/>
            <a:ext cx="9053520" cy="6045957"/>
          </a:xfrm>
        </p:spPr>
        <p:txBody>
          <a:bodyPr/>
          <a:lstStyle/>
          <a:p>
            <a:r>
              <a:rPr lang="uk-UA" b="1" dirty="0"/>
              <a:t>2.3. Структура грошового обороту за економічним змістом та формою платіжних засобів</a:t>
            </a:r>
            <a:endParaRPr lang="ru-RU" dirty="0"/>
          </a:p>
          <a:p>
            <a:endParaRPr lang="ru-RU" dirty="0" smtClean="0"/>
          </a:p>
          <a:p>
            <a:r>
              <a:rPr lang="uk-UA" dirty="0"/>
              <a:t>Відмінності в характері економічних відносин між суб’єктами грошового обороту дають підстави </a:t>
            </a:r>
            <a:r>
              <a:rPr lang="uk-UA" dirty="0" err="1"/>
              <a:t>структуризувати</a:t>
            </a:r>
            <a:r>
              <a:rPr lang="uk-UA" dirty="0"/>
              <a:t> його на три сектори:</a:t>
            </a:r>
            <a:endParaRPr lang="ru-RU" dirty="0"/>
          </a:p>
          <a:p>
            <a:endParaRPr lang="ru-RU" dirty="0"/>
          </a:p>
        </p:txBody>
      </p:sp>
      <p:pic>
        <p:nvPicPr>
          <p:cNvPr id="2" name="Рисунок 1"/>
          <p:cNvPicPr>
            <a:picLocks noChangeAspect="1"/>
          </p:cNvPicPr>
          <p:nvPr/>
        </p:nvPicPr>
        <p:blipFill>
          <a:blip r:embed="rId2"/>
          <a:stretch>
            <a:fillRect/>
          </a:stretch>
        </p:blipFill>
        <p:spPr>
          <a:xfrm>
            <a:off x="955344" y="2090905"/>
            <a:ext cx="7971612" cy="3668450"/>
          </a:xfrm>
          <a:prstGeom prst="rect">
            <a:avLst/>
          </a:prstGeom>
        </p:spPr>
      </p:pic>
      <p:sp>
        <p:nvSpPr>
          <p:cNvPr id="4" name="TextBox 3"/>
          <p:cNvSpPr txBox="1"/>
          <p:nvPr/>
        </p:nvSpPr>
        <p:spPr>
          <a:xfrm>
            <a:off x="2210279" y="5759355"/>
            <a:ext cx="5281683" cy="369332"/>
          </a:xfrm>
          <a:prstGeom prst="rect">
            <a:avLst/>
          </a:prstGeom>
          <a:noFill/>
        </p:spPr>
        <p:txBody>
          <a:bodyPr wrap="square" rtlCol="0">
            <a:spAutoFit/>
          </a:bodyPr>
          <a:lstStyle/>
          <a:p>
            <a:pPr algn="ctr"/>
            <a:r>
              <a:rPr lang="uk-UA" b="1"/>
              <a:t>Склад сукупного грошового обороту</a:t>
            </a:r>
            <a:endParaRPr lang="ru-RU" dirty="0"/>
          </a:p>
        </p:txBody>
      </p:sp>
    </p:spTree>
    <p:extLst>
      <p:ext uri="{BB962C8B-B14F-4D97-AF65-F5344CB8AC3E}">
        <p14:creationId xmlns:p14="http://schemas.microsoft.com/office/powerpoint/2010/main" val="4210218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2012"/>
            <a:ext cx="9053520" cy="6045957"/>
          </a:xfrm>
        </p:spPr>
        <p:txBody>
          <a:bodyPr/>
          <a:lstStyle/>
          <a:p>
            <a:r>
              <a:rPr lang="uk-UA" dirty="0"/>
              <a:t>Залежно від форми грошей, в якій відбувається грошовий оборот, він поділяється на безготівковий і готівковий.</a:t>
            </a:r>
            <a:endParaRPr lang="ru-RU" dirty="0"/>
          </a:p>
          <a:p>
            <a:endParaRPr lang="ru-RU" dirty="0"/>
          </a:p>
        </p:txBody>
      </p:sp>
      <p:pic>
        <p:nvPicPr>
          <p:cNvPr id="2" name="Рисунок 1"/>
          <p:cNvPicPr>
            <a:picLocks noChangeAspect="1"/>
          </p:cNvPicPr>
          <p:nvPr/>
        </p:nvPicPr>
        <p:blipFill>
          <a:blip r:embed="rId2"/>
          <a:stretch>
            <a:fillRect/>
          </a:stretch>
        </p:blipFill>
        <p:spPr>
          <a:xfrm>
            <a:off x="720489" y="1091820"/>
            <a:ext cx="8475257" cy="3684895"/>
          </a:xfrm>
          <a:prstGeom prst="rect">
            <a:avLst/>
          </a:prstGeom>
        </p:spPr>
      </p:pic>
      <p:sp>
        <p:nvSpPr>
          <p:cNvPr id="4" name="TextBox 3"/>
          <p:cNvSpPr txBox="1"/>
          <p:nvPr/>
        </p:nvSpPr>
        <p:spPr>
          <a:xfrm>
            <a:off x="1473958" y="4776715"/>
            <a:ext cx="7083188" cy="369332"/>
          </a:xfrm>
          <a:prstGeom prst="rect">
            <a:avLst/>
          </a:prstGeom>
          <a:noFill/>
        </p:spPr>
        <p:txBody>
          <a:bodyPr wrap="square" rtlCol="0">
            <a:spAutoFit/>
          </a:bodyPr>
          <a:lstStyle/>
          <a:p>
            <a:pPr algn="ctr"/>
            <a:r>
              <a:rPr lang="uk-UA" b="1"/>
              <a:t>Класифікація грошового обороту за формами грошей</a:t>
            </a:r>
            <a:endParaRPr lang="ru-RU" dirty="0"/>
          </a:p>
        </p:txBody>
      </p:sp>
    </p:spTree>
    <p:extLst>
      <p:ext uri="{BB962C8B-B14F-4D97-AF65-F5344CB8AC3E}">
        <p14:creationId xmlns:p14="http://schemas.microsoft.com/office/powerpoint/2010/main" val="1800576621"/>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331</TotalTime>
  <Words>1211</Words>
  <Application>Microsoft Office PowerPoint</Application>
  <PresentationFormat>Широкоэкранный</PresentationFormat>
  <Paragraphs>68</Paragraphs>
  <Slides>23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23</vt:i4>
      </vt:variant>
    </vt:vector>
  </HeadingPairs>
  <TitlesOfParts>
    <vt:vector size="27" baseType="lpstr">
      <vt:lpstr>Arial</vt:lpstr>
      <vt:lpstr>Trebuchet MS</vt:lpstr>
      <vt:lpstr>Wingdings 3</vt:lpstr>
      <vt:lpstr>Грань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Оксана</dc:creator>
  <cp:lastModifiedBy>Оксана</cp:lastModifiedBy>
  <cp:revision>7</cp:revision>
  <dcterms:created xsi:type="dcterms:W3CDTF">2022-09-05T07:48:20Z</dcterms:created>
  <dcterms:modified xsi:type="dcterms:W3CDTF">2023-09-17T14:21:48Z</dcterms:modified>
</cp:coreProperties>
</file>