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79" r:id="rId33"/>
    <p:sldId id="380" r:id="rId34"/>
    <p:sldId id="381" r:id="rId35"/>
    <p:sldId id="382" r:id="rId36"/>
    <p:sldId id="383" r:id="rId37"/>
    <p:sldId id="384" r:id="rId38"/>
    <p:sldId id="367" r:id="rId39"/>
    <p:sldId id="368" r:id="rId40"/>
    <p:sldId id="369" r:id="rId41"/>
    <p:sldId id="370" r:id="rId42"/>
    <p:sldId id="371" r:id="rId43"/>
    <p:sldId id="372" r:id="rId44"/>
    <p:sldId id="373" r:id="rId45"/>
    <p:sldId id="374" r:id="rId46"/>
    <p:sldId id="385" r:id="rId47"/>
    <p:sldId id="386" r:id="rId48"/>
    <p:sldId id="387" r:id="rId49"/>
    <p:sldId id="388" r:id="rId50"/>
    <p:sldId id="389" r:id="rId51"/>
    <p:sldId id="390" r:id="rId52"/>
    <p:sldId id="375" r:id="rId53"/>
    <p:sldId id="391" r:id="rId54"/>
    <p:sldId id="392" r:id="rId55"/>
    <p:sldId id="393" r:id="rId56"/>
    <p:sldId id="394" r:id="rId57"/>
    <p:sldId id="395" r:id="rId58"/>
    <p:sldId id="396" r:id="rId59"/>
    <p:sldId id="397" r:id="rId60"/>
    <p:sldId id="398" r:id="rId61"/>
    <p:sldId id="399" r:id="rId62"/>
    <p:sldId id="404" r:id="rId63"/>
    <p:sldId id="405" r:id="rId64"/>
    <p:sldId id="406" r:id="rId65"/>
    <p:sldId id="407" r:id="rId66"/>
    <p:sldId id="408" r:id="rId67"/>
    <p:sldId id="409" r:id="rId68"/>
    <p:sldId id="410" r:id="rId69"/>
    <p:sldId id="411" r:id="rId70"/>
    <p:sldId id="412" r:id="rId71"/>
    <p:sldId id="413" r:id="rId72"/>
    <p:sldId id="275"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27.05.2022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27.05.2022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27.05.2022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27.05.2022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27.05.2022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27.05.2022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27.05.2022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27.05.2022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a:t>Лекція </a:t>
            </a:r>
            <a:r>
              <a:rPr lang="uk-UA" b="1" dirty="0" smtClean="0"/>
              <a:t>7</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664866" y="1176391"/>
            <a:ext cx="3886200" cy="3829050"/>
          </a:xfrm>
          <a:prstGeom prst="rect">
            <a:avLst/>
          </a:prstGeom>
        </p:spPr>
      </p:pic>
      <p:pic>
        <p:nvPicPr>
          <p:cNvPr id="4" name="Picture 3"/>
          <p:cNvPicPr>
            <a:picLocks noChangeAspect="1"/>
          </p:cNvPicPr>
          <p:nvPr/>
        </p:nvPicPr>
        <p:blipFill>
          <a:blip r:embed="rId3"/>
          <a:stretch>
            <a:fillRect/>
          </a:stretch>
        </p:blipFill>
        <p:spPr>
          <a:xfrm>
            <a:off x="5870790" y="1176391"/>
            <a:ext cx="3829050" cy="3838575"/>
          </a:xfrm>
          <a:prstGeom prst="rect">
            <a:avLst/>
          </a:prstGeom>
        </p:spPr>
      </p:pic>
      <p:sp>
        <p:nvSpPr>
          <p:cNvPr id="5" name="Rectangle 4"/>
          <p:cNvSpPr/>
          <p:nvPr/>
        </p:nvSpPr>
        <p:spPr>
          <a:xfrm>
            <a:off x="501884" y="206666"/>
            <a:ext cx="4845750" cy="338554"/>
          </a:xfrm>
          <a:prstGeom prst="rect">
            <a:avLst/>
          </a:prstGeom>
        </p:spPr>
        <p:txBody>
          <a:bodyPr wrap="none">
            <a:spAutoFit/>
          </a:bodyPr>
          <a:lstStyle/>
          <a:p>
            <a:r>
              <a:rPr lang="uk-UA" sz="1600" dirty="0"/>
              <a:t>Налаштування знаходиться в </a:t>
            </a:r>
            <a:r>
              <a:rPr lang="uk-UA" sz="1600" b="1" dirty="0"/>
              <a:t>CAPsMAN→Provisioning</a:t>
            </a:r>
          </a:p>
        </p:txBody>
      </p:sp>
    </p:spTree>
    <p:extLst>
      <p:ext uri="{BB962C8B-B14F-4D97-AF65-F5344CB8AC3E}">
        <p14:creationId xmlns:p14="http://schemas.microsoft.com/office/powerpoint/2010/main" val="109387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16977" y="190579"/>
            <a:ext cx="877676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channel</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band=2ghz-b/g/n control-channel-width=20mhz extension-channel=XX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frequency=2412,2437,2462 name=2G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band=5ghz-a/n/ac control-channel-width=20mhz extension-channel=XXXX name=\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5G</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client-to-client-forwarding=yes local-forwarding=yes name=Datapath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security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 passphrase=11223344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configuration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channel=2G country=no_country_set datapath=Datapath installation=any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mode=ap name=2G rx-chains=0,1,2,3 security=Security ssid=Home tx-chains=\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0,1,2,3</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channel=5G country=no_country_set datapath=Datapath installation=any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mode=ap name=5G rx-chains=0,1,2,3 security=Security ssid=Home tx-chains=\</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0,1,2,3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manager set enabled=yes upgrade-policy=require-same-version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provisioning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action=create-dynamic-enabled hw-supported-modes=ac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5G name-format=prefix-identity name-prefix=5G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action=create-dynamic-enabled hw-supported-modes=gn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2G name-format=prefix-identity name-prefix=2G </a:t>
            </a:r>
          </a:p>
        </p:txBody>
      </p:sp>
    </p:spTree>
    <p:extLst>
      <p:ext uri="{BB962C8B-B14F-4D97-AF65-F5344CB8AC3E}">
        <p14:creationId xmlns:p14="http://schemas.microsoft.com/office/powerpoint/2010/main" val="377285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Підключення до CAPsMAN </a:t>
            </a:r>
            <a:endParaRPr lang="uk-UA" sz="1600" b="1" dirty="0" smtClean="0"/>
          </a:p>
          <a:p>
            <a:pPr marL="0" indent="0">
              <a:buNone/>
            </a:pPr>
            <a:r>
              <a:rPr lang="uk-UA" sz="1600" dirty="0" smtClean="0"/>
              <a:t>Після </a:t>
            </a:r>
            <a:r>
              <a:rPr lang="uk-UA" sz="1600" dirty="0"/>
              <a:t>того, як буде проведено всі налаштування, потрібно перейти до налаштування самої точки доступу, як правило це або окремий пристрій або модуль WiFi на самому роутері. </a:t>
            </a:r>
            <a:endParaRPr lang="uk-UA" sz="1600" dirty="0" smtClean="0"/>
          </a:p>
          <a:p>
            <a:pPr marL="0" indent="0">
              <a:buNone/>
            </a:pPr>
            <a:r>
              <a:rPr lang="uk-UA" sz="1600" dirty="0" smtClean="0"/>
              <a:t>Насамперед </a:t>
            </a:r>
            <a:r>
              <a:rPr lang="uk-UA" sz="1600" dirty="0"/>
              <a:t>потрібно скинути налаштування точки доступу WiFi до порожньої конфігурації. Це потрібно застосувати тільки для точки доступу WiFi, що підключається!</a:t>
            </a:r>
          </a:p>
        </p:txBody>
      </p:sp>
      <p:pic>
        <p:nvPicPr>
          <p:cNvPr id="2" name="Picture 1"/>
          <p:cNvPicPr>
            <a:picLocks noChangeAspect="1"/>
          </p:cNvPicPr>
          <p:nvPr/>
        </p:nvPicPr>
        <p:blipFill>
          <a:blip r:embed="rId2"/>
          <a:stretch>
            <a:fillRect/>
          </a:stretch>
        </p:blipFill>
        <p:spPr>
          <a:xfrm>
            <a:off x="3922604" y="1944609"/>
            <a:ext cx="3571875" cy="1409700"/>
          </a:xfrm>
          <a:prstGeom prst="rect">
            <a:avLst/>
          </a:prstGeom>
        </p:spPr>
      </p:pic>
    </p:spTree>
    <p:extLst>
      <p:ext uri="{BB962C8B-B14F-4D97-AF65-F5344CB8AC3E}">
        <p14:creationId xmlns:p14="http://schemas.microsoft.com/office/powerpoint/2010/main" val="75962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Створення Bridge на точці доступу </a:t>
            </a:r>
            <a:endParaRPr lang="uk-UA" sz="1600" b="1" dirty="0" smtClean="0"/>
          </a:p>
          <a:p>
            <a:pPr marL="0" indent="0">
              <a:buNone/>
            </a:pPr>
            <a:r>
              <a:rPr lang="uk-UA" sz="1600" dirty="0" smtClean="0"/>
              <a:t>Параметр </a:t>
            </a:r>
            <a:r>
              <a:rPr lang="uk-UA" sz="1600" b="1" dirty="0" smtClean="0"/>
              <a:t>Admin. MAC Address </a:t>
            </a:r>
            <a:r>
              <a:rPr lang="uk-UA" sz="1600" dirty="0" smtClean="0"/>
              <a:t>слід </a:t>
            </a:r>
            <a:r>
              <a:rPr lang="uk-UA" sz="1600" dirty="0"/>
              <a:t>скопіювати з MAC Address і якщо точка доступу в мережі не одна, необхідно контролювати його унікальність. </a:t>
            </a:r>
            <a:r>
              <a:rPr lang="uk-UA" sz="1600" dirty="0" smtClean="0"/>
              <a:t>Тобто. </a:t>
            </a:r>
            <a:r>
              <a:rPr lang="uk-UA" sz="1600" dirty="0"/>
              <a:t>якщо </a:t>
            </a:r>
            <a:r>
              <a:rPr lang="uk-UA" sz="1600" dirty="0" smtClean="0"/>
              <a:t>MAC </a:t>
            </a:r>
            <a:r>
              <a:rPr lang="uk-UA" sz="1600" dirty="0"/>
              <a:t>Address збігатиметься з MAC Address іншої точки доступу, найпростіше створити ще один Bridge, у якого буде вже інший MAC Address. </a:t>
            </a:r>
            <a:endParaRPr lang="uk-UA" sz="1600" dirty="0" smtClean="0"/>
          </a:p>
          <a:p>
            <a:pPr marL="0" indent="0">
              <a:buNone/>
            </a:pPr>
            <a:r>
              <a:rPr lang="uk-UA" sz="1600" dirty="0" smtClean="0"/>
              <a:t>Налаштування </a:t>
            </a:r>
            <a:r>
              <a:rPr lang="uk-UA" sz="1600" dirty="0"/>
              <a:t>знаходиться в </a:t>
            </a:r>
            <a:r>
              <a:rPr lang="uk-UA" sz="1600" b="1" dirty="0"/>
              <a:t>Bridge→Bridge</a:t>
            </a:r>
          </a:p>
        </p:txBody>
      </p:sp>
      <p:pic>
        <p:nvPicPr>
          <p:cNvPr id="2" name="Picture 1"/>
          <p:cNvPicPr>
            <a:picLocks noChangeAspect="1"/>
          </p:cNvPicPr>
          <p:nvPr/>
        </p:nvPicPr>
        <p:blipFill>
          <a:blip r:embed="rId2"/>
          <a:stretch>
            <a:fillRect/>
          </a:stretch>
        </p:blipFill>
        <p:spPr>
          <a:xfrm>
            <a:off x="4092440" y="1681808"/>
            <a:ext cx="4410075" cy="4486275"/>
          </a:xfrm>
          <a:prstGeom prst="rect">
            <a:avLst/>
          </a:prstGeom>
        </p:spPr>
      </p:pic>
    </p:spTree>
    <p:extLst>
      <p:ext uri="{BB962C8B-B14F-4D97-AF65-F5344CB8AC3E}">
        <p14:creationId xmlns:p14="http://schemas.microsoft.com/office/powerpoint/2010/main" val="24759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портів до Bridge для точки доступу </a:t>
            </a:r>
            <a:endParaRPr lang="uk-UA" sz="1600" b="1" dirty="0" smtClean="0"/>
          </a:p>
          <a:p>
            <a:pPr marL="0" indent="0">
              <a:buNone/>
            </a:pPr>
            <a:r>
              <a:rPr lang="uk-UA" sz="1600" dirty="0" smtClean="0"/>
              <a:t>У </a:t>
            </a:r>
            <a:r>
              <a:rPr lang="uk-UA" sz="1600" dirty="0"/>
              <a:t>Bridge потрібно додати всі порти Ethernet. </a:t>
            </a:r>
            <a:endParaRPr lang="uk-UA" sz="1600" dirty="0" smtClean="0"/>
          </a:p>
          <a:p>
            <a:pPr marL="0" indent="0">
              <a:buNone/>
            </a:pPr>
            <a:r>
              <a:rPr lang="uk-UA" sz="1600" dirty="0" smtClean="0"/>
              <a:t>Налаштування </a:t>
            </a:r>
            <a:r>
              <a:rPr lang="uk-UA" sz="1600" dirty="0"/>
              <a:t>знаходиться в </a:t>
            </a:r>
            <a:r>
              <a:rPr lang="uk-UA" sz="1600" b="1" dirty="0"/>
              <a:t>Bridge→Ports</a:t>
            </a:r>
          </a:p>
        </p:txBody>
      </p:sp>
      <p:pic>
        <p:nvPicPr>
          <p:cNvPr id="2" name="Picture 1"/>
          <p:cNvPicPr>
            <a:picLocks noChangeAspect="1"/>
          </p:cNvPicPr>
          <p:nvPr/>
        </p:nvPicPr>
        <p:blipFill>
          <a:blip r:embed="rId2"/>
          <a:stretch>
            <a:fillRect/>
          </a:stretch>
        </p:blipFill>
        <p:spPr>
          <a:xfrm>
            <a:off x="4149692" y="1299275"/>
            <a:ext cx="4076700" cy="4724400"/>
          </a:xfrm>
          <a:prstGeom prst="rect">
            <a:avLst/>
          </a:prstGeom>
        </p:spPr>
      </p:pic>
    </p:spTree>
    <p:extLst>
      <p:ext uri="{BB962C8B-B14F-4D97-AF65-F5344CB8AC3E}">
        <p14:creationId xmlns:p14="http://schemas.microsoft.com/office/powerpoint/2010/main" val="128255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Присвоїти ідентифікатор для точки доступу </a:t>
            </a:r>
            <a:endParaRPr lang="uk-UA" sz="1600" b="1" dirty="0" smtClean="0"/>
          </a:p>
          <a:p>
            <a:pPr marL="0" indent="0">
              <a:buNone/>
            </a:pPr>
            <a:r>
              <a:rPr lang="uk-UA" sz="1600" dirty="0" smtClean="0"/>
              <a:t>Це </a:t>
            </a:r>
            <a:r>
              <a:rPr lang="uk-UA" sz="1600" dirty="0"/>
              <a:t>ознака відмінності дозволить краще орієнтуватися серед списку обладнання, що підключається, а також моніторингу підключаються WiFi клієнтів, таких як смартфон або ноутбук. </a:t>
            </a:r>
            <a:endParaRPr lang="uk-UA" sz="1600" dirty="0" smtClean="0"/>
          </a:p>
          <a:p>
            <a:pPr marL="0" indent="0">
              <a:buNone/>
            </a:pPr>
            <a:r>
              <a:rPr lang="uk-UA" sz="1600" dirty="0" smtClean="0"/>
              <a:t>Налаштування </a:t>
            </a:r>
            <a:r>
              <a:rPr lang="uk-UA" sz="1600" dirty="0"/>
              <a:t>знаходиться в </a:t>
            </a:r>
            <a:r>
              <a:rPr lang="uk-UA" sz="1600" b="1" dirty="0"/>
              <a:t>System→Identity</a:t>
            </a:r>
          </a:p>
        </p:txBody>
      </p:sp>
      <p:pic>
        <p:nvPicPr>
          <p:cNvPr id="2" name="Picture 1"/>
          <p:cNvPicPr>
            <a:picLocks noChangeAspect="1"/>
          </p:cNvPicPr>
          <p:nvPr/>
        </p:nvPicPr>
        <p:blipFill>
          <a:blip r:embed="rId2"/>
          <a:stretch>
            <a:fillRect/>
          </a:stretch>
        </p:blipFill>
        <p:spPr>
          <a:xfrm>
            <a:off x="5006942" y="1593822"/>
            <a:ext cx="2362200" cy="1190625"/>
          </a:xfrm>
          <a:prstGeom prst="rect">
            <a:avLst/>
          </a:prstGeom>
        </p:spPr>
      </p:pic>
    </p:spTree>
    <p:extLst>
      <p:ext uri="{BB962C8B-B14F-4D97-AF65-F5344CB8AC3E}">
        <p14:creationId xmlns:p14="http://schemas.microsoft.com/office/powerpoint/2010/main" val="144494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Підключити точку доступу до CAPsMAN </a:t>
            </a:r>
            <a:endParaRPr lang="uk-UA" sz="1600" b="1" dirty="0" smtClean="0"/>
          </a:p>
          <a:p>
            <a:pPr marL="0" indent="0">
              <a:buNone/>
            </a:pPr>
            <a:r>
              <a:rPr lang="uk-UA" sz="1600" dirty="0" smtClean="0"/>
              <a:t>Це </a:t>
            </a:r>
            <a:r>
              <a:rPr lang="uk-UA" sz="1600" dirty="0"/>
              <a:t>завершальний етап, де </a:t>
            </a:r>
            <a:endParaRPr lang="uk-UA" sz="1600" dirty="0" smtClean="0"/>
          </a:p>
          <a:p>
            <a:r>
              <a:rPr lang="uk-UA" sz="1600" b="1" i="1" dirty="0" smtClean="0"/>
              <a:t>Interfaces</a:t>
            </a:r>
            <a:r>
              <a:rPr lang="uk-UA" sz="1600" dirty="0" smtClean="0"/>
              <a:t> </a:t>
            </a:r>
            <a:r>
              <a:rPr lang="uk-UA" sz="1600" dirty="0"/>
              <a:t>– інтерфейси WiFi, що підключаться до CAPsMAN; </a:t>
            </a:r>
            <a:endParaRPr lang="uk-UA" sz="1600" dirty="0" smtClean="0"/>
          </a:p>
          <a:p>
            <a:r>
              <a:rPr lang="uk-UA" sz="1600" b="1" i="1" dirty="0" smtClean="0"/>
              <a:t>Discovery </a:t>
            </a:r>
            <a:r>
              <a:rPr lang="uk-UA" sz="1600" b="1" i="1" dirty="0"/>
              <a:t>Interfaces </a:t>
            </a:r>
            <a:r>
              <a:rPr lang="uk-UA" sz="1600" dirty="0"/>
              <a:t>– інтерфейс, на якому через broadcast буде здійснено пошук CAPsMAN; </a:t>
            </a:r>
            <a:endParaRPr lang="uk-UA" sz="1600" dirty="0" smtClean="0"/>
          </a:p>
          <a:p>
            <a:r>
              <a:rPr lang="uk-UA" sz="1600" b="1" i="1" dirty="0" smtClean="0"/>
              <a:t>Bridge</a:t>
            </a:r>
            <a:r>
              <a:rPr lang="uk-UA" sz="1600" dirty="0" smtClean="0"/>
              <a:t> </a:t>
            </a:r>
            <a:r>
              <a:rPr lang="uk-UA" sz="1600" dirty="0"/>
              <a:t>– вказаний локальний Bridge, у якому динамічно будуть натискати інтерфейси точки доступу. </a:t>
            </a:r>
            <a:endParaRPr lang="uk-UA" sz="1600" dirty="0" smtClean="0"/>
          </a:p>
          <a:p>
            <a:pPr marL="0" indent="0">
              <a:buNone/>
            </a:pPr>
            <a:r>
              <a:rPr lang="uk-UA" sz="1600" dirty="0" smtClean="0"/>
              <a:t>Налаштування </a:t>
            </a:r>
            <a:r>
              <a:rPr lang="uk-UA" sz="1600" dirty="0"/>
              <a:t>знаходиться в </a:t>
            </a:r>
            <a:r>
              <a:rPr lang="uk-UA" sz="1600" b="1" i="1" dirty="0"/>
              <a:t>Wireless→WiFi Interfaces</a:t>
            </a:r>
          </a:p>
        </p:txBody>
      </p:sp>
      <p:pic>
        <p:nvPicPr>
          <p:cNvPr id="2" name="Picture 1"/>
          <p:cNvPicPr>
            <a:picLocks noChangeAspect="1"/>
          </p:cNvPicPr>
          <p:nvPr/>
        </p:nvPicPr>
        <p:blipFill>
          <a:blip r:embed="rId2"/>
          <a:stretch>
            <a:fillRect/>
          </a:stretch>
        </p:blipFill>
        <p:spPr>
          <a:xfrm>
            <a:off x="3204193" y="2404638"/>
            <a:ext cx="4295775" cy="4095750"/>
          </a:xfrm>
          <a:prstGeom prst="rect">
            <a:avLst/>
          </a:prstGeom>
        </p:spPr>
      </p:pic>
    </p:spTree>
    <p:extLst>
      <p:ext uri="{BB962C8B-B14F-4D97-AF65-F5344CB8AC3E}">
        <p14:creationId xmlns:p14="http://schemas.microsoft.com/office/powerpoint/2010/main" val="404425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0482" y="0"/>
            <a:ext cx="76226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admin-mac=02:F1:41:46:46:E2 auto-mac=no name=Bridge-LAN</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2462/20-eC/gn(28dBm), SSID: Home,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default-name=wlan1 ] ssid=MikroTik station-roaming=enabled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5200/20-eCee/ac(14dBm), SSID: Home,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default-name=wlan2 ] ssid=MikroTik station-roaming=enabled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security-profiles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default=yes ] supplicant-identity=MikroTik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/user group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full policy="local,telnet,ssh,ftp,reboot,read,write,policy,test,winbox,pas\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sword,web,sniff,sensitive,api,romon,dude,tikapp"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cap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bridge=Bridge-LAN discovery-interfaces=Bridge-LAN enabled=yes interfaces=\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wlan1,wlan2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disabled=no interface=Bridge-LAN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identity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name=MikroTik-AP-3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scheduler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name=Auto-Upgrade-Firmware on-event="if ([/system routerboard get current-\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firmware] != [/system routerboard get upgrade-firmware]) do={\r\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\n/system routerboard upgrade\r\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\n:delay 15s\r\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\n/system reboot\r\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\n}" policy=\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ftp,reboot,read,write,policy,test,password,sniff,sensitive,romon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start-time=startup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/tool romon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enabled=yes </a:t>
            </a:r>
          </a:p>
        </p:txBody>
      </p:sp>
    </p:spTree>
    <p:extLst>
      <p:ext uri="{BB962C8B-B14F-4D97-AF65-F5344CB8AC3E}">
        <p14:creationId xmlns:p14="http://schemas.microsoft.com/office/powerpoint/2010/main" val="151205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Успішне підключення точки доступу виглядає так</a:t>
            </a:r>
          </a:p>
        </p:txBody>
      </p:sp>
      <p:pic>
        <p:nvPicPr>
          <p:cNvPr id="4" name="Picture 3"/>
          <p:cNvPicPr>
            <a:picLocks noChangeAspect="1"/>
          </p:cNvPicPr>
          <p:nvPr/>
        </p:nvPicPr>
        <p:blipFill>
          <a:blip r:embed="rId2"/>
          <a:stretch>
            <a:fillRect/>
          </a:stretch>
        </p:blipFill>
        <p:spPr>
          <a:xfrm>
            <a:off x="3406742" y="639305"/>
            <a:ext cx="5562600" cy="1828800"/>
          </a:xfrm>
          <a:prstGeom prst="rect">
            <a:avLst/>
          </a:prstGeom>
        </p:spPr>
      </p:pic>
      <p:sp>
        <p:nvSpPr>
          <p:cNvPr id="5" name="Rectangle 4"/>
          <p:cNvSpPr/>
          <p:nvPr/>
        </p:nvSpPr>
        <p:spPr>
          <a:xfrm>
            <a:off x="398351" y="2560626"/>
            <a:ext cx="9706544" cy="338554"/>
          </a:xfrm>
          <a:prstGeom prst="rect">
            <a:avLst/>
          </a:prstGeom>
        </p:spPr>
        <p:txBody>
          <a:bodyPr wrap="square">
            <a:spAutoFit/>
          </a:bodyPr>
          <a:lstStyle/>
          <a:p>
            <a:r>
              <a:rPr lang="uk-UA" sz="1600" dirty="0"/>
              <a:t>А список CAP інтерфейсів на контролері CAPsMAN відображатиме всі підключені radio модулі</a:t>
            </a:r>
          </a:p>
        </p:txBody>
      </p:sp>
      <p:pic>
        <p:nvPicPr>
          <p:cNvPr id="6" name="Picture 5"/>
          <p:cNvPicPr>
            <a:picLocks noChangeAspect="1"/>
          </p:cNvPicPr>
          <p:nvPr/>
        </p:nvPicPr>
        <p:blipFill>
          <a:blip r:embed="rId3"/>
          <a:stretch>
            <a:fillRect/>
          </a:stretch>
        </p:blipFill>
        <p:spPr>
          <a:xfrm>
            <a:off x="3378167" y="2864230"/>
            <a:ext cx="5591175" cy="1524000"/>
          </a:xfrm>
          <a:prstGeom prst="rect">
            <a:avLst/>
          </a:prstGeom>
        </p:spPr>
      </p:pic>
      <p:sp>
        <p:nvSpPr>
          <p:cNvPr id="7" name="Rectangle 6"/>
          <p:cNvSpPr/>
          <p:nvPr/>
        </p:nvSpPr>
        <p:spPr>
          <a:xfrm>
            <a:off x="268582" y="4411407"/>
            <a:ext cx="5143652" cy="338554"/>
          </a:xfrm>
          <a:prstGeom prst="rect">
            <a:avLst/>
          </a:prstGeom>
        </p:spPr>
        <p:txBody>
          <a:bodyPr wrap="none">
            <a:spAutoFit/>
          </a:bodyPr>
          <a:lstStyle/>
          <a:p>
            <a:r>
              <a:rPr lang="uk-UA" sz="1600" dirty="0"/>
              <a:t>Список підключених клієнтів матиме відповідний вигляд</a:t>
            </a:r>
          </a:p>
        </p:txBody>
      </p:sp>
      <p:pic>
        <p:nvPicPr>
          <p:cNvPr id="8" name="Picture 7"/>
          <p:cNvPicPr>
            <a:picLocks noChangeAspect="1"/>
          </p:cNvPicPr>
          <p:nvPr/>
        </p:nvPicPr>
        <p:blipFill>
          <a:blip r:embed="rId4"/>
          <a:stretch>
            <a:fillRect/>
          </a:stretch>
        </p:blipFill>
        <p:spPr>
          <a:xfrm>
            <a:off x="2725704" y="4689288"/>
            <a:ext cx="6924675" cy="1724025"/>
          </a:xfrm>
          <a:prstGeom prst="rect">
            <a:avLst/>
          </a:prstGeom>
        </p:spPr>
      </p:pic>
      <p:sp>
        <p:nvSpPr>
          <p:cNvPr id="9" name="Rectangle 8"/>
          <p:cNvSpPr/>
          <p:nvPr/>
        </p:nvSpPr>
        <p:spPr>
          <a:xfrm>
            <a:off x="268582" y="6300521"/>
            <a:ext cx="11838918" cy="584775"/>
          </a:xfrm>
          <a:prstGeom prst="rect">
            <a:avLst/>
          </a:prstGeom>
        </p:spPr>
        <p:txBody>
          <a:bodyPr wrap="square">
            <a:spAutoFit/>
          </a:bodyPr>
          <a:lstStyle/>
          <a:p>
            <a:r>
              <a:rPr lang="uk-UA" sz="1600" dirty="0"/>
              <a:t>За даним списком легко переглянути до якої точки підключений клієнт, а також рівень сигналу, який може вказати на можливі проблеми зі швидкістю.</a:t>
            </a:r>
          </a:p>
        </p:txBody>
      </p:sp>
    </p:spTree>
    <p:extLst>
      <p:ext uri="{BB962C8B-B14F-4D97-AF65-F5344CB8AC3E}">
        <p14:creationId xmlns:p14="http://schemas.microsoft.com/office/powerpoint/2010/main" val="356249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Оновлення конфігурації CAPsMAN для підключених точок доступу WiFi </a:t>
            </a:r>
            <a:endParaRPr lang="uk-UA" sz="1600" b="1" dirty="0" smtClean="0"/>
          </a:p>
          <a:p>
            <a:pPr marL="0" indent="0">
              <a:buNone/>
            </a:pPr>
            <a:r>
              <a:rPr lang="uk-UA" sz="1600" dirty="0" smtClean="0"/>
              <a:t>Зміни </a:t>
            </a:r>
            <a:r>
              <a:rPr lang="uk-UA" sz="1600" dirty="0"/>
              <a:t>налаштувань CAPsMAN будуть автоматично застосовані на підключених точках доступу WiFi. Якщо цього не сталося, таке оновлення можна викликати вручну. </a:t>
            </a:r>
            <a:endParaRPr lang="uk-UA" sz="1600" dirty="0" smtClean="0"/>
          </a:p>
          <a:p>
            <a:pPr marL="0" indent="0">
              <a:buNone/>
            </a:pPr>
            <a:r>
              <a:rPr lang="uk-UA" sz="1600" dirty="0" smtClean="0"/>
              <a:t>Налаштування </a:t>
            </a:r>
            <a:r>
              <a:rPr lang="uk-UA" sz="1600" dirty="0"/>
              <a:t>знаходиться в </a:t>
            </a:r>
            <a:r>
              <a:rPr lang="uk-UA" sz="1600" b="1" dirty="0"/>
              <a:t>CAPsMAN→Remote CAP→Provision</a:t>
            </a:r>
          </a:p>
        </p:txBody>
      </p:sp>
      <p:pic>
        <p:nvPicPr>
          <p:cNvPr id="2" name="Picture 1"/>
          <p:cNvPicPr>
            <a:picLocks noChangeAspect="1"/>
          </p:cNvPicPr>
          <p:nvPr/>
        </p:nvPicPr>
        <p:blipFill>
          <a:blip r:embed="rId2"/>
          <a:stretch>
            <a:fillRect/>
          </a:stretch>
        </p:blipFill>
        <p:spPr>
          <a:xfrm>
            <a:off x="2735229" y="1673897"/>
            <a:ext cx="6905625" cy="1495425"/>
          </a:xfrm>
          <a:prstGeom prst="rect">
            <a:avLst/>
          </a:prstGeom>
        </p:spPr>
      </p:pic>
    </p:spTree>
    <p:extLst>
      <p:ext uri="{BB962C8B-B14F-4D97-AF65-F5344CB8AC3E}">
        <p14:creationId xmlns:p14="http://schemas.microsoft.com/office/powerpoint/2010/main" val="240039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CAPsMAN на роутері MikroTik </a:t>
            </a:r>
            <a:endParaRPr lang="en-US" sz="1600" b="1" dirty="0" smtClean="0"/>
          </a:p>
          <a:p>
            <a:pPr marL="0" indent="0">
              <a:buNone/>
            </a:pPr>
            <a:r>
              <a:rPr lang="uk-UA" sz="1600" dirty="0" smtClean="0"/>
              <a:t>Основне </a:t>
            </a:r>
            <a:r>
              <a:rPr lang="uk-UA" sz="1600" dirty="0"/>
              <a:t>завдання, яке виконує контролер CAPsMAN, це управління всіма пристроями MikroTik. На його основі створюється єдиний центр управління трафіком та моніторингу роботи WiFi мережі. Між точками доступу створюються суміжні зони покриття таким чином, щоб при переході з однієї зони до іншої з'єднання WiFi мало можливість швидкого перемикання. Подібне швидке перемикання дозволяє залишатися онлайн без необхідності ручного перемикання.</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92" y="1497011"/>
            <a:ext cx="7505700" cy="4371975"/>
          </a:xfrm>
          <a:prstGeom prst="rect">
            <a:avLst/>
          </a:prstGeom>
        </p:spPr>
      </p:pic>
    </p:spTree>
    <p:extLst>
      <p:ext uri="{BB962C8B-B14F-4D97-AF65-F5344CB8AC3E}">
        <p14:creationId xmlns:p14="http://schemas.microsoft.com/office/powerpoint/2010/main" val="97215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Правило CAPsMAN для безшовного роумінгу </a:t>
            </a:r>
            <a:endParaRPr lang="uk-UA" sz="1600" b="1" dirty="0" smtClean="0"/>
          </a:p>
          <a:p>
            <a:pPr marL="0" indent="0">
              <a:buNone/>
            </a:pPr>
            <a:r>
              <a:rPr lang="uk-UA" sz="1600" dirty="0" smtClean="0"/>
              <a:t>Термін </a:t>
            </a:r>
            <a:r>
              <a:rPr lang="uk-UA" sz="1600" dirty="0"/>
              <a:t>безшовний роумінг слід узяти у “”, </a:t>
            </a:r>
            <a:r>
              <a:rPr lang="uk-UA" sz="1600" dirty="0" smtClean="0"/>
              <a:t>так як він не відповідає </a:t>
            </a:r>
            <a:r>
              <a:rPr lang="uk-UA" sz="1600" dirty="0"/>
              <a:t>дійсності. Устаткування MikroTik зараз не підтримує технологію безшовного роумінгу, </a:t>
            </a:r>
            <a:r>
              <a:rPr lang="uk-UA" sz="1600" dirty="0" smtClean="0"/>
              <a:t>тобто </a:t>
            </a:r>
            <a:r>
              <a:rPr lang="uk-UA" sz="1600" dirty="0"/>
              <a:t>ні контролер CAPsMAN ні точка доступу WiFi не займаються перемиканням клієнта під час міграції від однієї точки доступу до іншої. Всі ці процеси лягають на WiFi клієнта, а MikroTik забезпечує лише швидке перемикання, тим самим скорочуючи втрату сигналу. Швидкий роумінг досягається додаванням правила, в якому вказується, що якщо у клієнта слабкий сигнал потрібно відключити. Це сприяє повторному підключенню клієнта до потужнішої WiFi точки. </a:t>
            </a:r>
            <a:endParaRPr lang="uk-UA" sz="1600" dirty="0" smtClean="0"/>
          </a:p>
          <a:p>
            <a:pPr marL="0" indent="0">
              <a:buNone/>
            </a:pPr>
            <a:r>
              <a:rPr lang="uk-UA" sz="1600" i="1" dirty="0" smtClean="0"/>
              <a:t>ВАЖЛИВО</a:t>
            </a:r>
            <a:r>
              <a:rPr lang="uk-UA" sz="1600" i="1" dirty="0"/>
              <a:t>! Часто це може бути причиною надмірного звернення до служби підтримки, </a:t>
            </a:r>
            <a:r>
              <a:rPr lang="uk-UA" sz="1600" i="1" dirty="0" smtClean="0"/>
              <a:t>так як 1Мб </a:t>
            </a:r>
            <a:r>
              <a:rPr lang="uk-UA" sz="1600" i="1" dirty="0"/>
              <a:t>з боку клієнта краще, ніж невдала спроба підключитися до точки доступу з рівнем сигналу нижче -85dbi.</a:t>
            </a:r>
          </a:p>
        </p:txBody>
      </p:sp>
      <p:pic>
        <p:nvPicPr>
          <p:cNvPr id="2" name="Picture 1"/>
          <p:cNvPicPr>
            <a:picLocks noChangeAspect="1"/>
          </p:cNvPicPr>
          <p:nvPr/>
        </p:nvPicPr>
        <p:blipFill>
          <a:blip r:embed="rId2"/>
          <a:stretch>
            <a:fillRect/>
          </a:stretch>
        </p:blipFill>
        <p:spPr>
          <a:xfrm>
            <a:off x="659163" y="2309247"/>
            <a:ext cx="3605518" cy="4393769"/>
          </a:xfrm>
          <a:prstGeom prst="rect">
            <a:avLst/>
          </a:prstGeom>
        </p:spPr>
      </p:pic>
      <p:sp>
        <p:nvSpPr>
          <p:cNvPr id="4" name="Rectangle 1"/>
          <p:cNvSpPr>
            <a:spLocks noChangeArrowheads="1"/>
          </p:cNvSpPr>
          <p:nvPr/>
        </p:nvSpPr>
        <p:spPr bwMode="auto">
          <a:xfrm>
            <a:off x="4525493" y="6140037"/>
            <a:ext cx="7250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action=reject allow-signal-out-of-range=10s disabled=no interface=all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signal-range=-120..-85 ssid-regexp="" </a:t>
            </a:r>
          </a:p>
        </p:txBody>
      </p:sp>
    </p:spTree>
    <p:extLst>
      <p:ext uri="{BB962C8B-B14F-4D97-AF65-F5344CB8AC3E}">
        <p14:creationId xmlns:p14="http://schemas.microsoft.com/office/powerpoint/2010/main" val="43449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гостьового WiFi в CAPsMAN </a:t>
            </a:r>
            <a:endParaRPr lang="uk-UA" sz="1600" b="1" dirty="0" smtClean="0"/>
          </a:p>
          <a:p>
            <a:pPr marL="0" indent="0" algn="ctr">
              <a:buNone/>
            </a:pPr>
            <a:endParaRPr lang="uk-UA" sz="1600" b="1" dirty="0" smtClean="0"/>
          </a:p>
          <a:p>
            <a:pPr marL="0" indent="0">
              <a:buNone/>
            </a:pPr>
            <a:r>
              <a:rPr lang="uk-UA" sz="1600" dirty="0" smtClean="0"/>
              <a:t>Гостьова </a:t>
            </a:r>
            <a:r>
              <a:rPr lang="uk-UA" sz="1600" dirty="0"/>
              <a:t>мережа в сучасній мережній інфраструктурі може вирішувати низку завдань: </a:t>
            </a:r>
            <a:endParaRPr lang="uk-UA" sz="1600" dirty="0" smtClean="0"/>
          </a:p>
          <a:p>
            <a:pPr marL="342900" indent="-342900">
              <a:buFont typeface="+mj-lt"/>
              <a:buAutoNum type="arabicPeriod"/>
            </a:pPr>
            <a:r>
              <a:rPr lang="uk-UA" sz="1600" b="1" dirty="0" smtClean="0"/>
              <a:t>Спрощений </a:t>
            </a:r>
            <a:r>
              <a:rPr lang="uk-UA" sz="1600" b="1" dirty="0"/>
              <a:t>(швидкий) доступ до інтернету</a:t>
            </a:r>
            <a:r>
              <a:rPr lang="uk-UA" sz="1600" dirty="0"/>
              <a:t>: запам'ятовуючий (легкий) пароль, немає необхідності створювати список пристроїв для доступу з прив'язкою на адресу MAC; </a:t>
            </a:r>
            <a:endParaRPr lang="uk-UA" sz="1600" dirty="0" smtClean="0"/>
          </a:p>
          <a:p>
            <a:pPr marL="342900" indent="-342900">
              <a:buFont typeface="+mj-lt"/>
              <a:buAutoNum type="arabicPeriod"/>
            </a:pPr>
            <a:r>
              <a:rPr lang="uk-UA" sz="1600" b="1" dirty="0" smtClean="0"/>
              <a:t>Обмеження </a:t>
            </a:r>
            <a:r>
              <a:rPr lang="uk-UA" sz="1600" b="1" dirty="0"/>
              <a:t>спільного доступу</a:t>
            </a:r>
            <a:r>
              <a:rPr lang="uk-UA" sz="1600" dirty="0"/>
              <a:t> для пристроїв, таких як смартфони та ноутбук. Якщо користувачеві WiFi пристрою достатньо лише виходу в Інтернет, не потрібно відкривати йому всю мережу. Подібні обмеження не тільки захищають корпоративну або приватну мережу, але також перешкоджає горизонтальному поширенню небажаного ПЗ (віруси); </a:t>
            </a:r>
            <a:endParaRPr lang="uk-UA" sz="1600" dirty="0" smtClean="0"/>
          </a:p>
          <a:p>
            <a:pPr marL="342900" indent="-342900">
              <a:buFont typeface="+mj-lt"/>
              <a:buAutoNum type="arabicPeriod"/>
            </a:pPr>
            <a:r>
              <a:rPr lang="uk-UA" sz="1600" b="1" dirty="0" smtClean="0"/>
              <a:t>Обмеження </a:t>
            </a:r>
            <a:r>
              <a:rPr lang="uk-UA" sz="1600" b="1" dirty="0"/>
              <a:t>за швидкістю</a:t>
            </a:r>
            <a:r>
              <a:rPr lang="uk-UA" sz="1600" dirty="0"/>
              <a:t>, часом доступу тощо. </a:t>
            </a:r>
            <a:endParaRPr lang="uk-UA" sz="1600" dirty="0" smtClean="0"/>
          </a:p>
          <a:p>
            <a:pPr marL="0" indent="0">
              <a:buNone/>
            </a:pPr>
            <a:endParaRPr lang="uk-UA" sz="1600" dirty="0" smtClean="0"/>
          </a:p>
          <a:p>
            <a:pPr marL="0" indent="0">
              <a:buNone/>
            </a:pPr>
            <a:r>
              <a:rPr lang="uk-UA" sz="1600" dirty="0" smtClean="0"/>
              <a:t>Налаштування </a:t>
            </a:r>
            <a:r>
              <a:rPr lang="uk-UA" sz="1600" dirty="0"/>
              <a:t>гостьового WiFi для CAPsMAN складатиметься з паралельного настроювання конфігурації для гостьової мережі, додаткових правил Firewall, а також обмеження за швидкістю</a:t>
            </a:r>
            <a:r>
              <a:rPr lang="uk-UA" sz="1600" dirty="0" smtClean="0"/>
              <a:t>.</a:t>
            </a:r>
          </a:p>
          <a:p>
            <a:pPr marL="0" indent="0">
              <a:buNone/>
            </a:pPr>
            <a:r>
              <a:rPr lang="uk-UA" sz="1600" dirty="0" smtClean="0"/>
              <a:t> </a:t>
            </a:r>
          </a:p>
          <a:p>
            <a:pPr marL="0" indent="0">
              <a:buNone/>
            </a:pPr>
            <a:r>
              <a:rPr lang="uk-UA" sz="1600" dirty="0" smtClean="0"/>
              <a:t>З </a:t>
            </a:r>
            <a:r>
              <a:rPr lang="uk-UA" sz="1600" dirty="0"/>
              <a:t>точки доступу WiFi жодних додаткових налаштувань робити не потрібно! Застосована нижче конфігурація додасть динамічних інтерфейсів для гостьового WiFi автоматично. Так виглядає CAP Interface в інфраструктурі, де є локальна мережа (LAN) і гостьова WiFi.</a:t>
            </a:r>
          </a:p>
        </p:txBody>
      </p:sp>
    </p:spTree>
    <p:extLst>
      <p:ext uri="{BB962C8B-B14F-4D97-AF65-F5344CB8AC3E}">
        <p14:creationId xmlns:p14="http://schemas.microsoft.com/office/powerpoint/2010/main" val="168581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16491" y="0"/>
            <a:ext cx="6924675" cy="5924550"/>
          </a:xfrm>
          <a:prstGeom prst="rect">
            <a:avLst/>
          </a:prstGeom>
        </p:spPr>
      </p:pic>
      <p:sp>
        <p:nvSpPr>
          <p:cNvPr id="4" name="Rectangle 3"/>
          <p:cNvSpPr/>
          <p:nvPr/>
        </p:nvSpPr>
        <p:spPr>
          <a:xfrm>
            <a:off x="196312" y="6027003"/>
            <a:ext cx="11783878" cy="830997"/>
          </a:xfrm>
          <a:prstGeom prst="rect">
            <a:avLst/>
          </a:prstGeom>
        </p:spPr>
        <p:txBody>
          <a:bodyPr wrap="square">
            <a:spAutoFit/>
          </a:bodyPr>
          <a:lstStyle/>
          <a:p>
            <a:r>
              <a:rPr lang="uk-UA" sz="1600" dirty="0"/>
              <a:t>Насамперед буде створено Bridge, в який будуть розміщені віртуальні інтерфейси точок доступу WiFi. Даний Bridge також матиме окрему адресацію, яка дозволить повною мірою не тільки відокремити користувачів гостьової WiFi, але й також повноцінно описати будь-які обмеження.</a:t>
            </a:r>
          </a:p>
        </p:txBody>
      </p:sp>
    </p:spTree>
    <p:extLst>
      <p:ext uri="{BB962C8B-B14F-4D97-AF65-F5344CB8AC3E}">
        <p14:creationId xmlns:p14="http://schemas.microsoft.com/office/powerpoint/2010/main" val="118791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Створення Bridge для гостьової WiFi </a:t>
            </a:r>
            <a:endParaRPr lang="uk-UA" sz="1600" b="1" dirty="0" smtClean="0"/>
          </a:p>
          <a:p>
            <a:pPr marL="0" indent="0">
              <a:buNone/>
            </a:pPr>
            <a:r>
              <a:rPr lang="uk-UA" sz="1600" dirty="0" smtClean="0"/>
              <a:t>Налаштування </a:t>
            </a:r>
            <a:r>
              <a:rPr lang="uk-UA" sz="1600" dirty="0"/>
              <a:t>знаходиться в </a:t>
            </a:r>
            <a:r>
              <a:rPr lang="uk-UA" sz="1600" b="1" dirty="0"/>
              <a:t>Bridge→Bridge</a:t>
            </a:r>
          </a:p>
        </p:txBody>
      </p:sp>
      <p:pic>
        <p:nvPicPr>
          <p:cNvPr id="2" name="Picture 1"/>
          <p:cNvPicPr>
            <a:picLocks noChangeAspect="1"/>
          </p:cNvPicPr>
          <p:nvPr/>
        </p:nvPicPr>
        <p:blipFill>
          <a:blip r:embed="rId2"/>
          <a:stretch>
            <a:fillRect/>
          </a:stretch>
        </p:blipFill>
        <p:spPr>
          <a:xfrm>
            <a:off x="2473433" y="858759"/>
            <a:ext cx="4362450" cy="4991100"/>
          </a:xfrm>
          <a:prstGeom prst="rect">
            <a:avLst/>
          </a:prstGeom>
        </p:spPr>
      </p:pic>
    </p:spTree>
    <p:extLst>
      <p:ext uri="{BB962C8B-B14F-4D97-AF65-F5344CB8AC3E}">
        <p14:creationId xmlns:p14="http://schemas.microsoft.com/office/powerpoint/2010/main" val="111172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Datapath для гостьової WiFi </a:t>
            </a:r>
            <a:endParaRPr lang="uk-UA" sz="1600" b="1" dirty="0" smtClean="0"/>
          </a:p>
          <a:p>
            <a:pPr marL="0" indent="0">
              <a:buNone/>
            </a:pPr>
            <a:r>
              <a:rPr lang="uk-UA" sz="1600" dirty="0" smtClean="0"/>
              <a:t>Клієнти </a:t>
            </a:r>
            <a:r>
              <a:rPr lang="uk-UA" sz="1600" dirty="0"/>
              <a:t>гостьового WiFi не матимуть можливості спілкуватися один з одним, за такою поведінкою слідкує параметр </a:t>
            </a:r>
            <a:r>
              <a:rPr lang="uk-UA" sz="1600" b="1" dirty="0"/>
              <a:t>Client To Client Forwarding</a:t>
            </a:r>
            <a:r>
              <a:rPr lang="uk-UA" sz="1600" dirty="0"/>
              <a:t>. </a:t>
            </a:r>
            <a:endParaRPr lang="uk-UA" sz="1600" dirty="0" smtClean="0"/>
          </a:p>
          <a:p>
            <a:pPr marL="0" indent="0">
              <a:buNone/>
            </a:pPr>
            <a:r>
              <a:rPr lang="uk-UA" sz="1600" dirty="0" smtClean="0"/>
              <a:t>Налаштування </a:t>
            </a:r>
            <a:r>
              <a:rPr lang="uk-UA" sz="1600" dirty="0"/>
              <a:t>знаходиться в </a:t>
            </a:r>
            <a:r>
              <a:rPr lang="uk-UA" sz="1600" b="1" dirty="0"/>
              <a:t>CAPsMAN→Datapaths</a:t>
            </a:r>
          </a:p>
        </p:txBody>
      </p:sp>
      <p:pic>
        <p:nvPicPr>
          <p:cNvPr id="2" name="Picture 1"/>
          <p:cNvPicPr>
            <a:picLocks noChangeAspect="1"/>
          </p:cNvPicPr>
          <p:nvPr/>
        </p:nvPicPr>
        <p:blipFill>
          <a:blip r:embed="rId2"/>
          <a:stretch>
            <a:fillRect/>
          </a:stretch>
        </p:blipFill>
        <p:spPr>
          <a:xfrm>
            <a:off x="1949638" y="1741218"/>
            <a:ext cx="3705225" cy="4181475"/>
          </a:xfrm>
          <a:prstGeom prst="rect">
            <a:avLst/>
          </a:prstGeom>
        </p:spPr>
      </p:pic>
    </p:spTree>
    <p:extLst>
      <p:ext uri="{BB962C8B-B14F-4D97-AF65-F5344CB8AC3E}">
        <p14:creationId xmlns:p14="http://schemas.microsoft.com/office/powerpoint/2010/main" val="284569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пароля для гостьової WiFi </a:t>
            </a:r>
            <a:endParaRPr lang="uk-UA" sz="1600" b="1" dirty="0" smtClean="0"/>
          </a:p>
          <a:p>
            <a:pPr marL="0" indent="0">
              <a:buNone/>
            </a:pPr>
            <a:r>
              <a:rPr lang="uk-UA" sz="1600" dirty="0" smtClean="0"/>
              <a:t>Рекомендується </a:t>
            </a:r>
            <a:r>
              <a:rPr lang="uk-UA" sz="1600" dirty="0"/>
              <a:t>створювати прості паролі, щоб користувачі гостьової мережі могли легко ввести пароль для WiFi. </a:t>
            </a:r>
            <a:endParaRPr lang="uk-UA" sz="1600" dirty="0" smtClean="0"/>
          </a:p>
          <a:p>
            <a:pPr marL="0" indent="0">
              <a:buNone/>
            </a:pPr>
            <a:r>
              <a:rPr lang="uk-UA" sz="1600" dirty="0" smtClean="0"/>
              <a:t>Налаштування </a:t>
            </a:r>
            <a:r>
              <a:rPr lang="uk-UA" sz="1600" dirty="0"/>
              <a:t>знаходиться в </a:t>
            </a:r>
            <a:r>
              <a:rPr lang="uk-UA" sz="1600" b="1" dirty="0"/>
              <a:t>CAPsMAN→Security Cfg</a:t>
            </a:r>
            <a:r>
              <a:rPr lang="uk-UA" sz="1600" dirty="0" smtClean="0"/>
              <a:t>.</a:t>
            </a:r>
          </a:p>
          <a:p>
            <a:pPr marL="0" indent="0">
              <a:buNone/>
            </a:pPr>
            <a:endParaRPr lang="uk-UA" sz="1600" dirty="0"/>
          </a:p>
        </p:txBody>
      </p:sp>
      <p:pic>
        <p:nvPicPr>
          <p:cNvPr id="2" name="Picture 1"/>
          <p:cNvPicPr>
            <a:picLocks noChangeAspect="1"/>
          </p:cNvPicPr>
          <p:nvPr/>
        </p:nvPicPr>
        <p:blipFill>
          <a:blip r:embed="rId2"/>
          <a:stretch>
            <a:fillRect/>
          </a:stretch>
        </p:blipFill>
        <p:spPr>
          <a:xfrm>
            <a:off x="2831911" y="1506459"/>
            <a:ext cx="5629275" cy="3695700"/>
          </a:xfrm>
          <a:prstGeom prst="rect">
            <a:avLst/>
          </a:prstGeom>
        </p:spPr>
      </p:pic>
    </p:spTree>
    <p:extLst>
      <p:ext uri="{BB962C8B-B14F-4D97-AF65-F5344CB8AC3E}">
        <p14:creationId xmlns:p14="http://schemas.microsoft.com/office/powerpoint/2010/main" val="111618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Загальна конфігурація для гостьової WiFi </a:t>
            </a:r>
            <a:endParaRPr lang="uk-UA" sz="1600" b="1" dirty="0" smtClean="0"/>
          </a:p>
          <a:p>
            <a:pPr marL="0" indent="0">
              <a:buNone/>
            </a:pPr>
            <a:r>
              <a:rPr lang="uk-UA" sz="1600" dirty="0" smtClean="0"/>
              <a:t>У </a:t>
            </a:r>
            <a:r>
              <a:rPr lang="uk-UA" sz="1600" dirty="0"/>
              <a:t>розділі </a:t>
            </a:r>
            <a:r>
              <a:rPr lang="uk-UA" sz="1600" b="1" dirty="0"/>
              <a:t>Configurations</a:t>
            </a:r>
            <a:r>
              <a:rPr lang="uk-UA" sz="1600" dirty="0"/>
              <a:t> необхідно вказати раніше створені </a:t>
            </a:r>
            <a:r>
              <a:rPr lang="uk-UA" sz="1600" b="1" dirty="0"/>
              <a:t>Datapath</a:t>
            </a:r>
            <a:r>
              <a:rPr lang="uk-UA" sz="1600" dirty="0"/>
              <a:t> і </a:t>
            </a:r>
            <a:r>
              <a:rPr lang="uk-UA" sz="1600" b="1" dirty="0"/>
              <a:t>Security</a:t>
            </a:r>
            <a:r>
              <a:rPr lang="uk-UA" sz="1600" dirty="0"/>
              <a:t>, а також визначити ім'я гостьової WiFi мережі. </a:t>
            </a:r>
            <a:endParaRPr lang="uk-UA" sz="1600" dirty="0" smtClean="0"/>
          </a:p>
          <a:p>
            <a:pPr marL="0" indent="0">
              <a:buNone/>
            </a:pPr>
            <a:r>
              <a:rPr lang="uk-UA" sz="1600" dirty="0" smtClean="0"/>
              <a:t>Налаштування </a:t>
            </a:r>
            <a:r>
              <a:rPr lang="uk-UA" sz="1600" dirty="0"/>
              <a:t>знаходиться в </a:t>
            </a:r>
            <a:r>
              <a:rPr lang="uk-UA" sz="1600" b="1" dirty="0"/>
              <a:t>CAPsMAN→Configurations</a:t>
            </a:r>
          </a:p>
        </p:txBody>
      </p:sp>
      <p:pic>
        <p:nvPicPr>
          <p:cNvPr id="2" name="Picture 1"/>
          <p:cNvPicPr>
            <a:picLocks noChangeAspect="1"/>
          </p:cNvPicPr>
          <p:nvPr/>
        </p:nvPicPr>
        <p:blipFill>
          <a:blip r:embed="rId2"/>
          <a:stretch>
            <a:fillRect/>
          </a:stretch>
        </p:blipFill>
        <p:spPr>
          <a:xfrm>
            <a:off x="398351" y="1301858"/>
            <a:ext cx="3958297" cy="5556142"/>
          </a:xfrm>
          <a:prstGeom prst="rect">
            <a:avLst/>
          </a:prstGeom>
        </p:spPr>
      </p:pic>
      <p:pic>
        <p:nvPicPr>
          <p:cNvPr id="4" name="Picture 3"/>
          <p:cNvPicPr>
            <a:picLocks noChangeAspect="1"/>
          </p:cNvPicPr>
          <p:nvPr/>
        </p:nvPicPr>
        <p:blipFill>
          <a:blip r:embed="rId3"/>
          <a:stretch>
            <a:fillRect/>
          </a:stretch>
        </p:blipFill>
        <p:spPr>
          <a:xfrm>
            <a:off x="4675241" y="1301859"/>
            <a:ext cx="3406665" cy="3688596"/>
          </a:xfrm>
          <a:prstGeom prst="rect">
            <a:avLst/>
          </a:prstGeom>
        </p:spPr>
      </p:pic>
      <p:pic>
        <p:nvPicPr>
          <p:cNvPr id="5" name="Picture 4"/>
          <p:cNvPicPr>
            <a:picLocks noChangeAspect="1"/>
          </p:cNvPicPr>
          <p:nvPr/>
        </p:nvPicPr>
        <p:blipFill>
          <a:blip r:embed="rId4"/>
          <a:stretch>
            <a:fillRect/>
          </a:stretch>
        </p:blipFill>
        <p:spPr>
          <a:xfrm>
            <a:off x="8261028" y="1301858"/>
            <a:ext cx="3859530" cy="3921071"/>
          </a:xfrm>
          <a:prstGeom prst="rect">
            <a:avLst/>
          </a:prstGeom>
        </p:spPr>
      </p:pic>
    </p:spTree>
    <p:extLst>
      <p:ext uri="{BB962C8B-B14F-4D97-AF65-F5344CB8AC3E}">
        <p14:creationId xmlns:p14="http://schemas.microsoft.com/office/powerpoint/2010/main" val="1947153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Provisioning для гостьової WiFi </a:t>
            </a:r>
            <a:endParaRPr lang="uk-UA" sz="1600" b="1" dirty="0" smtClean="0"/>
          </a:p>
          <a:p>
            <a:pPr marL="0" indent="0">
              <a:buNone/>
            </a:pPr>
            <a:r>
              <a:rPr lang="uk-UA" sz="1600" dirty="0" smtClean="0"/>
              <a:t>Конфігурації </a:t>
            </a:r>
            <a:r>
              <a:rPr lang="uk-UA" sz="1600" dirty="0"/>
              <a:t>гостьової WiFi мережі слід вказати як </a:t>
            </a:r>
            <a:r>
              <a:rPr lang="uk-UA" sz="1600" b="1" dirty="0"/>
              <a:t>Slave Configuration</a:t>
            </a:r>
            <a:r>
              <a:rPr lang="uk-UA" sz="1600" dirty="0"/>
              <a:t>, для </a:t>
            </a:r>
            <a:r>
              <a:rPr lang="uk-UA" sz="1600" b="1" dirty="0"/>
              <a:t>Provisioning</a:t>
            </a:r>
            <a:r>
              <a:rPr lang="uk-UA" sz="1600" dirty="0"/>
              <a:t> частоти 2G та 5G. </a:t>
            </a:r>
            <a:endParaRPr lang="uk-UA" sz="1600" dirty="0" smtClean="0"/>
          </a:p>
          <a:p>
            <a:pPr marL="0" indent="0">
              <a:buNone/>
            </a:pPr>
            <a:r>
              <a:rPr lang="uk-UA" sz="1600" dirty="0" smtClean="0"/>
              <a:t>Налаштування </a:t>
            </a:r>
            <a:r>
              <a:rPr lang="uk-UA" sz="1600" dirty="0"/>
              <a:t>знаходиться в </a:t>
            </a:r>
            <a:r>
              <a:rPr lang="uk-UA" sz="1600" b="1" dirty="0"/>
              <a:t>CAPsMAN→Provisioning</a:t>
            </a:r>
          </a:p>
        </p:txBody>
      </p:sp>
      <p:pic>
        <p:nvPicPr>
          <p:cNvPr id="2" name="Picture 1"/>
          <p:cNvPicPr>
            <a:picLocks noChangeAspect="1"/>
          </p:cNvPicPr>
          <p:nvPr/>
        </p:nvPicPr>
        <p:blipFill>
          <a:blip r:embed="rId2"/>
          <a:stretch>
            <a:fillRect/>
          </a:stretch>
        </p:blipFill>
        <p:spPr>
          <a:xfrm>
            <a:off x="728846" y="1943665"/>
            <a:ext cx="3459812" cy="3434247"/>
          </a:xfrm>
          <a:prstGeom prst="rect">
            <a:avLst/>
          </a:prstGeom>
        </p:spPr>
      </p:pic>
      <p:pic>
        <p:nvPicPr>
          <p:cNvPr id="4" name="Picture 3"/>
          <p:cNvPicPr>
            <a:picLocks noChangeAspect="1"/>
          </p:cNvPicPr>
          <p:nvPr/>
        </p:nvPicPr>
        <p:blipFill>
          <a:blip r:embed="rId3"/>
          <a:stretch>
            <a:fillRect/>
          </a:stretch>
        </p:blipFill>
        <p:spPr>
          <a:xfrm>
            <a:off x="4948075" y="1943664"/>
            <a:ext cx="3538579" cy="3434247"/>
          </a:xfrm>
          <a:prstGeom prst="rect">
            <a:avLst/>
          </a:prstGeom>
        </p:spPr>
      </p:pic>
    </p:spTree>
    <p:extLst>
      <p:ext uri="{BB962C8B-B14F-4D97-AF65-F5344CB8AC3E}">
        <p14:creationId xmlns:p14="http://schemas.microsoft.com/office/powerpoint/2010/main" val="416842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0482" y="193932"/>
            <a:ext cx="877676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admin-mac=1A:F2:12:3E:E7:31 auto-mac=no name=Bridge-Guest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bridge=Bridge-Guest name=Datapath-Guest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security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group-key-update=1h name=Security-Guest passphrase=XXXXYYYY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datapath=Datapath-Guest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name=Guest security=Security-Guest ssid=W8_Guest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provisioning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action=create-dynamic-enabled hw-supported-modes=gn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2G name-format=prefix-identity name-prefix=2G slave-configurations=Guest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action=create-dynamic-enabled hw-supported-modes=ac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5G name-format=prefix-identity name-prefix=5G slave-configurations=Guest </a:t>
            </a:r>
          </a:p>
        </p:txBody>
      </p:sp>
      <p:sp>
        <p:nvSpPr>
          <p:cNvPr id="4" name="Rectangle 3"/>
          <p:cNvSpPr/>
          <p:nvPr/>
        </p:nvSpPr>
        <p:spPr>
          <a:xfrm>
            <a:off x="170482" y="4237211"/>
            <a:ext cx="10693830" cy="338554"/>
          </a:xfrm>
          <a:prstGeom prst="rect">
            <a:avLst/>
          </a:prstGeom>
        </p:spPr>
        <p:txBody>
          <a:bodyPr wrap="square">
            <a:spAutoFit/>
          </a:bodyPr>
          <a:lstStyle/>
          <a:p>
            <a:r>
              <a:rPr lang="uk-UA" sz="1600" dirty="0"/>
              <a:t>На цьому налаштування CAPsMAN завершено і можна переходити до налаштування мережі для гостьового Wi-Fi.</a:t>
            </a:r>
          </a:p>
        </p:txBody>
      </p:sp>
    </p:spTree>
    <p:extLst>
      <p:ext uri="{BB962C8B-B14F-4D97-AF65-F5344CB8AC3E}">
        <p14:creationId xmlns:p14="http://schemas.microsoft.com/office/powerpoint/2010/main" val="144592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мережі для гостьового WiFi в CAPsMAN </a:t>
            </a:r>
          </a:p>
          <a:p>
            <a:pPr marL="0" indent="0" algn="ctr">
              <a:buNone/>
            </a:pPr>
            <a:endParaRPr lang="uk-UA" sz="1600" b="1" dirty="0" smtClean="0"/>
          </a:p>
          <a:p>
            <a:pPr marL="0" indent="0" algn="ctr">
              <a:buNone/>
            </a:pPr>
            <a:r>
              <a:rPr lang="uk-UA" sz="1600" dirty="0" smtClean="0"/>
              <a:t>Нижче </a:t>
            </a:r>
            <a:r>
              <a:rPr lang="uk-UA" sz="1600" dirty="0"/>
              <a:t>буде налаштовано адресацію для гостьового WiFi, за аналогією як це зроблено в базовій конфігурації для мережі типу LAN. </a:t>
            </a:r>
            <a:endParaRPr lang="uk-UA" sz="1600" dirty="0" smtClean="0"/>
          </a:p>
          <a:p>
            <a:pPr marL="0" indent="0">
              <a:buNone/>
            </a:pPr>
            <a:r>
              <a:rPr lang="uk-UA" sz="1600" dirty="0" smtClean="0"/>
              <a:t>Настроювання </a:t>
            </a:r>
            <a:r>
              <a:rPr lang="uk-UA" sz="1600" dirty="0"/>
              <a:t>IP адреси для Bridge guest </a:t>
            </a:r>
            <a:endParaRPr lang="uk-UA" sz="1600" dirty="0" smtClean="0"/>
          </a:p>
          <a:p>
            <a:pPr marL="0" indent="0">
              <a:buNone/>
            </a:pPr>
            <a:r>
              <a:rPr lang="uk-UA" sz="1600" dirty="0" smtClean="0"/>
              <a:t>Налаштування </a:t>
            </a:r>
            <a:r>
              <a:rPr lang="uk-UA" sz="1600" dirty="0"/>
              <a:t>знаходиться в </a:t>
            </a:r>
            <a:r>
              <a:rPr lang="uk-UA" sz="1600" b="1" dirty="0"/>
              <a:t>IP→Addresses </a:t>
            </a:r>
            <a:endParaRPr lang="uk-UA" sz="1600" b="1" dirty="0" smtClean="0"/>
          </a:p>
          <a:p>
            <a:pPr marL="0" indent="0">
              <a:buNone/>
            </a:pPr>
            <a:endParaRPr lang="uk-UA" sz="1600" dirty="0"/>
          </a:p>
        </p:txBody>
      </p:sp>
      <p:pic>
        <p:nvPicPr>
          <p:cNvPr id="2" name="Picture 1"/>
          <p:cNvPicPr>
            <a:picLocks noChangeAspect="1"/>
          </p:cNvPicPr>
          <p:nvPr/>
        </p:nvPicPr>
        <p:blipFill>
          <a:blip r:embed="rId2"/>
          <a:stretch>
            <a:fillRect/>
          </a:stretch>
        </p:blipFill>
        <p:spPr>
          <a:xfrm>
            <a:off x="3654129" y="2277338"/>
            <a:ext cx="3209925" cy="2990850"/>
          </a:xfrm>
          <a:prstGeom prst="rect">
            <a:avLst/>
          </a:prstGeom>
        </p:spPr>
      </p:pic>
    </p:spTree>
    <p:extLst>
      <p:ext uri="{BB962C8B-B14F-4D97-AF65-F5344CB8AC3E}">
        <p14:creationId xmlns:p14="http://schemas.microsoft.com/office/powerpoint/2010/main" val="62837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Ввімкнення контролеру </a:t>
            </a:r>
            <a:r>
              <a:rPr lang="uk-UA" sz="1600" b="1" dirty="0"/>
              <a:t>CAPsMAN </a:t>
            </a:r>
            <a:endParaRPr lang="en-US" sz="1600" b="1" dirty="0" smtClean="0"/>
          </a:p>
          <a:p>
            <a:pPr marL="0" indent="0">
              <a:buNone/>
            </a:pPr>
            <a:r>
              <a:rPr lang="uk-UA" sz="1600" dirty="0" smtClean="0"/>
              <a:t>Налаштування </a:t>
            </a:r>
            <a:r>
              <a:rPr lang="uk-UA" sz="1600" dirty="0"/>
              <a:t>знаходиться в </a:t>
            </a:r>
            <a:r>
              <a:rPr lang="uk-UA" sz="1600" b="1" dirty="0"/>
              <a:t>CAPsMAN→CAP Interface→Manager</a:t>
            </a:r>
          </a:p>
        </p:txBody>
      </p:sp>
      <p:pic>
        <p:nvPicPr>
          <p:cNvPr id="4" name="Picture 3"/>
          <p:cNvPicPr>
            <a:picLocks noChangeAspect="1"/>
          </p:cNvPicPr>
          <p:nvPr/>
        </p:nvPicPr>
        <p:blipFill>
          <a:blip r:embed="rId2"/>
          <a:stretch>
            <a:fillRect/>
          </a:stretch>
        </p:blipFill>
        <p:spPr>
          <a:xfrm>
            <a:off x="4010553" y="962120"/>
            <a:ext cx="3245381" cy="2697672"/>
          </a:xfrm>
          <a:prstGeom prst="rect">
            <a:avLst/>
          </a:prstGeom>
        </p:spPr>
      </p:pic>
      <p:sp>
        <p:nvSpPr>
          <p:cNvPr id="5" name="Rectangle 4"/>
          <p:cNvSpPr/>
          <p:nvPr/>
        </p:nvSpPr>
        <p:spPr>
          <a:xfrm>
            <a:off x="439384" y="4318295"/>
            <a:ext cx="11497316" cy="1323439"/>
          </a:xfrm>
          <a:prstGeom prst="rect">
            <a:avLst/>
          </a:prstGeom>
        </p:spPr>
        <p:txBody>
          <a:bodyPr wrap="square">
            <a:spAutoFit/>
          </a:bodyPr>
          <a:lstStyle/>
          <a:p>
            <a:r>
              <a:rPr lang="uk-UA" sz="1600" b="1" i="1" dirty="0"/>
              <a:t>Upgrade Policy = require same version </a:t>
            </a:r>
            <a:r>
              <a:rPr lang="uk-UA" sz="1600" dirty="0"/>
              <a:t>версія RouterOS точки доступу повинна бути такою самою, як і версія прошивки контролера </a:t>
            </a:r>
            <a:r>
              <a:rPr lang="uk-UA" sz="1600" b="1" dirty="0"/>
              <a:t>CAPsMAN</a:t>
            </a:r>
            <a:r>
              <a:rPr lang="uk-UA" sz="1600" dirty="0"/>
              <a:t>. </a:t>
            </a:r>
            <a:endParaRPr lang="en-US" sz="1600" dirty="0" smtClean="0"/>
          </a:p>
          <a:p>
            <a:endParaRPr lang="en-US" sz="1600" dirty="0"/>
          </a:p>
          <a:p>
            <a:r>
              <a:rPr lang="uk-UA" sz="1600" dirty="0" smtClean="0"/>
              <a:t>Рекомендація </a:t>
            </a:r>
            <a:r>
              <a:rPr lang="uk-UA" sz="1600" dirty="0"/>
              <a:t>загальної пришивки всім CAPs пристроїв вкрай бажана до застосування, </a:t>
            </a:r>
            <a:r>
              <a:rPr lang="uk-UA" sz="1600" dirty="0" smtClean="0"/>
              <a:t>так як відмінність </a:t>
            </a:r>
            <a:r>
              <a:rPr lang="uk-UA" sz="1600" dirty="0"/>
              <a:t>конфігурації CAPsMAN та точки доступу WiFi можуть призвести до нестабільної роботи WiFi.</a:t>
            </a:r>
          </a:p>
        </p:txBody>
      </p:sp>
    </p:spTree>
    <p:extLst>
      <p:ext uri="{BB962C8B-B14F-4D97-AF65-F5344CB8AC3E}">
        <p14:creationId xmlns:p14="http://schemas.microsoft.com/office/powerpoint/2010/main" val="309292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сервера DHCP для гостьового WiFi </a:t>
            </a:r>
            <a:endParaRPr lang="uk-UA" sz="1600" b="1" dirty="0" smtClean="0"/>
          </a:p>
          <a:p>
            <a:pPr marL="0" indent="0">
              <a:buNone/>
            </a:pPr>
            <a:r>
              <a:rPr lang="uk-UA" sz="1600" dirty="0" smtClean="0"/>
              <a:t>Налаштування </a:t>
            </a:r>
            <a:r>
              <a:rPr lang="uk-UA" sz="1600" dirty="0"/>
              <a:t>знаходиться в </a:t>
            </a:r>
            <a:r>
              <a:rPr lang="uk-UA" sz="1600" b="1" dirty="0"/>
              <a:t>IP→DHCP </a:t>
            </a:r>
            <a:r>
              <a:rPr lang="uk-UA" sz="1600" b="1" dirty="0" smtClean="0"/>
              <a:t>Server</a:t>
            </a:r>
          </a:p>
          <a:p>
            <a:pPr marL="0" indent="0">
              <a:buNone/>
            </a:pPr>
            <a:endParaRPr lang="uk-UA" sz="1600" dirty="0"/>
          </a:p>
        </p:txBody>
      </p:sp>
      <p:pic>
        <p:nvPicPr>
          <p:cNvPr id="2" name="Picture 1"/>
          <p:cNvPicPr>
            <a:picLocks noChangeAspect="1"/>
          </p:cNvPicPr>
          <p:nvPr/>
        </p:nvPicPr>
        <p:blipFill>
          <a:blip r:embed="rId2"/>
          <a:stretch>
            <a:fillRect/>
          </a:stretch>
        </p:blipFill>
        <p:spPr>
          <a:xfrm>
            <a:off x="398351" y="934014"/>
            <a:ext cx="3171825" cy="2200275"/>
          </a:xfrm>
          <a:prstGeom prst="rect">
            <a:avLst/>
          </a:prstGeom>
        </p:spPr>
      </p:pic>
      <p:pic>
        <p:nvPicPr>
          <p:cNvPr id="4" name="Picture 3"/>
          <p:cNvPicPr>
            <a:picLocks noChangeAspect="1"/>
          </p:cNvPicPr>
          <p:nvPr/>
        </p:nvPicPr>
        <p:blipFill>
          <a:blip r:embed="rId3"/>
          <a:stretch>
            <a:fillRect/>
          </a:stretch>
        </p:blipFill>
        <p:spPr>
          <a:xfrm>
            <a:off x="3856656" y="934014"/>
            <a:ext cx="2990850" cy="2181225"/>
          </a:xfrm>
          <a:prstGeom prst="rect">
            <a:avLst/>
          </a:prstGeom>
        </p:spPr>
      </p:pic>
      <p:pic>
        <p:nvPicPr>
          <p:cNvPr id="5" name="Picture 4"/>
          <p:cNvPicPr>
            <a:picLocks noChangeAspect="1"/>
          </p:cNvPicPr>
          <p:nvPr/>
        </p:nvPicPr>
        <p:blipFill>
          <a:blip r:embed="rId4"/>
          <a:stretch>
            <a:fillRect/>
          </a:stretch>
        </p:blipFill>
        <p:spPr>
          <a:xfrm>
            <a:off x="7133986" y="934014"/>
            <a:ext cx="2933700" cy="2152650"/>
          </a:xfrm>
          <a:prstGeom prst="rect">
            <a:avLst/>
          </a:prstGeom>
        </p:spPr>
      </p:pic>
      <p:pic>
        <p:nvPicPr>
          <p:cNvPr id="6" name="Picture 5"/>
          <p:cNvPicPr>
            <a:picLocks noChangeAspect="1"/>
          </p:cNvPicPr>
          <p:nvPr/>
        </p:nvPicPr>
        <p:blipFill>
          <a:blip r:embed="rId5"/>
          <a:stretch>
            <a:fillRect/>
          </a:stretch>
        </p:blipFill>
        <p:spPr>
          <a:xfrm>
            <a:off x="398351" y="3482921"/>
            <a:ext cx="2886075" cy="2247900"/>
          </a:xfrm>
          <a:prstGeom prst="rect">
            <a:avLst/>
          </a:prstGeom>
        </p:spPr>
      </p:pic>
      <p:pic>
        <p:nvPicPr>
          <p:cNvPr id="7" name="Picture 6"/>
          <p:cNvPicPr>
            <a:picLocks noChangeAspect="1"/>
          </p:cNvPicPr>
          <p:nvPr/>
        </p:nvPicPr>
        <p:blipFill>
          <a:blip r:embed="rId6"/>
          <a:stretch>
            <a:fillRect/>
          </a:stretch>
        </p:blipFill>
        <p:spPr>
          <a:xfrm>
            <a:off x="3999531" y="3482921"/>
            <a:ext cx="2705100" cy="2200275"/>
          </a:xfrm>
          <a:prstGeom prst="rect">
            <a:avLst/>
          </a:prstGeom>
        </p:spPr>
      </p:pic>
      <p:pic>
        <p:nvPicPr>
          <p:cNvPr id="8" name="Picture 7"/>
          <p:cNvPicPr>
            <a:picLocks noChangeAspect="1"/>
          </p:cNvPicPr>
          <p:nvPr/>
        </p:nvPicPr>
        <p:blipFill>
          <a:blip r:embed="rId7"/>
          <a:stretch>
            <a:fillRect/>
          </a:stretch>
        </p:blipFill>
        <p:spPr>
          <a:xfrm>
            <a:off x="7133986" y="3497208"/>
            <a:ext cx="2686050" cy="2219325"/>
          </a:xfrm>
          <a:prstGeom prst="rect">
            <a:avLst/>
          </a:prstGeom>
        </p:spPr>
      </p:pic>
    </p:spTree>
    <p:extLst>
      <p:ext uri="{BB962C8B-B14F-4D97-AF65-F5344CB8AC3E}">
        <p14:creationId xmlns:p14="http://schemas.microsoft.com/office/powerpoint/2010/main" val="367302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сервера DNS для гостьового WiFi </a:t>
            </a:r>
            <a:endParaRPr lang="uk-UA" sz="1600" b="1" dirty="0" smtClean="0"/>
          </a:p>
          <a:p>
            <a:pPr marL="0" indent="0">
              <a:buNone/>
            </a:pPr>
            <a:r>
              <a:rPr lang="uk-UA" sz="1600" dirty="0" smtClean="0"/>
              <a:t>Використання </a:t>
            </a:r>
            <a:r>
              <a:rPr lang="uk-UA" sz="1600" dirty="0"/>
              <a:t>роутера MikroTik як DNS сервер є абсолютно виправданим рішенням. Це не матиме загрози з боку безпеки, але також дозволить економити і керувати DNS запитами. </a:t>
            </a:r>
            <a:endParaRPr lang="uk-UA" sz="1600" dirty="0" smtClean="0"/>
          </a:p>
          <a:p>
            <a:pPr marL="0" indent="0">
              <a:buNone/>
            </a:pPr>
            <a:r>
              <a:rPr lang="uk-UA" sz="1600" dirty="0" smtClean="0"/>
              <a:t>Налаштування </a:t>
            </a:r>
            <a:r>
              <a:rPr lang="uk-UA" sz="1600" dirty="0"/>
              <a:t>знаходиться в </a:t>
            </a:r>
            <a:r>
              <a:rPr lang="uk-UA" sz="1600" b="1" dirty="0"/>
              <a:t>IP→DNS</a:t>
            </a:r>
          </a:p>
        </p:txBody>
      </p:sp>
      <p:pic>
        <p:nvPicPr>
          <p:cNvPr id="4" name="Picture 3"/>
          <p:cNvPicPr>
            <a:picLocks noChangeAspect="1"/>
          </p:cNvPicPr>
          <p:nvPr/>
        </p:nvPicPr>
        <p:blipFill>
          <a:blip r:embed="rId2"/>
          <a:stretch>
            <a:fillRect/>
          </a:stretch>
        </p:blipFill>
        <p:spPr>
          <a:xfrm>
            <a:off x="3353203" y="1382473"/>
            <a:ext cx="3601299" cy="3112036"/>
          </a:xfrm>
          <a:prstGeom prst="rect">
            <a:avLst/>
          </a:prstGeom>
        </p:spPr>
      </p:pic>
      <p:sp>
        <p:nvSpPr>
          <p:cNvPr id="5" name="Rectangle 1"/>
          <p:cNvSpPr>
            <a:spLocks noChangeArrowheads="1"/>
          </p:cNvSpPr>
          <p:nvPr/>
        </p:nvSpPr>
        <p:spPr bwMode="auto">
          <a:xfrm>
            <a:off x="150379" y="4611231"/>
            <a:ext cx="87767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pool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name=Ip-Pool-Guest ranges=174.16.0.100-174.16.0.254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dhcp-server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address-pool=Ip-Pool-Guest disabled=no interface=Bridge-Guest lease-time=\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4h name=DHCP-Guest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address add address=174.16.0.1/24 interface=Bridge-Guest network=174.16.0.0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dhcp-server network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address=174.16.0.0/24 dns-server=174.16.0.1 gateway=174.16.0.1 netmask=24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dns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allow-remote-requests=yes </a:t>
            </a:r>
          </a:p>
        </p:txBody>
      </p:sp>
    </p:spTree>
    <p:extLst>
      <p:ext uri="{BB962C8B-B14F-4D97-AF65-F5344CB8AC3E}">
        <p14:creationId xmlns:p14="http://schemas.microsoft.com/office/powerpoint/2010/main" val="89899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Firewall для гостьового WiFi в CAPsMAN </a:t>
            </a:r>
            <a:endParaRPr lang="uk-UA" sz="1600" b="1" dirty="0" smtClean="0"/>
          </a:p>
          <a:p>
            <a:pPr marL="0" indent="0">
              <a:buNone/>
            </a:pPr>
            <a:r>
              <a:rPr lang="uk-UA" sz="1600" dirty="0" smtClean="0"/>
              <a:t>Принцип </a:t>
            </a:r>
            <a:r>
              <a:rPr lang="uk-UA" sz="1600" dirty="0"/>
              <a:t>налаштування Firewall для гостьового WiFi буде зводитись до того, що користувачеві гостьового WiFi буде дозволено доступ тільки в інтернет (+ локальні DNS запити до роутера MikroTik), а всі інші напрямки будуть заборонені. </a:t>
            </a:r>
            <a:endParaRPr lang="uk-UA" sz="1600" dirty="0" smtClean="0"/>
          </a:p>
          <a:p>
            <a:pPr marL="0" indent="0">
              <a:buNone/>
            </a:pPr>
            <a:r>
              <a:rPr lang="uk-UA" sz="1600" dirty="0" smtClean="0"/>
              <a:t>Налаштування </a:t>
            </a:r>
            <a:r>
              <a:rPr lang="uk-UA" sz="1600" dirty="0"/>
              <a:t>Firewall для гостьового WiFi слід розташовувати вище за правила типу </a:t>
            </a:r>
            <a:r>
              <a:rPr lang="uk-UA" sz="1600" b="1" dirty="0"/>
              <a:t>drop</a:t>
            </a:r>
            <a:r>
              <a:rPr lang="uk-UA" sz="1600" dirty="0"/>
              <a:t> для інтерфейсів </a:t>
            </a:r>
            <a:r>
              <a:rPr lang="uk-UA" sz="1600" b="1" dirty="0"/>
              <a:t>!LAN</a:t>
            </a:r>
            <a:r>
              <a:rPr lang="uk-UA" sz="1600" dirty="0" smtClean="0"/>
              <a:t>.</a:t>
            </a:r>
          </a:p>
        </p:txBody>
      </p:sp>
      <p:pic>
        <p:nvPicPr>
          <p:cNvPr id="2" name="Picture 1"/>
          <p:cNvPicPr>
            <a:picLocks noChangeAspect="1"/>
          </p:cNvPicPr>
          <p:nvPr/>
        </p:nvPicPr>
        <p:blipFill>
          <a:blip r:embed="rId2"/>
          <a:stretch>
            <a:fillRect/>
          </a:stretch>
        </p:blipFill>
        <p:spPr>
          <a:xfrm>
            <a:off x="2187763" y="1392159"/>
            <a:ext cx="6886575" cy="3924300"/>
          </a:xfrm>
          <a:prstGeom prst="rect">
            <a:avLst/>
          </a:prstGeom>
        </p:spPr>
      </p:pic>
      <p:sp>
        <p:nvSpPr>
          <p:cNvPr id="4" name="Rectangle 1"/>
          <p:cNvSpPr>
            <a:spLocks noChangeArrowheads="1"/>
          </p:cNvSpPr>
          <p:nvPr/>
        </p:nvSpPr>
        <p:spPr bwMode="auto">
          <a:xfrm>
            <a:off x="289863" y="5416004"/>
            <a:ext cx="75296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filter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chain=forward comment=Guest-WiFi in-interface=Bridge-Guest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out-interface-list=WAN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chain=input dst-port=53 in-interface=Bridge-Guest protocol=\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udp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chain=forward in-interface=Bridge-Guest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chain=input in-interface=Bridge-Guest </a:t>
            </a:r>
          </a:p>
        </p:txBody>
      </p:sp>
    </p:spTree>
    <p:extLst>
      <p:ext uri="{BB962C8B-B14F-4D97-AF65-F5344CB8AC3E}">
        <p14:creationId xmlns:p14="http://schemas.microsoft.com/office/powerpoint/2010/main" val="104290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Обмеження швидкості для гостьового WiFi в CAPsMAN </a:t>
            </a:r>
            <a:endParaRPr lang="uk-UA" sz="1600" b="1" dirty="0" smtClean="0"/>
          </a:p>
          <a:p>
            <a:pPr marL="0" indent="0">
              <a:buNone/>
            </a:pPr>
            <a:r>
              <a:rPr lang="uk-UA" sz="1600" dirty="0" smtClean="0"/>
              <a:t>Щоб </a:t>
            </a:r>
            <a:r>
              <a:rPr lang="uk-UA" sz="1600" dirty="0"/>
              <a:t>користувачі гостьового WiFi не мали суттєвого впливу на продуктивність основної мережі, можна звернутися до такого інструменту як обмеження швидкості. </a:t>
            </a:r>
            <a:endParaRPr lang="uk-UA" sz="1600" dirty="0" smtClean="0"/>
          </a:p>
          <a:p>
            <a:pPr marL="0" indent="0">
              <a:buNone/>
            </a:pPr>
            <a:r>
              <a:rPr lang="uk-UA" sz="1600" dirty="0" smtClean="0"/>
              <a:t>Насамперед </a:t>
            </a:r>
            <a:r>
              <a:rPr lang="uk-UA" sz="1600" dirty="0"/>
              <a:t>потрібно проконтролювати статус правила </a:t>
            </a:r>
            <a:r>
              <a:rPr lang="uk-UA" sz="1600" b="1" dirty="0"/>
              <a:t>Firewall</a:t>
            </a:r>
            <a:r>
              <a:rPr lang="uk-UA" sz="1600" dirty="0"/>
              <a:t> такого як </a:t>
            </a:r>
            <a:r>
              <a:rPr lang="uk-UA" sz="1600" b="1" dirty="0"/>
              <a:t>Faststrack connection </a:t>
            </a:r>
            <a:r>
              <a:rPr lang="uk-UA" sz="1600" dirty="0"/>
              <a:t>і відключити його. Причина відключення Faststrack connection в Firewall в тому, що правило дозволяє пройти розділ Queues, який займається чергами і буде контролювати обмеження швидкості для користувачів гостьового WiFi. </a:t>
            </a:r>
            <a:endParaRPr lang="uk-UA" sz="1600" dirty="0" smtClean="0"/>
          </a:p>
          <a:p>
            <a:pPr marL="0" indent="0">
              <a:buNone/>
            </a:pPr>
            <a:r>
              <a:rPr lang="uk-UA" sz="1600" b="1" dirty="0" smtClean="0"/>
              <a:t>Вимкнення </a:t>
            </a:r>
            <a:r>
              <a:rPr lang="uk-UA" sz="1600" b="1" dirty="0"/>
              <a:t>Faststrack connection </a:t>
            </a:r>
            <a:endParaRPr lang="uk-UA" sz="1600" b="1" dirty="0" smtClean="0"/>
          </a:p>
          <a:p>
            <a:pPr marL="0" indent="0">
              <a:buNone/>
            </a:pPr>
            <a:r>
              <a:rPr lang="uk-UA" sz="1600" dirty="0" smtClean="0"/>
              <a:t>Налаштування </a:t>
            </a:r>
            <a:r>
              <a:rPr lang="uk-UA" sz="1600" dirty="0"/>
              <a:t>знаходиться </a:t>
            </a:r>
            <a:r>
              <a:rPr lang="uk-UA" sz="1600" b="1" dirty="0"/>
              <a:t>в IP→Firewall</a:t>
            </a:r>
          </a:p>
        </p:txBody>
      </p:sp>
      <p:pic>
        <p:nvPicPr>
          <p:cNvPr id="2" name="Picture 1"/>
          <p:cNvPicPr>
            <a:picLocks noChangeAspect="1"/>
          </p:cNvPicPr>
          <p:nvPr/>
        </p:nvPicPr>
        <p:blipFill>
          <a:blip r:embed="rId2"/>
          <a:stretch>
            <a:fillRect/>
          </a:stretch>
        </p:blipFill>
        <p:spPr>
          <a:xfrm>
            <a:off x="3389204" y="2991980"/>
            <a:ext cx="6467475" cy="2609850"/>
          </a:xfrm>
          <a:prstGeom prst="rect">
            <a:avLst/>
          </a:prstGeom>
        </p:spPr>
      </p:pic>
    </p:spTree>
    <p:extLst>
      <p:ext uri="{BB962C8B-B14F-4D97-AF65-F5344CB8AC3E}">
        <p14:creationId xmlns:p14="http://schemas.microsoft.com/office/powerpoint/2010/main" val="307697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0" y="146237"/>
            <a:ext cx="11579383" cy="6292158"/>
          </a:xfrm>
        </p:spPr>
        <p:txBody>
          <a:bodyPr>
            <a:normAutofit/>
          </a:bodyPr>
          <a:lstStyle/>
          <a:p>
            <a:pPr marL="0" indent="0" algn="ctr">
              <a:buNone/>
            </a:pPr>
            <a:r>
              <a:rPr lang="uk-UA" sz="1600" b="1" dirty="0"/>
              <a:t>Налаштування обмеження швидкості для гостьового WiFi </a:t>
            </a:r>
            <a:endParaRPr lang="uk-UA" sz="1600" b="1" dirty="0" smtClean="0"/>
          </a:p>
          <a:p>
            <a:r>
              <a:rPr lang="uk-UA" sz="1600" b="1" i="1" dirty="0" smtClean="0"/>
              <a:t>Target</a:t>
            </a:r>
            <a:r>
              <a:rPr lang="uk-UA" sz="1600" dirty="0" smtClean="0"/>
              <a:t> </a:t>
            </a:r>
            <a:r>
              <a:rPr lang="uk-UA" sz="1600" dirty="0"/>
              <a:t>– вказати підмережу, до якої застосовуватимуться обмеження швидкості; </a:t>
            </a:r>
            <a:endParaRPr lang="uk-UA" sz="1600" dirty="0" smtClean="0"/>
          </a:p>
          <a:p>
            <a:r>
              <a:rPr lang="uk-UA" sz="1600" b="1" i="1" dirty="0" smtClean="0"/>
              <a:t>Dst</a:t>
            </a:r>
            <a:r>
              <a:rPr lang="uk-UA" sz="1600" b="1" i="1" dirty="0"/>
              <a:t>.</a:t>
            </a:r>
            <a:r>
              <a:rPr lang="uk-UA" sz="1600" dirty="0"/>
              <a:t> - Вихідний Інтернет інтерфейс; </a:t>
            </a:r>
            <a:endParaRPr lang="uk-UA" sz="1600" dirty="0" smtClean="0"/>
          </a:p>
          <a:p>
            <a:r>
              <a:rPr lang="uk-UA" sz="1600" b="1" i="1" dirty="0" smtClean="0"/>
              <a:t>Max</a:t>
            </a:r>
            <a:r>
              <a:rPr lang="uk-UA" sz="1600" b="1" i="1" dirty="0"/>
              <a:t>. Limit </a:t>
            </a:r>
            <a:r>
              <a:rPr lang="uk-UA" sz="1600" dirty="0"/>
              <a:t>– ліміт за швидкістю. </a:t>
            </a:r>
            <a:endParaRPr lang="uk-UA" sz="1600" dirty="0" smtClean="0"/>
          </a:p>
          <a:p>
            <a:pPr marL="0" indent="0">
              <a:buNone/>
            </a:pPr>
            <a:r>
              <a:rPr lang="uk-UA" sz="1600" dirty="0" smtClean="0"/>
              <a:t>Налаштування </a:t>
            </a:r>
            <a:r>
              <a:rPr lang="uk-UA" sz="1600" dirty="0"/>
              <a:t>знаходиться в </a:t>
            </a:r>
            <a:r>
              <a:rPr lang="uk-UA" sz="1600" b="1" dirty="0"/>
              <a:t>Queuses→Simple Queues</a:t>
            </a:r>
          </a:p>
        </p:txBody>
      </p:sp>
      <p:pic>
        <p:nvPicPr>
          <p:cNvPr id="2" name="Picture 1"/>
          <p:cNvPicPr>
            <a:picLocks noChangeAspect="1"/>
          </p:cNvPicPr>
          <p:nvPr/>
        </p:nvPicPr>
        <p:blipFill>
          <a:blip r:embed="rId2"/>
          <a:stretch>
            <a:fillRect/>
          </a:stretch>
        </p:blipFill>
        <p:spPr>
          <a:xfrm>
            <a:off x="3311492" y="1829365"/>
            <a:ext cx="5753100" cy="4067175"/>
          </a:xfrm>
          <a:prstGeom prst="rect">
            <a:avLst/>
          </a:prstGeom>
        </p:spPr>
      </p:pic>
      <p:sp>
        <p:nvSpPr>
          <p:cNvPr id="6" name="Rectangle 3"/>
          <p:cNvSpPr>
            <a:spLocks noChangeArrowheads="1"/>
          </p:cNvSpPr>
          <p:nvPr/>
        </p:nvSpPr>
        <p:spPr bwMode="auto">
          <a:xfrm>
            <a:off x="398350" y="5990512"/>
            <a:ext cx="83471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/queue simple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dst=ether1 max-limit=10M/10M name=Queue-Guest-WiFi target=174.16.0.0/24 </a:t>
            </a:r>
          </a:p>
        </p:txBody>
      </p:sp>
    </p:spTree>
    <p:extLst>
      <p:ext uri="{BB962C8B-B14F-4D97-AF65-F5344CB8AC3E}">
        <p14:creationId xmlns:p14="http://schemas.microsoft.com/office/powerpoint/2010/main" val="319401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Приклад налаштування VLAN для CAPsMAN у MikroTik </a:t>
            </a:r>
            <a:endParaRPr lang="uk-UA" sz="1600" b="1" dirty="0" smtClean="0"/>
          </a:p>
          <a:p>
            <a:pPr marL="0" indent="0">
              <a:buNone/>
            </a:pPr>
            <a:r>
              <a:rPr lang="uk-UA" sz="1600" dirty="0" smtClean="0"/>
              <a:t>Щоб показати інструкції </a:t>
            </a:r>
            <a:r>
              <a:rPr lang="uk-UA" sz="1600" dirty="0"/>
              <a:t>з налаштування VLAN на MikroTik, буде розглянута </a:t>
            </a:r>
            <a:r>
              <a:rPr lang="uk-UA" sz="1600" dirty="0" smtClean="0"/>
              <a:t>інфраструктура </a:t>
            </a:r>
            <a:r>
              <a:rPr lang="uk-UA" sz="1600" dirty="0"/>
              <a:t>з використанням VLAN як на Ethernet так і на CAPsMAN WiFi. Вихідна схема складатиметься з двох роутерів MikroTik hap ac lite tower, на яких: </a:t>
            </a:r>
            <a:endParaRPr lang="uk-UA" sz="1600" dirty="0" smtClean="0"/>
          </a:p>
          <a:p>
            <a:r>
              <a:rPr lang="uk-UA" sz="1600" b="1" dirty="0" smtClean="0"/>
              <a:t>MikroTik-1</a:t>
            </a:r>
            <a:r>
              <a:rPr lang="uk-UA" sz="1600" dirty="0" smtClean="0"/>
              <a:t> </a:t>
            </a:r>
            <a:r>
              <a:rPr lang="uk-UA" sz="1600" dirty="0"/>
              <a:t>– основний роутер, який містить налаштування: CAPsMAN, VLAN, DHCP Server, NAT тощо; </a:t>
            </a:r>
            <a:endParaRPr lang="uk-UA" sz="1600" dirty="0" smtClean="0"/>
          </a:p>
          <a:p>
            <a:r>
              <a:rPr lang="uk-UA" sz="1600" b="1" dirty="0" smtClean="0"/>
              <a:t>MikroTik-2</a:t>
            </a:r>
            <a:r>
              <a:rPr lang="uk-UA" sz="1600" dirty="0" smtClean="0"/>
              <a:t> </a:t>
            </a:r>
            <a:r>
              <a:rPr lang="uk-UA" sz="1600" dirty="0"/>
              <a:t>– точка доступу з активованим режимом CAP.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17" y="2276152"/>
            <a:ext cx="7258050" cy="3638550"/>
          </a:xfrm>
          <a:prstGeom prst="rect">
            <a:avLst/>
          </a:prstGeom>
        </p:spPr>
      </p:pic>
      <p:sp>
        <p:nvSpPr>
          <p:cNvPr id="5" name="Rectangle 4"/>
          <p:cNvSpPr/>
          <p:nvPr/>
        </p:nvSpPr>
        <p:spPr>
          <a:xfrm>
            <a:off x="398350" y="6146900"/>
            <a:ext cx="11302869" cy="369332"/>
          </a:xfrm>
          <a:prstGeom prst="rect">
            <a:avLst/>
          </a:prstGeom>
        </p:spPr>
        <p:txBody>
          <a:bodyPr wrap="square">
            <a:spAutoFit/>
          </a:bodyPr>
          <a:lstStyle/>
          <a:p>
            <a:r>
              <a:rPr lang="uk-UA" dirty="0"/>
              <a:t>Обидва пристрої MikroTik мають попереднє налаштування роботи з CAPsMAN, але без використання VLAN</a:t>
            </a:r>
          </a:p>
        </p:txBody>
      </p:sp>
    </p:spTree>
    <p:extLst>
      <p:ext uri="{BB962C8B-B14F-4D97-AF65-F5344CB8AC3E}">
        <p14:creationId xmlns:p14="http://schemas.microsoft.com/office/powerpoint/2010/main" val="227771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Для всіх пристроїв MikroTik, які беруть участь у цій конфігурації, буде використано команду </a:t>
            </a:r>
            <a:endParaRPr lang="uk-UA" sz="1600" dirty="0" smtClean="0"/>
          </a:p>
          <a:p>
            <a:pPr marL="0" indent="0">
              <a:buNone/>
            </a:pPr>
            <a:r>
              <a:rPr lang="uk-UA" sz="1600" dirty="0" smtClean="0">
                <a:latin typeface="Courier New" panose="02070309020205020404" pitchFamily="49" charset="0"/>
                <a:cs typeface="Courier New" panose="02070309020205020404" pitchFamily="49" charset="0"/>
              </a:rPr>
              <a:t>/system </a:t>
            </a:r>
            <a:r>
              <a:rPr lang="uk-UA" sz="1600" dirty="0">
                <a:latin typeface="Courier New" panose="02070309020205020404" pitchFamily="49" charset="0"/>
                <a:cs typeface="Courier New" panose="02070309020205020404" pitchFamily="49" charset="0"/>
              </a:rPr>
              <a:t>reset-configuration no-defaults=yes skip-backup=yes </a:t>
            </a:r>
            <a:endParaRPr lang="uk-UA" sz="1600" dirty="0" smtClean="0">
              <a:latin typeface="Courier New" panose="02070309020205020404" pitchFamily="49" charset="0"/>
              <a:cs typeface="Courier New" panose="02070309020205020404" pitchFamily="49" charset="0"/>
            </a:endParaRPr>
          </a:p>
          <a:p>
            <a:pPr marL="0" indent="0">
              <a:buNone/>
            </a:pPr>
            <a:endParaRPr lang="uk-UA" sz="1600" dirty="0" smtClean="0"/>
          </a:p>
          <a:p>
            <a:pPr marL="0" indent="0">
              <a:buNone/>
            </a:pPr>
            <a:r>
              <a:rPr lang="uk-UA" sz="1600" dirty="0" smtClean="0"/>
              <a:t>Скидання </a:t>
            </a:r>
            <a:r>
              <a:rPr lang="uk-UA" sz="1600" dirty="0"/>
              <a:t>MikroTik використовуючи Winbox </a:t>
            </a:r>
            <a:endParaRPr lang="uk-UA" sz="1600" dirty="0" smtClean="0"/>
          </a:p>
          <a:p>
            <a:pPr marL="0" indent="0">
              <a:buNone/>
            </a:pPr>
            <a:r>
              <a:rPr lang="uk-UA" sz="1600" dirty="0" smtClean="0"/>
              <a:t>Налаштування </a:t>
            </a:r>
            <a:r>
              <a:rPr lang="uk-UA" sz="1600" dirty="0"/>
              <a:t>знаходиться в </a:t>
            </a:r>
            <a:r>
              <a:rPr lang="uk-UA" sz="1600" b="1" dirty="0"/>
              <a:t>System→Reset Configuration</a:t>
            </a:r>
          </a:p>
        </p:txBody>
      </p:sp>
      <p:pic>
        <p:nvPicPr>
          <p:cNvPr id="2" name="Picture 1"/>
          <p:cNvPicPr>
            <a:picLocks noChangeAspect="1"/>
          </p:cNvPicPr>
          <p:nvPr/>
        </p:nvPicPr>
        <p:blipFill>
          <a:blip r:embed="rId2"/>
          <a:stretch>
            <a:fillRect/>
          </a:stretch>
        </p:blipFill>
        <p:spPr>
          <a:xfrm>
            <a:off x="3890397" y="2191235"/>
            <a:ext cx="3543300" cy="1390650"/>
          </a:xfrm>
          <a:prstGeom prst="rect">
            <a:avLst/>
          </a:prstGeom>
        </p:spPr>
      </p:pic>
    </p:spTree>
    <p:extLst>
      <p:ext uri="{BB962C8B-B14F-4D97-AF65-F5344CB8AC3E}">
        <p14:creationId xmlns:p14="http://schemas.microsoft.com/office/powerpoint/2010/main" val="210510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VLAN у CAPsMAN для точки доступу WiFi MikroTik-2 </a:t>
            </a:r>
            <a:endParaRPr lang="uk-UA" sz="1600" b="1" dirty="0" smtClean="0"/>
          </a:p>
          <a:p>
            <a:pPr marL="0" indent="0">
              <a:buNone/>
            </a:pPr>
            <a:r>
              <a:rPr lang="uk-UA" sz="1600" dirty="0" smtClean="0"/>
              <a:t>При </a:t>
            </a:r>
            <a:r>
              <a:rPr lang="uk-UA" sz="1600" dirty="0"/>
              <a:t>застосуванні настройок VLAN на Ethernet портах роутера MikroTik-1, можливі втрати зв'язку з точкою доступу MikroTik-2 через відсутність VLAD ID на тегованих (trunk) портах. Налаштування MikroTik-2 складатиметься з етапів: </a:t>
            </a:r>
            <a:endParaRPr lang="uk-UA" sz="1600" dirty="0" smtClean="0"/>
          </a:p>
          <a:p>
            <a:pPr marL="342900" indent="-342900">
              <a:buFont typeface="+mj-lt"/>
              <a:buAutoNum type="arabicPeriod"/>
            </a:pPr>
            <a:r>
              <a:rPr lang="uk-UA" sz="1600" dirty="0" smtClean="0"/>
              <a:t>Застосування </a:t>
            </a:r>
            <a:r>
              <a:rPr lang="uk-UA" sz="1600" dirty="0"/>
              <a:t>базової конфігурації для роботи в режимі CAP (підключення до CAPsMAN); </a:t>
            </a:r>
            <a:endParaRPr lang="uk-UA" sz="1600" dirty="0" smtClean="0"/>
          </a:p>
          <a:p>
            <a:pPr marL="342900" indent="-342900">
              <a:buFont typeface="+mj-lt"/>
              <a:buAutoNum type="arabicPeriod"/>
            </a:pPr>
            <a:r>
              <a:rPr lang="uk-UA" sz="1600" dirty="0" smtClean="0"/>
              <a:t>Додавання </a:t>
            </a:r>
            <a:r>
              <a:rPr lang="uk-UA" sz="1600" dirty="0"/>
              <a:t>інтерфейсів VLAN та налаштування мережевих параметрів; </a:t>
            </a:r>
            <a:endParaRPr lang="uk-UA" sz="1600" dirty="0" smtClean="0"/>
          </a:p>
          <a:p>
            <a:pPr marL="342900" indent="-342900">
              <a:buFont typeface="+mj-lt"/>
              <a:buAutoNum type="arabicPeriod"/>
            </a:pPr>
            <a:r>
              <a:rPr lang="uk-UA" sz="1600" dirty="0" smtClean="0"/>
              <a:t>Налаштування </a:t>
            </a:r>
            <a:r>
              <a:rPr lang="uk-UA" sz="1600" dirty="0"/>
              <a:t>VLAN для тегованих (trunk) та нетегованих (access) портів</a:t>
            </a:r>
            <a:r>
              <a:rPr lang="uk-UA" sz="1600" dirty="0" smtClean="0"/>
              <a:t>.</a:t>
            </a:r>
          </a:p>
          <a:p>
            <a:pPr marL="0" indent="0">
              <a:buNone/>
            </a:pPr>
            <a:endParaRPr lang="uk-UA" sz="1600" dirty="0" smtClean="0"/>
          </a:p>
          <a:p>
            <a:pPr marL="0" indent="0">
              <a:buNone/>
            </a:pPr>
            <a:r>
              <a:rPr lang="uk-UA" sz="1600" b="1" dirty="0" smtClean="0"/>
              <a:t>Опис </a:t>
            </a:r>
            <a:r>
              <a:rPr lang="uk-UA" sz="1600" b="1" dirty="0"/>
              <a:t>інтерфейсів точки доступу MikroTik-2 </a:t>
            </a:r>
            <a:endParaRPr lang="uk-UA" sz="1600" b="1" dirty="0" smtClean="0"/>
          </a:p>
          <a:p>
            <a:r>
              <a:rPr lang="uk-UA" sz="1600" b="1" i="1" dirty="0" smtClean="0"/>
              <a:t>Ether1</a:t>
            </a:r>
            <a:r>
              <a:rPr lang="uk-UA" sz="1600" dirty="0" smtClean="0"/>
              <a:t> </a:t>
            </a:r>
            <a:r>
              <a:rPr lang="uk-UA" sz="1600" dirty="0"/>
              <a:t>- тегований (trunk) порт з VLAN ID = 200 і 500; </a:t>
            </a:r>
            <a:endParaRPr lang="uk-UA" sz="1600" dirty="0" smtClean="0"/>
          </a:p>
          <a:p>
            <a:r>
              <a:rPr lang="uk-UA" sz="1600" b="1" i="1" dirty="0" smtClean="0"/>
              <a:t>Ether-2-5</a:t>
            </a:r>
            <a:r>
              <a:rPr lang="uk-UA" sz="1600" dirty="0" smtClean="0"/>
              <a:t> </a:t>
            </a:r>
            <a:r>
              <a:rPr lang="uk-UA" sz="1600" dirty="0"/>
              <a:t>– нетеговані порти для VLAN ID = 500; </a:t>
            </a:r>
            <a:endParaRPr lang="uk-UA" sz="1600" dirty="0" smtClean="0"/>
          </a:p>
          <a:p>
            <a:r>
              <a:rPr lang="uk-UA" sz="1600" b="1" i="1" dirty="0" smtClean="0"/>
              <a:t>Wlan1</a:t>
            </a:r>
            <a:r>
              <a:rPr lang="uk-UA" sz="1600" dirty="0" smtClean="0"/>
              <a:t> </a:t>
            </a:r>
            <a:r>
              <a:rPr lang="uk-UA" sz="1600" dirty="0"/>
              <a:t>– інтерфейс WiFi на 2.4 ГГц, на якому буде корпоративна (VLAN ID = 300) та гостьова (VLAN ID = 500) мережі; </a:t>
            </a:r>
            <a:endParaRPr lang="uk-UA" sz="1600" dirty="0" smtClean="0"/>
          </a:p>
          <a:p>
            <a:r>
              <a:rPr lang="uk-UA" sz="1600" b="1" i="1" dirty="0" smtClean="0"/>
              <a:t>Wlan2</a:t>
            </a:r>
            <a:r>
              <a:rPr lang="uk-UA" sz="1600" dirty="0" smtClean="0"/>
              <a:t> </a:t>
            </a:r>
            <a:r>
              <a:rPr lang="uk-UA" sz="1600" dirty="0"/>
              <a:t>– інтерфейс WiFi на 5 ГГц, на якому буде корпоративна (VLAN ID = 300) та гостьова (VLAN ID = 500) мережі; </a:t>
            </a:r>
            <a:endParaRPr lang="uk-UA" sz="1600" dirty="0" smtClean="0"/>
          </a:p>
          <a:p>
            <a:r>
              <a:rPr lang="uk-UA" sz="1600" b="1" i="1" dirty="0" smtClean="0"/>
              <a:t>Vlan-200 </a:t>
            </a:r>
            <a:r>
              <a:rPr lang="uk-UA" sz="1600" dirty="0"/>
              <a:t>- управлінський (managment) VLAN</a:t>
            </a:r>
            <a:r>
              <a:rPr lang="uk-UA" sz="1600" dirty="0" smtClean="0"/>
              <a:t>;</a:t>
            </a:r>
          </a:p>
          <a:p>
            <a:r>
              <a:rPr lang="uk-UA" sz="1600" b="1" i="1" dirty="0" smtClean="0"/>
              <a:t>Vlan-500</a:t>
            </a:r>
            <a:r>
              <a:rPr lang="uk-UA" sz="1600" dirty="0" smtClean="0"/>
              <a:t> </a:t>
            </a:r>
            <a:r>
              <a:rPr lang="uk-UA" sz="1600" dirty="0"/>
              <a:t>– для Ethernet клієнтів мережі LAN.</a:t>
            </a:r>
          </a:p>
        </p:txBody>
      </p:sp>
    </p:spTree>
    <p:extLst>
      <p:ext uri="{BB962C8B-B14F-4D97-AF65-F5344CB8AC3E}">
        <p14:creationId xmlns:p14="http://schemas.microsoft.com/office/powerpoint/2010/main" val="231660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08" y="228600"/>
            <a:ext cx="11579383" cy="6292158"/>
          </a:xfrm>
        </p:spPr>
        <p:txBody>
          <a:bodyPr>
            <a:normAutofit/>
          </a:bodyPr>
          <a:lstStyle/>
          <a:p>
            <a:pPr marL="0" indent="0">
              <a:buNone/>
            </a:pPr>
            <a:r>
              <a:rPr lang="uk-UA" sz="1600" b="1" dirty="0"/>
              <a:t>Попередні налаштування точки доступу WiFi MikroTik-2</a:t>
            </a:r>
          </a:p>
        </p:txBody>
      </p:sp>
      <p:sp>
        <p:nvSpPr>
          <p:cNvPr id="2" name="Rectangle 1"/>
          <p:cNvSpPr>
            <a:spLocks noChangeArrowheads="1"/>
          </p:cNvSpPr>
          <p:nvPr/>
        </p:nvSpPr>
        <p:spPr bwMode="auto">
          <a:xfrm>
            <a:off x="306308" y="664245"/>
            <a:ext cx="66287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model = RB952Ui-5ac2nD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serial number = D3D50C2AA773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admin-mac=EA:14:AA:61:09:9B auto-mac=no name=Bridge-LAN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default-name=wlan1 ]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default-name=wlan2 ]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security-profiles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default=yes ] supplicant-identity=MikroTik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disabled=no interface=Bridge-LAN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clock set time-zone-name=Europe/Kiev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identity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name=MikroTik-Ap-1 </a:t>
            </a:r>
          </a:p>
        </p:txBody>
      </p:sp>
    </p:spTree>
    <p:extLst>
      <p:ext uri="{BB962C8B-B14F-4D97-AF65-F5344CB8AC3E}">
        <p14:creationId xmlns:p14="http://schemas.microsoft.com/office/powerpoint/2010/main" val="3146122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Management VLAN для MikroTik-2 </a:t>
            </a:r>
          </a:p>
          <a:p>
            <a:pPr marL="0" indent="0">
              <a:buNone/>
            </a:pPr>
            <a:r>
              <a:rPr lang="uk-UA" sz="1600" dirty="0" smtClean="0"/>
              <a:t>Налаштування </a:t>
            </a:r>
            <a:r>
              <a:rPr lang="uk-UA" sz="1600" dirty="0"/>
              <a:t>знаходиться Interface→VLAN</a:t>
            </a:r>
          </a:p>
        </p:txBody>
      </p:sp>
      <p:pic>
        <p:nvPicPr>
          <p:cNvPr id="2" name="Picture 1"/>
          <p:cNvPicPr>
            <a:picLocks noChangeAspect="1"/>
          </p:cNvPicPr>
          <p:nvPr/>
        </p:nvPicPr>
        <p:blipFill>
          <a:blip r:embed="rId2"/>
          <a:stretch>
            <a:fillRect/>
          </a:stretch>
        </p:blipFill>
        <p:spPr>
          <a:xfrm>
            <a:off x="2196804" y="1306434"/>
            <a:ext cx="4295775" cy="4095750"/>
          </a:xfrm>
          <a:prstGeom prst="rect">
            <a:avLst/>
          </a:prstGeom>
        </p:spPr>
      </p:pic>
    </p:spTree>
    <p:extLst>
      <p:ext uri="{BB962C8B-B14F-4D97-AF65-F5344CB8AC3E}">
        <p14:creationId xmlns:p14="http://schemas.microsoft.com/office/powerpoint/2010/main" val="16939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Визначення частотних каналів </a:t>
            </a:r>
            <a:endParaRPr lang="en-US" sz="1600" b="1" dirty="0" smtClean="0"/>
          </a:p>
          <a:p>
            <a:r>
              <a:rPr lang="uk-UA" sz="1600" b="1" dirty="0" smtClean="0"/>
              <a:t>Frequency</a:t>
            </a:r>
            <a:r>
              <a:rPr lang="uk-UA" sz="1600" dirty="0" smtClean="0"/>
              <a:t> </a:t>
            </a:r>
            <a:r>
              <a:rPr lang="uk-UA" sz="1600" dirty="0"/>
              <a:t>– перелік частотних каналів. У прикладі перераховані канали 1(2412), 6(2437) і 11(2462), що не перетинаються, тільки ці значення буде обрано точками доступу WiFi. Такий підхід забезпечить максимальну продуктивність на частоті 2.4 ГГц. </a:t>
            </a:r>
            <a:endParaRPr lang="en-US" sz="1600" dirty="0" smtClean="0"/>
          </a:p>
          <a:p>
            <a:r>
              <a:rPr lang="uk-UA" sz="1600" dirty="0" smtClean="0"/>
              <a:t>Поєднання </a:t>
            </a:r>
            <a:r>
              <a:rPr lang="uk-UA" sz="1600" b="1" dirty="0"/>
              <a:t>Control Channel Width</a:t>
            </a:r>
            <a:r>
              <a:rPr lang="uk-UA" sz="1600" dirty="0"/>
              <a:t> і </a:t>
            </a:r>
            <a:r>
              <a:rPr lang="uk-UA" sz="1600" b="1" dirty="0"/>
              <a:t>Extension Channel</a:t>
            </a:r>
            <a:r>
              <a:rPr lang="uk-UA" sz="1600" dirty="0"/>
              <a:t> дозволить використовувати всю ширину каналу. </a:t>
            </a:r>
            <a:endParaRPr lang="en-US" sz="1600" dirty="0" smtClean="0"/>
          </a:p>
          <a:p>
            <a:pPr marL="0" indent="0" algn="ctr">
              <a:buNone/>
            </a:pPr>
            <a:endParaRPr lang="en-US" sz="1600" dirty="0"/>
          </a:p>
          <a:p>
            <a:pPr marL="0" indent="0">
              <a:buNone/>
            </a:pPr>
            <a:r>
              <a:rPr lang="uk-UA" sz="1600" dirty="0" smtClean="0"/>
              <a:t>Налаштування </a:t>
            </a:r>
            <a:r>
              <a:rPr lang="uk-UA" sz="1600" dirty="0"/>
              <a:t>знаходиться в </a:t>
            </a:r>
            <a:r>
              <a:rPr lang="uk-UA" sz="1600" b="1" dirty="0"/>
              <a:t>CAPsMAN→Channels</a:t>
            </a:r>
          </a:p>
        </p:txBody>
      </p:sp>
      <p:pic>
        <p:nvPicPr>
          <p:cNvPr id="2" name="Picture 1"/>
          <p:cNvPicPr>
            <a:picLocks noChangeAspect="1"/>
          </p:cNvPicPr>
          <p:nvPr/>
        </p:nvPicPr>
        <p:blipFill>
          <a:blip r:embed="rId2"/>
          <a:stretch>
            <a:fillRect/>
          </a:stretch>
        </p:blipFill>
        <p:spPr>
          <a:xfrm>
            <a:off x="827087" y="2383895"/>
            <a:ext cx="3476625" cy="3800475"/>
          </a:xfrm>
          <a:prstGeom prst="rect">
            <a:avLst/>
          </a:prstGeom>
        </p:spPr>
      </p:pic>
      <p:pic>
        <p:nvPicPr>
          <p:cNvPr id="4" name="Picture 3"/>
          <p:cNvPicPr>
            <a:picLocks noChangeAspect="1"/>
          </p:cNvPicPr>
          <p:nvPr/>
        </p:nvPicPr>
        <p:blipFill>
          <a:blip r:embed="rId3"/>
          <a:stretch>
            <a:fillRect/>
          </a:stretch>
        </p:blipFill>
        <p:spPr>
          <a:xfrm>
            <a:off x="5469466" y="2460095"/>
            <a:ext cx="3505200" cy="3724275"/>
          </a:xfrm>
          <a:prstGeom prst="rect">
            <a:avLst/>
          </a:prstGeom>
        </p:spPr>
      </p:pic>
    </p:spTree>
    <p:extLst>
      <p:ext uri="{BB962C8B-B14F-4D97-AF65-F5344CB8AC3E}">
        <p14:creationId xmlns:p14="http://schemas.microsoft.com/office/powerpoint/2010/main" val="2969626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домашньої мережі для MikroTik-2</a:t>
            </a:r>
          </a:p>
        </p:txBody>
      </p:sp>
      <p:pic>
        <p:nvPicPr>
          <p:cNvPr id="2" name="Picture 1"/>
          <p:cNvPicPr>
            <a:picLocks noChangeAspect="1"/>
          </p:cNvPicPr>
          <p:nvPr/>
        </p:nvPicPr>
        <p:blipFill>
          <a:blip r:embed="rId2"/>
          <a:stretch>
            <a:fillRect/>
          </a:stretch>
        </p:blipFill>
        <p:spPr>
          <a:xfrm>
            <a:off x="2795265" y="740932"/>
            <a:ext cx="4276725" cy="4105275"/>
          </a:xfrm>
          <a:prstGeom prst="rect">
            <a:avLst/>
          </a:prstGeom>
        </p:spPr>
      </p:pic>
    </p:spTree>
    <p:extLst>
      <p:ext uri="{BB962C8B-B14F-4D97-AF65-F5344CB8AC3E}">
        <p14:creationId xmlns:p14="http://schemas.microsoft.com/office/powerpoint/2010/main" val="16192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Активація VLAN на бриджі Bridge-LAN для MikroTik-2 </a:t>
            </a:r>
            <a:endParaRPr lang="uk-UA" sz="1600" b="1" dirty="0" smtClean="0"/>
          </a:p>
          <a:p>
            <a:pPr marL="0" indent="0">
              <a:buNone/>
            </a:pPr>
            <a:r>
              <a:rPr lang="uk-UA" sz="1600" dirty="0" smtClean="0"/>
              <a:t>Налаштування </a:t>
            </a:r>
            <a:r>
              <a:rPr lang="uk-UA" sz="1600" dirty="0"/>
              <a:t>знаходиться </a:t>
            </a:r>
            <a:r>
              <a:rPr lang="uk-UA" sz="1600" b="1" dirty="0"/>
              <a:t>Bridge→</a:t>
            </a:r>
            <a:r>
              <a:rPr lang="uk-UA" sz="1600" b="1" dirty="0" smtClean="0"/>
              <a:t>Bridge</a:t>
            </a:r>
          </a:p>
          <a:p>
            <a:pPr marL="0" indent="0">
              <a:buNone/>
            </a:pPr>
            <a:endParaRPr lang="uk-UA" sz="1600" b="1" dirty="0"/>
          </a:p>
          <a:p>
            <a:pPr marL="0" indent="0">
              <a:buNone/>
            </a:pPr>
            <a:endParaRPr lang="uk-UA" sz="1600" b="1" dirty="0" smtClean="0"/>
          </a:p>
          <a:p>
            <a:pPr marL="0" indent="0">
              <a:buNone/>
            </a:pPr>
            <a:endParaRPr lang="uk-UA" sz="1600" b="1" dirty="0"/>
          </a:p>
          <a:p>
            <a:pPr marL="0" indent="0">
              <a:buNone/>
            </a:pPr>
            <a:endParaRPr lang="uk-UA" sz="1600" b="1" dirty="0" smtClean="0"/>
          </a:p>
          <a:p>
            <a:pPr marL="0" indent="0">
              <a:buNone/>
            </a:pPr>
            <a:endParaRPr lang="uk-UA" sz="1600" b="1" dirty="0"/>
          </a:p>
          <a:p>
            <a:pPr marL="0" indent="0">
              <a:buNone/>
            </a:pPr>
            <a:endParaRPr lang="uk-UA" sz="1600" b="1" dirty="0" smtClean="0"/>
          </a:p>
          <a:p>
            <a:pPr marL="0" indent="0">
              <a:buNone/>
            </a:pPr>
            <a:endParaRPr lang="uk-UA" sz="1600" b="1" dirty="0"/>
          </a:p>
          <a:p>
            <a:pPr marL="0" indent="0">
              <a:buNone/>
            </a:pPr>
            <a:endParaRPr lang="uk-UA" sz="1600" b="1" dirty="0" smtClean="0"/>
          </a:p>
          <a:p>
            <a:pPr marL="0" indent="0">
              <a:buNone/>
            </a:pPr>
            <a:r>
              <a:rPr lang="uk-UA" sz="1600" dirty="0" smtClean="0"/>
              <a:t>Налаштування </a:t>
            </a:r>
            <a:r>
              <a:rPr lang="uk-UA" sz="1600" dirty="0"/>
              <a:t>знаходиться </a:t>
            </a:r>
            <a:r>
              <a:rPr lang="uk-UA" sz="1600" b="1" dirty="0"/>
              <a:t>Bridge→VLANs</a:t>
            </a:r>
          </a:p>
          <a:p>
            <a:pPr marL="0" indent="0">
              <a:buNone/>
            </a:pPr>
            <a:endParaRPr lang="uk-UA" sz="1600" b="1" dirty="0"/>
          </a:p>
        </p:txBody>
      </p:sp>
      <p:pic>
        <p:nvPicPr>
          <p:cNvPr id="2" name="Picture 1"/>
          <p:cNvPicPr>
            <a:picLocks noChangeAspect="1"/>
          </p:cNvPicPr>
          <p:nvPr/>
        </p:nvPicPr>
        <p:blipFill>
          <a:blip r:embed="rId2"/>
          <a:stretch>
            <a:fillRect/>
          </a:stretch>
        </p:blipFill>
        <p:spPr>
          <a:xfrm>
            <a:off x="3801444" y="890345"/>
            <a:ext cx="3420766" cy="2316303"/>
          </a:xfrm>
          <a:prstGeom prst="rect">
            <a:avLst/>
          </a:prstGeom>
        </p:spPr>
      </p:pic>
      <p:sp>
        <p:nvSpPr>
          <p:cNvPr id="4" name="Rectangle 3"/>
          <p:cNvSpPr/>
          <p:nvPr/>
        </p:nvSpPr>
        <p:spPr>
          <a:xfrm>
            <a:off x="3140042" y="3378428"/>
            <a:ext cx="6096000" cy="338554"/>
          </a:xfrm>
          <a:prstGeom prst="rect">
            <a:avLst/>
          </a:prstGeom>
        </p:spPr>
        <p:txBody>
          <a:bodyPr>
            <a:spAutoFit/>
          </a:bodyPr>
          <a:lstStyle/>
          <a:p>
            <a:r>
              <a:rPr lang="uk-UA" sz="1600" b="1" dirty="0"/>
              <a:t>Налаштування тегованих портів для MikroTik-2 </a:t>
            </a:r>
            <a:endParaRPr lang="uk-UA" sz="1600" b="1" dirty="0" smtClean="0"/>
          </a:p>
        </p:txBody>
      </p:sp>
      <p:pic>
        <p:nvPicPr>
          <p:cNvPr id="5" name="Picture 4"/>
          <p:cNvPicPr>
            <a:picLocks noChangeAspect="1"/>
          </p:cNvPicPr>
          <p:nvPr/>
        </p:nvPicPr>
        <p:blipFill>
          <a:blip r:embed="rId3"/>
          <a:stretch>
            <a:fillRect/>
          </a:stretch>
        </p:blipFill>
        <p:spPr>
          <a:xfrm>
            <a:off x="4221593" y="3888763"/>
            <a:ext cx="2899984" cy="2969237"/>
          </a:xfrm>
          <a:prstGeom prst="rect">
            <a:avLst/>
          </a:prstGeom>
        </p:spPr>
      </p:pic>
    </p:spTree>
    <p:extLst>
      <p:ext uri="{BB962C8B-B14F-4D97-AF65-F5344CB8AC3E}">
        <p14:creationId xmlns:p14="http://schemas.microsoft.com/office/powerpoint/2010/main" val="1910890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нетегованих портів для MikroTik-2</a:t>
            </a:r>
          </a:p>
        </p:txBody>
      </p:sp>
      <p:pic>
        <p:nvPicPr>
          <p:cNvPr id="2" name="Picture 1"/>
          <p:cNvPicPr>
            <a:picLocks noChangeAspect="1"/>
          </p:cNvPicPr>
          <p:nvPr/>
        </p:nvPicPr>
        <p:blipFill>
          <a:blip r:embed="rId2"/>
          <a:stretch>
            <a:fillRect/>
          </a:stretch>
        </p:blipFill>
        <p:spPr>
          <a:xfrm>
            <a:off x="865563" y="983900"/>
            <a:ext cx="3114675" cy="3743325"/>
          </a:xfrm>
          <a:prstGeom prst="rect">
            <a:avLst/>
          </a:prstGeom>
        </p:spPr>
      </p:pic>
      <p:sp>
        <p:nvSpPr>
          <p:cNvPr id="5" name="Rectangle 4"/>
          <p:cNvSpPr/>
          <p:nvPr/>
        </p:nvSpPr>
        <p:spPr>
          <a:xfrm>
            <a:off x="5935851" y="138245"/>
            <a:ext cx="6256149" cy="584775"/>
          </a:xfrm>
          <a:prstGeom prst="rect">
            <a:avLst/>
          </a:prstGeom>
        </p:spPr>
        <p:txBody>
          <a:bodyPr wrap="square">
            <a:spAutoFit/>
          </a:bodyPr>
          <a:lstStyle/>
          <a:p>
            <a:r>
              <a:rPr lang="uk-UA" sz="1600" b="1" dirty="0"/>
              <a:t>Активація фільтрації по VLAN для нетегованих портів для MikroTik-2 </a:t>
            </a:r>
            <a:r>
              <a:rPr lang="uk-UA" sz="1600" dirty="0"/>
              <a:t>Налаштування знаходиться </a:t>
            </a:r>
            <a:r>
              <a:rPr lang="uk-UA" sz="1600" b="1" dirty="0"/>
              <a:t>Bridge→Ports</a:t>
            </a:r>
          </a:p>
        </p:txBody>
      </p:sp>
      <p:pic>
        <p:nvPicPr>
          <p:cNvPr id="6" name="Picture 5"/>
          <p:cNvPicPr>
            <a:picLocks noChangeAspect="1"/>
          </p:cNvPicPr>
          <p:nvPr/>
        </p:nvPicPr>
        <p:blipFill>
          <a:blip r:embed="rId3"/>
          <a:stretch>
            <a:fillRect/>
          </a:stretch>
        </p:blipFill>
        <p:spPr>
          <a:xfrm>
            <a:off x="6694702" y="983900"/>
            <a:ext cx="4010025" cy="3676650"/>
          </a:xfrm>
          <a:prstGeom prst="rect">
            <a:avLst/>
          </a:prstGeom>
        </p:spPr>
      </p:pic>
    </p:spTree>
    <p:extLst>
      <p:ext uri="{BB962C8B-B14F-4D97-AF65-F5344CB8AC3E}">
        <p14:creationId xmlns:p14="http://schemas.microsoft.com/office/powerpoint/2010/main" val="422936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мережі для Managment VLAN для MikroTik-2 </a:t>
            </a:r>
            <a:endParaRPr lang="uk-UA" sz="1600" b="1" dirty="0" smtClean="0"/>
          </a:p>
          <a:p>
            <a:pPr marL="0" indent="0">
              <a:buNone/>
            </a:pPr>
            <a:r>
              <a:rPr lang="uk-UA" sz="1600" dirty="0" smtClean="0"/>
              <a:t>Налаштування </a:t>
            </a:r>
            <a:r>
              <a:rPr lang="uk-UA" sz="1600" dirty="0"/>
              <a:t>знаходиться </a:t>
            </a:r>
            <a:r>
              <a:rPr lang="uk-UA" sz="1600" b="1" dirty="0"/>
              <a:t>IP→DHCP client</a:t>
            </a:r>
          </a:p>
        </p:txBody>
      </p:sp>
      <p:pic>
        <p:nvPicPr>
          <p:cNvPr id="2" name="Picture 1"/>
          <p:cNvPicPr>
            <a:picLocks noChangeAspect="1"/>
          </p:cNvPicPr>
          <p:nvPr/>
        </p:nvPicPr>
        <p:blipFill>
          <a:blip r:embed="rId2"/>
          <a:stretch>
            <a:fillRect/>
          </a:stretch>
        </p:blipFill>
        <p:spPr>
          <a:xfrm>
            <a:off x="2371482" y="849234"/>
            <a:ext cx="3419475" cy="2505075"/>
          </a:xfrm>
          <a:prstGeom prst="rect">
            <a:avLst/>
          </a:prstGeom>
        </p:spPr>
      </p:pic>
      <p:sp>
        <p:nvSpPr>
          <p:cNvPr id="4" name="Rectangle 3"/>
          <p:cNvSpPr/>
          <p:nvPr/>
        </p:nvSpPr>
        <p:spPr>
          <a:xfrm>
            <a:off x="398351" y="3501510"/>
            <a:ext cx="7924239" cy="338554"/>
          </a:xfrm>
          <a:prstGeom prst="rect">
            <a:avLst/>
          </a:prstGeom>
        </p:spPr>
        <p:txBody>
          <a:bodyPr wrap="square">
            <a:spAutoFit/>
          </a:bodyPr>
          <a:lstStyle/>
          <a:p>
            <a:r>
              <a:rPr lang="uk-UA" sz="1600" dirty="0"/>
              <a:t>Налаштування мережі для домашньої мережі для MikroTik-2</a:t>
            </a:r>
          </a:p>
        </p:txBody>
      </p:sp>
      <p:pic>
        <p:nvPicPr>
          <p:cNvPr id="5" name="Picture 4"/>
          <p:cNvPicPr>
            <a:picLocks noChangeAspect="1"/>
          </p:cNvPicPr>
          <p:nvPr/>
        </p:nvPicPr>
        <p:blipFill>
          <a:blip r:embed="rId3"/>
          <a:stretch>
            <a:fillRect/>
          </a:stretch>
        </p:blipFill>
        <p:spPr>
          <a:xfrm>
            <a:off x="2371482" y="3840064"/>
            <a:ext cx="3429000" cy="2609850"/>
          </a:xfrm>
          <a:prstGeom prst="rect">
            <a:avLst/>
          </a:prstGeom>
        </p:spPr>
      </p:pic>
    </p:spTree>
    <p:extLst>
      <p:ext uri="{BB962C8B-B14F-4D97-AF65-F5344CB8AC3E}">
        <p14:creationId xmlns:p14="http://schemas.microsoft.com/office/powerpoint/2010/main" val="3856003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Список активних DHCP клієнтів на VLAN для </a:t>
            </a:r>
            <a:r>
              <a:rPr lang="uk-UA" sz="1600" b="1" dirty="0" smtClean="0"/>
              <a:t>MikroTik-2</a:t>
            </a:r>
          </a:p>
          <a:p>
            <a:pPr marL="0" indent="0" algn="ctr">
              <a:buNone/>
            </a:pPr>
            <a:endParaRPr lang="uk-UA" sz="1600" b="1" dirty="0"/>
          </a:p>
          <a:p>
            <a:pPr marL="0" indent="0" algn="ctr">
              <a:buNone/>
            </a:pPr>
            <a:endParaRPr lang="uk-UA" sz="1600" b="1" dirty="0" smtClean="0"/>
          </a:p>
          <a:p>
            <a:pPr marL="0" indent="0" algn="ctr">
              <a:buNone/>
            </a:pPr>
            <a:endParaRPr lang="uk-UA" sz="1600" b="1" dirty="0"/>
          </a:p>
          <a:p>
            <a:pPr marL="0" indent="0" algn="ctr">
              <a:buNone/>
            </a:pPr>
            <a:endParaRPr lang="uk-UA" sz="1600" b="1" dirty="0" smtClean="0"/>
          </a:p>
          <a:p>
            <a:pPr marL="0" indent="0" algn="ctr">
              <a:buNone/>
            </a:pPr>
            <a:endParaRPr lang="uk-UA" sz="1600" b="1" dirty="0"/>
          </a:p>
          <a:p>
            <a:pPr marL="0" indent="0" algn="ctr">
              <a:buNone/>
            </a:pPr>
            <a:r>
              <a:rPr lang="uk-UA" sz="1600" b="1" dirty="0"/>
              <a:t>Активація режиму CAP на точці доступу WiFi MikroTik-2 </a:t>
            </a:r>
            <a:endParaRPr lang="uk-UA" sz="1600" b="1" dirty="0" smtClean="0"/>
          </a:p>
          <a:p>
            <a:pPr marL="0" indent="0">
              <a:buNone/>
            </a:pPr>
            <a:r>
              <a:rPr lang="uk-UA" sz="1600" dirty="0" smtClean="0"/>
              <a:t>Налаштування </a:t>
            </a:r>
            <a:r>
              <a:rPr lang="uk-UA" sz="1600" dirty="0"/>
              <a:t>знаходиться </a:t>
            </a:r>
            <a:r>
              <a:rPr lang="uk-UA" sz="1600" b="1" dirty="0"/>
              <a:t>Wireless→WiFi Interfaces→CAP</a:t>
            </a:r>
          </a:p>
        </p:txBody>
      </p:sp>
      <p:pic>
        <p:nvPicPr>
          <p:cNvPr id="2" name="Picture 1"/>
          <p:cNvPicPr>
            <a:picLocks noChangeAspect="1"/>
          </p:cNvPicPr>
          <p:nvPr/>
        </p:nvPicPr>
        <p:blipFill>
          <a:blip r:embed="rId2"/>
          <a:stretch>
            <a:fillRect/>
          </a:stretch>
        </p:blipFill>
        <p:spPr>
          <a:xfrm>
            <a:off x="2016958" y="584172"/>
            <a:ext cx="4562475" cy="1381125"/>
          </a:xfrm>
          <a:prstGeom prst="rect">
            <a:avLst/>
          </a:prstGeom>
        </p:spPr>
      </p:pic>
      <p:pic>
        <p:nvPicPr>
          <p:cNvPr id="5" name="Picture 4"/>
          <p:cNvPicPr>
            <a:picLocks noChangeAspect="1"/>
          </p:cNvPicPr>
          <p:nvPr/>
        </p:nvPicPr>
        <p:blipFill>
          <a:blip r:embed="rId3"/>
          <a:stretch>
            <a:fillRect/>
          </a:stretch>
        </p:blipFill>
        <p:spPr>
          <a:xfrm>
            <a:off x="2045533" y="2975674"/>
            <a:ext cx="4329018" cy="3801533"/>
          </a:xfrm>
          <a:prstGeom prst="rect">
            <a:avLst/>
          </a:prstGeom>
        </p:spPr>
      </p:pic>
      <p:sp>
        <p:nvSpPr>
          <p:cNvPr id="6" name="Rectangle 5"/>
          <p:cNvSpPr/>
          <p:nvPr/>
        </p:nvSpPr>
        <p:spPr>
          <a:xfrm>
            <a:off x="6958738" y="5161470"/>
            <a:ext cx="5018995" cy="1077218"/>
          </a:xfrm>
          <a:prstGeom prst="rect">
            <a:avLst/>
          </a:prstGeom>
        </p:spPr>
        <p:txBody>
          <a:bodyPr wrap="square">
            <a:spAutoFit/>
          </a:bodyPr>
          <a:lstStyle/>
          <a:p>
            <a:r>
              <a:rPr lang="uk-UA" sz="1600" i="1" dirty="0"/>
              <a:t>Налаштування VLAN (ID 300 та 400) для WiFi мереж з боку точки доступу MikroTik-2 виконувати не потрібно. Тегуванням даних інтерфейсів займатиметься CAPsMAN на MikroTik-1</a:t>
            </a:r>
          </a:p>
        </p:txBody>
      </p:sp>
    </p:spTree>
    <p:extLst>
      <p:ext uri="{BB962C8B-B14F-4D97-AF65-F5344CB8AC3E}">
        <p14:creationId xmlns:p14="http://schemas.microsoft.com/office/powerpoint/2010/main" val="4020256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368" y="177233"/>
            <a:ext cx="11579383" cy="6292158"/>
          </a:xfrm>
        </p:spPr>
        <p:txBody>
          <a:bodyPr>
            <a:normAutofit/>
          </a:bodyPr>
          <a:lstStyle/>
          <a:p>
            <a:pPr marL="0" indent="0">
              <a:buNone/>
            </a:pPr>
            <a:r>
              <a:rPr lang="uk-UA" sz="1600" b="1" dirty="0"/>
              <a:t>Готова конфігурація точки доступу WiFi MikroTik-2</a:t>
            </a:r>
          </a:p>
        </p:txBody>
      </p:sp>
      <p:sp>
        <p:nvSpPr>
          <p:cNvPr id="2" name="Rectangle 1"/>
          <p:cNvSpPr>
            <a:spLocks noChangeArrowheads="1"/>
          </p:cNvSpPr>
          <p:nvPr/>
        </p:nvSpPr>
        <p:spPr bwMode="auto">
          <a:xfrm>
            <a:off x="243368" y="302359"/>
            <a:ext cx="8454559"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model = RB952Ui-5ac2nD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serial number = D3D50C2AA773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admin-mac=EA:14:AA:61:09:9B auto-mac=no name=Bridge-LAN vlan-filtering=\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2442/20-Ce/gn(28dBm),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default-name=wlan1 ]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5200/20-eCee/ac(15dBm),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default-name=wlan2 ]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name=Vlan-200 vlan-id=200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name=Vlan-500 vlan-id=500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security-profiles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default=yes ] supplicant-identity=MikroTik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interface=ether2 pvid=500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interface=ether3 pvid=500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interface=ether4 pvid=500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interface=ether5 pvid=500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tagged=Bridge-LAN,ether1 vlan-ids=200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tagged=Bridge-LAN,ether1 untagged=\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ether2,ether3,ether4,ether5 vlan-ids=500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cap </a:t>
            </a:r>
          </a:p>
        </p:txBody>
      </p:sp>
    </p:spTree>
    <p:extLst>
      <p:ext uri="{BB962C8B-B14F-4D97-AF65-F5344CB8AC3E}">
        <p14:creationId xmlns:p14="http://schemas.microsoft.com/office/powerpoint/2010/main" val="1150258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351" y="208230"/>
            <a:ext cx="6096000" cy="2462213"/>
          </a:xfrm>
          <a:prstGeom prst="rect">
            <a:avLst/>
          </a:prstGeom>
        </p:spPr>
        <p:txBody>
          <a:bodyPr>
            <a:spAutoFit/>
          </a:bodyPr>
          <a:lstStyle/>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set bridge=Bridge-LAN discovery-interfaces=Bridge-LAN enabled=yes interfaces=\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    wlan1,wlan2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/ip dhcp-client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add disabled=no interface=Vlan-200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add add-default-route=no disabled=no interface=Vlan-500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/system clock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set time-zone-name=Europe/Kiev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/system identity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set name=MikroTik-Ap-1 </a:t>
            </a:r>
          </a:p>
        </p:txBody>
      </p:sp>
    </p:spTree>
    <p:extLst>
      <p:ext uri="{BB962C8B-B14F-4D97-AF65-F5344CB8AC3E}">
        <p14:creationId xmlns:p14="http://schemas.microsoft.com/office/powerpoint/2010/main" val="995892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VLAN у CAPsMAN для роутера MikroTik-1 </a:t>
            </a:r>
            <a:endParaRPr lang="uk-UA" sz="1600" b="1" dirty="0" smtClean="0"/>
          </a:p>
          <a:p>
            <a:pPr marL="0" indent="0">
              <a:buNone/>
            </a:pPr>
            <a:r>
              <a:rPr lang="uk-UA" sz="1600" dirty="0" smtClean="0"/>
              <a:t>Тепер </a:t>
            </a:r>
            <a:r>
              <a:rPr lang="uk-UA" sz="1600" dirty="0"/>
              <a:t>параметри торкнуться основного роутера MikroTik-1. Конфігурація MikroTik-1 складатиметься з етапів: </a:t>
            </a:r>
            <a:endParaRPr lang="uk-UA" sz="1600" dirty="0" smtClean="0"/>
          </a:p>
          <a:p>
            <a:pPr marL="342900" indent="-342900">
              <a:buFont typeface="+mj-lt"/>
              <a:buAutoNum type="arabicPeriod"/>
            </a:pPr>
            <a:r>
              <a:rPr lang="uk-UA" sz="1600" dirty="0" smtClean="0"/>
              <a:t>Застосування </a:t>
            </a:r>
            <a:r>
              <a:rPr lang="uk-UA" sz="1600" dirty="0"/>
              <a:t>базової конфігурації для роботи у режимі CAPsMAN; </a:t>
            </a:r>
            <a:endParaRPr lang="uk-UA" sz="1600" dirty="0" smtClean="0"/>
          </a:p>
          <a:p>
            <a:pPr marL="342900" indent="-342900">
              <a:buFont typeface="+mj-lt"/>
              <a:buAutoNum type="arabicPeriod"/>
            </a:pPr>
            <a:r>
              <a:rPr lang="uk-UA" sz="1600" dirty="0" smtClean="0"/>
              <a:t>Оновлення </a:t>
            </a:r>
            <a:r>
              <a:rPr lang="uk-UA" sz="1600" dirty="0"/>
              <a:t>конфігурації CAPsMAN для роботи з VLAN; </a:t>
            </a:r>
            <a:endParaRPr lang="uk-UA" sz="1600" dirty="0" smtClean="0"/>
          </a:p>
          <a:p>
            <a:pPr marL="342900" indent="-342900">
              <a:buFont typeface="+mj-lt"/>
              <a:buAutoNum type="arabicPeriod"/>
            </a:pPr>
            <a:r>
              <a:rPr lang="uk-UA" sz="1600" dirty="0" smtClean="0"/>
              <a:t>Додавання </a:t>
            </a:r>
            <a:r>
              <a:rPr lang="uk-UA" sz="1600" dirty="0"/>
              <a:t>інтерфейсів VLAN та налаштування мережевих параметрів; </a:t>
            </a:r>
            <a:endParaRPr lang="uk-UA" sz="1600" dirty="0" smtClean="0"/>
          </a:p>
          <a:p>
            <a:pPr marL="342900" indent="-342900">
              <a:buFont typeface="+mj-lt"/>
              <a:buAutoNum type="arabicPeriod"/>
            </a:pPr>
            <a:r>
              <a:rPr lang="uk-UA" sz="1600" dirty="0" smtClean="0"/>
              <a:t>Налаштування </a:t>
            </a:r>
            <a:r>
              <a:rPr lang="uk-UA" sz="1600" dirty="0"/>
              <a:t>VLAN для тегованих (trunk) та нетегованих (access) портів. </a:t>
            </a:r>
            <a:endParaRPr lang="uk-UA" sz="1600" dirty="0" smtClean="0"/>
          </a:p>
          <a:p>
            <a:pPr marL="0" indent="0">
              <a:buNone/>
            </a:pPr>
            <a:endParaRPr lang="uk-UA" sz="1600" dirty="0"/>
          </a:p>
          <a:p>
            <a:pPr marL="0" indent="0">
              <a:buNone/>
            </a:pPr>
            <a:r>
              <a:rPr lang="uk-UA" sz="1600" b="1" dirty="0" smtClean="0"/>
              <a:t>Опис </a:t>
            </a:r>
            <a:r>
              <a:rPr lang="uk-UA" sz="1600" b="1" dirty="0"/>
              <a:t>інтерфейсів роутера MikroTik-1 </a:t>
            </a:r>
            <a:endParaRPr lang="uk-UA" sz="1600" b="1" dirty="0" smtClean="0"/>
          </a:p>
          <a:p>
            <a:r>
              <a:rPr lang="uk-UA" sz="1600" b="1" i="1" dirty="0" smtClean="0"/>
              <a:t>Ether1 </a:t>
            </a:r>
            <a:r>
              <a:rPr lang="uk-UA" sz="1600" dirty="0"/>
              <a:t>– порт інтернет-провайдера; </a:t>
            </a:r>
            <a:endParaRPr lang="uk-UA" sz="1600" dirty="0" smtClean="0"/>
          </a:p>
          <a:p>
            <a:r>
              <a:rPr lang="uk-UA" sz="1600" b="1" i="1" dirty="0" smtClean="0"/>
              <a:t>Ether-2</a:t>
            </a:r>
            <a:r>
              <a:rPr lang="uk-UA" sz="1600" dirty="0" smtClean="0"/>
              <a:t> </a:t>
            </a:r>
            <a:r>
              <a:rPr lang="uk-UA" sz="1600" dirty="0"/>
              <a:t>– тегований (trunk) c VLAN ID = 200 та 500. Це UpLink на точку доступу MikroTik-2; </a:t>
            </a:r>
            <a:endParaRPr lang="uk-UA" sz="1600" dirty="0" smtClean="0"/>
          </a:p>
          <a:p>
            <a:r>
              <a:rPr lang="uk-UA" sz="1600" b="1" i="1" dirty="0" smtClean="0"/>
              <a:t>Ether-3-</a:t>
            </a:r>
            <a:r>
              <a:rPr lang="uk-UA" sz="1600" dirty="0" smtClean="0"/>
              <a:t>5 </a:t>
            </a:r>
            <a:r>
              <a:rPr lang="uk-UA" sz="1600" dirty="0"/>
              <a:t>– нетеговані порти для VLAN ID = 200; </a:t>
            </a:r>
            <a:endParaRPr lang="uk-UA" sz="1600" dirty="0" smtClean="0"/>
          </a:p>
          <a:p>
            <a:r>
              <a:rPr lang="uk-UA" sz="1600" b="1" i="1" dirty="0" smtClean="0"/>
              <a:t>Wlan1</a:t>
            </a:r>
            <a:r>
              <a:rPr lang="uk-UA" sz="1600" dirty="0" smtClean="0"/>
              <a:t> </a:t>
            </a:r>
            <a:r>
              <a:rPr lang="uk-UA" sz="1600" dirty="0"/>
              <a:t>– інтерфейс WiFi на 2.4 ГГц, на якому буде корпоративна (VLAN ID = 300) та гостьова (VLAN ID = 500) мережі; </a:t>
            </a:r>
            <a:endParaRPr lang="uk-UA" sz="1600" dirty="0" smtClean="0"/>
          </a:p>
          <a:p>
            <a:r>
              <a:rPr lang="uk-UA" sz="1600" b="1" i="1" dirty="0" smtClean="0"/>
              <a:t>Wlan2</a:t>
            </a:r>
            <a:r>
              <a:rPr lang="uk-UA" sz="1600" dirty="0" smtClean="0"/>
              <a:t> </a:t>
            </a:r>
            <a:r>
              <a:rPr lang="uk-UA" sz="1600" dirty="0"/>
              <a:t>– інтерфейс WiFi на 5 ГГц, на якому буде корпоративна (VLAN ID = 300) та гостьова (VLAN ID = 500) мережі; </a:t>
            </a:r>
            <a:endParaRPr lang="uk-UA" sz="1600" dirty="0" smtClean="0"/>
          </a:p>
          <a:p>
            <a:r>
              <a:rPr lang="uk-UA" sz="1600" b="1" i="1" dirty="0" smtClean="0"/>
              <a:t>Vlan-200</a:t>
            </a:r>
            <a:r>
              <a:rPr lang="uk-UA" sz="1600" dirty="0" smtClean="0"/>
              <a:t> </a:t>
            </a:r>
            <a:r>
              <a:rPr lang="uk-UA" sz="1600" dirty="0"/>
              <a:t>- управлінський (managment) VLAN; </a:t>
            </a:r>
            <a:endParaRPr lang="uk-UA" sz="1600" dirty="0" smtClean="0"/>
          </a:p>
          <a:p>
            <a:r>
              <a:rPr lang="uk-UA" sz="1600" b="1" i="1" dirty="0" smtClean="0"/>
              <a:t>Vlan-300</a:t>
            </a:r>
            <a:r>
              <a:rPr lang="uk-UA" sz="1600" dirty="0" smtClean="0"/>
              <a:t> </a:t>
            </a:r>
            <a:r>
              <a:rPr lang="uk-UA" sz="1600" dirty="0"/>
              <a:t>– для Wi-Fi клієнтів мережі типу LAN; </a:t>
            </a:r>
            <a:endParaRPr lang="uk-UA" sz="1600" dirty="0" smtClean="0"/>
          </a:p>
          <a:p>
            <a:r>
              <a:rPr lang="uk-UA" sz="1600" b="1" i="1" dirty="0" smtClean="0"/>
              <a:t>Vlan-400</a:t>
            </a:r>
            <a:r>
              <a:rPr lang="uk-UA" sz="1600" dirty="0" smtClean="0"/>
              <a:t> </a:t>
            </a:r>
            <a:r>
              <a:rPr lang="uk-UA" sz="1600" dirty="0"/>
              <a:t>– для Wi-Fi клієнтів мережі типу Guest; </a:t>
            </a:r>
            <a:endParaRPr lang="uk-UA" sz="1600" dirty="0" smtClean="0"/>
          </a:p>
          <a:p>
            <a:r>
              <a:rPr lang="uk-UA" sz="1600" b="1" i="1" dirty="0" smtClean="0"/>
              <a:t>Vlan-500</a:t>
            </a:r>
            <a:r>
              <a:rPr lang="uk-UA" sz="1600" dirty="0" smtClean="0"/>
              <a:t> </a:t>
            </a:r>
            <a:r>
              <a:rPr lang="uk-UA" sz="1600" dirty="0"/>
              <a:t>– для Ethernet клієнтів мережі LAN.</a:t>
            </a:r>
          </a:p>
        </p:txBody>
      </p:sp>
    </p:spTree>
    <p:extLst>
      <p:ext uri="{BB962C8B-B14F-4D97-AF65-F5344CB8AC3E}">
        <p14:creationId xmlns:p14="http://schemas.microsoft.com/office/powerpoint/2010/main" val="311086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59" y="232079"/>
            <a:ext cx="11579383" cy="6292158"/>
          </a:xfrm>
        </p:spPr>
        <p:txBody>
          <a:bodyPr>
            <a:normAutofit/>
          </a:bodyPr>
          <a:lstStyle/>
          <a:p>
            <a:pPr marL="0" indent="0">
              <a:buNone/>
            </a:pPr>
            <a:r>
              <a:rPr lang="uk-UA" sz="1600" b="1" dirty="0"/>
              <a:t>Попередні налаштування роутера </a:t>
            </a:r>
            <a:r>
              <a:rPr lang="uk-UA" sz="1600" b="1" dirty="0" smtClean="0"/>
              <a:t>MikroTik-1</a:t>
            </a:r>
          </a:p>
          <a:p>
            <a:pPr marL="0" indent="0">
              <a:buNone/>
            </a:pPr>
            <a:endParaRPr lang="uk-UA" sz="1600" dirty="0"/>
          </a:p>
        </p:txBody>
      </p:sp>
      <p:sp>
        <p:nvSpPr>
          <p:cNvPr id="2" name="Rectangle 1"/>
          <p:cNvSpPr>
            <a:spLocks noChangeArrowheads="1"/>
          </p:cNvSpPr>
          <p:nvPr/>
        </p:nvSpPr>
        <p:spPr bwMode="auto">
          <a:xfrm>
            <a:off x="320858" y="522594"/>
            <a:ext cx="1157938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model = RB952Ui-5ac2nD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serial number = D3D50CFDE400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channel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band=2ghz-b/g/n name=2G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band=5ghz-a/n/ac name=5G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name=Bridge-Guest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admin-mac=1A:D2:D1:B2:42:7A auto-mac=no name=Bridge-LAN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2447/20-eC/gn(28dBm),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default-name=wlan1 ]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5200/20-eCee/ac(15dBm),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default-name=wlan2 ]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client-to-client-forwarding=yes name=Datapath-LAN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bridge=Bridge-Guest name=Datapath-Guest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security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group-key-update=20m name=Security-LAN passphrase=mikrotikconfigukr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a:t>
            </a:r>
            <a:r>
              <a:rPr lang="ru-RU" altLang="ru-RU" sz="1200" dirty="0" smtClean="0">
                <a:latin typeface="Courier New" panose="02070309020205020404" pitchFamily="49" charset="0"/>
                <a:cs typeface="Courier New" panose="02070309020205020404" pitchFamily="49" charset="0"/>
              </a:rPr>
              <a:t> </a:t>
            </a: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name=Security-Guest passphrase=22224444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/caps-man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channel=2G country=no_country_set datapath=Datapath-LAN mode=ap name=Cfg-2G-LAN security=Security-LAN ssid=MT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channel=5G country=no_country_set datapath=Datapath-LAN mode=ap name=Cfg-5G-LAN security=Security-LAN ssid=MT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channel=2G country=no_country_set datapath=Datapath-Guest mode=ap name=Cfg-2G-Guest security=Security-Guest ssid=MT-G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channel=5G country=no_country_set datapath=Datapath-Guest mode=ap name=Cfg-5G-Guest security=Security-Guest ssid=MT-G /caps-man interface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configuration=Cfg-2G-LAN disabled=no l2mtu=1600 mac-address=48:8F:5A:78:3E:11 master-interface=none name=2G-MikroTik-GW-1 radio-mac=\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200" dirty="0">
                <a:latin typeface="Courier New" panose="02070309020205020404" pitchFamily="49" charset="0"/>
                <a:cs typeface="Courier New" panose="02070309020205020404" pitchFamily="49" charset="0"/>
              </a:rPr>
              <a:t> </a:t>
            </a:r>
            <a:r>
              <a:rPr lang="ru-RU" altLang="ru-RU" sz="1200" dirty="0" smtClean="0">
                <a:latin typeface="Courier New" panose="02070309020205020404" pitchFamily="49" charset="0"/>
                <a:cs typeface="Courier New" panose="02070309020205020404" pitchFamily="49" charset="0"/>
              </a:rPr>
              <a:t>       </a:t>
            </a: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48:8F:5A:78:3E:11 radio-name=488F5A783E11 </a:t>
            </a:r>
          </a:p>
        </p:txBody>
      </p:sp>
    </p:spTree>
    <p:extLst>
      <p:ext uri="{BB962C8B-B14F-4D97-AF65-F5344CB8AC3E}">
        <p14:creationId xmlns:p14="http://schemas.microsoft.com/office/powerpoint/2010/main" val="17481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51" y="106630"/>
            <a:ext cx="11806349" cy="6292158"/>
          </a:xfrm>
        </p:spPr>
        <p:txBody>
          <a:bodyPr>
            <a:noAutofit/>
          </a:bodyPr>
          <a:lstStyle/>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configuration=Cfg-2G-Guest disabled=no l2mtu=1600 mac-address=4A:8F:5A:78:3E:11 master-interface=2G-MikroTik-GW-1 name=\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        2G-MikroTik-GW-1-1 radio-mac=00:00:00:00:00:00 radio-name=4A8F5A783E11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configuration=Cfg-5G-LAN disabled=no l2mtu=1600 mac-address=48:8F:5A:78:3E:10 master-interface=none name</a:t>
            </a:r>
            <a:r>
              <a:rPr lang="ru-RU" altLang="ru-RU" sz="1200" dirty="0" smtClean="0">
                <a:latin typeface="Courier New" panose="02070309020205020404" pitchFamily="49" charset="0"/>
                <a:cs typeface="Courier New" panose="02070309020205020404" pitchFamily="49" charset="0"/>
              </a:rPr>
              <a:t>=\</a:t>
            </a:r>
          </a:p>
          <a:p>
            <a:pPr marL="0" lvl="0" indent="0" eaLnBrk="0" fontAlgn="base" hangingPunct="0">
              <a:lnSpc>
                <a:spcPct val="100000"/>
              </a:lnSpc>
              <a:spcBef>
                <a:spcPct val="0"/>
              </a:spcBef>
              <a:spcAft>
                <a:spcPct val="0"/>
              </a:spcAft>
              <a:buNone/>
            </a:pPr>
            <a:r>
              <a:rPr lang="ru-RU" altLang="ru-RU" sz="1200" dirty="0" smtClean="0">
                <a:latin typeface="Courier New" panose="02070309020205020404" pitchFamily="49" charset="0"/>
                <a:cs typeface="Courier New" panose="02070309020205020404" pitchFamily="49" charset="0"/>
              </a:rPr>
              <a:t>        5G-MikroTik-GW-1 radio-mac=48:8F:5A:78:3E:10 </a:t>
            </a:r>
            <a:r>
              <a:rPr lang="ru-RU" altLang="ru-RU" sz="1200" dirty="0">
                <a:latin typeface="Courier New" panose="02070309020205020404" pitchFamily="49" charset="0"/>
                <a:cs typeface="Courier New" panose="02070309020205020404" pitchFamily="49" charset="0"/>
              </a:rPr>
              <a:t>radio-name=488F5A783E10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configuration=Cfg-5G-Guest disabled=no l2mtu=1600 </a:t>
            </a:r>
            <a:r>
              <a:rPr lang="ru-RU" altLang="ru-RU" sz="1200" dirty="0" smtClean="0">
                <a:latin typeface="Courier New" panose="02070309020205020404" pitchFamily="49" charset="0"/>
                <a:cs typeface="Courier New" panose="02070309020205020404" pitchFamily="49" charset="0"/>
              </a:rPr>
              <a:t>mac-address=4A:8F:5A:78:3E:10 </a:t>
            </a:r>
            <a:r>
              <a:rPr lang="ru-RU" altLang="ru-RU" sz="1200" dirty="0">
                <a:latin typeface="Courier New" panose="02070309020205020404" pitchFamily="49" charset="0"/>
                <a:cs typeface="Courier New" panose="02070309020205020404" pitchFamily="49" charset="0"/>
              </a:rPr>
              <a:t>master-interface=5G-MikroTik-GW-1 name=\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        5G-MikroTik-GW-1-1 radio-mac=00:00:00:00:00:00 radio-name=4A8F5A783E10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/interface list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name=WAN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name=LAN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/interface wireless security-profiles</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 find default=yes ] supplicant-identity=MikroTik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pool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name=Ip-Pool-LAN ranges=10.113.96.2-10.113.96.254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name=Ip-Pool-Guest ranges=10.113.0.2-10.113.0.254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dhcp-server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address-pool=Ip-Pool-LAN disabled=no interface=Bridge-LAN lease-time=3d </a:t>
            </a:r>
            <a:r>
              <a:rPr lang="ru-RU" altLang="ru-RU" sz="1200" dirty="0" smtClean="0">
                <a:latin typeface="Courier New" panose="02070309020205020404" pitchFamily="49" charset="0"/>
                <a:cs typeface="Courier New" panose="02070309020205020404" pitchFamily="49" charset="0"/>
              </a:rPr>
              <a:t>name=DHCP-LAN </a:t>
            </a:r>
            <a:endParaRPr lang="ru-RU" altLang="ru-RU" sz="1200" dirty="0">
              <a:latin typeface="Courier New" panose="02070309020205020404" pitchFamily="49" charset="0"/>
              <a:cs typeface="Courier New" panose="02070309020205020404" pitchFamily="49" charset="0"/>
            </a:endParaRP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address-pool=Ip-Pool-Guest disabled=no interface=Bridge-Guest </a:t>
            </a:r>
            <a:r>
              <a:rPr lang="ru-RU" altLang="ru-RU" sz="1200" dirty="0" smtClean="0">
                <a:latin typeface="Courier New" panose="02070309020205020404" pitchFamily="49" charset="0"/>
                <a:cs typeface="Courier New" panose="02070309020205020404" pitchFamily="49" charset="0"/>
              </a:rPr>
              <a:t>lease-time=4h </a:t>
            </a:r>
            <a:r>
              <a:rPr lang="ru-RU" altLang="ru-RU" sz="1200" dirty="0">
                <a:latin typeface="Courier New" panose="02070309020205020404" pitchFamily="49" charset="0"/>
                <a:cs typeface="Courier New" panose="02070309020205020404" pitchFamily="49" charset="0"/>
              </a:rPr>
              <a:t>name=DHCP-Guest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/caps-man manager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enabled=yes upgrade-policy=require-same-version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/caps-man provisioning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action=create-enabled hw-supported-modes=gn </a:t>
            </a:r>
            <a:r>
              <a:rPr lang="ru-RU" altLang="ru-RU" sz="1200" dirty="0" smtClean="0">
                <a:latin typeface="Courier New" panose="02070309020205020404" pitchFamily="49" charset="0"/>
                <a:cs typeface="Courier New" panose="02070309020205020404" pitchFamily="49" charset="0"/>
              </a:rPr>
              <a:t>master-configuration=Cfg-2G-LAN </a:t>
            </a:r>
            <a:r>
              <a:rPr lang="ru-RU" altLang="ru-RU" sz="1200" dirty="0">
                <a:latin typeface="Courier New" panose="02070309020205020404" pitchFamily="49" charset="0"/>
                <a:cs typeface="Courier New" panose="02070309020205020404" pitchFamily="49" charset="0"/>
              </a:rPr>
              <a:t>name-format=prefix-identity name-prefix=2G \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      slave-configurations=Cfg-2G-Guest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action=create-enabled hw-supported-modes=ac </a:t>
            </a:r>
            <a:r>
              <a:rPr lang="ru-RU" altLang="ru-RU" sz="1200" dirty="0" smtClean="0">
                <a:latin typeface="Courier New" panose="02070309020205020404" pitchFamily="49" charset="0"/>
                <a:cs typeface="Courier New" panose="02070309020205020404" pitchFamily="49" charset="0"/>
              </a:rPr>
              <a:t>master-configuration=Cfg-5G-LAN </a:t>
            </a:r>
            <a:r>
              <a:rPr lang="ru-RU" altLang="ru-RU" sz="1200" dirty="0">
                <a:latin typeface="Courier New" panose="02070309020205020404" pitchFamily="49" charset="0"/>
                <a:cs typeface="Courier New" panose="02070309020205020404" pitchFamily="49" charset="0"/>
              </a:rPr>
              <a:t>name-format=prefix-identity name-prefix=5G \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      slave-configurations=Cfg-5G-Guest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/interface bridge port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interface=ether2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interface=ether3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interface=ether4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interface=ether5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interface=wlan1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bridge=Bridge-LAN </a:t>
            </a:r>
            <a:r>
              <a:rPr lang="ru-RU" altLang="ru-RU" sz="1200" dirty="0" smtClean="0">
                <a:latin typeface="Courier New" panose="02070309020205020404" pitchFamily="49" charset="0"/>
                <a:cs typeface="Courier New" panose="02070309020205020404" pitchFamily="49" charset="0"/>
              </a:rPr>
              <a:t>interface=wlan2</a:t>
            </a:r>
            <a:endParaRPr lang="ru-RU" altLang="ru-RU"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390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Datapath </a:t>
            </a:r>
            <a:endParaRPr lang="en-US" sz="1600" b="1" dirty="0" smtClean="0"/>
          </a:p>
          <a:p>
            <a:pPr marL="0" indent="0">
              <a:buNone/>
            </a:pPr>
            <a:r>
              <a:rPr lang="uk-UA" sz="1600" dirty="0" smtClean="0"/>
              <a:t>Параметри </a:t>
            </a:r>
            <a:r>
              <a:rPr lang="uk-UA" sz="1600" b="1" dirty="0"/>
              <a:t>Datapath</a:t>
            </a:r>
            <a:r>
              <a:rPr lang="uk-UA" sz="1600" dirty="0"/>
              <a:t> керують аспектами, пов'язаними з пересиланням даних. Існує 2 основних режими переадресації: </a:t>
            </a:r>
            <a:endParaRPr lang="en-US" sz="1600" dirty="0" smtClean="0"/>
          </a:p>
          <a:p>
            <a:r>
              <a:rPr lang="uk-UA" sz="1600" b="1" i="1" dirty="0" smtClean="0"/>
              <a:t>Local </a:t>
            </a:r>
            <a:r>
              <a:rPr lang="uk-UA" sz="1600" b="1" i="1" dirty="0"/>
              <a:t>Forwarding </a:t>
            </a:r>
            <a:r>
              <a:rPr lang="uk-UA" sz="1600" dirty="0"/>
              <a:t>– трафік, який приходитиме від клієнта оброблятиметься контролером CAPsMAN (чек бокс не встановлений) або самою точкою доступу (з активним чек боксом). Це можна використовувати для розвантаження центрального маршрутизатора, який містить віртуальні інтерфейси, створені CAPsMAN, в локальний бридж (Bridge). </a:t>
            </a:r>
            <a:r>
              <a:rPr lang="uk-UA" sz="1600" b="1" dirty="0"/>
              <a:t>Local Forwarding не підходить для </a:t>
            </a:r>
            <a:r>
              <a:rPr lang="uk-UA" sz="1600" b="1" dirty="0" smtClean="0"/>
              <a:t>гостьової мережі</a:t>
            </a:r>
            <a:r>
              <a:rPr lang="uk-UA" sz="1600" b="1" dirty="0"/>
              <a:t>. </a:t>
            </a:r>
            <a:r>
              <a:rPr lang="uk-UA" sz="1600" dirty="0"/>
              <a:t>У випадку з гостьовою мережею, параметр Local Forwarding мине бридж (Bridge) і тим самим обробляє пакет лише на </a:t>
            </a:r>
            <a:r>
              <a:rPr lang="uk-UA" sz="1600" b="1" dirty="0"/>
              <a:t>L2</a:t>
            </a:r>
            <a:r>
              <a:rPr lang="uk-UA" sz="1600" dirty="0"/>
              <a:t>. Як наслідок – процесор не задіяний і </a:t>
            </a:r>
            <a:r>
              <a:rPr lang="uk-UA" sz="1600" b="1" dirty="0"/>
              <a:t>не можна скористатися Firewall</a:t>
            </a:r>
            <a:r>
              <a:rPr lang="uk-UA" sz="1600" dirty="0"/>
              <a:t>. </a:t>
            </a:r>
            <a:endParaRPr lang="en-US" sz="1600" dirty="0" smtClean="0"/>
          </a:p>
          <a:p>
            <a:pPr marL="0" indent="0">
              <a:buNone/>
            </a:pPr>
            <a:r>
              <a:rPr lang="uk-UA" sz="1600" u="sng" dirty="0" smtClean="0"/>
              <a:t>!!! </a:t>
            </a:r>
            <a:r>
              <a:rPr lang="uk-UA" sz="1600" u="sng" dirty="0"/>
              <a:t>Якщо параметр активовано, значення параметрів </a:t>
            </a:r>
            <a:r>
              <a:rPr lang="uk-UA" sz="1600" b="1" u="sng" dirty="0"/>
              <a:t>Datapaths→Bridge </a:t>
            </a:r>
            <a:r>
              <a:rPr lang="uk-UA" sz="1600" u="sng" dirty="0"/>
              <a:t>буде ігноруватися</a:t>
            </a:r>
            <a:r>
              <a:rPr lang="uk-UA" sz="1600" dirty="0"/>
              <a:t>. </a:t>
            </a:r>
            <a:endParaRPr lang="en-US" sz="1600" dirty="0" smtClean="0"/>
          </a:p>
          <a:p>
            <a:r>
              <a:rPr lang="uk-UA" sz="1600" b="1" i="1" dirty="0" smtClean="0"/>
              <a:t>Client </a:t>
            </a:r>
            <a:r>
              <a:rPr lang="uk-UA" sz="1600" b="1" i="1" dirty="0"/>
              <a:t>To Client Forwarding </a:t>
            </a:r>
            <a:r>
              <a:rPr lang="uk-UA" sz="1600" dirty="0"/>
              <a:t>– дозвіл на обмін трафіку між клієнтами. Для прикладу: у гостьовій мережі необхідно заборонити такий обмін, а ось у локальній мережі – дозволити</a:t>
            </a:r>
            <a:r>
              <a:rPr lang="uk-UA" sz="1600" dirty="0" smtClean="0"/>
              <a:t>.</a:t>
            </a:r>
            <a:endParaRPr lang="en-US" sz="1600" dirty="0" smtClean="0"/>
          </a:p>
          <a:p>
            <a:pPr marL="0" indent="0">
              <a:buNone/>
            </a:pPr>
            <a:r>
              <a:rPr lang="uk-UA" sz="1600" dirty="0" smtClean="0"/>
              <a:t> </a:t>
            </a:r>
            <a:r>
              <a:rPr lang="uk-UA" sz="1600" dirty="0"/>
              <a:t>Налаштування знаходиться в </a:t>
            </a:r>
            <a:r>
              <a:rPr lang="uk-UA" sz="1600" b="1" dirty="0"/>
              <a:t>CAPsMAN→Datapaths</a:t>
            </a:r>
          </a:p>
        </p:txBody>
      </p:sp>
      <p:pic>
        <p:nvPicPr>
          <p:cNvPr id="2" name="Picture 1"/>
          <p:cNvPicPr>
            <a:picLocks noChangeAspect="1"/>
          </p:cNvPicPr>
          <p:nvPr/>
        </p:nvPicPr>
        <p:blipFill>
          <a:blip r:embed="rId2"/>
          <a:stretch>
            <a:fillRect/>
          </a:stretch>
        </p:blipFill>
        <p:spPr>
          <a:xfrm>
            <a:off x="5176676" y="3239146"/>
            <a:ext cx="3028365" cy="3618854"/>
          </a:xfrm>
          <a:prstGeom prst="rect">
            <a:avLst/>
          </a:prstGeom>
        </p:spPr>
      </p:pic>
    </p:spTree>
    <p:extLst>
      <p:ext uri="{BB962C8B-B14F-4D97-AF65-F5344CB8AC3E}">
        <p14:creationId xmlns:p14="http://schemas.microsoft.com/office/powerpoint/2010/main" val="499573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51" y="119330"/>
            <a:ext cx="11579383" cy="6292158"/>
          </a:xfrm>
        </p:spPr>
        <p:txBody>
          <a:bodyPr>
            <a:noAutofit/>
          </a:bodyPr>
          <a:lstStyle/>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neighbor discovery-settings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discover-interface-list=LAN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/interface list member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interface=ether1 list=WAN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interface=Bridge-LAN list=LAN</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/interface wireless cap</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caps-man-addresses=127.0.0.1 enabled=yes interfaces=wlan1,wlan2</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address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address=10.113.96.1/24 interface=Bridge-LAN network=10.113.96.0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address=10.113.0.1/24 interface=Bridge-Guest network=10.113.0.0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dhcp-client add disabled=no interface=ether1 use-peer-dns=no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dhcp-server network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address=10.113.0.0/24 gateway=10.113.0.1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address=10.113.96.0/24 dns-server=10.113.96.1 gateway=10.113.96.1 </a:t>
            </a:r>
            <a:r>
              <a:rPr lang="ru-RU" altLang="ru-RU" sz="1200" dirty="0" smtClean="0">
                <a:latin typeface="Courier New" panose="02070309020205020404" pitchFamily="49" charset="0"/>
                <a:cs typeface="Courier New" panose="02070309020205020404" pitchFamily="49" charset="0"/>
              </a:rPr>
              <a:t>netmask=24</a:t>
            </a:r>
            <a:endParaRPr lang="ru-RU" altLang="ru-RU" sz="1200" dirty="0">
              <a:latin typeface="Courier New" panose="02070309020205020404" pitchFamily="49" charset="0"/>
              <a:cs typeface="Courier New" panose="02070309020205020404" pitchFamily="49" charset="0"/>
            </a:endParaRP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dns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allow-remote-requests=yes servers=1.1.1.1,1.0.0.1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firewall filter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chain=forward connection-state=established,related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chain=input connection-state=established,related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chain=forward in-interface-list=LAN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chain=input in-interface-list=LAN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chain=input in-interface-list=WAN protocol=icmp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action=accept chain=forward comment=Guest-WiFi in-interface=Bridge-Guest </a:t>
            </a:r>
            <a:r>
              <a:rPr lang="ru-RU" altLang="ru-RU" sz="1200" dirty="0" smtClean="0">
                <a:latin typeface="Courier New" panose="02070309020205020404" pitchFamily="49" charset="0"/>
                <a:cs typeface="Courier New" panose="02070309020205020404" pitchFamily="49" charset="0"/>
              </a:rPr>
              <a:t>out-interface-list=WAN </a:t>
            </a:r>
            <a:endParaRPr lang="ru-RU" altLang="ru-RU" sz="1200" dirty="0">
              <a:latin typeface="Courier New" panose="02070309020205020404" pitchFamily="49" charset="0"/>
              <a:cs typeface="Courier New" panose="02070309020205020404" pitchFamily="49" charset="0"/>
            </a:endParaRP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action=drop chain=forward in-interface=Bridge-Guest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action=drop chain=input in-interface=Bridge-Guest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action=drop chain=input in-interface-list=WAN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action=drop chain=forward connection-nat-state=!dstnat in-interface-list=\ WAN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action=drop chain=input connection-state=invalid add action=drop chain=forward connection-state=invalid</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firewall nat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add action=masquerade chain=srcnat out-interface-list=WAN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/ip service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telnet disabled=yes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ftp disabled=yes</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www disabled=yes </a:t>
            </a:r>
          </a:p>
          <a:p>
            <a:pPr marL="0" indent="0" algn="ctr">
              <a:buNone/>
            </a:pPr>
            <a:endParaRPr lang="uk-UA" sz="1200" dirty="0"/>
          </a:p>
          <a:p>
            <a:pPr marL="0" indent="0" algn="ctr">
              <a:buNone/>
            </a:pPr>
            <a:endParaRPr lang="uk-UA" sz="1200" dirty="0"/>
          </a:p>
        </p:txBody>
      </p:sp>
    </p:spTree>
    <p:extLst>
      <p:ext uri="{BB962C8B-B14F-4D97-AF65-F5344CB8AC3E}">
        <p14:creationId xmlns:p14="http://schemas.microsoft.com/office/powerpoint/2010/main" val="50367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ssh disabled=yes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api disabled=yes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api-ssl disabled=yes /system clock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time-zone-name=Europe/Kiev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/system identity</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name=MikroTik-GW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/tool bandwidth-server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enabled=no /tool mac-server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allowed-interface-list=LAN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/tool mac-server mac-winbox </a:t>
            </a:r>
          </a:p>
          <a:p>
            <a:pPr marL="0" lvl="0" indent="0" eaLnBrk="0" fontAlgn="base" hangingPunct="0">
              <a:lnSpc>
                <a:spcPct val="100000"/>
              </a:lnSpc>
              <a:spcBef>
                <a:spcPct val="0"/>
              </a:spcBef>
              <a:spcAft>
                <a:spcPct val="0"/>
              </a:spcAft>
              <a:buNone/>
            </a:pPr>
            <a:r>
              <a:rPr lang="ru-RU" altLang="ru-RU" sz="1200" dirty="0">
                <a:latin typeface="Courier New" panose="02070309020205020404" pitchFamily="49" charset="0"/>
                <a:cs typeface="Courier New" panose="02070309020205020404" pitchFamily="49" charset="0"/>
              </a:rPr>
              <a:t>set allowed-interface-list=LAN </a:t>
            </a:r>
          </a:p>
          <a:p>
            <a:pPr marL="0" indent="0" algn="ctr">
              <a:buNone/>
            </a:pPr>
            <a:endParaRPr lang="uk-UA" sz="1200" dirty="0"/>
          </a:p>
        </p:txBody>
      </p:sp>
      <p:sp>
        <p:nvSpPr>
          <p:cNvPr id="2" name="Rectangle 1"/>
          <p:cNvSpPr/>
          <p:nvPr/>
        </p:nvSpPr>
        <p:spPr>
          <a:xfrm>
            <a:off x="398350" y="3451136"/>
            <a:ext cx="9736249" cy="523220"/>
          </a:xfrm>
          <a:prstGeom prst="rect">
            <a:avLst/>
          </a:prstGeom>
        </p:spPr>
        <p:txBody>
          <a:bodyPr wrap="square">
            <a:spAutoFit/>
          </a:bodyPr>
          <a:lstStyle/>
          <a:p>
            <a:r>
              <a:rPr lang="uk-UA" sz="1400" dirty="0"/>
              <a:t>Після застосування даних налаштувань MikroTik, вийде стандартна конфігурація CAPsMAN з корпоративною (LAN) та гостьовою (Guest) WiFi мережами. Наступні установки роутера MikroTik-1 необхідні для функціонування VLAN.</a:t>
            </a:r>
          </a:p>
        </p:txBody>
      </p:sp>
    </p:spTree>
    <p:extLst>
      <p:ext uri="{BB962C8B-B14F-4D97-AF65-F5344CB8AC3E}">
        <p14:creationId xmlns:p14="http://schemas.microsoft.com/office/powerpoint/2010/main" val="1151559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Bridge для WiFi мережі на MikroTik-1 </a:t>
            </a:r>
            <a:endParaRPr lang="uk-UA" sz="1600" b="1" dirty="0" smtClean="0"/>
          </a:p>
          <a:p>
            <a:pPr marL="0" indent="0">
              <a:buNone/>
            </a:pPr>
            <a:r>
              <a:rPr lang="uk-UA" sz="1600" dirty="0" smtClean="0"/>
              <a:t>Налаштування </a:t>
            </a:r>
            <a:r>
              <a:rPr lang="uk-UA" sz="1600" dirty="0"/>
              <a:t>знаходиться </a:t>
            </a:r>
            <a:r>
              <a:rPr lang="uk-UA" sz="1600" b="1" dirty="0"/>
              <a:t>Bridge→Bridge</a:t>
            </a:r>
          </a:p>
        </p:txBody>
      </p:sp>
      <p:pic>
        <p:nvPicPr>
          <p:cNvPr id="2" name="Picture 1"/>
          <p:cNvPicPr>
            <a:picLocks noChangeAspect="1"/>
          </p:cNvPicPr>
          <p:nvPr/>
        </p:nvPicPr>
        <p:blipFill>
          <a:blip r:embed="rId2"/>
          <a:stretch>
            <a:fillRect/>
          </a:stretch>
        </p:blipFill>
        <p:spPr>
          <a:xfrm>
            <a:off x="1644650" y="1027112"/>
            <a:ext cx="4229100" cy="4219575"/>
          </a:xfrm>
          <a:prstGeom prst="rect">
            <a:avLst/>
          </a:prstGeom>
        </p:spPr>
      </p:pic>
    </p:spTree>
    <p:extLst>
      <p:ext uri="{BB962C8B-B14F-4D97-AF65-F5344CB8AC3E}">
        <p14:creationId xmlns:p14="http://schemas.microsoft.com/office/powerpoint/2010/main" val="2472931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Оновлення параметрів Datapath для мережі типу LAN на MikroTik-1 </a:t>
            </a:r>
            <a:endParaRPr lang="uk-UA" sz="1600" b="1" dirty="0" smtClean="0"/>
          </a:p>
          <a:p>
            <a:pPr marL="0" indent="0">
              <a:buNone/>
            </a:pPr>
            <a:r>
              <a:rPr lang="uk-UA" sz="1600" dirty="0" smtClean="0"/>
              <a:t>Налаштування </a:t>
            </a:r>
            <a:r>
              <a:rPr lang="uk-UA" sz="1600" dirty="0"/>
              <a:t>знаходиться </a:t>
            </a:r>
            <a:r>
              <a:rPr lang="uk-UA" sz="1600" b="1" dirty="0"/>
              <a:t>CAPsMAN→Datapaths</a:t>
            </a:r>
          </a:p>
        </p:txBody>
      </p:sp>
      <p:pic>
        <p:nvPicPr>
          <p:cNvPr id="2" name="Picture 1"/>
          <p:cNvPicPr>
            <a:picLocks noChangeAspect="1"/>
          </p:cNvPicPr>
          <p:nvPr/>
        </p:nvPicPr>
        <p:blipFill>
          <a:blip r:embed="rId2"/>
          <a:stretch>
            <a:fillRect/>
          </a:stretch>
        </p:blipFill>
        <p:spPr>
          <a:xfrm>
            <a:off x="2501867" y="1039812"/>
            <a:ext cx="3686175" cy="4448175"/>
          </a:xfrm>
          <a:prstGeom prst="rect">
            <a:avLst/>
          </a:prstGeom>
        </p:spPr>
      </p:pic>
    </p:spTree>
    <p:extLst>
      <p:ext uri="{BB962C8B-B14F-4D97-AF65-F5344CB8AC3E}">
        <p14:creationId xmlns:p14="http://schemas.microsoft.com/office/powerpoint/2010/main" val="303979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Оновлення параметрів Datapath для мережі типу Guest на MikroTik-1</a:t>
            </a:r>
          </a:p>
        </p:txBody>
      </p:sp>
      <p:pic>
        <p:nvPicPr>
          <p:cNvPr id="2" name="Picture 1"/>
          <p:cNvPicPr>
            <a:picLocks noChangeAspect="1"/>
          </p:cNvPicPr>
          <p:nvPr/>
        </p:nvPicPr>
        <p:blipFill>
          <a:blip r:embed="rId2"/>
          <a:stretch>
            <a:fillRect/>
          </a:stretch>
        </p:blipFill>
        <p:spPr>
          <a:xfrm>
            <a:off x="1271587" y="600075"/>
            <a:ext cx="3629025" cy="4286250"/>
          </a:xfrm>
          <a:prstGeom prst="rect">
            <a:avLst/>
          </a:prstGeom>
        </p:spPr>
      </p:pic>
      <p:sp>
        <p:nvSpPr>
          <p:cNvPr id="4" name="Rectangle 3"/>
          <p:cNvSpPr/>
          <p:nvPr/>
        </p:nvSpPr>
        <p:spPr>
          <a:xfrm>
            <a:off x="520700" y="5278170"/>
            <a:ext cx="9461500" cy="1384995"/>
          </a:xfrm>
          <a:prstGeom prst="rect">
            <a:avLst/>
          </a:prstGeom>
        </p:spPr>
        <p:txBody>
          <a:bodyPr wrap="square">
            <a:spAutoFit/>
          </a:bodyPr>
          <a:lstStyle/>
          <a:p>
            <a:r>
              <a:rPr lang="uk-UA" sz="1400" dirty="0"/>
              <a:t>VLAN Mode – визначає режим VLAN: </a:t>
            </a:r>
            <a:endParaRPr lang="uk-UA" sz="1400" dirty="0" smtClean="0"/>
          </a:p>
          <a:p>
            <a:pPr marL="285750" indent="-285750">
              <a:buFont typeface="Arial" panose="020B0604020202020204" pitchFamily="34" charset="0"/>
              <a:buChar char="•"/>
            </a:pPr>
            <a:r>
              <a:rPr lang="uk-UA" sz="1400" b="1" i="1" dirty="0" smtClean="0"/>
              <a:t>no </a:t>
            </a:r>
            <a:r>
              <a:rPr lang="uk-UA" sz="1400" b="1" i="1" dirty="0"/>
              <a:t>tag </a:t>
            </a:r>
            <a:r>
              <a:rPr lang="uk-UA" sz="1400" dirty="0"/>
              <a:t>– не використовуватись VLAD ID у фільтрації пакетів; </a:t>
            </a:r>
            <a:endParaRPr lang="uk-UA" sz="1400" dirty="0" smtClean="0"/>
          </a:p>
          <a:p>
            <a:pPr marL="285750" indent="-285750">
              <a:buFont typeface="Arial" panose="020B0604020202020204" pitchFamily="34" charset="0"/>
              <a:buChar char="•"/>
            </a:pPr>
            <a:r>
              <a:rPr lang="uk-UA" sz="1400" b="1" i="1" dirty="0" smtClean="0"/>
              <a:t>use </a:t>
            </a:r>
            <a:r>
              <a:rPr lang="uk-UA" sz="1400" b="1" i="1" dirty="0"/>
              <a:t>service tag</a:t>
            </a:r>
            <a:r>
              <a:rPr lang="uk-UA" sz="1400" dirty="0"/>
              <a:t> – використовувати вкладений VLAN (VLAN у VLAN, 802.1QinQ). Використовується, коли 4096 VLAN-ів недостатньо. </a:t>
            </a:r>
            <a:endParaRPr lang="uk-UA" sz="1400" dirty="0" smtClean="0"/>
          </a:p>
          <a:p>
            <a:pPr marL="285750" indent="-285750">
              <a:buFont typeface="Arial" panose="020B0604020202020204" pitchFamily="34" charset="0"/>
              <a:buChar char="•"/>
            </a:pPr>
            <a:r>
              <a:rPr lang="uk-UA" sz="1400" b="1" i="1" dirty="0" smtClean="0"/>
              <a:t>use </a:t>
            </a:r>
            <a:r>
              <a:rPr lang="uk-UA" sz="1400" b="1" i="1" dirty="0"/>
              <a:t>tag </a:t>
            </a:r>
            <a:r>
              <a:rPr lang="uk-UA" sz="1400" dirty="0"/>
              <a:t>– використовувати VLAD ID. </a:t>
            </a:r>
            <a:endParaRPr lang="uk-UA" sz="1400" dirty="0" smtClean="0"/>
          </a:p>
          <a:p>
            <a:r>
              <a:rPr lang="uk-UA" sz="1400" dirty="0" smtClean="0"/>
              <a:t>VLAD </a:t>
            </a:r>
            <a:r>
              <a:rPr lang="uk-UA" sz="1400" dirty="0"/>
              <a:t>ID – тег VLAN, який призначатиметься всім пакетам на поточному WiFi інтерфейсі.</a:t>
            </a:r>
          </a:p>
        </p:txBody>
      </p:sp>
    </p:spTree>
    <p:extLst>
      <p:ext uri="{BB962C8B-B14F-4D97-AF65-F5344CB8AC3E}">
        <p14:creationId xmlns:p14="http://schemas.microsoft.com/office/powerpoint/2010/main" val="3232538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управлінського VLAN на MikroTik-1 </a:t>
            </a:r>
            <a:endParaRPr lang="uk-UA" sz="1600" b="1" dirty="0" smtClean="0"/>
          </a:p>
          <a:p>
            <a:pPr marL="0" indent="0">
              <a:buNone/>
            </a:pPr>
            <a:r>
              <a:rPr lang="uk-UA" sz="1600" dirty="0" smtClean="0"/>
              <a:t>Налаштування </a:t>
            </a:r>
            <a:r>
              <a:rPr lang="uk-UA" sz="1600" dirty="0"/>
              <a:t>знаходиться </a:t>
            </a:r>
            <a:r>
              <a:rPr lang="uk-UA" sz="1600" b="1" dirty="0"/>
              <a:t>Interface→VLAN</a:t>
            </a:r>
          </a:p>
        </p:txBody>
      </p:sp>
      <p:pic>
        <p:nvPicPr>
          <p:cNvPr id="2" name="Picture 1"/>
          <p:cNvPicPr>
            <a:picLocks noChangeAspect="1"/>
          </p:cNvPicPr>
          <p:nvPr/>
        </p:nvPicPr>
        <p:blipFill>
          <a:blip r:embed="rId2"/>
          <a:stretch>
            <a:fillRect/>
          </a:stretch>
        </p:blipFill>
        <p:spPr>
          <a:xfrm>
            <a:off x="1741297" y="1011426"/>
            <a:ext cx="4314825" cy="3743325"/>
          </a:xfrm>
          <a:prstGeom prst="rect">
            <a:avLst/>
          </a:prstGeom>
        </p:spPr>
      </p:pic>
    </p:spTree>
    <p:extLst>
      <p:ext uri="{BB962C8B-B14F-4D97-AF65-F5344CB8AC3E}">
        <p14:creationId xmlns:p14="http://schemas.microsoft.com/office/powerpoint/2010/main" val="756634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WiFi клієнтів мережі типу LAN на MikroTik-1</a:t>
            </a:r>
          </a:p>
        </p:txBody>
      </p:sp>
      <p:pic>
        <p:nvPicPr>
          <p:cNvPr id="2" name="Picture 1"/>
          <p:cNvPicPr>
            <a:picLocks noChangeAspect="1"/>
          </p:cNvPicPr>
          <p:nvPr/>
        </p:nvPicPr>
        <p:blipFill>
          <a:blip r:embed="rId2"/>
          <a:stretch>
            <a:fillRect/>
          </a:stretch>
        </p:blipFill>
        <p:spPr>
          <a:xfrm>
            <a:off x="1949417" y="666679"/>
            <a:ext cx="4238625" cy="4105275"/>
          </a:xfrm>
          <a:prstGeom prst="rect">
            <a:avLst/>
          </a:prstGeom>
        </p:spPr>
      </p:pic>
    </p:spTree>
    <p:extLst>
      <p:ext uri="{BB962C8B-B14F-4D97-AF65-F5344CB8AC3E}">
        <p14:creationId xmlns:p14="http://schemas.microsoft.com/office/powerpoint/2010/main" val="2081611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WiFi клієнтів мережі типу Guest на MikroTik-1</a:t>
            </a:r>
          </a:p>
        </p:txBody>
      </p:sp>
      <p:pic>
        <p:nvPicPr>
          <p:cNvPr id="2" name="Picture 1"/>
          <p:cNvPicPr>
            <a:picLocks noChangeAspect="1"/>
          </p:cNvPicPr>
          <p:nvPr/>
        </p:nvPicPr>
        <p:blipFill>
          <a:blip r:embed="rId2"/>
          <a:stretch>
            <a:fillRect/>
          </a:stretch>
        </p:blipFill>
        <p:spPr>
          <a:xfrm>
            <a:off x="1528976" y="561264"/>
            <a:ext cx="4248150" cy="4343400"/>
          </a:xfrm>
          <a:prstGeom prst="rect">
            <a:avLst/>
          </a:prstGeom>
        </p:spPr>
      </p:pic>
    </p:spTree>
    <p:extLst>
      <p:ext uri="{BB962C8B-B14F-4D97-AF65-F5344CB8AC3E}">
        <p14:creationId xmlns:p14="http://schemas.microsoft.com/office/powerpoint/2010/main" val="955372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Додавання VLAN для Ethernet клієнтів мережі типу LAN на MikroTik-1</a:t>
            </a:r>
          </a:p>
        </p:txBody>
      </p:sp>
      <p:pic>
        <p:nvPicPr>
          <p:cNvPr id="2" name="Picture 1"/>
          <p:cNvPicPr>
            <a:picLocks noChangeAspect="1"/>
          </p:cNvPicPr>
          <p:nvPr/>
        </p:nvPicPr>
        <p:blipFill>
          <a:blip r:embed="rId2"/>
          <a:stretch>
            <a:fillRect/>
          </a:stretch>
        </p:blipFill>
        <p:spPr>
          <a:xfrm>
            <a:off x="1213798" y="546621"/>
            <a:ext cx="4305300" cy="4591050"/>
          </a:xfrm>
          <a:prstGeom prst="rect">
            <a:avLst/>
          </a:prstGeom>
        </p:spPr>
      </p:pic>
    </p:spTree>
    <p:extLst>
      <p:ext uri="{BB962C8B-B14F-4D97-AF65-F5344CB8AC3E}">
        <p14:creationId xmlns:p14="http://schemas.microsoft.com/office/powerpoint/2010/main" val="2508333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Список IP адрес до переходу на VLAN на </a:t>
            </a:r>
            <a:r>
              <a:rPr lang="uk-UA" sz="1600" b="1" dirty="0" smtClean="0"/>
              <a:t>MikroTik-1</a:t>
            </a:r>
          </a:p>
          <a:p>
            <a:pPr marL="0" indent="0">
              <a:buNone/>
            </a:pPr>
            <a:r>
              <a:rPr lang="uk-UA" sz="1600" dirty="0" smtClean="0"/>
              <a:t> </a:t>
            </a:r>
            <a:r>
              <a:rPr lang="uk-UA" sz="1600" dirty="0"/>
              <a:t>Налаштування знаходиться </a:t>
            </a:r>
            <a:r>
              <a:rPr lang="uk-UA" sz="1600" b="1" dirty="0"/>
              <a:t>IP→Addresses</a:t>
            </a:r>
          </a:p>
        </p:txBody>
      </p:sp>
      <p:pic>
        <p:nvPicPr>
          <p:cNvPr id="2" name="Picture 1"/>
          <p:cNvPicPr>
            <a:picLocks noChangeAspect="1"/>
          </p:cNvPicPr>
          <p:nvPr/>
        </p:nvPicPr>
        <p:blipFill>
          <a:blip r:embed="rId2"/>
          <a:stretch>
            <a:fillRect/>
          </a:stretch>
        </p:blipFill>
        <p:spPr>
          <a:xfrm>
            <a:off x="849430" y="970626"/>
            <a:ext cx="4324350" cy="1095375"/>
          </a:xfrm>
          <a:prstGeom prst="rect">
            <a:avLst/>
          </a:prstGeom>
        </p:spPr>
      </p:pic>
      <p:sp>
        <p:nvSpPr>
          <p:cNvPr id="4" name="Rectangle 3"/>
          <p:cNvSpPr/>
          <p:nvPr/>
        </p:nvSpPr>
        <p:spPr>
          <a:xfrm>
            <a:off x="6188042" y="208230"/>
            <a:ext cx="4212435" cy="338554"/>
          </a:xfrm>
          <a:prstGeom prst="rect">
            <a:avLst/>
          </a:prstGeom>
        </p:spPr>
        <p:txBody>
          <a:bodyPr wrap="none">
            <a:spAutoFit/>
          </a:bodyPr>
          <a:lstStyle/>
          <a:p>
            <a:r>
              <a:rPr lang="uk-UA" sz="1600" b="1" dirty="0"/>
              <a:t>Оновлення IP-адреси для VLAN на MikroTik-1</a:t>
            </a:r>
          </a:p>
        </p:txBody>
      </p:sp>
      <p:pic>
        <p:nvPicPr>
          <p:cNvPr id="5" name="Picture 4"/>
          <p:cNvPicPr>
            <a:picLocks noChangeAspect="1"/>
          </p:cNvPicPr>
          <p:nvPr/>
        </p:nvPicPr>
        <p:blipFill>
          <a:blip r:embed="rId3"/>
          <a:stretch>
            <a:fillRect/>
          </a:stretch>
        </p:blipFill>
        <p:spPr>
          <a:xfrm>
            <a:off x="6352352" y="808700"/>
            <a:ext cx="4048125" cy="1419225"/>
          </a:xfrm>
          <a:prstGeom prst="rect">
            <a:avLst/>
          </a:prstGeom>
        </p:spPr>
      </p:pic>
      <p:sp>
        <p:nvSpPr>
          <p:cNvPr id="6" name="Rectangle 5"/>
          <p:cNvSpPr/>
          <p:nvPr/>
        </p:nvSpPr>
        <p:spPr>
          <a:xfrm>
            <a:off x="398351" y="2405546"/>
            <a:ext cx="6096000" cy="584775"/>
          </a:xfrm>
          <a:prstGeom prst="rect">
            <a:avLst/>
          </a:prstGeom>
        </p:spPr>
        <p:txBody>
          <a:bodyPr>
            <a:spAutoFit/>
          </a:bodyPr>
          <a:lstStyle/>
          <a:p>
            <a:r>
              <a:rPr lang="uk-UA" sz="1600" b="1" dirty="0"/>
              <a:t>Налаштування сервера DHCP для VLAN на MikroTik-1 </a:t>
            </a:r>
            <a:endParaRPr lang="uk-UA" sz="1600" b="1" dirty="0" smtClean="0"/>
          </a:p>
          <a:p>
            <a:r>
              <a:rPr lang="uk-UA" sz="1600" dirty="0" smtClean="0"/>
              <a:t>Налаштування </a:t>
            </a:r>
            <a:r>
              <a:rPr lang="uk-UA" sz="1600" dirty="0"/>
              <a:t>знаходиться </a:t>
            </a:r>
            <a:r>
              <a:rPr lang="uk-UA" sz="1600" b="1" dirty="0"/>
              <a:t>IP→DHCP Server</a:t>
            </a:r>
          </a:p>
        </p:txBody>
      </p:sp>
      <p:pic>
        <p:nvPicPr>
          <p:cNvPr id="7" name="Picture 6"/>
          <p:cNvPicPr>
            <a:picLocks noChangeAspect="1"/>
          </p:cNvPicPr>
          <p:nvPr/>
        </p:nvPicPr>
        <p:blipFill>
          <a:blip r:embed="rId4"/>
          <a:stretch>
            <a:fillRect/>
          </a:stretch>
        </p:blipFill>
        <p:spPr>
          <a:xfrm>
            <a:off x="820855" y="2990321"/>
            <a:ext cx="4174226" cy="1451905"/>
          </a:xfrm>
          <a:prstGeom prst="rect">
            <a:avLst/>
          </a:prstGeom>
        </p:spPr>
      </p:pic>
      <p:sp>
        <p:nvSpPr>
          <p:cNvPr id="8" name="Rectangle 7"/>
          <p:cNvSpPr/>
          <p:nvPr/>
        </p:nvSpPr>
        <p:spPr>
          <a:xfrm>
            <a:off x="5881734" y="2405546"/>
            <a:ext cx="6096000" cy="584775"/>
          </a:xfrm>
          <a:prstGeom prst="rect">
            <a:avLst/>
          </a:prstGeom>
        </p:spPr>
        <p:txBody>
          <a:bodyPr>
            <a:spAutoFit/>
          </a:bodyPr>
          <a:lstStyle/>
          <a:p>
            <a:r>
              <a:rPr lang="uk-UA" sz="1600" b="1" dirty="0"/>
              <a:t>Налаштування параметрів мережі для VLAN на MikroTik-1 </a:t>
            </a:r>
            <a:r>
              <a:rPr lang="uk-UA" sz="1600" dirty="0"/>
              <a:t>Налаштування знаходиться </a:t>
            </a:r>
            <a:r>
              <a:rPr lang="uk-UA" sz="1600" b="1" dirty="0"/>
              <a:t>IP→DHCP Server→Networks</a:t>
            </a:r>
          </a:p>
        </p:txBody>
      </p:sp>
      <p:pic>
        <p:nvPicPr>
          <p:cNvPr id="9" name="Picture 8"/>
          <p:cNvPicPr>
            <a:picLocks noChangeAspect="1"/>
          </p:cNvPicPr>
          <p:nvPr/>
        </p:nvPicPr>
        <p:blipFill>
          <a:blip r:embed="rId5"/>
          <a:stretch>
            <a:fillRect/>
          </a:stretch>
        </p:blipFill>
        <p:spPr>
          <a:xfrm>
            <a:off x="6158763" y="2990321"/>
            <a:ext cx="2962275" cy="1533525"/>
          </a:xfrm>
          <a:prstGeom prst="rect">
            <a:avLst/>
          </a:prstGeom>
        </p:spPr>
      </p:pic>
      <p:sp>
        <p:nvSpPr>
          <p:cNvPr id="10" name="Rectangle 9"/>
          <p:cNvSpPr/>
          <p:nvPr/>
        </p:nvSpPr>
        <p:spPr>
          <a:xfrm>
            <a:off x="398351" y="4541306"/>
            <a:ext cx="6096000" cy="584775"/>
          </a:xfrm>
          <a:prstGeom prst="rect">
            <a:avLst/>
          </a:prstGeom>
        </p:spPr>
        <p:txBody>
          <a:bodyPr>
            <a:spAutoFit/>
          </a:bodyPr>
          <a:lstStyle/>
          <a:p>
            <a:r>
              <a:rPr lang="uk-UA" sz="1600" b="1" dirty="0"/>
              <a:t>Налаштування діапазонів IP-адрес для VLAN на MikroTik-1 </a:t>
            </a:r>
            <a:r>
              <a:rPr lang="uk-UA" sz="1600" dirty="0"/>
              <a:t>Налаштування знаходиться </a:t>
            </a:r>
            <a:r>
              <a:rPr lang="uk-UA" sz="1600" b="1" dirty="0"/>
              <a:t>IP→Pool</a:t>
            </a:r>
          </a:p>
        </p:txBody>
      </p:sp>
      <p:pic>
        <p:nvPicPr>
          <p:cNvPr id="11" name="Picture 10"/>
          <p:cNvPicPr>
            <a:picLocks noChangeAspect="1"/>
          </p:cNvPicPr>
          <p:nvPr/>
        </p:nvPicPr>
        <p:blipFill>
          <a:blip r:embed="rId6"/>
          <a:stretch>
            <a:fillRect/>
          </a:stretch>
        </p:blipFill>
        <p:spPr>
          <a:xfrm>
            <a:off x="752040" y="5143541"/>
            <a:ext cx="3467100" cy="1524000"/>
          </a:xfrm>
          <a:prstGeom prst="rect">
            <a:avLst/>
          </a:prstGeom>
        </p:spPr>
      </p:pic>
    </p:spTree>
    <p:extLst>
      <p:ext uri="{BB962C8B-B14F-4D97-AF65-F5344CB8AC3E}">
        <p14:creationId xmlns:p14="http://schemas.microsoft.com/office/powerpoint/2010/main" val="1193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пароля </a:t>
            </a:r>
            <a:r>
              <a:rPr lang="uk-UA" sz="1600" b="1" dirty="0" smtClean="0"/>
              <a:t>CAPsMAN </a:t>
            </a:r>
            <a:endParaRPr lang="en-US" sz="1600" b="1" dirty="0" smtClean="0"/>
          </a:p>
          <a:p>
            <a:pPr marL="0" indent="0">
              <a:buNone/>
            </a:pPr>
            <a:r>
              <a:rPr lang="uk-UA" sz="1600" dirty="0" smtClean="0"/>
              <a:t>Налаштування знаходиться в </a:t>
            </a:r>
            <a:r>
              <a:rPr lang="uk-UA" sz="1600" b="1" dirty="0" smtClean="0"/>
              <a:t>CAPsMAN→Security Cfg</a:t>
            </a:r>
            <a:r>
              <a:rPr lang="uk-UA" sz="1600" dirty="0" smtClean="0"/>
              <a:t>.</a:t>
            </a:r>
            <a:endParaRPr lang="uk-UA" sz="1600" dirty="0"/>
          </a:p>
        </p:txBody>
      </p:sp>
      <p:pic>
        <p:nvPicPr>
          <p:cNvPr id="4" name="Picture 3"/>
          <p:cNvPicPr>
            <a:picLocks noChangeAspect="1"/>
          </p:cNvPicPr>
          <p:nvPr/>
        </p:nvPicPr>
        <p:blipFill>
          <a:blip r:embed="rId2"/>
          <a:stretch>
            <a:fillRect/>
          </a:stretch>
        </p:blipFill>
        <p:spPr>
          <a:xfrm>
            <a:off x="3089409" y="1170930"/>
            <a:ext cx="5610225" cy="3524250"/>
          </a:xfrm>
          <a:prstGeom prst="rect">
            <a:avLst/>
          </a:prstGeom>
        </p:spPr>
      </p:pic>
    </p:spTree>
    <p:extLst>
      <p:ext uri="{BB962C8B-B14F-4D97-AF65-F5344CB8AC3E}">
        <p14:creationId xmlns:p14="http://schemas.microsoft.com/office/powerpoint/2010/main" val="91751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Активація VLAN на бриджі Bridge-LAN на MikroTik-1 </a:t>
            </a:r>
            <a:endParaRPr lang="uk-UA" sz="1600" b="1" dirty="0" smtClean="0"/>
          </a:p>
          <a:p>
            <a:pPr marL="0" indent="0">
              <a:buNone/>
            </a:pPr>
            <a:r>
              <a:rPr lang="uk-UA" sz="1600" dirty="0" smtClean="0"/>
              <a:t>Налаштування </a:t>
            </a:r>
            <a:r>
              <a:rPr lang="uk-UA" sz="1600" dirty="0"/>
              <a:t>знаходиться </a:t>
            </a:r>
            <a:r>
              <a:rPr lang="uk-UA" sz="1600" b="1" dirty="0"/>
              <a:t>Bridge→Bridge</a:t>
            </a:r>
          </a:p>
        </p:txBody>
      </p:sp>
      <p:pic>
        <p:nvPicPr>
          <p:cNvPr id="2" name="Picture 1"/>
          <p:cNvPicPr>
            <a:picLocks noChangeAspect="1"/>
          </p:cNvPicPr>
          <p:nvPr/>
        </p:nvPicPr>
        <p:blipFill>
          <a:blip r:embed="rId2"/>
          <a:stretch>
            <a:fillRect/>
          </a:stretch>
        </p:blipFill>
        <p:spPr>
          <a:xfrm>
            <a:off x="398352" y="873173"/>
            <a:ext cx="4009876" cy="2797176"/>
          </a:xfrm>
          <a:prstGeom prst="rect">
            <a:avLst/>
          </a:prstGeom>
        </p:spPr>
      </p:pic>
      <p:sp>
        <p:nvSpPr>
          <p:cNvPr id="4" name="Rectangle 3"/>
          <p:cNvSpPr/>
          <p:nvPr/>
        </p:nvSpPr>
        <p:spPr>
          <a:xfrm>
            <a:off x="5832994" y="208230"/>
            <a:ext cx="4930581" cy="338554"/>
          </a:xfrm>
          <a:prstGeom prst="rect">
            <a:avLst/>
          </a:prstGeom>
        </p:spPr>
        <p:txBody>
          <a:bodyPr wrap="none">
            <a:spAutoFit/>
          </a:bodyPr>
          <a:lstStyle/>
          <a:p>
            <a:r>
              <a:rPr lang="uk-UA" sz="1600" b="1" dirty="0"/>
              <a:t>Активація VLAN на бриджі Bridge-Guest на MikroTik-1</a:t>
            </a:r>
          </a:p>
        </p:txBody>
      </p:sp>
      <p:pic>
        <p:nvPicPr>
          <p:cNvPr id="5" name="Picture 4"/>
          <p:cNvPicPr>
            <a:picLocks noChangeAspect="1"/>
          </p:cNvPicPr>
          <p:nvPr/>
        </p:nvPicPr>
        <p:blipFill>
          <a:blip r:embed="rId3"/>
          <a:stretch>
            <a:fillRect/>
          </a:stretch>
        </p:blipFill>
        <p:spPr>
          <a:xfrm>
            <a:off x="6127845" y="873174"/>
            <a:ext cx="4000924" cy="2741210"/>
          </a:xfrm>
          <a:prstGeom prst="rect">
            <a:avLst/>
          </a:prstGeom>
        </p:spPr>
      </p:pic>
      <p:sp>
        <p:nvSpPr>
          <p:cNvPr id="6" name="Rectangle 5"/>
          <p:cNvSpPr/>
          <p:nvPr/>
        </p:nvSpPr>
        <p:spPr>
          <a:xfrm>
            <a:off x="2902360" y="3709347"/>
            <a:ext cx="4815870" cy="338554"/>
          </a:xfrm>
          <a:prstGeom prst="rect">
            <a:avLst/>
          </a:prstGeom>
        </p:spPr>
        <p:txBody>
          <a:bodyPr wrap="none">
            <a:spAutoFit/>
          </a:bodyPr>
          <a:lstStyle/>
          <a:p>
            <a:r>
              <a:rPr lang="uk-UA" sz="1600" b="1" dirty="0"/>
              <a:t>Активація VLAN на бриджі Bridge-WiFi на MikroTik-1</a:t>
            </a:r>
          </a:p>
        </p:txBody>
      </p:sp>
      <p:pic>
        <p:nvPicPr>
          <p:cNvPr id="7" name="Picture 6"/>
          <p:cNvPicPr>
            <a:picLocks noChangeAspect="1"/>
          </p:cNvPicPr>
          <p:nvPr/>
        </p:nvPicPr>
        <p:blipFill>
          <a:blip r:embed="rId4"/>
          <a:stretch>
            <a:fillRect/>
          </a:stretch>
        </p:blipFill>
        <p:spPr>
          <a:xfrm>
            <a:off x="3359980" y="4087923"/>
            <a:ext cx="3900630" cy="2680083"/>
          </a:xfrm>
          <a:prstGeom prst="rect">
            <a:avLst/>
          </a:prstGeom>
        </p:spPr>
      </p:pic>
    </p:spTree>
    <p:extLst>
      <p:ext uri="{BB962C8B-B14F-4D97-AF65-F5344CB8AC3E}">
        <p14:creationId xmlns:p14="http://schemas.microsoft.com/office/powerpoint/2010/main" val="4076202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2" y="208230"/>
            <a:ext cx="5265470" cy="5714898"/>
          </a:xfrm>
        </p:spPr>
        <p:txBody>
          <a:bodyPr>
            <a:normAutofit/>
          </a:bodyPr>
          <a:lstStyle/>
          <a:p>
            <a:pPr marL="0" indent="0">
              <a:buNone/>
            </a:pPr>
            <a:r>
              <a:rPr lang="uk-UA" sz="1600" b="1" dirty="0"/>
              <a:t>Налаштування тегованих та нетегованих портів VLAN ID 200 на MikroTik-1 </a:t>
            </a:r>
            <a:endParaRPr lang="uk-UA" sz="1600" b="1" dirty="0" smtClean="0"/>
          </a:p>
          <a:p>
            <a:pPr marL="0" indent="0">
              <a:buNone/>
            </a:pPr>
            <a:r>
              <a:rPr lang="uk-UA" sz="1600" dirty="0" smtClean="0"/>
              <a:t>Налаштування </a:t>
            </a:r>
            <a:r>
              <a:rPr lang="uk-UA" sz="1600" dirty="0"/>
              <a:t>знаходиться </a:t>
            </a:r>
            <a:r>
              <a:rPr lang="uk-UA" sz="1600" b="1" dirty="0"/>
              <a:t>Bridge→VLANs</a:t>
            </a:r>
          </a:p>
        </p:txBody>
      </p:sp>
      <p:pic>
        <p:nvPicPr>
          <p:cNvPr id="2" name="Picture 1"/>
          <p:cNvPicPr>
            <a:picLocks noChangeAspect="1"/>
          </p:cNvPicPr>
          <p:nvPr/>
        </p:nvPicPr>
        <p:blipFill>
          <a:blip r:embed="rId2"/>
          <a:stretch>
            <a:fillRect/>
          </a:stretch>
        </p:blipFill>
        <p:spPr>
          <a:xfrm>
            <a:off x="534828" y="1199724"/>
            <a:ext cx="3313841" cy="2463768"/>
          </a:xfrm>
          <a:prstGeom prst="rect">
            <a:avLst/>
          </a:prstGeom>
        </p:spPr>
      </p:pic>
      <p:sp>
        <p:nvSpPr>
          <p:cNvPr id="4" name="Rectangle 3"/>
          <p:cNvSpPr/>
          <p:nvPr/>
        </p:nvSpPr>
        <p:spPr>
          <a:xfrm>
            <a:off x="6380972" y="143504"/>
            <a:ext cx="5811028" cy="338554"/>
          </a:xfrm>
          <a:prstGeom prst="rect">
            <a:avLst/>
          </a:prstGeom>
        </p:spPr>
        <p:txBody>
          <a:bodyPr wrap="square">
            <a:spAutoFit/>
          </a:bodyPr>
          <a:lstStyle/>
          <a:p>
            <a:r>
              <a:rPr lang="uk-UA" sz="1600" b="1" dirty="0"/>
              <a:t>Налаштування тегованих портів VLAN </a:t>
            </a:r>
            <a:r>
              <a:rPr lang="uk-UA" sz="1600" b="1" dirty="0" smtClean="0"/>
              <a:t>ID 300 </a:t>
            </a:r>
            <a:r>
              <a:rPr lang="uk-UA" sz="1600" b="1" dirty="0"/>
              <a:t>на MikroTik-1</a:t>
            </a:r>
          </a:p>
        </p:txBody>
      </p:sp>
      <p:pic>
        <p:nvPicPr>
          <p:cNvPr id="5" name="Picture 4"/>
          <p:cNvPicPr>
            <a:picLocks noChangeAspect="1"/>
          </p:cNvPicPr>
          <p:nvPr/>
        </p:nvPicPr>
        <p:blipFill>
          <a:blip r:embed="rId3"/>
          <a:stretch>
            <a:fillRect/>
          </a:stretch>
        </p:blipFill>
        <p:spPr>
          <a:xfrm>
            <a:off x="7192370" y="482058"/>
            <a:ext cx="3027456" cy="3149204"/>
          </a:xfrm>
          <a:prstGeom prst="rect">
            <a:avLst/>
          </a:prstGeom>
        </p:spPr>
      </p:pic>
      <p:sp>
        <p:nvSpPr>
          <p:cNvPr id="6" name="Rectangle 5"/>
          <p:cNvSpPr/>
          <p:nvPr/>
        </p:nvSpPr>
        <p:spPr>
          <a:xfrm>
            <a:off x="398352" y="3663492"/>
            <a:ext cx="5101696" cy="584775"/>
          </a:xfrm>
          <a:prstGeom prst="rect">
            <a:avLst/>
          </a:prstGeom>
        </p:spPr>
        <p:txBody>
          <a:bodyPr wrap="square">
            <a:spAutoFit/>
          </a:bodyPr>
          <a:lstStyle/>
          <a:p>
            <a:r>
              <a:rPr lang="uk-UA" sz="1600" b="1" dirty="0"/>
              <a:t>Налаштування тегованих та нетегованих портів VLAN ID 500 на MikroTik-1</a:t>
            </a:r>
          </a:p>
        </p:txBody>
      </p:sp>
      <p:pic>
        <p:nvPicPr>
          <p:cNvPr id="7" name="Picture 6"/>
          <p:cNvPicPr>
            <a:picLocks noChangeAspect="1"/>
          </p:cNvPicPr>
          <p:nvPr/>
        </p:nvPicPr>
        <p:blipFill>
          <a:blip r:embed="rId4"/>
          <a:stretch>
            <a:fillRect/>
          </a:stretch>
        </p:blipFill>
        <p:spPr>
          <a:xfrm>
            <a:off x="534828" y="4248267"/>
            <a:ext cx="3503536" cy="2573870"/>
          </a:xfrm>
          <a:prstGeom prst="rect">
            <a:avLst/>
          </a:prstGeom>
        </p:spPr>
      </p:pic>
      <p:sp>
        <p:nvSpPr>
          <p:cNvPr id="8" name="Rectangle 7"/>
          <p:cNvSpPr/>
          <p:nvPr/>
        </p:nvSpPr>
        <p:spPr>
          <a:xfrm>
            <a:off x="6096000" y="3663492"/>
            <a:ext cx="6096000" cy="338554"/>
          </a:xfrm>
          <a:prstGeom prst="rect">
            <a:avLst/>
          </a:prstGeom>
        </p:spPr>
        <p:txBody>
          <a:bodyPr>
            <a:spAutoFit/>
          </a:bodyPr>
          <a:lstStyle/>
          <a:p>
            <a:r>
              <a:rPr lang="uk-UA" sz="1600" b="1" dirty="0"/>
              <a:t>Фільтрування по VLAN ID на нетегованому порту на MikroTik-1</a:t>
            </a:r>
          </a:p>
        </p:txBody>
      </p:sp>
      <p:pic>
        <p:nvPicPr>
          <p:cNvPr id="9" name="Picture 8"/>
          <p:cNvPicPr>
            <a:picLocks noChangeAspect="1"/>
          </p:cNvPicPr>
          <p:nvPr/>
        </p:nvPicPr>
        <p:blipFill>
          <a:blip r:embed="rId5"/>
          <a:stretch>
            <a:fillRect/>
          </a:stretch>
        </p:blipFill>
        <p:spPr>
          <a:xfrm>
            <a:off x="7192370" y="3823038"/>
            <a:ext cx="3341853" cy="2999099"/>
          </a:xfrm>
          <a:prstGeom prst="rect">
            <a:avLst/>
          </a:prstGeom>
        </p:spPr>
      </p:pic>
    </p:spTree>
    <p:extLst>
      <p:ext uri="{BB962C8B-B14F-4D97-AF65-F5344CB8AC3E}">
        <p14:creationId xmlns:p14="http://schemas.microsoft.com/office/powerpoint/2010/main" val="3670316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5535" y="156549"/>
            <a:ext cx="1135439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model = RB952Ui-5ac2nD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serial number = D3D50CFDE400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channel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band=2ghz-b/g/n name=2G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band=5ghz-a/n/ac name=5G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name=Bridge-Guest vlan-filtering=yes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admin-mac=1A:D2:D1:B2:42:7A auto-mac=no name=Bridge-LAN vlan-filtering=yes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admin-mac=1E:42:BC:AF:2A:1B auto-mac=no name=Bridge-WiFi vlan-filtering=yes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2442/20-eC/gn(28dBm),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default-name=wlan1 ]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managed by CAPsMAN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channel: 5785/20-eeCe/ac(28dBm), SSID: MT, CAPsMAN forwarding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default-name=wlan2 ] ssid=MikroTik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name=Vlan-200 vlan-id=200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interface=Bridge-WiFi name=Vlan-300 vlan-id=300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interface=Bridge-Guest name=Vlan-400 vlan-id=400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name=Vlan-500 vlan-id=500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bridge=Bridge-WiFi client-to-client-forwarding=yes name=Datapath-LAN  vlan-id=300 vlan-mode=use-tag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bridge=Bridge-Guest name=Datapath-Guest vlan-id=400 vlan-mode=use-tag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security 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name=Security-LAN passphrase=mikrotikconfigukr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name=Security-Guest passphrase=22224444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configuration </a:t>
            </a:r>
          </a:p>
        </p:txBody>
      </p:sp>
    </p:spTree>
    <p:extLst>
      <p:ext uri="{BB962C8B-B14F-4D97-AF65-F5344CB8AC3E}">
        <p14:creationId xmlns:p14="http://schemas.microsoft.com/office/powerpoint/2010/main" val="1069253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1461792"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name=Security-LAN passphrase=mikrotikconfigukr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authentication-types=wpa2-psk encryption=aes-ccm group-encryption=aes-ccm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group-key-update=20m name=Security-Guest passphrase=22224444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configuration add channel=2G country=no_country_set datapath=Datapath-LAN mode=ap name=\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Cfg-2G-LAN security=Security-LAN ssid=MT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channel=5G country=no_country_set datapath=Datapath-LAN mode=ap name=\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Cfg-5G-LAN security=Security-LAN ssid=MT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channel=2G country=no_country_set datapath=Datapath-Guest mode=ap name=\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Cfg-2G-Guest security=Security-Guest ssid=MT-G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channel=5G country=no_country_set datapath=Datapath-Guest mode=ap name=\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Cfg-5G-Guest security=Security-Guest ssid=MT-G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interface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configuration=Cfg-2G-LAN disabled=no mac-address=48:8F:5A:78:3D:4D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master-interface=none name=2G-MikroTik-Ap-1-1 radio-mac=48:8F:5A:78:3D:4D radio-name=488F5A783D4D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configuration=Cfg-2G-Guest disabled=no mac-address=4A:8F:5A:78:3D:4D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master-interface=2G-MikroTik-Ap-1-1 name=2G-MikroTik-Ap-1-1-1 radio-mac=\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00:00:00:00:00:00 radio-name=4A8F5A783D4D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configuration=Cfg-2G-LAN disabled=no l2mtu=1600 mac-address=\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48:8F:5A:78:3E:11 master-interface=none name=2G-MikroTik-GW-1 radio-mac=\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48:8F:5A:78:3E:11 radio-name=488F5A783E11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configuration=Cfg-2G-Guest disabled=no l2mtu=1600 mac-address=\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4A:8F:5A:78:3E:11 master-interface=2G-MikroTik-GW-1 name=\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2G-MikroTik-GW-1-1 radio-mac=00:00:00:00:00:00 radio-name=4A8F5A783E11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configuration=Cfg-5G-LAN disabled=no mac-address=48:8F:5A:78:3D:4C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master-interface=none name=5G-MikroTik-Ap-1-1 radio-mac=48:8F:5A:78:3D:4C radio-name=488F5A783D4C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configuration=Cfg-5G-Guest disabled=no mac-address=4A:8F:5A:78:3D:4C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master-interface=5G-MikroTik-Ap-1-1 name=5G-MikroTik-Ap-1-1-1 radio-mac=\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00:00:00:00:00:00 radio-name=4A8F5A783D4C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configuration=Cfg-5G-LAN disabled=no l2mtu=1600 mac-address=\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48:8F:5A:78:3E:10 master-interface=none name=5G-MikroTik-GW-1 radio-mac=\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48:8F:5A:78:3E:10 radio-name=488F5A783E10 </a:t>
            </a:r>
          </a:p>
        </p:txBody>
      </p:sp>
    </p:spTree>
    <p:extLst>
      <p:ext uri="{BB962C8B-B14F-4D97-AF65-F5344CB8AC3E}">
        <p14:creationId xmlns:p14="http://schemas.microsoft.com/office/powerpoint/2010/main" val="45952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866" y="161735"/>
            <a:ext cx="11579383" cy="6292158"/>
          </a:xfrm>
        </p:spPr>
        <p:txBody>
          <a:bodyPr>
            <a:normAutofit/>
          </a:bodyPr>
          <a:lstStyle/>
          <a:p>
            <a:pPr marL="0" lvl="0" indent="0" eaLnBrk="0" fontAlgn="base" hangingPunct="0">
              <a:lnSpc>
                <a:spcPct val="100000"/>
              </a:lnSpc>
              <a:spcBef>
                <a:spcPct val="0"/>
              </a:spcBef>
              <a:spcAft>
                <a:spcPct val="0"/>
              </a:spcAft>
              <a:buNone/>
            </a:pPr>
            <a:r>
              <a:rPr lang="ru-RU" altLang="ru-RU" sz="1400" dirty="0">
                <a:latin typeface="Courier New" panose="02070309020205020404" pitchFamily="49" charset="0"/>
                <a:cs typeface="Courier New" panose="02070309020205020404" pitchFamily="49" charset="0"/>
              </a:rPr>
              <a:t>add configuration=Cfg-5G-Guest disabled=no l2mtu=1600 mac-address=\ </a:t>
            </a:r>
          </a:p>
          <a:p>
            <a:pPr marL="0" lvl="0" indent="0" eaLnBrk="0" fontAlgn="base" hangingPunct="0">
              <a:lnSpc>
                <a:spcPct val="100000"/>
              </a:lnSpc>
              <a:spcBef>
                <a:spcPct val="0"/>
              </a:spcBef>
              <a:spcAft>
                <a:spcPct val="0"/>
              </a:spcAft>
              <a:buNone/>
            </a:pPr>
            <a:r>
              <a:rPr lang="ru-RU" altLang="ru-RU" sz="1400" dirty="0">
                <a:latin typeface="Courier New" panose="02070309020205020404" pitchFamily="49" charset="0"/>
                <a:cs typeface="Courier New" panose="02070309020205020404" pitchFamily="49" charset="0"/>
              </a:rPr>
              <a:t>       4A:8F:5A:78:3E:10 master-interface=5G-MikroTik-GW-1 name=\ </a:t>
            </a:r>
          </a:p>
          <a:p>
            <a:pPr marL="0" lvl="0" indent="0" eaLnBrk="0" fontAlgn="base" hangingPunct="0">
              <a:lnSpc>
                <a:spcPct val="100000"/>
              </a:lnSpc>
              <a:spcBef>
                <a:spcPct val="0"/>
              </a:spcBef>
              <a:spcAft>
                <a:spcPct val="0"/>
              </a:spcAft>
              <a:buNone/>
            </a:pPr>
            <a:r>
              <a:rPr lang="ru-RU" altLang="ru-RU" sz="1400" dirty="0">
                <a:latin typeface="Courier New" panose="02070309020205020404" pitchFamily="49" charset="0"/>
                <a:cs typeface="Courier New" panose="02070309020205020404" pitchFamily="49" charset="0"/>
              </a:rPr>
              <a:t>       5G-MikroTik-GW-1-1 radio-mac=00:00:00:00:00:00 radio-name=4A8F5A783E10 </a:t>
            </a:r>
          </a:p>
          <a:p>
            <a:pPr marL="0" indent="0" algn="ctr">
              <a:buNone/>
            </a:pPr>
            <a:endParaRPr lang="uk-UA" sz="1200" dirty="0"/>
          </a:p>
        </p:txBody>
      </p:sp>
      <p:sp>
        <p:nvSpPr>
          <p:cNvPr id="2" name="Rectangle 1"/>
          <p:cNvSpPr>
            <a:spLocks noChangeArrowheads="1"/>
          </p:cNvSpPr>
          <p:nvPr/>
        </p:nvSpPr>
        <p:spPr bwMode="auto">
          <a:xfrm>
            <a:off x="258866" y="817695"/>
            <a:ext cx="1006557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list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security-profiles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default=yes ] supplicant-identity=MikroTik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hotspot profile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 find default=yes ] html-directory=flash/hotspot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pool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name=Ip-Pool-LAN ranges=192.168.20.100-192.168.20.254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name=Ip-Pool-Guest ranges=192.168.40.100-192.168.40.254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name=Ip-Pool-WiFi ranges=192.168.30.100-192.168.30.254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name=Ip-Pool-Home ranges=192.168.50.100-192.168.50.254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dhcp-server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address-pool=Ip-Pool-LAN disabled=no interface=Vlan-200 lease-time=3d name=DHCP-LAN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address-pool=Ip-Pool-Guest disabled=no interface=Vlan-400 lease-time=4h name=DHCP-Guest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address-pool=Ip-Pool-WiFi disabled=no interface=Vlan-300 lease-time=4h name=DHCP-WiFi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address-pool=Ip-Pool-Home disabled=no interface=Vlan-500 lease-time=1d name=DHCP-Home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manager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enabled=yes upgrade-policy=require-same-version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provisioning </a:t>
            </a:r>
          </a:p>
        </p:txBody>
      </p:sp>
      <p:sp>
        <p:nvSpPr>
          <p:cNvPr id="4" name="Rectangle 2"/>
          <p:cNvSpPr>
            <a:spLocks noChangeArrowheads="1"/>
          </p:cNvSpPr>
          <p:nvPr/>
        </p:nvSpPr>
        <p:spPr bwMode="auto">
          <a:xfrm>
            <a:off x="258866" y="5136196"/>
            <a:ext cx="781015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action=create-enabled hw-supported-modes=gn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Cfg-2G-LAN name-format=prefix-identity name-prefix=2G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slave-configurations=Cfg-2G-Guest </a:t>
            </a:r>
          </a:p>
        </p:txBody>
      </p:sp>
    </p:spTree>
    <p:extLst>
      <p:ext uri="{BB962C8B-B14F-4D97-AF65-F5344CB8AC3E}">
        <p14:creationId xmlns:p14="http://schemas.microsoft.com/office/powerpoint/2010/main" val="294012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9485" y="232475"/>
            <a:ext cx="10172978"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action=create-enabled hw-supported-modes=ac master-configuration=\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Cfg-5G-LAN name-format=prefix-identity name-prefix=5G slave-configurations=Cfg-5G-Guest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interface=ether5 pvid=200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interface=wlan2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interface=ether3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neighbor discovery-settings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discover-interface-list=all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tagged=Bridge-LAN,ether2,ether4 untagged=ether5 vlan-ids=200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bridge=Bridge-WiFi tagged="Bridge-WiFi,2G-MikroTik-GW-1,5G-MikroTik-GW-1,2 \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G-MikroTik-Ap-1-1,5G-MikroTik-Ap-1-1" vlan-ids=300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bridge=Bridge-Guest tagged="Bridge-Guest,2G-MikroTik-GW-1-1,5G-MikroTik-GW\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latin typeface="Courier New" panose="02070309020205020404" pitchFamily="49" charset="0"/>
                <a:cs typeface="Courier New" panose="02070309020205020404" pitchFamily="49" charset="0"/>
              </a:rPr>
              <a:t> </a:t>
            </a:r>
            <a:r>
              <a:rPr lang="ru-RU" altLang="ru-RU" sz="1400" dirty="0" smtClean="0">
                <a:latin typeface="Courier New" panose="02070309020205020404" pitchFamily="49" charset="0"/>
                <a:cs typeface="Courier New" panose="02070309020205020404" pitchFamily="49" charset="0"/>
              </a:rPr>
              <a:t>    </a:t>
            </a: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-1-1,2G-MikroTik-Ap-1-1-1,5G-MikroTik-Ap-1-1-1" vlan-ids=400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 vlan-ids=500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list member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interface=ether1 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interface=Vlan-200 list=LAN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wireless cap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caps-man-addresses=127.0.0.1 enabled=yes interfaces=wlan1,wlan2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address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address=192.168.20.1/24 interface=Vlan-200 network=192.168.20.0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address=192.168.40.1/24 interface=Vlan-400 network=192.168.40.0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address=192.168.30.1/24 interface=Vlan-300 network=192.168.30.0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address=192.168.50.1/24 interface=Vlan-500 network=192.168.50.0 </a:t>
            </a:r>
          </a:p>
        </p:txBody>
      </p:sp>
    </p:spTree>
    <p:extLst>
      <p:ext uri="{BB962C8B-B14F-4D97-AF65-F5344CB8AC3E}">
        <p14:creationId xmlns:p14="http://schemas.microsoft.com/office/powerpoint/2010/main" val="1374280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8489" y="154983"/>
            <a:ext cx="1178399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disabled=no interface=ether1 use-peer-dns=no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dhcp-server network add address=192.168.20.0/24 dns-server=192.168.20.1 gateway=192.168.20.1 netmask=24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address=192.168.30.0/24 dns-server=1.1.1.1 gateway=192.168.30.1 netmask=24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address=192.168.40.0/24 dns-server=1.1.1.1 gateway=192.168.40.1 netmask=24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address=192.168.50.0/24 dns-server=1.1.1.1 gateway=192.168.50.1 netmask=24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dns set allow-remote-requests=yes servers=1.1.1.1,1.0.0.1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filter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chain=forward connection-state=established,related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chain=input connection-state=established,related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chain=forward in-interface-list=LAN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chain=input in-interface-list=LAN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chain=input in-interface-list=WAN protocol=icmp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chain=forward comment=Guest-WiFi in-interface=Bridge-Guest out-interface-list=WAN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chain=forward disabled=yes in-interface=Bridge-Guest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chain=input disabled=yes in-interface=Bridge-Guest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chain=input in-interface-list=WAN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chain=forward connection-nat-state=!dstnat in-interface-list=WAN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chain=input connection-state=invalid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action=drop chain=forward connection-state=invalid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nat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action=masquerade chain=srcnat out-interface-list=WAN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service set telnet disabled=yes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clock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time-zone-name=Europe/Kiev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identity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name=MikroTik-GW </a:t>
            </a:r>
          </a:p>
        </p:txBody>
      </p:sp>
    </p:spTree>
    <p:extLst>
      <p:ext uri="{BB962C8B-B14F-4D97-AF65-F5344CB8AC3E}">
        <p14:creationId xmlns:p14="http://schemas.microsoft.com/office/powerpoint/2010/main" val="1012823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VLAN для CAPsMAN Local Forwarding </a:t>
            </a:r>
            <a:endParaRPr lang="uk-UA" sz="1600" b="1" dirty="0" smtClean="0"/>
          </a:p>
          <a:p>
            <a:pPr marL="0" indent="0">
              <a:buNone/>
            </a:pPr>
            <a:r>
              <a:rPr lang="uk-UA" sz="1600" b="1" i="1" dirty="0" smtClean="0"/>
              <a:t>Local </a:t>
            </a:r>
            <a:r>
              <a:rPr lang="uk-UA" sz="1600" b="1" i="1" dirty="0"/>
              <a:t>Forwarding </a:t>
            </a:r>
            <a:r>
              <a:rPr lang="uk-UA" sz="1600" dirty="0"/>
              <a:t>– трафік, який приходитиме від клієнта, оброблятиметься точкою доступу WiFi. Така конфігурація дозволить безпечно використовувати гостьові та інші мережі всередині VLAN. </a:t>
            </a:r>
            <a:endParaRPr lang="uk-UA" sz="1600" dirty="0" smtClean="0"/>
          </a:p>
          <a:p>
            <a:pPr marL="0" indent="0">
              <a:buNone/>
            </a:pPr>
            <a:r>
              <a:rPr lang="uk-UA" sz="1600" dirty="0" smtClean="0"/>
              <a:t>Налаштування </a:t>
            </a:r>
            <a:r>
              <a:rPr lang="uk-UA" sz="1600" dirty="0"/>
              <a:t>складатиметься з двох етапів: </a:t>
            </a:r>
            <a:endParaRPr lang="uk-UA" sz="1600" dirty="0" smtClean="0"/>
          </a:p>
          <a:p>
            <a:r>
              <a:rPr lang="uk-UA" sz="1600" dirty="0" smtClean="0"/>
              <a:t>налаштування </a:t>
            </a:r>
            <a:r>
              <a:rPr lang="uk-UA" sz="1600" dirty="0"/>
              <a:t>VLAN Mode у контролері CAPsMAN; </a:t>
            </a:r>
            <a:endParaRPr lang="uk-UA" sz="1600" dirty="0" smtClean="0"/>
          </a:p>
          <a:p>
            <a:r>
              <a:rPr lang="uk-UA" sz="1600" dirty="0" smtClean="0"/>
              <a:t>підключення </a:t>
            </a:r>
            <a:r>
              <a:rPr lang="uk-UA" sz="1600" dirty="0"/>
              <a:t>точки доступу WiFi до CAPsMAN за допомогою VLAN. </a:t>
            </a:r>
            <a:endParaRPr lang="uk-UA" sz="1600" dirty="0" smtClean="0"/>
          </a:p>
          <a:p>
            <a:pPr marL="0" indent="0" algn="ctr">
              <a:buNone/>
            </a:pPr>
            <a:r>
              <a:rPr lang="uk-UA" sz="1600" b="1" dirty="0" smtClean="0"/>
              <a:t>Налаштування </a:t>
            </a:r>
            <a:r>
              <a:rPr lang="uk-UA" sz="1600" b="1" dirty="0"/>
              <a:t>Local Forwarding та VLAN Mode у CAPsMAN </a:t>
            </a:r>
            <a:endParaRPr lang="uk-UA" sz="1600" b="1" dirty="0" smtClean="0"/>
          </a:p>
          <a:p>
            <a:pPr marL="0" indent="0">
              <a:buNone/>
            </a:pPr>
            <a:r>
              <a:rPr lang="uk-UA" sz="1600" dirty="0" smtClean="0"/>
              <a:t>Зміни </a:t>
            </a:r>
            <a:r>
              <a:rPr lang="uk-UA" sz="1600" dirty="0"/>
              <a:t>стосуватимуться лише VLAN, </a:t>
            </a:r>
            <a:r>
              <a:rPr lang="uk-UA" sz="1600" dirty="0" smtClean="0"/>
              <a:t>тобто </a:t>
            </a:r>
            <a:r>
              <a:rPr lang="uk-UA" sz="1600" dirty="0"/>
              <a:t>передбачається, що є готова інфраструктура з робочим контролером CAPsMAN та підключеними точками доступу. Залишається лише визначити VLAN та перевірити роботу</a:t>
            </a:r>
            <a:r>
              <a:rPr lang="uk-UA" sz="1600" dirty="0" smtClean="0"/>
              <a:t>.</a:t>
            </a:r>
          </a:p>
          <a:p>
            <a:pPr marL="0" indent="0">
              <a:buNone/>
            </a:pPr>
            <a:r>
              <a:rPr lang="uk-UA" sz="1600" b="1" dirty="0" smtClean="0"/>
              <a:t> </a:t>
            </a:r>
            <a:r>
              <a:rPr lang="uk-UA" sz="1600" b="1" dirty="0"/>
              <a:t>Визначити VLAN на Bridge </a:t>
            </a:r>
            <a:endParaRPr lang="uk-UA" sz="1600" b="1" dirty="0" smtClean="0"/>
          </a:p>
          <a:p>
            <a:pPr marL="0" indent="0">
              <a:buNone/>
            </a:pPr>
            <a:r>
              <a:rPr lang="uk-UA" sz="1600" dirty="0" smtClean="0"/>
              <a:t>VLAN </a:t>
            </a:r>
            <a:r>
              <a:rPr lang="uk-UA" sz="1600" dirty="0"/>
              <a:t>потрібно визначити лише на Local Bridge. </a:t>
            </a:r>
            <a:endParaRPr lang="uk-UA" sz="1600" dirty="0" smtClean="0"/>
          </a:p>
          <a:p>
            <a:pPr marL="0" indent="0">
              <a:buNone/>
            </a:pPr>
            <a:r>
              <a:rPr lang="uk-UA" sz="1600" dirty="0" smtClean="0"/>
              <a:t>Налаштування </a:t>
            </a:r>
            <a:r>
              <a:rPr lang="uk-UA" sz="1600" dirty="0"/>
              <a:t>знаходиться </a:t>
            </a:r>
            <a:r>
              <a:rPr lang="uk-UA" sz="1600" b="1" dirty="0"/>
              <a:t>Interfaces→VLAN</a:t>
            </a:r>
          </a:p>
        </p:txBody>
      </p:sp>
      <p:pic>
        <p:nvPicPr>
          <p:cNvPr id="2" name="Picture 1"/>
          <p:cNvPicPr>
            <a:picLocks noChangeAspect="1"/>
          </p:cNvPicPr>
          <p:nvPr/>
        </p:nvPicPr>
        <p:blipFill>
          <a:blip r:embed="rId2"/>
          <a:stretch>
            <a:fillRect/>
          </a:stretch>
        </p:blipFill>
        <p:spPr>
          <a:xfrm>
            <a:off x="5056887" y="3037668"/>
            <a:ext cx="3753080" cy="3646784"/>
          </a:xfrm>
          <a:prstGeom prst="rect">
            <a:avLst/>
          </a:prstGeom>
        </p:spPr>
      </p:pic>
    </p:spTree>
    <p:extLst>
      <p:ext uri="{BB962C8B-B14F-4D97-AF65-F5344CB8AC3E}">
        <p14:creationId xmlns:p14="http://schemas.microsoft.com/office/powerpoint/2010/main" val="1957834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Datapath </a:t>
            </a:r>
            <a:endParaRPr lang="uk-UA" sz="1600" b="1" dirty="0" smtClean="0"/>
          </a:p>
          <a:p>
            <a:pPr marL="0" indent="0">
              <a:buNone/>
            </a:pPr>
            <a:r>
              <a:rPr lang="uk-UA" sz="1600" dirty="0" smtClean="0"/>
              <a:t>Налаштування </a:t>
            </a:r>
            <a:r>
              <a:rPr lang="uk-UA" sz="1600" dirty="0"/>
              <a:t>знаходиться </a:t>
            </a:r>
            <a:r>
              <a:rPr lang="uk-UA" sz="1600" b="1" dirty="0"/>
              <a:t>CAPsMAN→Datapaths</a:t>
            </a:r>
          </a:p>
        </p:txBody>
      </p:sp>
      <p:pic>
        <p:nvPicPr>
          <p:cNvPr id="2" name="Picture 1"/>
          <p:cNvPicPr>
            <a:picLocks noChangeAspect="1"/>
          </p:cNvPicPr>
          <p:nvPr/>
        </p:nvPicPr>
        <p:blipFill>
          <a:blip r:embed="rId2"/>
          <a:stretch>
            <a:fillRect/>
          </a:stretch>
        </p:blipFill>
        <p:spPr>
          <a:xfrm>
            <a:off x="398351" y="920051"/>
            <a:ext cx="4076700" cy="4552950"/>
          </a:xfrm>
          <a:prstGeom prst="rect">
            <a:avLst/>
          </a:prstGeom>
        </p:spPr>
      </p:pic>
      <p:sp>
        <p:nvSpPr>
          <p:cNvPr id="4" name="Rectangle 3"/>
          <p:cNvSpPr/>
          <p:nvPr/>
        </p:nvSpPr>
        <p:spPr>
          <a:xfrm>
            <a:off x="6188042" y="208230"/>
            <a:ext cx="6096000" cy="584775"/>
          </a:xfrm>
          <a:prstGeom prst="rect">
            <a:avLst/>
          </a:prstGeom>
        </p:spPr>
        <p:txBody>
          <a:bodyPr>
            <a:spAutoFit/>
          </a:bodyPr>
          <a:lstStyle/>
          <a:p>
            <a:r>
              <a:rPr lang="uk-UA" sz="1600" b="1" dirty="0"/>
              <a:t>Активація фільтрації VLAN у Bridge </a:t>
            </a:r>
            <a:endParaRPr lang="uk-UA" sz="1600" b="1" dirty="0" smtClean="0"/>
          </a:p>
          <a:p>
            <a:r>
              <a:rPr lang="uk-UA" sz="1600" dirty="0" smtClean="0"/>
              <a:t>Налаштування </a:t>
            </a:r>
            <a:r>
              <a:rPr lang="uk-UA" sz="1600" dirty="0"/>
              <a:t>знаходиться </a:t>
            </a:r>
            <a:r>
              <a:rPr lang="uk-UA" sz="1600" b="1" dirty="0"/>
              <a:t>Bridge→Bridge</a:t>
            </a:r>
          </a:p>
        </p:txBody>
      </p:sp>
      <p:pic>
        <p:nvPicPr>
          <p:cNvPr id="5" name="Picture 4"/>
          <p:cNvPicPr>
            <a:picLocks noChangeAspect="1"/>
          </p:cNvPicPr>
          <p:nvPr/>
        </p:nvPicPr>
        <p:blipFill>
          <a:blip r:embed="rId3"/>
          <a:stretch>
            <a:fillRect/>
          </a:stretch>
        </p:blipFill>
        <p:spPr>
          <a:xfrm>
            <a:off x="6349220" y="920051"/>
            <a:ext cx="4391025" cy="3552825"/>
          </a:xfrm>
          <a:prstGeom prst="rect">
            <a:avLst/>
          </a:prstGeom>
        </p:spPr>
      </p:pic>
    </p:spTree>
    <p:extLst>
      <p:ext uri="{BB962C8B-B14F-4D97-AF65-F5344CB8AC3E}">
        <p14:creationId xmlns:p14="http://schemas.microsoft.com/office/powerpoint/2010/main" val="782738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08" y="0"/>
            <a:ext cx="11579383" cy="6292158"/>
          </a:xfrm>
        </p:spPr>
        <p:txBody>
          <a:bodyPr>
            <a:normAutofit/>
          </a:bodyPr>
          <a:lstStyle/>
          <a:p>
            <a:pPr marL="0" indent="0" algn="ctr">
              <a:buNone/>
            </a:pPr>
            <a:r>
              <a:rPr lang="uk-UA" sz="1600" b="1" dirty="0"/>
              <a:t>Вказати trunk інтерфейси </a:t>
            </a:r>
            <a:endParaRPr lang="uk-UA" sz="1600" b="1" dirty="0" smtClean="0"/>
          </a:p>
          <a:p>
            <a:pPr marL="0" indent="0">
              <a:buNone/>
            </a:pPr>
            <a:r>
              <a:rPr lang="uk-UA" sz="1600" dirty="0" smtClean="0"/>
              <a:t>Налаштування </a:t>
            </a:r>
            <a:r>
              <a:rPr lang="uk-UA" sz="1600" dirty="0"/>
              <a:t>знаходиться </a:t>
            </a:r>
            <a:r>
              <a:rPr lang="uk-UA" sz="1600" b="1" dirty="0"/>
              <a:t>Bridge→VLANs</a:t>
            </a:r>
          </a:p>
        </p:txBody>
      </p:sp>
      <p:pic>
        <p:nvPicPr>
          <p:cNvPr id="2" name="Picture 1"/>
          <p:cNvPicPr>
            <a:picLocks noChangeAspect="1"/>
          </p:cNvPicPr>
          <p:nvPr/>
        </p:nvPicPr>
        <p:blipFill>
          <a:blip r:embed="rId2"/>
          <a:stretch>
            <a:fillRect/>
          </a:stretch>
        </p:blipFill>
        <p:spPr>
          <a:xfrm>
            <a:off x="3595607" y="671512"/>
            <a:ext cx="5207430" cy="3260963"/>
          </a:xfrm>
          <a:prstGeom prst="rect">
            <a:avLst/>
          </a:prstGeom>
        </p:spPr>
      </p:pic>
      <p:sp>
        <p:nvSpPr>
          <p:cNvPr id="4" name="Rectangle 1"/>
          <p:cNvSpPr>
            <a:spLocks noChangeArrowheads="1"/>
          </p:cNvSpPr>
          <p:nvPr/>
        </p:nvSpPr>
        <p:spPr bwMode="auto">
          <a:xfrm>
            <a:off x="154983" y="3964900"/>
            <a:ext cx="1038778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/caps-man datapath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client-to-client-forwarding=yes local-forwarding=yes name=datapath-LAN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local-forwarding=yes name=datapath-Vlan-3 vlan-id=3 vlan-mode=use-tag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local-forwarding=yes name=datapath-Vlan-4 vlan-id=4 vlan-mode=use-tag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admin-mac=AE:F6:A2:2C:81:0B auto-mac=no name=Bridge-LAN vlan-filtering=yes /interface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name=Vlan-3 vlan-id=3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name=Vlan-4 vlan-id=4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 vlan-ids=3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 vlan-ids=4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identity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name=MikroTik-CAPsMAN </a:t>
            </a:r>
          </a:p>
        </p:txBody>
      </p:sp>
    </p:spTree>
    <p:extLst>
      <p:ext uri="{BB962C8B-B14F-4D97-AF65-F5344CB8AC3E}">
        <p14:creationId xmlns:p14="http://schemas.microsoft.com/office/powerpoint/2010/main" val="169244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Загальна </a:t>
            </a:r>
            <a:r>
              <a:rPr lang="uk-UA" sz="1600" b="1" dirty="0" smtClean="0"/>
              <a:t>конфігурація</a:t>
            </a:r>
            <a:endParaRPr lang="en-US" sz="1600" b="1" dirty="0" smtClean="0"/>
          </a:p>
          <a:p>
            <a:pPr marL="0" indent="0">
              <a:buNone/>
            </a:pPr>
            <a:r>
              <a:rPr lang="uk-UA" sz="1600" dirty="0" smtClean="0"/>
              <a:t>У </a:t>
            </a:r>
            <a:r>
              <a:rPr lang="uk-UA" sz="1600" dirty="0"/>
              <a:t>цьому розділі потрібно додати дві окремі конфігурації, але суть їх в одному - вказати посилання на раніше налаштовані в розділах </a:t>
            </a:r>
            <a:r>
              <a:rPr lang="uk-UA" sz="1600" b="1" dirty="0"/>
              <a:t>Channels, Datapaths, Security Cfg</a:t>
            </a:r>
            <a:r>
              <a:rPr lang="uk-UA" sz="1600" dirty="0"/>
              <a:t>. Буде розглянуто конфігурацію для частоти 2,4ГГц, а 5ГГц, налаштовується </a:t>
            </a:r>
            <a:r>
              <a:rPr lang="uk-UA" sz="1600" dirty="0" smtClean="0"/>
              <a:t>аналогічно. </a:t>
            </a:r>
            <a:endParaRPr lang="en-US" sz="1600" dirty="0" smtClean="0"/>
          </a:p>
          <a:p>
            <a:pPr marL="0" indent="0">
              <a:buNone/>
            </a:pPr>
            <a:r>
              <a:rPr lang="uk-UA" sz="1600" dirty="0" smtClean="0"/>
              <a:t>Якщо </a:t>
            </a:r>
            <a:r>
              <a:rPr lang="uk-UA" sz="1600" dirty="0"/>
              <a:t>при підключенні точки доступу до CAPsMAN виводиться помилка </a:t>
            </a:r>
            <a:r>
              <a:rPr lang="uk-UA" sz="1600" b="1" dirty="0"/>
              <a:t>country does not match locked</a:t>
            </a:r>
            <a:r>
              <a:rPr lang="uk-UA" sz="1600" dirty="0"/>
              <a:t>, параметр </a:t>
            </a:r>
            <a:r>
              <a:rPr lang="uk-UA" sz="1600" b="1" dirty="0"/>
              <a:t>Country</a:t>
            </a:r>
            <a:r>
              <a:rPr lang="uk-UA" sz="1600" dirty="0"/>
              <a:t> слід залишити порожнім</a:t>
            </a:r>
            <a:r>
              <a:rPr lang="uk-UA" sz="1600" dirty="0" smtClean="0"/>
              <a:t>.</a:t>
            </a:r>
            <a:endParaRPr lang="en-US" sz="1600" dirty="0" smtClean="0"/>
          </a:p>
          <a:p>
            <a:pPr marL="0" indent="0">
              <a:buNone/>
            </a:pPr>
            <a:r>
              <a:rPr lang="uk-UA" sz="1600" dirty="0" smtClean="0"/>
              <a:t>Налаштування </a:t>
            </a:r>
            <a:r>
              <a:rPr lang="uk-UA" sz="1600" dirty="0"/>
              <a:t>знаходиться в CAPsMAN→Configurations</a:t>
            </a:r>
          </a:p>
        </p:txBody>
      </p:sp>
      <p:pic>
        <p:nvPicPr>
          <p:cNvPr id="2" name="Picture 1"/>
          <p:cNvPicPr>
            <a:picLocks noChangeAspect="1"/>
          </p:cNvPicPr>
          <p:nvPr/>
        </p:nvPicPr>
        <p:blipFill>
          <a:blip r:embed="rId2"/>
          <a:stretch>
            <a:fillRect/>
          </a:stretch>
        </p:blipFill>
        <p:spPr>
          <a:xfrm>
            <a:off x="1545225" y="2169760"/>
            <a:ext cx="3288776" cy="4460121"/>
          </a:xfrm>
          <a:prstGeom prst="rect">
            <a:avLst/>
          </a:prstGeom>
        </p:spPr>
      </p:pic>
      <p:pic>
        <p:nvPicPr>
          <p:cNvPr id="4" name="Picture 3"/>
          <p:cNvPicPr>
            <a:picLocks noChangeAspect="1"/>
          </p:cNvPicPr>
          <p:nvPr/>
        </p:nvPicPr>
        <p:blipFill>
          <a:blip r:embed="rId3"/>
          <a:stretch>
            <a:fillRect/>
          </a:stretch>
        </p:blipFill>
        <p:spPr>
          <a:xfrm>
            <a:off x="6711492" y="2852816"/>
            <a:ext cx="3539484" cy="3094011"/>
          </a:xfrm>
          <a:prstGeom prst="rect">
            <a:avLst/>
          </a:prstGeom>
        </p:spPr>
      </p:pic>
    </p:spTree>
    <p:extLst>
      <p:ext uri="{BB962C8B-B14F-4D97-AF65-F5344CB8AC3E}">
        <p14:creationId xmlns:p14="http://schemas.microsoft.com/office/powerpoint/2010/main" val="1343253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Налаштування точки доступу VLAN у режимі Local Forwarding </a:t>
            </a:r>
            <a:endParaRPr lang="uk-UA" sz="1600" b="1" dirty="0" smtClean="0"/>
          </a:p>
          <a:p>
            <a:pPr marL="0" indent="0">
              <a:buNone/>
            </a:pPr>
            <a:r>
              <a:rPr lang="uk-UA" sz="1600" dirty="0" smtClean="0"/>
              <a:t>З </a:t>
            </a:r>
            <a:r>
              <a:rPr lang="uk-UA" sz="1600" dirty="0"/>
              <a:t>точки доступу WiFi достатньо лише визначити VLAN і вказати теговані порти. І це насправді простий і робочий метод, що виключає налаштування динамічних інтерфейсів CAPs.</a:t>
            </a:r>
          </a:p>
        </p:txBody>
      </p:sp>
      <p:sp>
        <p:nvSpPr>
          <p:cNvPr id="2" name="Rectangle 1"/>
          <p:cNvSpPr/>
          <p:nvPr/>
        </p:nvSpPr>
        <p:spPr>
          <a:xfrm>
            <a:off x="398351" y="1184045"/>
            <a:ext cx="6096000" cy="584775"/>
          </a:xfrm>
          <a:prstGeom prst="rect">
            <a:avLst/>
          </a:prstGeom>
        </p:spPr>
        <p:txBody>
          <a:bodyPr>
            <a:spAutoFit/>
          </a:bodyPr>
          <a:lstStyle/>
          <a:p>
            <a:r>
              <a:rPr lang="uk-UA" sz="1600" b="1" dirty="0"/>
              <a:t>Визначити VLAN на Bridge </a:t>
            </a:r>
            <a:endParaRPr lang="uk-UA" sz="1600" b="1" dirty="0" smtClean="0"/>
          </a:p>
          <a:p>
            <a:r>
              <a:rPr lang="uk-UA" sz="1600" dirty="0" smtClean="0"/>
              <a:t>Налаштування </a:t>
            </a:r>
            <a:r>
              <a:rPr lang="uk-UA" sz="1600" dirty="0"/>
              <a:t>знаходиться </a:t>
            </a:r>
            <a:r>
              <a:rPr lang="uk-UA" sz="1600" b="1" dirty="0"/>
              <a:t>Interfaces→VLAN</a:t>
            </a:r>
          </a:p>
        </p:txBody>
      </p:sp>
      <p:pic>
        <p:nvPicPr>
          <p:cNvPr id="4" name="Picture 3"/>
          <p:cNvPicPr>
            <a:picLocks noChangeAspect="1"/>
          </p:cNvPicPr>
          <p:nvPr/>
        </p:nvPicPr>
        <p:blipFill>
          <a:blip r:embed="rId2"/>
          <a:stretch>
            <a:fillRect/>
          </a:stretch>
        </p:blipFill>
        <p:spPr>
          <a:xfrm>
            <a:off x="517094" y="1862536"/>
            <a:ext cx="3992913" cy="4995463"/>
          </a:xfrm>
          <a:prstGeom prst="rect">
            <a:avLst/>
          </a:prstGeom>
        </p:spPr>
      </p:pic>
      <p:sp>
        <p:nvSpPr>
          <p:cNvPr id="5" name="Rectangle 4"/>
          <p:cNvSpPr/>
          <p:nvPr/>
        </p:nvSpPr>
        <p:spPr>
          <a:xfrm>
            <a:off x="5233261" y="1122489"/>
            <a:ext cx="6096000" cy="584775"/>
          </a:xfrm>
          <a:prstGeom prst="rect">
            <a:avLst/>
          </a:prstGeom>
        </p:spPr>
        <p:txBody>
          <a:bodyPr>
            <a:spAutoFit/>
          </a:bodyPr>
          <a:lstStyle/>
          <a:p>
            <a:r>
              <a:rPr lang="uk-UA" sz="1600" b="1" dirty="0"/>
              <a:t>Активація фільтрації VLAN у Bridge </a:t>
            </a:r>
            <a:endParaRPr lang="uk-UA" sz="1600" b="1" dirty="0" smtClean="0"/>
          </a:p>
          <a:p>
            <a:r>
              <a:rPr lang="uk-UA" sz="1600" dirty="0" smtClean="0"/>
              <a:t>Налаштування </a:t>
            </a:r>
            <a:r>
              <a:rPr lang="uk-UA" sz="1600" dirty="0"/>
              <a:t>знаходиться </a:t>
            </a:r>
            <a:r>
              <a:rPr lang="uk-UA" sz="1600" b="1" dirty="0"/>
              <a:t>Bridge→Bridge</a:t>
            </a:r>
          </a:p>
        </p:txBody>
      </p:sp>
      <p:pic>
        <p:nvPicPr>
          <p:cNvPr id="6" name="Picture 5"/>
          <p:cNvPicPr>
            <a:picLocks noChangeAspect="1"/>
          </p:cNvPicPr>
          <p:nvPr/>
        </p:nvPicPr>
        <p:blipFill>
          <a:blip r:embed="rId3"/>
          <a:stretch>
            <a:fillRect/>
          </a:stretch>
        </p:blipFill>
        <p:spPr>
          <a:xfrm>
            <a:off x="5480104" y="1862536"/>
            <a:ext cx="4362450" cy="3638550"/>
          </a:xfrm>
          <a:prstGeom prst="rect">
            <a:avLst/>
          </a:prstGeom>
        </p:spPr>
      </p:pic>
    </p:spTree>
    <p:extLst>
      <p:ext uri="{BB962C8B-B14F-4D97-AF65-F5344CB8AC3E}">
        <p14:creationId xmlns:p14="http://schemas.microsoft.com/office/powerpoint/2010/main" val="3589663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Вказати trunk </a:t>
            </a:r>
            <a:r>
              <a:rPr lang="uk-UA" sz="1600" b="1" dirty="0" smtClean="0"/>
              <a:t>інтерфейси</a:t>
            </a:r>
          </a:p>
          <a:p>
            <a:pPr marL="0" indent="0">
              <a:buNone/>
            </a:pPr>
            <a:r>
              <a:rPr lang="uk-UA" sz="1600" dirty="0" smtClean="0"/>
              <a:t> </a:t>
            </a:r>
            <a:r>
              <a:rPr lang="uk-UA" sz="1600" dirty="0"/>
              <a:t>Налаштування знаходиться </a:t>
            </a:r>
            <a:r>
              <a:rPr lang="uk-UA" sz="1600" b="1" dirty="0"/>
              <a:t>Bridge→VLANs</a:t>
            </a:r>
          </a:p>
        </p:txBody>
      </p:sp>
      <p:pic>
        <p:nvPicPr>
          <p:cNvPr id="2" name="Picture 1"/>
          <p:cNvPicPr>
            <a:picLocks noChangeAspect="1"/>
          </p:cNvPicPr>
          <p:nvPr/>
        </p:nvPicPr>
        <p:blipFill>
          <a:blip r:embed="rId2"/>
          <a:stretch>
            <a:fillRect/>
          </a:stretch>
        </p:blipFill>
        <p:spPr>
          <a:xfrm>
            <a:off x="1280547" y="930463"/>
            <a:ext cx="4434928" cy="3533049"/>
          </a:xfrm>
          <a:prstGeom prst="rect">
            <a:avLst/>
          </a:prstGeom>
        </p:spPr>
      </p:pic>
      <p:sp>
        <p:nvSpPr>
          <p:cNvPr id="4" name="Rectangle 1"/>
          <p:cNvSpPr>
            <a:spLocks noChangeArrowheads="1"/>
          </p:cNvSpPr>
          <p:nvPr/>
        </p:nvSpPr>
        <p:spPr bwMode="auto">
          <a:xfrm>
            <a:off x="196873" y="4611231"/>
            <a:ext cx="86693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admin-mac=AA:B3:B9:A4:DE:D1 auto-mac=no name=Bridge-LAN vlan-filtering=yes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name=Vlan-3 vlan-id=3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interface=Bridge-LAN name=Vlan-4 vlan-id=4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/interface bridge vlan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 vlan-ids=3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bridge=Bridge-LAN tagged=Bridge-LAN,ether2 vlan-ids=4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/system identity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set name=MikroTik-Ap </a:t>
            </a:r>
          </a:p>
        </p:txBody>
      </p:sp>
    </p:spTree>
    <p:extLst>
      <p:ext uri="{BB962C8B-B14F-4D97-AF65-F5344CB8AC3E}">
        <p14:creationId xmlns:p14="http://schemas.microsoft.com/office/powerpoint/2010/main" val="2752887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8933" y="435218"/>
            <a:ext cx="4171950" cy="4381500"/>
          </a:xfrm>
          <a:prstGeom prst="rect">
            <a:avLst/>
          </a:prstGeom>
        </p:spPr>
      </p:pic>
      <p:pic>
        <p:nvPicPr>
          <p:cNvPr id="2" name="Picture 1"/>
          <p:cNvPicPr>
            <a:picLocks noChangeAspect="1"/>
          </p:cNvPicPr>
          <p:nvPr/>
        </p:nvPicPr>
        <p:blipFill>
          <a:blip r:embed="rId3"/>
          <a:stretch>
            <a:fillRect/>
          </a:stretch>
        </p:blipFill>
        <p:spPr>
          <a:xfrm>
            <a:off x="6358583" y="435218"/>
            <a:ext cx="4124325" cy="4086225"/>
          </a:xfrm>
          <a:prstGeom prst="rect">
            <a:avLst/>
          </a:prstGeom>
        </p:spPr>
      </p:pic>
    </p:spTree>
    <p:extLst>
      <p:ext uri="{BB962C8B-B14F-4D97-AF65-F5344CB8AC3E}">
        <p14:creationId xmlns:p14="http://schemas.microsoft.com/office/powerpoint/2010/main" val="15828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Provisioning, поширення конфігурації на точки доступу </a:t>
            </a:r>
            <a:endParaRPr lang="uk-UA" sz="1600" b="1" dirty="0" smtClean="0"/>
          </a:p>
          <a:p>
            <a:pPr marL="0" indent="0" algn="ctr">
              <a:buNone/>
            </a:pPr>
            <a:endParaRPr lang="uk-UA" sz="1600" b="1" dirty="0" smtClean="0"/>
          </a:p>
          <a:p>
            <a:pPr marL="0" indent="0">
              <a:buNone/>
            </a:pPr>
            <a:r>
              <a:rPr lang="uk-UA" sz="1600" dirty="0" smtClean="0"/>
              <a:t>Для </a:t>
            </a:r>
            <a:r>
              <a:rPr lang="uk-UA" sz="1600" dirty="0"/>
              <a:t>кожного WiFi модуля точки доступу, який співпаде за параметром </a:t>
            </a:r>
            <a:r>
              <a:rPr lang="uk-UA" sz="1600" b="1" dirty="0"/>
              <a:t>hw-supported-modes</a:t>
            </a:r>
            <a:r>
              <a:rPr lang="uk-UA" sz="1600" dirty="0"/>
              <a:t>, буде застосована конфігурація, вказана в </a:t>
            </a:r>
            <a:r>
              <a:rPr lang="uk-UA" sz="1600" b="1" dirty="0"/>
              <a:t>Master Configuration</a:t>
            </a:r>
            <a:r>
              <a:rPr lang="uk-UA" sz="1600" dirty="0"/>
              <a:t>. </a:t>
            </a:r>
            <a:endParaRPr lang="uk-UA" sz="1600" dirty="0" smtClean="0"/>
          </a:p>
          <a:p>
            <a:pPr marL="0" indent="0">
              <a:buNone/>
            </a:pPr>
            <a:r>
              <a:rPr lang="uk-UA" sz="1600" b="1" i="1" dirty="0" smtClean="0"/>
              <a:t>Action</a:t>
            </a:r>
            <a:r>
              <a:rPr lang="uk-UA" sz="1600" dirty="0" smtClean="0"/>
              <a:t> </a:t>
            </a:r>
            <a:r>
              <a:rPr lang="uk-UA" sz="1600" dirty="0"/>
              <a:t>– дії, які слід зробити, якщо збіги правил вказані такими параметрами: </a:t>
            </a:r>
            <a:endParaRPr lang="uk-UA" sz="1600" dirty="0" smtClean="0"/>
          </a:p>
          <a:p>
            <a:r>
              <a:rPr lang="uk-UA" sz="1600" b="1" dirty="0" smtClean="0"/>
              <a:t>create-disabled</a:t>
            </a:r>
            <a:r>
              <a:rPr lang="uk-UA" sz="1600" dirty="0" smtClean="0"/>
              <a:t> </a:t>
            </a:r>
            <a:r>
              <a:rPr lang="uk-UA" sz="1600" dirty="0"/>
              <a:t>– створювати відключені статичні інтерфейси для радіо. Тобто інтерфейси будуть прив'язані до radio, але raio не працюватиме доти, доки інтерфейс не буде включений вручну; </a:t>
            </a:r>
            <a:endParaRPr lang="uk-UA" sz="1600" dirty="0" smtClean="0"/>
          </a:p>
          <a:p>
            <a:r>
              <a:rPr lang="uk-UA" sz="1600" b="1" dirty="0" smtClean="0"/>
              <a:t>create-enabled</a:t>
            </a:r>
            <a:r>
              <a:rPr lang="uk-UA" sz="1600" dirty="0" smtClean="0"/>
              <a:t> </a:t>
            </a:r>
            <a:r>
              <a:rPr lang="uk-UA" sz="1600" dirty="0"/>
              <a:t>— створювати увімкнені статичні інтерфейси. Тобто інтерфейси будуть прив'язані до радіо та радіо працюватиме; </a:t>
            </a:r>
            <a:endParaRPr lang="uk-UA" sz="1600" dirty="0" smtClean="0"/>
          </a:p>
          <a:p>
            <a:r>
              <a:rPr lang="uk-UA" sz="1600" b="1" dirty="0" smtClean="0"/>
              <a:t>create-dynamic-enabled</a:t>
            </a:r>
            <a:r>
              <a:rPr lang="uk-UA" sz="1600" dirty="0" smtClean="0"/>
              <a:t> </a:t>
            </a:r>
            <a:r>
              <a:rPr lang="uk-UA" sz="1600" dirty="0"/>
              <a:t>– створювати дозволені динамічні інтерфейси. Тобто інтерфейси будуть прив'язані до radio, і radio працюватиме; </a:t>
            </a:r>
            <a:endParaRPr lang="uk-UA" sz="1600" dirty="0" smtClean="0"/>
          </a:p>
          <a:p>
            <a:r>
              <a:rPr lang="uk-UA" sz="1600" b="1" dirty="0" smtClean="0"/>
              <a:t>none</a:t>
            </a:r>
            <a:r>
              <a:rPr lang="uk-UA" sz="1600" dirty="0" smtClean="0"/>
              <a:t> </a:t>
            </a:r>
            <a:r>
              <a:rPr lang="uk-UA" sz="1600" dirty="0"/>
              <a:t>– нічого не робити, залишити radio у непідготовленому стані. </a:t>
            </a:r>
            <a:endParaRPr lang="uk-UA" sz="1600" dirty="0" smtClean="0"/>
          </a:p>
          <a:p>
            <a:pPr marL="0" indent="0">
              <a:buNone/>
            </a:pPr>
            <a:r>
              <a:rPr lang="uk-UA" sz="1600" b="1" i="1" dirty="0" smtClean="0"/>
              <a:t>name-format</a:t>
            </a:r>
            <a:r>
              <a:rPr lang="uk-UA" sz="1600" dirty="0" smtClean="0"/>
              <a:t> </a:t>
            </a:r>
            <a:r>
              <a:rPr lang="uk-UA" sz="1600" dirty="0"/>
              <a:t>– вказати синтаксис створення імені інтерфейсу CAP: </a:t>
            </a:r>
            <a:endParaRPr lang="uk-UA" sz="1600" dirty="0" smtClean="0"/>
          </a:p>
          <a:p>
            <a:r>
              <a:rPr lang="uk-UA" sz="1600" b="1" dirty="0" smtClean="0"/>
              <a:t>cap</a:t>
            </a:r>
            <a:r>
              <a:rPr lang="uk-UA" sz="1600" dirty="0" smtClean="0"/>
              <a:t> </a:t>
            </a:r>
            <a:r>
              <a:rPr lang="uk-UA" sz="1600" dirty="0"/>
              <a:t>– ім'я за замовчуванням; </a:t>
            </a:r>
            <a:endParaRPr lang="uk-UA" sz="1600" dirty="0" smtClean="0"/>
          </a:p>
          <a:p>
            <a:r>
              <a:rPr lang="uk-UA" sz="1600" b="1" dirty="0" smtClean="0"/>
              <a:t>identity</a:t>
            </a:r>
            <a:r>
              <a:rPr lang="uk-UA" sz="1600" dirty="0" smtClean="0"/>
              <a:t> </a:t>
            </a:r>
            <a:r>
              <a:rPr lang="uk-UA" sz="1600" dirty="0"/>
              <a:t>- Ім'я системного посвідчення CAP boards; </a:t>
            </a:r>
            <a:endParaRPr lang="uk-UA" sz="1600" dirty="0" smtClean="0"/>
          </a:p>
          <a:p>
            <a:r>
              <a:rPr lang="uk-UA" sz="1600" b="1" dirty="0" smtClean="0"/>
              <a:t>prefix</a:t>
            </a:r>
            <a:r>
              <a:rPr lang="uk-UA" sz="1600" dirty="0" smtClean="0"/>
              <a:t> </a:t>
            </a:r>
            <a:r>
              <a:rPr lang="uk-UA" sz="1600" dirty="0"/>
              <a:t>– ім'я значення префікса імені</a:t>
            </a:r>
            <a:r>
              <a:rPr lang="uk-UA" sz="1600" dirty="0" smtClean="0"/>
              <a:t>;</a:t>
            </a:r>
          </a:p>
          <a:p>
            <a:r>
              <a:rPr lang="uk-UA" sz="1600" b="1" dirty="0" smtClean="0"/>
              <a:t>prefix-identity</a:t>
            </a:r>
            <a:r>
              <a:rPr lang="uk-UA" sz="1600" dirty="0" smtClean="0"/>
              <a:t> </a:t>
            </a:r>
            <a:r>
              <a:rPr lang="uk-UA" sz="1600" dirty="0"/>
              <a:t>– ім'я значення префікса імені та імені системного ідентифікатора CAP boards. </a:t>
            </a:r>
            <a:endParaRPr lang="uk-UA" sz="1600" dirty="0" smtClean="0"/>
          </a:p>
          <a:p>
            <a:pPr marL="0" indent="0">
              <a:buNone/>
            </a:pPr>
            <a:endParaRPr lang="uk-UA" sz="1600" dirty="0"/>
          </a:p>
        </p:txBody>
      </p:sp>
    </p:spTree>
    <p:extLst>
      <p:ext uri="{BB962C8B-B14F-4D97-AF65-F5344CB8AC3E}">
        <p14:creationId xmlns:p14="http://schemas.microsoft.com/office/powerpoint/2010/main" val="331935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4634</Words>
  <Application>Microsoft Office PowerPoint</Application>
  <PresentationFormat>Widescreen</PresentationFormat>
  <Paragraphs>672</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Courier New</vt:lpstr>
      <vt:lpstr>Office Theme</vt:lpstr>
      <vt:lpstr>Лекція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179</cp:revision>
  <dcterms:created xsi:type="dcterms:W3CDTF">2022-02-12T14:17:58Z</dcterms:created>
  <dcterms:modified xsi:type="dcterms:W3CDTF">2022-05-27T11:33:53Z</dcterms:modified>
</cp:coreProperties>
</file>