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bc7d8cf501_0_4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bc7d8cf501_0_4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bc7d8cf501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bc7d8cf501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bc7d8cf501_0_5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bc7d8cf501_0_5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bc7d8cf501_0_5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bc7d8cf501_0_5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c7d8cf501_0_4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bc7d8cf501_0_4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bc7d8cf501_0_4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bc7d8cf501_0_4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bc7d8cf501_0_8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bc7d8cf501_0_8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bc7d8cf501_0_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bc7d8cf501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bc7d8cf501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bc7d8cf50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bc7d8cf501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bc7d8cf501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bc7d8cf501_0_5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bc7d8cf501_0_5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bc7d8cf50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bc7d8cf50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bc7d8cf501_0_3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bc7d8cf501_0_3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bc7d8cf501_0_4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bc7d8cf501_0_4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bc7d8cf501_0_4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bc7d8cf501_0_4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bc7d8cf501_0_4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bc7d8cf501_0_4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3.png"/><Relationship Id="rId5" Type="http://schemas.openxmlformats.org/officeDocument/2006/relationships/hyperlink" Target="https://creately.com/blog/diagrams/uml-diagram-types-examples/" TargetMode="External"/><Relationship Id="rId6" Type="http://schemas.openxmlformats.org/officeDocument/2006/relationships/hyperlink" Target="https://www.uml-diagrams.org/sequence-diagrams.html" TargetMode="External"/><Relationship Id="rId7" Type="http://schemas.openxmlformats.org/officeDocument/2006/relationships/hyperlink" Target="https://www.gleek.io/flowcharts" TargetMode="External"/><Relationship Id="rId8" Type="http://schemas.openxmlformats.org/officeDocument/2006/relationships/hyperlink" Target="https://bpmn.io/"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uk"/>
              <a:t>Лекція 3 - Design &amp; Architecture pt.1: Технології проєктування</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550">
                <a:latin typeface="Times New Roman"/>
                <a:ea typeface="Times New Roman"/>
                <a:cs typeface="Times New Roman"/>
                <a:sym typeface="Times New Roman"/>
              </a:rPr>
              <a:t>Засоби проектування та їх класифікація</a:t>
            </a:r>
            <a:endParaRPr sz="3300"/>
          </a:p>
        </p:txBody>
      </p:sp>
      <p:sp>
        <p:nvSpPr>
          <p:cNvPr id="107" name="Google Shape;107;p22"/>
          <p:cNvSpPr txBox="1"/>
          <p:nvPr>
            <p:ph idx="1" type="body"/>
          </p:nvPr>
        </p:nvSpPr>
        <p:spPr>
          <a:xfrm>
            <a:off x="183175" y="572700"/>
            <a:ext cx="4432800" cy="39963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Засоби</a:t>
            </a:r>
            <a:r>
              <a:rPr lang="uk" sz="1050">
                <a:solidFill>
                  <a:schemeClr val="dk1"/>
                </a:solidFill>
                <a:latin typeface="Times New Roman"/>
                <a:ea typeface="Times New Roman"/>
                <a:cs typeface="Times New Roman"/>
                <a:sym typeface="Times New Roman"/>
              </a:rPr>
              <a:t> проектування ІС повинні бути такими: 1) інваріантними 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своєму класі до об'єкта проектування; 2) охоплювати в сукупності всі етапи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життєвого циклу ІС; 3) технічно, програмно та інформаційно сумісними;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4)простими в освоєнні і застосуванні; 5) економічно доцільними.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Засоби проектування ІС можна розділити на два класи: без використання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ЕОМ, із використанням ЕОМ (автоматизовані).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Засоби проектування без використання</a:t>
            </a:r>
            <a:r>
              <a:rPr lang="uk" sz="1050">
                <a:solidFill>
                  <a:schemeClr val="dk1"/>
                </a:solidFill>
                <a:latin typeface="Times New Roman"/>
                <a:ea typeface="Times New Roman"/>
                <a:cs typeface="Times New Roman"/>
                <a:sym typeface="Times New Roman"/>
              </a:rPr>
              <a:t> ЕОМ застосовують на усіх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стадіях та етапах проектування ІС. Зазвичай, це є засоби організаційно–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методичного забезпечення операцій проектування, які підтримують різні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стандарти, що регламентують процес проектування систем. Сюди ж</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відносяться єдина система класифікації та кодування інформації, уніфікована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система документації, моделі опису та аналізу потоків інформації тощо.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Автоматизовані засоби проектування</a:t>
            </a:r>
            <a:r>
              <a:rPr lang="uk" sz="1050">
                <a:solidFill>
                  <a:schemeClr val="dk1"/>
                </a:solidFill>
                <a:latin typeface="Times New Roman"/>
                <a:ea typeface="Times New Roman"/>
                <a:cs typeface="Times New Roman"/>
                <a:sym typeface="Times New Roman"/>
              </a:rPr>
              <a:t> можуть застосовуватися 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окремих і на </a:t>
            </a:r>
            <a:r>
              <a:rPr lang="uk" sz="1050">
                <a:solidFill>
                  <a:schemeClr val="dk1"/>
                </a:solidFill>
                <a:latin typeface="Times New Roman"/>
                <a:ea typeface="Times New Roman"/>
                <a:cs typeface="Times New Roman"/>
                <a:sym typeface="Times New Roman"/>
              </a:rPr>
              <a:t>всіх</a:t>
            </a:r>
            <a:r>
              <a:rPr lang="uk" sz="1050">
                <a:solidFill>
                  <a:schemeClr val="dk1"/>
                </a:solidFill>
                <a:latin typeface="Times New Roman"/>
                <a:ea typeface="Times New Roman"/>
                <a:cs typeface="Times New Roman"/>
                <a:sym typeface="Times New Roman"/>
              </a:rPr>
              <a:t> стадіях та етапах процесу проектування ІС. Вони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підтримують розробку елементів проекту, розділів проекту та проекту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 цілому.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Засоби автоматизованого проектування</a:t>
            </a:r>
            <a:r>
              <a:rPr lang="uk" sz="1050">
                <a:solidFill>
                  <a:schemeClr val="dk1"/>
                </a:solidFill>
                <a:latin typeface="Times New Roman"/>
                <a:ea typeface="Times New Roman"/>
                <a:cs typeface="Times New Roman"/>
                <a:sym typeface="Times New Roman"/>
              </a:rPr>
              <a:t> ділять на чотири підкласи: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До першого підкласу</a:t>
            </a:r>
            <a:r>
              <a:rPr lang="uk" sz="1050">
                <a:solidFill>
                  <a:schemeClr val="dk1"/>
                </a:solidFill>
                <a:latin typeface="Times New Roman"/>
                <a:ea typeface="Times New Roman"/>
                <a:cs typeface="Times New Roman"/>
                <a:sym typeface="Times New Roman"/>
              </a:rPr>
              <a:t> відносяться операційні засоби, які підтримують проектування операцій обробки інформації. До даного підкласу засобів відносяться алгоритмічні мови, бібліотеки стандартних підпрограм і класів об'єктів, макрогенератори, генератори програм типових операцій обробки даних тощо, а також засоби розширення функцій операційних систем (утиліти). В цей клас включають також такі інструментальні засоби проектування, як засоби для тестування і налагодження програм, підтримки процесу документування проекту тощо. Особливість останніх програм полягає в тому, що з їх допомогою підвищується продуктивність праці проектувальників, але не розробляється закінчене проектне рішення.</a:t>
            </a:r>
            <a:endParaRPr/>
          </a:p>
        </p:txBody>
      </p:sp>
      <p:sp>
        <p:nvSpPr>
          <p:cNvPr id="108" name="Google Shape;108;p22"/>
          <p:cNvSpPr txBox="1"/>
          <p:nvPr>
            <p:ph idx="1" type="body"/>
          </p:nvPr>
        </p:nvSpPr>
        <p:spPr>
          <a:xfrm>
            <a:off x="4711200" y="490625"/>
            <a:ext cx="4432800" cy="39963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До другого підкласу</a:t>
            </a:r>
            <a:r>
              <a:rPr lang="uk" sz="1050">
                <a:solidFill>
                  <a:schemeClr val="dk1"/>
                </a:solidFill>
                <a:latin typeface="Times New Roman"/>
                <a:ea typeface="Times New Roman"/>
                <a:cs typeface="Times New Roman"/>
                <a:sym typeface="Times New Roman"/>
              </a:rPr>
              <a:t> відносять засоби, що підтримують проектування окремих компонентів проекту ІС. До даного підкласу відносяться засоби загальносистемного призначення: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системи управління базами даних (СУБД);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методо–орієнтовані пакети прикладних програм (розв’язання задач</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дискретного програмування, математичної статистики тощо);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табличні процесори;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статистичні пакети прикладних програм (ППП);</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оболонки експертних систем;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графічні редактори;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текстові редактори;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інтегровані ППП (інтерактивне середовище з вбудованими діалоговими можливостями, що дозволяє інтегрувати перераховані вище програмні засоби). Для перерахованих засобів проектування характерним є їх використання для розробки технологічних підсистем ІС введення інформації та організації: 1) зберігання й доступу до даних, 2) обчислень, аналізу, відображення даних, 3) прийняття рішень.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До третього підкласу</a:t>
            </a:r>
            <a:r>
              <a:rPr lang="uk" sz="1050">
                <a:solidFill>
                  <a:schemeClr val="dk1"/>
                </a:solidFill>
                <a:latin typeface="Times New Roman"/>
                <a:ea typeface="Times New Roman"/>
                <a:cs typeface="Times New Roman"/>
                <a:sym typeface="Times New Roman"/>
              </a:rPr>
              <a:t> відносяться засоби, що підтримують проектування розділів проекту ІС. У цьому підкласі виділяють функціональні засоби проектування. </a:t>
            </a:r>
            <a:r>
              <a:rPr i="1" lang="uk" sz="1050">
                <a:solidFill>
                  <a:schemeClr val="dk1"/>
                </a:solidFill>
                <a:latin typeface="Times New Roman"/>
                <a:ea typeface="Times New Roman"/>
                <a:cs typeface="Times New Roman"/>
                <a:sym typeface="Times New Roman"/>
              </a:rPr>
              <a:t>Функціональні засоби </a:t>
            </a:r>
            <a:r>
              <a:rPr lang="uk" sz="1050">
                <a:solidFill>
                  <a:schemeClr val="dk1"/>
                </a:solidFill>
                <a:latin typeface="Times New Roman"/>
                <a:ea typeface="Times New Roman"/>
                <a:cs typeface="Times New Roman"/>
                <a:sym typeface="Times New Roman"/>
              </a:rPr>
              <a:t>спрямовані на розробку автоматизованих систем, що реалізують функції, комплекси завдань і завдання управління. Різноманітність предметних областей породжує різноманіття засобів цього підкласу, орієнтованих на: 1) тип організаційної системи (наприклад, промислова, непромислова сфери), 2) рівень управління (наприклад, підприємство, цех, відділ, ділянка, робоче місце), 3) функцію управління (наприклад, планування, облік тощо). До функціональних засобів автоматизованого проектування систем обробки інформації відносяться типові проектні рішення, функціональні ППП, типові проекти.</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До четвертого підкласу</a:t>
            </a:r>
            <a:r>
              <a:rPr lang="uk" sz="1050">
                <a:solidFill>
                  <a:schemeClr val="dk1"/>
                </a:solidFill>
                <a:latin typeface="Times New Roman"/>
                <a:ea typeface="Times New Roman"/>
                <a:cs typeface="Times New Roman"/>
                <a:sym typeface="Times New Roman"/>
              </a:rPr>
              <a:t> засобів проектування ІС відносяться засоби, які підтримують розробку проекту на стадіях та етапах процесу проектування. До даного класу відноситься підклас засобів автоматизації проектування ІС (CASE–засобу). Сучасні CASE–засоби класифікують в основному за двома ознаками: 1) за охопленими етапами процесу розробки ІС; 2) за ступенем інтегрованості: окремі локальні засоби (tools); набір неінтегрованих засобів, які охоплюють більшість етапів розробки ІС (toolkit); повністю інтегровані засоби, пов'язані загальною базою проектних даних – репозиторієм.</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0" y="0"/>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990"/>
              <a:buNone/>
            </a:pPr>
            <a:r>
              <a:rPr b="1" lang="uk" sz="1545">
                <a:latin typeface="Times New Roman"/>
                <a:ea typeface="Times New Roman"/>
                <a:cs typeface="Times New Roman"/>
                <a:sym typeface="Times New Roman"/>
              </a:rPr>
              <a:t>Функціонально– та об'єктно–орієнтовані методології структурного моделювання</a:t>
            </a:r>
            <a:endParaRPr sz="3120"/>
          </a:p>
        </p:txBody>
      </p:sp>
      <p:sp>
        <p:nvSpPr>
          <p:cNvPr id="114" name="Google Shape;114;p23"/>
          <p:cNvSpPr txBox="1"/>
          <p:nvPr>
            <p:ph idx="1" type="body"/>
          </p:nvPr>
        </p:nvSpPr>
        <p:spPr>
          <a:xfrm>
            <a:off x="3211200" y="528475"/>
            <a:ext cx="2767500" cy="429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Логічна DFD виконує такі функції:</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 показує зовнішні (стосовно системи) джерела та витоки даних;</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 ідентифікує логічні функції (процеси) і групи елементів даних;</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 з’єднує одну функцію з іншими (за допомогою потоків);</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 ідентифікує сховища (накопичувачі) даних, до яких здійснюється</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доступ користувачами системи. </a:t>
            </a:r>
            <a:endParaRPr sz="677">
              <a:solidFill>
                <a:schemeClr val="dk1"/>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chemeClr val="dk1"/>
                </a:solidFill>
                <a:latin typeface="Times New Roman"/>
                <a:ea typeface="Times New Roman"/>
                <a:cs typeface="Times New Roman"/>
                <a:sym typeface="Times New Roman"/>
              </a:rPr>
              <a:t>Структури потоків даних та їх компонентів зберігаються й аналізуються у словнику даних. Зміст кожного сховища також зберігають у словнику даних. Модель даних сховища розкривається за допомогою ERD. У випадку наявності реального часу засоби DFD доповнюються засобами опису поводження системи залежного від часу, який визначається на основі діаграм станів переходів STD. </a:t>
            </a:r>
            <a:endParaRPr sz="677">
              <a:solidFill>
                <a:srgbClr val="1A1A1A"/>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rgbClr val="1A1A1A"/>
                </a:solidFill>
                <a:latin typeface="Times New Roman"/>
                <a:ea typeface="Times New Roman"/>
                <a:cs typeface="Times New Roman"/>
                <a:sym typeface="Times New Roman"/>
              </a:rPr>
              <a:t>Визначимо ключові поняття структурного аналізу:</a:t>
            </a:r>
            <a:endParaRPr sz="677">
              <a:solidFill>
                <a:srgbClr val="1A1A1A"/>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rgbClr val="1A1A1A"/>
                </a:solidFill>
                <a:latin typeface="Times New Roman"/>
                <a:ea typeface="Times New Roman"/>
                <a:cs typeface="Times New Roman"/>
                <a:sym typeface="Times New Roman"/>
              </a:rPr>
              <a:t>1. Операція – це елементарна (неподільна) дія, яка виконується на одному робочому місці.</a:t>
            </a:r>
            <a:endParaRPr sz="677">
              <a:solidFill>
                <a:srgbClr val="1A1A1A"/>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rgbClr val="1A1A1A"/>
                </a:solidFill>
                <a:latin typeface="Times New Roman"/>
                <a:ea typeface="Times New Roman"/>
                <a:cs typeface="Times New Roman"/>
                <a:sym typeface="Times New Roman"/>
              </a:rPr>
              <a:t>2. Функція – це сукупність операцій, згрупованих за певною ознакою.</a:t>
            </a:r>
            <a:endParaRPr sz="677">
              <a:solidFill>
                <a:srgbClr val="1A1A1A"/>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rgbClr val="1A1A1A"/>
                </a:solidFill>
                <a:latin typeface="Times New Roman"/>
                <a:ea typeface="Times New Roman"/>
                <a:cs typeface="Times New Roman"/>
                <a:sym typeface="Times New Roman"/>
              </a:rPr>
              <a:t>3. Бізнес–процес – це зв'язана сукупність функцій, під час виконання якої споживаються певні ресурси і створюється продукт (предмет, послуга, наукове відкриття, ідея), який є цінним для споживача. </a:t>
            </a:r>
            <a:endParaRPr sz="677">
              <a:solidFill>
                <a:srgbClr val="1A1A1A"/>
              </a:solidFill>
              <a:latin typeface="Times New Roman"/>
              <a:ea typeface="Times New Roman"/>
              <a:cs typeface="Times New Roman"/>
              <a:sym typeface="Times New Roman"/>
            </a:endParaRPr>
          </a:p>
          <a:p>
            <a:pPr indent="0" lvl="0" marL="0" rtl="0" algn="l">
              <a:spcBef>
                <a:spcPts val="0"/>
              </a:spcBef>
              <a:spcAft>
                <a:spcPts val="0"/>
              </a:spcAft>
              <a:buSzPts val="605"/>
              <a:buNone/>
            </a:pPr>
            <a:r>
              <a:rPr lang="uk" sz="677">
                <a:solidFill>
                  <a:srgbClr val="1A1A1A"/>
                </a:solidFill>
                <a:latin typeface="Times New Roman"/>
                <a:ea typeface="Times New Roman"/>
                <a:cs typeface="Times New Roman"/>
                <a:sym typeface="Times New Roman"/>
              </a:rPr>
              <a:t>4. Підпроцес – це бізнес–процес, який є структурним елементом конкретного бізнес–процесу і має цінність для споживача</a:t>
            </a:r>
            <a:r>
              <a:rPr i="1" lang="uk" sz="677">
                <a:solidFill>
                  <a:schemeClr val="dk1"/>
                </a:solidFill>
                <a:latin typeface="Times New Roman"/>
                <a:ea typeface="Times New Roman"/>
                <a:cs typeface="Times New Roman"/>
                <a:sym typeface="Times New Roman"/>
              </a:rPr>
              <a:t>.</a:t>
            </a:r>
            <a:r>
              <a:rPr lang="uk" sz="677">
                <a:solidFill>
                  <a:schemeClr val="dk1"/>
                </a:solidFill>
                <a:latin typeface="Times New Roman"/>
                <a:ea typeface="Times New Roman"/>
                <a:cs typeface="Times New Roman"/>
                <a:sym typeface="Times New Roman"/>
              </a:rPr>
              <a:t> Схема взаємодії діаграм у структурному аналізі </a:t>
            </a:r>
            <a:r>
              <a:rPr i="1" lang="uk" sz="677">
                <a:solidFill>
                  <a:srgbClr val="1A1A1A"/>
                </a:solidFill>
                <a:latin typeface="Times New Roman"/>
                <a:ea typeface="Times New Roman"/>
                <a:cs typeface="Times New Roman"/>
                <a:sym typeface="Times New Roman"/>
              </a:rPr>
              <a:t>Бізнес–модель</a:t>
            </a:r>
            <a:r>
              <a:rPr lang="uk" sz="677">
                <a:solidFill>
                  <a:srgbClr val="1A1A1A"/>
                </a:solidFill>
                <a:latin typeface="Times New Roman"/>
                <a:ea typeface="Times New Roman"/>
                <a:cs typeface="Times New Roman"/>
                <a:sym typeface="Times New Roman"/>
              </a:rPr>
              <a:t> – це структурований графічний опис мережі процесів та операцій, пов'язаних з даними, документами, організаційними одиницями та іншими об'єктами, що відображають існуючу (або передбачувану) діяльність конкретного підприємства / організації, яке моделюють. Існують різні</a:t>
            </a:r>
            <a:r>
              <a:rPr b="1" lang="uk" sz="677">
                <a:solidFill>
                  <a:srgbClr val="1A1A1A"/>
                </a:solidFill>
                <a:latin typeface="Times New Roman"/>
                <a:ea typeface="Times New Roman"/>
                <a:cs typeface="Times New Roman"/>
                <a:sym typeface="Times New Roman"/>
              </a:rPr>
              <a:t> </a:t>
            </a:r>
            <a:r>
              <a:rPr i="1" lang="uk" sz="677">
                <a:solidFill>
                  <a:srgbClr val="1A1A1A"/>
                </a:solidFill>
                <a:latin typeface="Times New Roman"/>
                <a:ea typeface="Times New Roman"/>
                <a:cs typeface="Times New Roman"/>
                <a:sym typeface="Times New Roman"/>
              </a:rPr>
              <a:t>методології структурного моделювання предметної області</a:t>
            </a:r>
            <a:r>
              <a:rPr lang="uk" sz="677">
                <a:solidFill>
                  <a:srgbClr val="1A1A1A"/>
                </a:solidFill>
                <a:latin typeface="Times New Roman"/>
                <a:ea typeface="Times New Roman"/>
                <a:cs typeface="Times New Roman"/>
                <a:sym typeface="Times New Roman"/>
              </a:rPr>
              <a:t>, серед яких слід виділити функціонально–орієнтовані та об'єктно–орієнтовані </a:t>
            </a:r>
            <a:r>
              <a:rPr i="1" lang="uk" sz="677">
                <a:solidFill>
                  <a:srgbClr val="1A1A1A"/>
                </a:solidFill>
                <a:latin typeface="Times New Roman"/>
                <a:ea typeface="Times New Roman"/>
                <a:cs typeface="Times New Roman"/>
                <a:sym typeface="Times New Roman"/>
              </a:rPr>
              <a:t>методології </a:t>
            </a:r>
            <a:r>
              <a:rPr i="1" lang="uk" sz="677">
                <a:solidFill>
                  <a:schemeClr val="dk1"/>
                </a:solidFill>
                <a:latin typeface="Times New Roman"/>
                <a:ea typeface="Times New Roman"/>
                <a:cs typeface="Times New Roman"/>
                <a:sym typeface="Times New Roman"/>
              </a:rPr>
              <a:t>опису предметної області</a:t>
            </a:r>
            <a:r>
              <a:rPr lang="uk" sz="677">
                <a:solidFill>
                  <a:srgbClr val="1A1A1A"/>
                </a:solidFill>
                <a:latin typeface="Times New Roman"/>
                <a:ea typeface="Times New Roman"/>
                <a:cs typeface="Times New Roman"/>
                <a:sym typeface="Times New Roman"/>
              </a:rPr>
              <a:t>. Процес бізнес–моделювання можна реалізувати в рамках різних методик, які різняться насамперед своїм підходом до того, що являє собою підприємство / організація. У відповідності з різними уявленнями про підприємство / організацію, методики прийнято ділити на об'єктні та функціональні (структурні).</a:t>
            </a:r>
            <a:endParaRPr b="1" sz="677">
              <a:solidFill>
                <a:schemeClr val="dk1"/>
              </a:solidFill>
              <a:latin typeface="Times New Roman"/>
              <a:ea typeface="Times New Roman"/>
              <a:cs typeface="Times New Roman"/>
              <a:sym typeface="Times New Roman"/>
            </a:endParaRPr>
          </a:p>
        </p:txBody>
      </p:sp>
      <p:sp>
        <p:nvSpPr>
          <p:cNvPr id="115" name="Google Shape;115;p23"/>
          <p:cNvSpPr txBox="1"/>
          <p:nvPr>
            <p:ph idx="1" type="body"/>
          </p:nvPr>
        </p:nvSpPr>
        <p:spPr>
          <a:xfrm>
            <a:off x="311700" y="572700"/>
            <a:ext cx="2832900" cy="39963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b="1" lang="uk" sz="1050">
                <a:solidFill>
                  <a:schemeClr val="dk1"/>
                </a:solidFill>
                <a:latin typeface="Times New Roman"/>
                <a:ea typeface="Times New Roman"/>
                <a:cs typeface="Times New Roman"/>
                <a:sym typeface="Times New Roman"/>
              </a:rPr>
              <a:t>Аналіз. </a:t>
            </a:r>
            <a:r>
              <a:rPr lang="uk" sz="1050">
                <a:solidFill>
                  <a:schemeClr val="dk1"/>
                </a:solidFill>
                <a:latin typeface="Times New Roman"/>
                <a:ea typeface="Times New Roman"/>
                <a:cs typeface="Times New Roman"/>
                <a:sym typeface="Times New Roman"/>
              </a:rPr>
              <a:t>Аналіз є першим етапом створення ІС, на якому вимоги замовника уточнюються, формалізуються й документуються. На цьому етапі надається відповідь на питання: «Що повинна робити майбутня система?». </a:t>
            </a:r>
            <a:r>
              <a:rPr i="1" lang="uk" sz="1050">
                <a:solidFill>
                  <a:schemeClr val="dk1"/>
                </a:solidFill>
                <a:latin typeface="Times New Roman"/>
                <a:ea typeface="Times New Roman"/>
                <a:cs typeface="Times New Roman"/>
                <a:sym typeface="Times New Roman"/>
              </a:rPr>
              <a:t>Метою аналізу</a:t>
            </a:r>
            <a:r>
              <a:rPr lang="uk" sz="1050">
                <a:solidFill>
                  <a:schemeClr val="dk1"/>
                </a:solidFill>
                <a:latin typeface="Times New Roman"/>
                <a:ea typeface="Times New Roman"/>
                <a:cs typeface="Times New Roman"/>
                <a:sym typeface="Times New Roman"/>
              </a:rPr>
              <a:t> є перетворення загальних неконкрентих знань про початкову наочну сферу (предметну область) в точні визначення і специфікації, а також генерація функціонального опису системи. На цьому етапі специфікуються: зовнішні умови роботи системи; функціональна структура системи; розподіл функцій між людиною і системою, інтерфейси; вимоги до технічних, інформаційних і програмних компонентів системи; умови експлуатації.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Структурним аналізом</a:t>
            </a:r>
            <a:r>
              <a:rPr lang="uk" sz="1050">
                <a:solidFill>
                  <a:schemeClr val="dk1"/>
                </a:solidFill>
                <a:latin typeface="Times New Roman"/>
                <a:ea typeface="Times New Roman"/>
                <a:cs typeface="Times New Roman"/>
                <a:sym typeface="Times New Roman"/>
              </a:rPr>
              <a:t> прийнято називати метод дослідження системи, який розпочинається з її загального огляду, а потім деталізується, набуваючи вигляду ієрархічної структури з дедалі більшою кількістю рівнів. Для таких методів характерно: розбиття на рівні абстракції з обмеженим числом елементів (від 3 до 7); обмежений контекст, який включає тільки істотні деталі кожного рівня; використання чітких формальних правил запису; послідовне наближення до результату. Структурний аналіз засновано на таких двох базових принципах: 1) декомпозиції, 2) ієрархічної впорядкованості. Вирішення важких проблем шляхом їх розбиття на множину менших незалежних завдань («чорних ящиків») та організація цих завдань в деревоподібні ієрархічні структури значно підвищують розуміння складних систем.</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Для моделювання систем та об’єктів взагалі, зокрема для використання структурного аналізу, використовуються три групи засобів, що визначають такі компоненти: 1) функції, які система повинна виконувати; 2) відношення між даними; 3) поводження системи залежно від часу (поведінковий аспект). Серед засобів вирішення цих завдань у методологіях структурного аналізу найбільш часто застосовують такі: 1) діаграми потоків даних: DFD (Data Flow Diagrams); 2) діаграми «сутність – зв'язок»: ERD (Entity–Relationship Diagrams); 3) діаграми станів переходів: STD (State Transition Diagrams).</a:t>
            </a:r>
            <a:endParaRPr/>
          </a:p>
        </p:txBody>
      </p:sp>
      <p:sp>
        <p:nvSpPr>
          <p:cNvPr id="116" name="Google Shape;116;p23"/>
          <p:cNvSpPr txBox="1"/>
          <p:nvPr>
            <p:ph idx="1" type="body"/>
          </p:nvPr>
        </p:nvSpPr>
        <p:spPr>
          <a:xfrm>
            <a:off x="6045300" y="484225"/>
            <a:ext cx="2974200" cy="40848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i="1" lang="uk" sz="1050">
                <a:solidFill>
                  <a:srgbClr val="1A1A1A"/>
                </a:solidFill>
                <a:latin typeface="Times New Roman"/>
                <a:ea typeface="Times New Roman"/>
                <a:cs typeface="Times New Roman"/>
                <a:sym typeface="Times New Roman"/>
              </a:rPr>
              <a:t>Об'єктні методики</a:t>
            </a:r>
            <a:r>
              <a:rPr lang="uk" sz="1050">
                <a:solidFill>
                  <a:srgbClr val="1A1A1A"/>
                </a:solidFill>
                <a:latin typeface="Times New Roman"/>
                <a:ea typeface="Times New Roman"/>
                <a:cs typeface="Times New Roman"/>
                <a:sym typeface="Times New Roman"/>
              </a:rPr>
              <a:t> розглядають організацію, яку моделюють, як набір взаємодіючих об'єктів – виробничих одиниць. Об'єкт визначається як</a:t>
            </a:r>
            <a:r>
              <a:rPr lang="uk" sz="850">
                <a:solidFill>
                  <a:schemeClr val="dk1"/>
                </a:solidFill>
                <a:latin typeface="Times New Roman"/>
                <a:ea typeface="Times New Roman"/>
                <a:cs typeface="Times New Roman"/>
                <a:sym typeface="Times New Roman"/>
              </a:rPr>
              <a:t> </a:t>
            </a:r>
            <a:r>
              <a:rPr lang="uk" sz="1050">
                <a:solidFill>
                  <a:srgbClr val="1A1A1A"/>
                </a:solidFill>
                <a:latin typeface="Times New Roman"/>
                <a:ea typeface="Times New Roman"/>
                <a:cs typeface="Times New Roman"/>
                <a:sym typeface="Times New Roman"/>
              </a:rPr>
              <a:t>реальність – предмет (або явище), який має чітко визначену поведінку. Метою застосування даної методики є виділення об'єктів, які формують підприємство / організацію, і розподіл між ними відповідальностей за виконувані дії.</a:t>
            </a:r>
            <a:endParaRPr sz="1050">
              <a:solidFill>
                <a:srgbClr val="1A1A1A"/>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rgbClr val="1A1A1A"/>
                </a:solidFill>
                <a:latin typeface="Times New Roman"/>
                <a:ea typeface="Times New Roman"/>
                <a:cs typeface="Times New Roman"/>
                <a:sym typeface="Times New Roman"/>
              </a:rPr>
              <a:t>Функціональні методики</a:t>
            </a:r>
            <a:r>
              <a:rPr lang="uk" sz="1050">
                <a:solidFill>
                  <a:srgbClr val="1A1A1A"/>
                </a:solidFill>
                <a:latin typeface="Times New Roman"/>
                <a:ea typeface="Times New Roman"/>
                <a:cs typeface="Times New Roman"/>
                <a:sym typeface="Times New Roman"/>
              </a:rPr>
              <a:t>, найвідомішою з яких є методика </a:t>
            </a:r>
            <a:r>
              <a:rPr lang="uk" sz="1050">
                <a:solidFill>
                  <a:schemeClr val="dk1"/>
                </a:solidFill>
                <a:latin typeface="Times New Roman"/>
                <a:ea typeface="Times New Roman"/>
                <a:cs typeface="Times New Roman"/>
                <a:sym typeface="Times New Roman"/>
              </a:rPr>
              <a:t>Integratio</a:t>
            </a:r>
            <a:r>
              <a:rPr lang="uk" sz="1050">
                <a:solidFill>
                  <a:schemeClr val="dk1"/>
                </a:solidFill>
                <a:latin typeface="Times New Roman"/>
                <a:ea typeface="Times New Roman"/>
                <a:cs typeface="Times New Roman"/>
                <a:sym typeface="Times New Roman"/>
              </a:rPr>
              <a:t>n</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Definition Metodology або </a:t>
            </a:r>
            <a:r>
              <a:rPr lang="uk" sz="1050">
                <a:solidFill>
                  <a:srgbClr val="1A1A1A"/>
                </a:solidFill>
                <a:latin typeface="Times New Roman"/>
                <a:ea typeface="Times New Roman"/>
                <a:cs typeface="Times New Roman"/>
                <a:sym typeface="Times New Roman"/>
              </a:rPr>
              <a:t>IDEF (Додаток Д. Методології моделювання, засновані на графічному зображенні систем), розглядають організацію як набір функцій, що перетворює у вихідний потік потік інформації, який надходить (при цьому процес перетворення інформації споживає певні ресурси). Основна </a:t>
            </a:r>
            <a:r>
              <a:rPr i="1" lang="uk" sz="1050">
                <a:solidFill>
                  <a:srgbClr val="1A1A1A"/>
                </a:solidFill>
                <a:latin typeface="Times New Roman"/>
                <a:ea typeface="Times New Roman"/>
                <a:cs typeface="Times New Roman"/>
                <a:sym typeface="Times New Roman"/>
              </a:rPr>
              <a:t>відмінність функціональної методики від об'єктної </a:t>
            </a:r>
            <a:r>
              <a:rPr lang="uk" sz="1050">
                <a:solidFill>
                  <a:srgbClr val="1A1A1A"/>
                </a:solidFill>
                <a:latin typeface="Times New Roman"/>
                <a:ea typeface="Times New Roman"/>
                <a:cs typeface="Times New Roman"/>
                <a:sym typeface="Times New Roman"/>
              </a:rPr>
              <a:t>полягає у відділенні функцій (методів обробки даних) від самих даних. </a:t>
            </a:r>
            <a:r>
              <a:rPr lang="uk" sz="1050">
                <a:solidFill>
                  <a:schemeClr val="dk1"/>
                </a:solidFill>
                <a:latin typeface="Times New Roman"/>
                <a:ea typeface="Times New Roman"/>
                <a:cs typeface="Times New Roman"/>
                <a:sym typeface="Times New Roman"/>
              </a:rPr>
              <a:t>З точки зору бізнес–моделювання кожен з наведених підходів має свої </a:t>
            </a:r>
            <a:r>
              <a:rPr i="1" lang="uk" sz="1050">
                <a:solidFill>
                  <a:schemeClr val="dk1"/>
                </a:solidFill>
                <a:latin typeface="Times New Roman"/>
                <a:ea typeface="Times New Roman"/>
                <a:cs typeface="Times New Roman"/>
                <a:sym typeface="Times New Roman"/>
              </a:rPr>
              <a:t>переваги</a:t>
            </a:r>
            <a:r>
              <a:rPr lang="uk" sz="1050">
                <a:solidFill>
                  <a:schemeClr val="dk1"/>
                </a:solidFill>
                <a:latin typeface="Times New Roman"/>
                <a:ea typeface="Times New Roman"/>
                <a:cs typeface="Times New Roman"/>
                <a:sym typeface="Times New Roman"/>
              </a:rPr>
              <a:t>: 1) </a:t>
            </a:r>
            <a:r>
              <a:rPr i="1" lang="uk" sz="1050">
                <a:solidFill>
                  <a:schemeClr val="dk1"/>
                </a:solidFill>
                <a:latin typeface="Times New Roman"/>
                <a:ea typeface="Times New Roman"/>
                <a:cs typeface="Times New Roman"/>
                <a:sym typeface="Times New Roman"/>
              </a:rPr>
              <a:t>об'єктний підхід</a:t>
            </a:r>
            <a:r>
              <a:rPr lang="uk" sz="1050">
                <a:solidFill>
                  <a:schemeClr val="dk1"/>
                </a:solidFill>
                <a:latin typeface="Times New Roman"/>
                <a:ea typeface="Times New Roman"/>
                <a:cs typeface="Times New Roman"/>
                <a:sym typeface="Times New Roman"/>
              </a:rPr>
              <a:t> дозволяє побудувати більш стійку до змін систему, яка найкраще відповідає існуючим структурам </a:t>
            </a:r>
            <a:r>
              <a:rPr lang="uk" sz="1050">
                <a:solidFill>
                  <a:srgbClr val="1A1A1A"/>
                </a:solidFill>
                <a:latin typeface="Times New Roman"/>
                <a:ea typeface="Times New Roman"/>
                <a:cs typeface="Times New Roman"/>
                <a:sym typeface="Times New Roman"/>
              </a:rPr>
              <a:t>підприємства/ організаці</a:t>
            </a:r>
            <a:r>
              <a:rPr lang="uk" sz="1050">
                <a:solidFill>
                  <a:schemeClr val="dk1"/>
                </a:solidFill>
                <a:latin typeface="Times New Roman"/>
                <a:ea typeface="Times New Roman"/>
                <a:cs typeface="Times New Roman"/>
                <a:sym typeface="Times New Roman"/>
              </a:rPr>
              <a:t>ї; 2) </a:t>
            </a:r>
            <a:r>
              <a:rPr i="1" lang="uk" sz="1050">
                <a:solidFill>
                  <a:schemeClr val="dk1"/>
                </a:solidFill>
                <a:latin typeface="Times New Roman"/>
                <a:ea typeface="Times New Roman"/>
                <a:cs typeface="Times New Roman"/>
                <a:sym typeface="Times New Roman"/>
              </a:rPr>
              <a:t>функціональне моделювання</a:t>
            </a:r>
            <a:r>
              <a:rPr lang="uk" sz="1050">
                <a:solidFill>
                  <a:schemeClr val="dk1"/>
                </a:solidFill>
                <a:latin typeface="Times New Roman"/>
                <a:ea typeface="Times New Roman"/>
                <a:cs typeface="Times New Roman"/>
                <a:sym typeface="Times New Roman"/>
              </a:rPr>
              <a:t> добре показує себе, коли організаційна структура знаходиться в процесі зміни або слабко оформлена. Принципова </a:t>
            </a:r>
            <a:r>
              <a:rPr i="1" lang="uk" sz="1050">
                <a:solidFill>
                  <a:schemeClr val="dk1"/>
                </a:solidFill>
                <a:latin typeface="Times New Roman"/>
                <a:ea typeface="Times New Roman"/>
                <a:cs typeface="Times New Roman"/>
                <a:sym typeface="Times New Roman"/>
              </a:rPr>
              <a:t>відмінність між функціональним та об'єктним підходом </a:t>
            </a:r>
            <a:r>
              <a:rPr lang="uk" sz="1050">
                <a:solidFill>
                  <a:schemeClr val="dk1"/>
                </a:solidFill>
                <a:latin typeface="Times New Roman"/>
                <a:ea typeface="Times New Roman"/>
                <a:cs typeface="Times New Roman"/>
                <a:sym typeface="Times New Roman"/>
              </a:rPr>
              <a:t>полягає в способі декомпозиції системи. Об'єктно–орієнтований підхід використовує об'єктну декомпозицію, при цьому статична структура описується в термінах об'єктів і зв'язків між ними, а поведінка системи описується в термінах обміну повідомленнями між об'єктами. Метою методики є побудова бізнес–моделі суб'єкта господарювання, що дозволяє перейти від моделі сценаріїв використання до моделі, яка визначає окремі об'єкти, які беруть участь в реалізації бізнес–функцій.</a:t>
            </a:r>
            <a:endParaRPr b="1" sz="105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1" type="body"/>
          </p:nvPr>
        </p:nvSpPr>
        <p:spPr>
          <a:xfrm>
            <a:off x="4220175" y="80325"/>
            <a:ext cx="4894500" cy="47481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Об'єктно–орієнтований підхід має такі </a:t>
            </a:r>
            <a:r>
              <a:rPr i="1" lang="uk" sz="1050">
                <a:solidFill>
                  <a:schemeClr val="dk1"/>
                </a:solidFill>
                <a:latin typeface="Times New Roman"/>
                <a:ea typeface="Times New Roman"/>
                <a:cs typeface="Times New Roman"/>
                <a:sym typeface="Times New Roman"/>
              </a:rPr>
              <a:t>переваги:</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Об'єктна декомпозиція</a:t>
            </a:r>
            <a:r>
              <a:rPr lang="uk" sz="1050">
                <a:solidFill>
                  <a:schemeClr val="dk1"/>
                </a:solidFill>
                <a:latin typeface="Times New Roman"/>
                <a:ea typeface="Times New Roman"/>
                <a:cs typeface="Times New Roman"/>
                <a:sym typeface="Times New Roman"/>
              </a:rPr>
              <a:t> дає можливість створювати моделі меншого розміру шляхом використання загальних механізмів, які забезпечують необхідну економію засобів виразу. Використання об'єктного підходу підвищує рівень уніфікації розробки і придатність для повторного використання, що веде до створення середовища розробки і переходу до створення моделей шляхом їх збирання.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Об'єктна декомпозиція</a:t>
            </a:r>
            <a:r>
              <a:rPr lang="uk" sz="1050">
                <a:solidFill>
                  <a:schemeClr val="dk1"/>
                </a:solidFill>
                <a:latin typeface="Times New Roman"/>
                <a:ea typeface="Times New Roman"/>
                <a:cs typeface="Times New Roman"/>
                <a:sym typeface="Times New Roman"/>
              </a:rPr>
              <a:t> дозволяє уникнути створення складних моделей, тому що передбачає еволюційний шлях розвитку моделі на основі відносно невеликих підсистем.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Об'єктна модель</a:t>
            </a:r>
            <a:r>
              <a:rPr lang="uk" sz="1050">
                <a:solidFill>
                  <a:schemeClr val="dk1"/>
                </a:solidFill>
                <a:latin typeface="Times New Roman"/>
                <a:ea typeface="Times New Roman"/>
                <a:cs typeface="Times New Roman"/>
                <a:sym typeface="Times New Roman"/>
              </a:rPr>
              <a:t> є природною, оскільки орієнтована на людське сприйняття світу.</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 </a:t>
            </a:r>
            <a:r>
              <a:rPr i="1" lang="uk" sz="1050">
                <a:solidFill>
                  <a:schemeClr val="dk1"/>
                </a:solidFill>
                <a:latin typeface="Times New Roman"/>
                <a:ea typeface="Times New Roman"/>
                <a:cs typeface="Times New Roman"/>
                <a:sym typeface="Times New Roman"/>
              </a:rPr>
              <a:t>недоліків</a:t>
            </a:r>
            <a:r>
              <a:rPr lang="uk" sz="1050">
                <a:solidFill>
                  <a:schemeClr val="dk1"/>
                </a:solidFill>
                <a:latin typeface="Times New Roman"/>
                <a:ea typeface="Times New Roman"/>
                <a:cs typeface="Times New Roman"/>
                <a:sym typeface="Times New Roman"/>
              </a:rPr>
              <a:t> об'єктно–орієнтованого підходу відносяться високі початкові витрати (цей підхід не дає негайної віддачі). Ефект від його застосування з’являється після розробки двох–трьох проектів і накопичення повторно використовуваних компонентів. Діаграми, які відображають специфіку об'єктного підходу, менш наочні.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Серед причин, які призвели до успішного завершення об'єктно– орієнтованих проектів можна виділити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Об’єктно–орієнтовані мови програмування дозволили отримати виграш</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у продуктивності праці при створенні ПЗ та 2) у якості ПЗ.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Надаючи більш формалізовані нотації для відображення і візуалізації абстракцій ПЗ, об’єктно–орієнтована технологія впливає на зменшення загального розміру того, що потрібно розробити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Об'єктно–орієнтована модель та її реалізація передбачають наявність загального словника у кінцевих користувачів системи та у її розробників, що призводить до розуміння всіма розв'язуваної проблеми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Використання розтягнутої у часі інтеграції створює можливість раннього визначення ризику та внесення необхідних правок без дестабілізації процесу розробки</a:t>
            </a:r>
            <a:r>
              <a:rPr lang="uk" sz="1050">
                <a:solidFill>
                  <a:schemeClr val="dk1"/>
                </a:solidFill>
                <a:latin typeface="Times New Roman"/>
                <a:ea typeface="Times New Roman"/>
                <a:cs typeface="Times New Roman"/>
                <a:sym typeface="Times New Roman"/>
              </a:rPr>
              <a:t>. Цей аспект об'єктно–орієнтованої технології надає можливість використовувати процес попереджувальної розробки архітектури, при якому інтеграція є ранньою і розтягнутою у часі процедурою ЖЦ.</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5. </a:t>
            </a:r>
            <a:r>
              <a:rPr i="1" lang="uk" sz="1050">
                <a:solidFill>
                  <a:schemeClr val="dk1"/>
                </a:solidFill>
                <a:latin typeface="Times New Roman"/>
                <a:ea typeface="Times New Roman"/>
                <a:cs typeface="Times New Roman"/>
                <a:sym typeface="Times New Roman"/>
              </a:rPr>
              <a:t>Об'єктно–орієнтована архітектура передбачає чіткий поділ елементів системи, створюючи надійний захист, який дозволяє при внесенні змін в одну частину системи зберегти незмінною архітектуру в цілому</a:t>
            </a:r>
            <a:r>
              <a:rPr lang="uk" sz="1050">
                <a:solidFill>
                  <a:schemeClr val="dk1"/>
                </a:solidFill>
                <a:latin typeface="Times New Roman"/>
                <a:ea typeface="Times New Roman"/>
                <a:cs typeface="Times New Roman"/>
                <a:sym typeface="Times New Roman"/>
              </a:rPr>
              <a:t>». [Буч – Воосh, 1996].</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
        <p:nvSpPr>
          <p:cNvPr id="122" name="Google Shape;122;p24"/>
          <p:cNvSpPr txBox="1"/>
          <p:nvPr>
            <p:ph idx="1" type="body"/>
          </p:nvPr>
        </p:nvSpPr>
        <p:spPr>
          <a:xfrm>
            <a:off x="131950" y="80325"/>
            <a:ext cx="3890400" cy="4667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Концептуальною основою об'єктно–орієнтованого підходу</a:t>
            </a:r>
            <a:r>
              <a:rPr lang="uk" sz="1050">
                <a:solidFill>
                  <a:schemeClr val="dk1"/>
                </a:solidFill>
                <a:latin typeface="Times New Roman"/>
                <a:ea typeface="Times New Roman"/>
                <a:cs typeface="Times New Roman"/>
                <a:sym typeface="Times New Roman"/>
              </a:rPr>
              <a:t> є об'єктна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модель, яка будується з урахуванням таких принципів: абстрагування;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інкапсуляція; модульність; ієрархія; типізація; паралелізм; стійкість.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Основними поняттями об'єктно–орієнтованого підходу</a:t>
            </a:r>
            <a:r>
              <a:rPr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є об'єкт і клас.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a:t>
            </a:r>
            <a:r>
              <a:rPr i="1" lang="uk" sz="1050">
                <a:solidFill>
                  <a:schemeClr val="dk1"/>
                </a:solidFill>
                <a:latin typeface="Times New Roman"/>
                <a:ea typeface="Times New Roman"/>
                <a:cs typeface="Times New Roman"/>
                <a:sym typeface="Times New Roman"/>
              </a:rPr>
              <a:t> Об'єкт</a:t>
            </a:r>
            <a:r>
              <a:rPr lang="uk" sz="1050">
                <a:solidFill>
                  <a:schemeClr val="dk1"/>
                </a:solidFill>
                <a:latin typeface="Times New Roman"/>
                <a:ea typeface="Times New Roman"/>
                <a:cs typeface="Times New Roman"/>
                <a:sym typeface="Times New Roman"/>
              </a:rPr>
              <a:t> – це предмет (або явище), який має чітко визначену поведінку і володіє станом та індивідуальністю. Структура й поведінка подібних об'єктів</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визначають загальний для них клас.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a:t>
            </a:r>
            <a:r>
              <a:rPr i="1" lang="uk" sz="1050">
                <a:solidFill>
                  <a:schemeClr val="dk1"/>
                </a:solidFill>
                <a:latin typeface="Times New Roman"/>
                <a:ea typeface="Times New Roman"/>
                <a:cs typeface="Times New Roman"/>
                <a:sym typeface="Times New Roman"/>
              </a:rPr>
              <a:t> Клас</a:t>
            </a:r>
            <a:r>
              <a:rPr lang="uk" sz="1050">
                <a:solidFill>
                  <a:schemeClr val="dk1"/>
                </a:solidFill>
                <a:latin typeface="Times New Roman"/>
                <a:ea typeface="Times New Roman"/>
                <a:cs typeface="Times New Roman"/>
                <a:sym typeface="Times New Roman"/>
              </a:rPr>
              <a:t> – це множина об'єктів, пов'язаних спільністю структури 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поведінки.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 групи важливих понять об'єктного підходу належать успадкування і поліморфізм: 1) поняття </a:t>
            </a:r>
            <a:r>
              <a:rPr i="1" lang="uk" sz="1050">
                <a:solidFill>
                  <a:schemeClr val="dk1"/>
                </a:solidFill>
                <a:latin typeface="Times New Roman"/>
                <a:ea typeface="Times New Roman"/>
                <a:cs typeface="Times New Roman"/>
                <a:sym typeface="Times New Roman"/>
              </a:rPr>
              <a:t>поліморфізм</a:t>
            </a:r>
            <a:r>
              <a:rPr lang="uk" sz="1050">
                <a:solidFill>
                  <a:schemeClr val="dk1"/>
                </a:solidFill>
                <a:latin typeface="Times New Roman"/>
                <a:ea typeface="Times New Roman"/>
                <a:cs typeface="Times New Roman"/>
                <a:sym typeface="Times New Roman"/>
              </a:rPr>
              <a:t> можна інтерпретувати як здатність класу належати більш ніж одному типу; 2) </a:t>
            </a:r>
            <a:r>
              <a:rPr i="1" lang="uk" sz="1050">
                <a:solidFill>
                  <a:schemeClr val="dk1"/>
                </a:solidFill>
                <a:latin typeface="Times New Roman"/>
                <a:ea typeface="Times New Roman"/>
                <a:cs typeface="Times New Roman"/>
                <a:sym typeface="Times New Roman"/>
              </a:rPr>
              <a:t>успадкування </a:t>
            </a:r>
            <a:r>
              <a:rPr lang="uk" sz="1050">
                <a:solidFill>
                  <a:schemeClr val="dk1"/>
                </a:solidFill>
                <a:latin typeface="Times New Roman"/>
                <a:ea typeface="Times New Roman"/>
                <a:cs typeface="Times New Roman"/>
                <a:sym typeface="Times New Roman"/>
              </a:rPr>
              <a:t>означає побудову нових класів на основі існуючих з можливістю додавання або перевизначення даних і методів. За об'єктними моделями можна простежити відображення реальних сутностей модельованої предметної області (</a:t>
            </a:r>
            <a:r>
              <a:rPr lang="uk" sz="1050">
                <a:solidFill>
                  <a:srgbClr val="1A1A1A"/>
                </a:solidFill>
                <a:latin typeface="Times New Roman"/>
                <a:ea typeface="Times New Roman"/>
                <a:cs typeface="Times New Roman"/>
                <a:sym typeface="Times New Roman"/>
              </a:rPr>
              <a:t>підприємства/організації</a:t>
            </a:r>
            <a:r>
              <a:rPr lang="uk" sz="1050">
                <a:solidFill>
                  <a:schemeClr val="dk1"/>
                </a:solidFill>
                <a:latin typeface="Times New Roman"/>
                <a:ea typeface="Times New Roman"/>
                <a:cs typeface="Times New Roman"/>
                <a:sym typeface="Times New Roman"/>
              </a:rPr>
              <a:t>) в об'єкти і класи ІС. Більшість існуючих методів об'єктно–орієнтованого підходу  включають мову моделювання та опис процесу моделювання.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Процес</a:t>
            </a:r>
            <a:r>
              <a:rPr lang="uk" sz="1050">
                <a:solidFill>
                  <a:schemeClr val="dk1"/>
                </a:solidFill>
                <a:latin typeface="Times New Roman"/>
                <a:ea typeface="Times New Roman"/>
                <a:cs typeface="Times New Roman"/>
                <a:sym typeface="Times New Roman"/>
              </a:rPr>
              <a:t> – це опис кроків, які необхідно виконати при розробці проекту. В якості мови моделювання об'єктного підходу використовується </a:t>
            </a:r>
            <a:r>
              <a:rPr i="1" lang="uk" sz="1050">
                <a:solidFill>
                  <a:schemeClr val="dk1"/>
                </a:solidFill>
                <a:latin typeface="Times New Roman"/>
                <a:ea typeface="Times New Roman"/>
                <a:cs typeface="Times New Roman"/>
                <a:sym typeface="Times New Roman"/>
              </a:rPr>
              <a:t>уніфікована мова моделювання UML</a:t>
            </a:r>
            <a:r>
              <a:rPr lang="uk" sz="1050">
                <a:solidFill>
                  <a:schemeClr val="dk1"/>
                </a:solidFill>
                <a:latin typeface="Times New Roman"/>
                <a:ea typeface="Times New Roman"/>
                <a:cs typeface="Times New Roman"/>
                <a:sym typeface="Times New Roman"/>
              </a:rPr>
              <a:t>, яка містить стандартний набір діаграм для моделювання. </a:t>
            </a:r>
            <a:r>
              <a:rPr i="1" lang="uk" sz="1050">
                <a:solidFill>
                  <a:schemeClr val="dk1"/>
                </a:solidFill>
                <a:latin typeface="Times New Roman"/>
                <a:ea typeface="Times New Roman"/>
                <a:cs typeface="Times New Roman"/>
                <a:sym typeface="Times New Roman"/>
              </a:rPr>
              <a:t>Діаграма</a:t>
            </a:r>
            <a:r>
              <a:rPr lang="uk" sz="1050">
                <a:solidFill>
                  <a:schemeClr val="dk1"/>
                </a:solidFill>
                <a:latin typeface="Times New Roman"/>
                <a:ea typeface="Times New Roman"/>
                <a:cs typeface="Times New Roman"/>
                <a:sym typeface="Times New Roman"/>
              </a:rPr>
              <a:t> – це графічне подання множини елементів. Найчастіше вона зображується у вигляді зв'язного графа з вершинами (сутностями) і ребрами (відносинами) та формує деяку проекцію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05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idx="1" type="body"/>
          </p:nvPr>
        </p:nvSpPr>
        <p:spPr>
          <a:xfrm>
            <a:off x="113875" y="58625"/>
            <a:ext cx="4137300" cy="48138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b="1" lang="uk" sz="1050">
                <a:solidFill>
                  <a:schemeClr val="dk1"/>
                </a:solidFill>
                <a:latin typeface="Times New Roman"/>
                <a:ea typeface="Times New Roman"/>
                <a:cs typeface="Times New Roman"/>
                <a:sym typeface="Times New Roman"/>
              </a:rPr>
              <a:t>Порівняння існуючих методик. </a:t>
            </a:r>
            <a:r>
              <a:rPr lang="uk" sz="1050">
                <a:solidFill>
                  <a:schemeClr val="dk1"/>
                </a:solidFill>
                <a:latin typeface="Times New Roman"/>
                <a:ea typeface="Times New Roman"/>
                <a:cs typeface="Times New Roman"/>
                <a:sym typeface="Times New Roman"/>
              </a:rPr>
              <a:t>У функціональних моделях (DЕF–діаграмах потоків даних, DЕF0–діаграмах) головними структурними компонентами є функції (операції, дії, роботи), які на діаграмах зв'язуються між собою потоками об'єктів. </a:t>
            </a:r>
            <a:r>
              <a:rPr i="1" lang="uk" sz="1050">
                <a:solidFill>
                  <a:schemeClr val="dk1"/>
                </a:solidFill>
                <a:latin typeface="Times New Roman"/>
                <a:ea typeface="Times New Roman"/>
                <a:cs typeface="Times New Roman"/>
                <a:sym typeface="Times New Roman"/>
              </a:rPr>
              <a:t>Перевагою функціональних моделей</a:t>
            </a:r>
            <a:r>
              <a:rPr lang="uk" sz="1050">
                <a:solidFill>
                  <a:schemeClr val="dk1"/>
                </a:solidFill>
                <a:latin typeface="Times New Roman"/>
                <a:ea typeface="Times New Roman"/>
                <a:cs typeface="Times New Roman"/>
                <a:sym typeface="Times New Roman"/>
              </a:rPr>
              <a:t> є реалізація структурного підходу до проектування ІС за принципом «зверху–вниз», коли</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кожен функціональний блок можна декомпозувати на множину підфункцій, виконуючи, таким чином, модульне проектування ІС. Для функціональних моделей характерні процедурна чіткість декомпозиції ІС і наочність подання. При функціональному підході об'єктні моделі даних із застосуванням «природної мови» у вигляді діаграм «об'єкт властивість зв'язок» розробляються окремо. Для перевірки коректності моделювання предметної області між функціональними та об'єктними моделями встановлюють взаємно– однозначні зв'язки.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Головний недолік функціональних моделей</a:t>
            </a:r>
            <a:r>
              <a:rPr lang="uk" sz="1050">
                <a:solidFill>
                  <a:schemeClr val="dk1"/>
                </a:solidFill>
                <a:latin typeface="Times New Roman"/>
                <a:ea typeface="Times New Roman"/>
                <a:cs typeface="Times New Roman"/>
                <a:sym typeface="Times New Roman"/>
              </a:rPr>
              <a:t> полягає в тому, що процеси та дані існують окремо один від одного (крім функціональної декомпозиції існує структура даних, яка перебуває на другому плані). Не відомо умови виконання процесів обробки інформації, які можуть динамічно змінюватися.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Переваги об'єктно–орієнтованого підходу</a:t>
            </a:r>
            <a:r>
              <a:rPr lang="uk" sz="1050">
                <a:solidFill>
                  <a:schemeClr val="dk1"/>
                </a:solidFill>
                <a:latin typeface="Times New Roman"/>
                <a:ea typeface="Times New Roman"/>
                <a:cs typeface="Times New Roman"/>
                <a:sym typeface="Times New Roman"/>
              </a:rPr>
              <a:t>. Перераховані недоліки функціональних моделей зникають в об'єктно–орієнтованих моделях, в яких головним структурно–утворюючим компонентом виступає клас об'єктів з набором функцій, які можуть звертатися до атрибутів цього класу. Для класів об'єктів характерна ієрархія узагальнення, що дозволяє здійснювати спадкування не тільки атрибутів (властивостей) об'єктів від вищого класу до нижчого, але і функцій (методів). У разі спадкування функцій можна абстрагуватися від конкретної реалізації процедур (абстрактні типи даних). Це надає можливість звертатися до подібних програмних модулів за загальними іменами (поліморфізм) і здійснювати повторне використання програмного коду при модифікації ПЗ. Таким чином, адаптивність об'єктно–орієнтованих систем до змін предметної області в порівнянні з функціональним підходом значно вище. При об'єктно–орієнтованому підході змінюється і принцип проектування ІС. Спочатку виділяються класи об'єктів, а далі в залежності від можливих станів об'єктів (ЖЦ об'єктів) визначаються методи обробки (функціональні процедури), що забезпечує найкращу реалізацію динамічної поведінки ІС.</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Для об'єктно–орієнтованого підходу розроблено графічні методи моделювання предметної області, узагальнені в мові уніфікованого моделювання UМL. Однак за наочністю подання моделі користувачеві– замовнику об'єктно–орієнтовані моделі поступаються функціональним моделям.</a:t>
            </a:r>
            <a:endParaRPr/>
          </a:p>
        </p:txBody>
      </p:sp>
      <p:sp>
        <p:nvSpPr>
          <p:cNvPr id="128" name="Google Shape;128;p25"/>
          <p:cNvSpPr txBox="1"/>
          <p:nvPr>
            <p:ph idx="1" type="body"/>
          </p:nvPr>
        </p:nvSpPr>
        <p:spPr>
          <a:xfrm>
            <a:off x="4432800" y="29375"/>
            <a:ext cx="4513500" cy="48723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При виборі методики моделювання предметної області зазвичай в якості критерію виступає ступінь її динамічності. Для більш регламентованих завдань більше підходять функціональні моделі, для більш адаптивних бізнес–процесів (управління робочими потоками, реалізація динамічних запитів до інформаційних сховищ) – об'єктно–орієнтовані моделі. Однак в рамках однієї і тієї ж ІС для різних класів задач можуть вимагатися різні види моделей, які описують одну проблемну область. В такому випадку повинні використовуватися комбіновані моделі предметної області.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uk" sz="1050">
                <a:solidFill>
                  <a:schemeClr val="dk1"/>
                </a:solidFill>
                <a:latin typeface="Times New Roman"/>
                <a:ea typeface="Times New Roman"/>
                <a:cs typeface="Times New Roman"/>
                <a:sym typeface="Times New Roman"/>
              </a:rPr>
              <a:t>Синергетична методика. </a:t>
            </a:r>
            <a:r>
              <a:rPr lang="uk" sz="1050">
                <a:solidFill>
                  <a:schemeClr val="dk1"/>
                </a:solidFill>
                <a:latin typeface="Times New Roman"/>
                <a:ea typeface="Times New Roman"/>
                <a:cs typeface="Times New Roman"/>
                <a:sym typeface="Times New Roman"/>
              </a:rPr>
              <a:t>Кожна з розглянутих методик дозволяє вирішити задачу побудови формального опису робочих процедур досліджуваної системи. Всі методики дозволяють побудувати модель «як є» і «як повинно бути». З іншого боку, кожна з цих методик має недоліки. </a:t>
            </a:r>
            <a:r>
              <a:rPr i="1" lang="uk" sz="1050">
                <a:solidFill>
                  <a:schemeClr val="dk1"/>
                </a:solidFill>
                <a:latin typeface="Times New Roman"/>
                <a:ea typeface="Times New Roman"/>
                <a:cs typeface="Times New Roman"/>
                <a:sym typeface="Times New Roman"/>
              </a:rPr>
              <a:t>Функціональні методики</a:t>
            </a:r>
            <a:r>
              <a:rPr lang="uk" sz="1050">
                <a:solidFill>
                  <a:schemeClr val="dk1"/>
                </a:solidFill>
                <a:latin typeface="Times New Roman"/>
                <a:ea typeface="Times New Roman"/>
                <a:cs typeface="Times New Roman"/>
                <a:sym typeface="Times New Roman"/>
              </a:rPr>
              <a:t> в цілому краще дають уявлення про існуючі функції в </a:t>
            </a:r>
            <a:r>
              <a:rPr lang="uk" sz="1050">
                <a:solidFill>
                  <a:srgbClr val="1A1A1A"/>
                </a:solidFill>
                <a:latin typeface="Times New Roman"/>
                <a:ea typeface="Times New Roman"/>
                <a:cs typeface="Times New Roman"/>
                <a:sym typeface="Times New Roman"/>
              </a:rPr>
              <a:t>підприємстві / організації</a:t>
            </a:r>
            <a:r>
              <a:rPr lang="uk" sz="1050">
                <a:solidFill>
                  <a:schemeClr val="dk1"/>
                </a:solidFill>
                <a:latin typeface="Times New Roman"/>
                <a:ea typeface="Times New Roman"/>
                <a:cs typeface="Times New Roman"/>
                <a:sym typeface="Times New Roman"/>
              </a:rPr>
              <a:t>, про методи їх реалізації (при цьому чим вище ступінь деталізації досліджуваного процесу, тим краще вони дают</a:t>
            </a:r>
            <a:r>
              <a:rPr lang="uk" sz="1050">
                <a:solidFill>
                  <a:schemeClr val="dk1"/>
                </a:solidFill>
                <a:latin typeface="Times New Roman"/>
                <a:ea typeface="Times New Roman"/>
                <a:cs typeface="Times New Roman"/>
                <a:sym typeface="Times New Roman"/>
              </a:rPr>
              <a:t>ь</a:t>
            </a:r>
            <a:r>
              <a:rPr lang="uk" sz="1050">
                <a:solidFill>
                  <a:schemeClr val="dk1"/>
                </a:solidFill>
                <a:latin typeface="Times New Roman"/>
                <a:ea typeface="Times New Roman"/>
                <a:cs typeface="Times New Roman"/>
                <a:sym typeface="Times New Roman"/>
              </a:rPr>
              <a:t> можливість окреслити систему). Під кращим описом в даному випадку розуміється найменша помилка при спробі за отриманою моделлю передбачити поведінку реальної системи. На рівні окремих робочих процедур їх опис практично збігається з фактичною реалізацією в потоці робіт. На рівні загального опису системи функціональні методики допускають значний ступінь свободи у виборі загальних інтерфейсів системи, її механізмів, тобто у визначенні меж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Добре описати систему на цьому рівні дозволяє </a:t>
            </a:r>
            <a:r>
              <a:rPr i="1" lang="uk" sz="1050">
                <a:solidFill>
                  <a:schemeClr val="dk1"/>
                </a:solidFill>
                <a:latin typeface="Times New Roman"/>
                <a:ea typeface="Times New Roman"/>
                <a:cs typeface="Times New Roman"/>
                <a:sym typeface="Times New Roman"/>
              </a:rPr>
              <a:t>об'єктний підхід</a:t>
            </a:r>
            <a:r>
              <a:rPr lang="uk" sz="1050">
                <a:solidFill>
                  <a:schemeClr val="dk1"/>
                </a:solidFill>
                <a:latin typeface="Times New Roman"/>
                <a:ea typeface="Times New Roman"/>
                <a:cs typeface="Times New Roman"/>
                <a:sym typeface="Times New Roman"/>
              </a:rPr>
              <a:t>, заснований на понятті сценарію використання. При цьому під сценарієм</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використання розуміють сеанс взаємодії дійової особи із системою, в результаті якої дійова особа отримує те, що має для неї цінність. Використання критерію цінності для користувача дає можливість відкинути деталі потоків робіт, які не мають значення, і зосередитися на тих функціях системи, які виправдовують її існування. Однак і в цьому випадку завдання визначення меж системи, виділення зовнішніх користувачів є складним.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Технологія потоків</a:t>
            </a:r>
            <a:r>
              <a:rPr lang="uk" sz="1050">
                <a:solidFill>
                  <a:schemeClr val="dk1"/>
                </a:solidFill>
                <a:latin typeface="Times New Roman"/>
                <a:ea typeface="Times New Roman"/>
                <a:cs typeface="Times New Roman"/>
                <a:sym typeface="Times New Roman"/>
              </a:rPr>
              <a:t> даних легко вирішує проблему меж системи, оскільки дозволяє за рахунок аналізу інформаційних потоків виділити зовнішні сутності і визначити основний внутрішній процес. Однак відсутність виділених керуючих процесів, потоків та орієнтованість на події не дозволяє запропонувати цю методику в якості єдиної. Найкращим способом подолання недоліків розглянутих методик є формування </a:t>
            </a:r>
            <a:r>
              <a:rPr i="1" lang="uk" sz="1050">
                <a:solidFill>
                  <a:schemeClr val="dk1"/>
                </a:solidFill>
                <a:latin typeface="Times New Roman"/>
                <a:ea typeface="Times New Roman"/>
                <a:cs typeface="Times New Roman"/>
                <a:sym typeface="Times New Roman"/>
              </a:rPr>
              <a:t>синергетичної методики</a:t>
            </a:r>
            <a:r>
              <a:rPr lang="uk" sz="1050">
                <a:solidFill>
                  <a:schemeClr val="dk1"/>
                </a:solidFill>
                <a:latin typeface="Times New Roman"/>
                <a:ea typeface="Times New Roman"/>
                <a:cs typeface="Times New Roman"/>
                <a:sym typeface="Times New Roman"/>
              </a:rPr>
              <a:t>, яка об'єднує різні етапи окремих методик. При цьому з кожної методики необхідно взяти частину методології, найбільш повно і формально викладену, і забезпечити можливість обміну результатами на різних етапах застосування синергетичної методики. У бінес– моделюванні відбувається формування подібної синергетичної методики. Ідея синтетичної методики полягає в послідовному застосуванні функціонального та об'єктного підходу з урахуванням можливості </a:t>
            </a:r>
            <a:r>
              <a:rPr i="1" lang="uk" sz="1050">
                <a:solidFill>
                  <a:schemeClr val="dk1"/>
                </a:solidFill>
                <a:latin typeface="Times New Roman"/>
                <a:ea typeface="Times New Roman"/>
                <a:cs typeface="Times New Roman"/>
                <a:sym typeface="Times New Roman"/>
              </a:rPr>
              <a:t>реінжинірингу</a:t>
            </a:r>
            <a:r>
              <a:rPr lang="uk" sz="1050">
                <a:solidFill>
                  <a:schemeClr val="dk1"/>
                </a:solidFill>
                <a:latin typeface="Times New Roman"/>
                <a:ea typeface="Times New Roman"/>
                <a:cs typeface="Times New Roman"/>
                <a:sym typeface="Times New Roman"/>
              </a:rPr>
              <a:t> існуючої ситуації</a:t>
            </a:r>
            <a:endParaRPr b="1" sz="105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550">
                <a:latin typeface="Times New Roman"/>
                <a:ea typeface="Times New Roman"/>
                <a:cs typeface="Times New Roman"/>
                <a:sym typeface="Times New Roman"/>
              </a:rPr>
              <a:t> Основні методології проектування інформаційних систем</a:t>
            </a:r>
            <a:endParaRPr sz="3300"/>
          </a:p>
        </p:txBody>
      </p:sp>
      <p:sp>
        <p:nvSpPr>
          <p:cNvPr id="134" name="Google Shape;134;p26"/>
          <p:cNvSpPr txBox="1"/>
          <p:nvPr>
            <p:ph idx="1" type="body"/>
          </p:nvPr>
        </p:nvSpPr>
        <p:spPr>
          <a:xfrm>
            <a:off x="311700" y="572700"/>
            <a:ext cx="2729100" cy="3996300"/>
          </a:xfrm>
          <a:prstGeom prst="rect">
            <a:avLst/>
          </a:prstGeom>
        </p:spPr>
        <p:txBody>
          <a:bodyPr anchorCtr="0" anchor="t" bIns="91425" lIns="91425" spcFirstLastPara="1" rIns="91425" wrap="square" tIns="91425">
            <a:normAutofit fontScale="55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Серед</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основних</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методологій проектування ІС виділяють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методологія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функціонального моделювання робіт</a:t>
            </a:r>
            <a:r>
              <a:rPr b="1"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SADT (Structured Analysis and</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Design Technique – структурного аналізу і проектування),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швидкої розробки застосунків RAD</a:t>
            </a:r>
            <a:r>
              <a:rPr b="1"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(Rapid Application Development);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RUP (Rational Unified Process).</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b="1" lang="uk" sz="1050">
                <a:solidFill>
                  <a:schemeClr val="dk1"/>
                </a:solidFill>
                <a:latin typeface="Times New Roman"/>
                <a:ea typeface="Times New Roman"/>
                <a:cs typeface="Times New Roman"/>
                <a:sym typeface="Times New Roman"/>
              </a:rPr>
              <a:t>1. </a:t>
            </a:r>
            <a:r>
              <a:rPr b="1" i="1" lang="uk" sz="1050">
                <a:solidFill>
                  <a:schemeClr val="dk1"/>
                </a:solidFill>
                <a:latin typeface="Times New Roman"/>
                <a:ea typeface="Times New Roman"/>
                <a:cs typeface="Times New Roman"/>
                <a:sym typeface="Times New Roman"/>
              </a:rPr>
              <a:t>Методологія SADT. </a:t>
            </a:r>
            <a:r>
              <a:rPr lang="uk" sz="1050">
                <a:solidFill>
                  <a:schemeClr val="dk1"/>
                </a:solidFill>
                <a:latin typeface="Times New Roman"/>
                <a:ea typeface="Times New Roman"/>
                <a:cs typeface="Times New Roman"/>
                <a:sym typeface="Times New Roman"/>
              </a:rPr>
              <a:t>Методологія SADT, розроблена Дугласом Т.</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Росом в 1969–1973 рр., базується на структурному аналізі систем і графічному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зображенні організації у вигляді системи функцій, які мають три класи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структурних моделей: 1) функціональна модель, 2) інформаційна модель,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3)динамічна модель. Процес моделювання за методологією SADT складається 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таких етапів: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Збирання інформації та її аналіз про предметну область.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Документування отриманої інформації.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Моделювання (IDEF0).</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 Корегування моделі в процесі ітеративного рецензування.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Методологія, відома як нотація IDEF0, використовує формалізований процес моделювання ІС і має такі стадії: аналіз, проектування, реалізація, об'єднання та тестування, встановлення (інсталяція), функціонування. Проектування ІС за стандартом IDEF0 зводиться до декомпозиції основних функцій організації на окремі бізнес–процеси, роботи або дії. В результаті розробляється ієрархічна модель аналізованої організації, при цьому декомпозицію можна проводити багаторазово, прямуючи до чіткого та детального опису усіх процесів. Діаграми IDEF0 верхнього рівня прийнято називати батьківськими, а нижнього рівня – дочірніми. Аналізований процес подають у вигляді прямокутника: ліворуч зображають вхідні дані; справа – вихідні; дані, розташовані зверху – дії, які управляють або регламентуючі, а знизу – об'єкти управління. У діаграмі IDEF0 спочатку описуються усі зовнішні зв'язки досліджуваного процесу. Після цього здійснюється декомпозиція цього процесу, і відбувається опис внутрішніх підпроцесів із позначенням усіх зв'язків. При цьому раніше позначені стрілками зовнішні зв'язки не повинні загубитися. Вони переносяться на діаграму декомпозиції у відповідні підпроцеси.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Далі кожен підпроцес теж можна декомпозувати і детально описати усі зв'язки до необхідної межі. Основною перевагою цієї методології є простота і наочність. В якості недоліку можна вважати неможливість описати реакцію описуваного процесу на зовнішні чинники, які змінюються. Для цих цілей використовують інші методології.</a:t>
            </a:r>
            <a:endParaRPr/>
          </a:p>
        </p:txBody>
      </p:sp>
      <p:sp>
        <p:nvSpPr>
          <p:cNvPr id="135" name="Google Shape;135;p26"/>
          <p:cNvSpPr txBox="1"/>
          <p:nvPr>
            <p:ph idx="1" type="body"/>
          </p:nvPr>
        </p:nvSpPr>
        <p:spPr>
          <a:xfrm>
            <a:off x="3207450" y="572700"/>
            <a:ext cx="2881200" cy="4065300"/>
          </a:xfrm>
          <a:prstGeom prst="rect">
            <a:avLst/>
          </a:prstGeom>
        </p:spPr>
        <p:txBody>
          <a:bodyPr anchorCtr="0" anchor="t" bIns="91425" lIns="91425" spcFirstLastPara="1" rIns="91425" wrap="square" tIns="91425">
            <a:normAutofit fontScale="47500" lnSpcReduction="10000"/>
          </a:bodyPr>
          <a:lstStyle/>
          <a:p>
            <a:pPr indent="0" lvl="0" marL="0" rtl="0" algn="l">
              <a:spcBef>
                <a:spcPts val="0"/>
              </a:spcBef>
              <a:spcAft>
                <a:spcPts val="0"/>
              </a:spcAft>
              <a:buNone/>
            </a:pPr>
            <a:r>
              <a:rPr b="1" lang="uk" sz="1050">
                <a:solidFill>
                  <a:schemeClr val="dk1"/>
                </a:solidFill>
                <a:latin typeface="Times New Roman"/>
                <a:ea typeface="Times New Roman"/>
                <a:cs typeface="Times New Roman"/>
                <a:sym typeface="Times New Roman"/>
              </a:rPr>
              <a:t>2</a:t>
            </a:r>
            <a:r>
              <a:rPr b="1" i="1" lang="uk" sz="1050">
                <a:solidFill>
                  <a:schemeClr val="dk1"/>
                </a:solidFill>
                <a:latin typeface="Times New Roman"/>
                <a:ea typeface="Times New Roman"/>
                <a:cs typeface="Times New Roman"/>
                <a:sym typeface="Times New Roman"/>
              </a:rPr>
              <a:t>. Методологія швидкої розробки застосунків </a:t>
            </a:r>
            <a:r>
              <a:rPr b="1" lang="uk" sz="1050">
                <a:solidFill>
                  <a:schemeClr val="dk1"/>
                </a:solidFill>
                <a:latin typeface="Times New Roman"/>
                <a:ea typeface="Times New Roman"/>
                <a:cs typeface="Times New Roman"/>
                <a:sym typeface="Times New Roman"/>
              </a:rPr>
              <a:t>RAD</a:t>
            </a:r>
            <a:r>
              <a:rPr i="1" lang="uk" sz="1050">
                <a:solidFill>
                  <a:schemeClr val="dk1"/>
                </a:solidFill>
                <a:latin typeface="Times New Roman"/>
                <a:ea typeface="Times New Roman"/>
                <a:cs typeface="Times New Roman"/>
                <a:sym typeface="Times New Roman"/>
              </a:rPr>
              <a:t>.</a:t>
            </a:r>
            <a:r>
              <a:rPr b="1"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Принципи RAD були сформульовані у 1980 р. співробітником компанії IBM Джеймсом</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Мартіном і базувалися на ідеях Скотта Шульца і Барри Бойма. Підхід RAD передбачає наявність трьох складових: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Невеликі групи розробників</a:t>
            </a:r>
            <a:r>
              <a:rPr lang="uk" sz="1050">
                <a:solidFill>
                  <a:schemeClr val="dk1"/>
                </a:solidFill>
                <a:latin typeface="Times New Roman"/>
                <a:ea typeface="Times New Roman"/>
                <a:cs typeface="Times New Roman"/>
                <a:sym typeface="Times New Roman"/>
              </a:rPr>
              <a:t> (від 3 до 7 осіб), які виконують роботи з проектування окремих підсистем ПЗ (це обумовлено вимогою максимальної керованості колективу). Команда розробників повинна бути групою професіоналів, які мають досвід в проектуванні, програмуванні та тестуванні ПЗ, здатних добре взаємодіяти з кінцевими користувачами і трансформувати їх пропозиції в робочі прототипи.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Короткий виробничий графік</a:t>
            </a:r>
            <a:r>
              <a:rPr lang="uk" sz="1050">
                <a:solidFill>
                  <a:schemeClr val="dk1"/>
                </a:solidFill>
                <a:latin typeface="Times New Roman"/>
                <a:ea typeface="Times New Roman"/>
                <a:cs typeface="Times New Roman"/>
                <a:sym typeface="Times New Roman"/>
              </a:rPr>
              <a:t>, який ретельно пропрацювали (до трьох місяців).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Використання інкрементного прототипування</a:t>
            </a:r>
            <a:r>
              <a:rPr lang="uk" sz="1050">
                <a:solidFill>
                  <a:schemeClr val="dk1"/>
                </a:solidFill>
                <a:latin typeface="Times New Roman"/>
                <a:ea typeface="Times New Roman"/>
                <a:cs typeface="Times New Roman"/>
                <a:sym typeface="Times New Roman"/>
              </a:rPr>
              <a:t> – повторюваного циклу, при якому розробники в міру того, як додаток починає набувати форму, реалізують у продукті вимоги, отримані в результаті взаємодії із замовником. Нині методологія RAD стала загальноприйнятою схемою для проектування і розробки ІС. Вона дозволяє на ранній стадії проектування ІС продемонструвати замовникові діючу інтерактивну модель системи–прототипу, уточнити проектні рішення та вимоги замовника, оцінити експлуатаційні характеристики. Cеред</a:t>
            </a:r>
            <a:r>
              <a:rPr i="1" lang="uk" sz="1050">
                <a:solidFill>
                  <a:schemeClr val="dk1"/>
                </a:solidFill>
                <a:latin typeface="Times New Roman"/>
                <a:ea typeface="Times New Roman"/>
                <a:cs typeface="Times New Roman"/>
                <a:sym typeface="Times New Roman"/>
              </a:rPr>
              <a:t> основних принципів підходу </a:t>
            </a:r>
            <a:r>
              <a:rPr lang="uk" sz="1050">
                <a:solidFill>
                  <a:schemeClr val="dk1"/>
                </a:solidFill>
                <a:latin typeface="Times New Roman"/>
                <a:ea typeface="Times New Roman"/>
                <a:cs typeface="Times New Roman"/>
                <a:sym typeface="Times New Roman"/>
              </a:rPr>
              <a:t>RAD можна виділити такі: 1) розробка додатків ітераціями; 2) необов'язковість повного завершення робіт на кожній стадії життєвого циклу ПЗ; 3) обов'язковість залучення користувачів у процес розробки; 4) застосування засобів управління конфігурацією, які полегшують внесення змін до проекту і супровід готової системи; 5) використання прототипування, що дозволяє повніше з'ясувати і задовольнити потреби користувачів; 6) тестування і розвиток проекту, здійснювані одночасно з розробкою; 7) ведення розробки нечисленною добре керованою командою професіоналів; 8) грамотне керівництво розробкою системи, чітке планування і контроль виконання робіт. Засоби розробки, грунтовані на RAD, є популярними</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за рахунок використання таких програмних середовищ розробки: IBM Lotus Domino Designer, Borland C++ Builder, Microsoft Visual Studio тощо. В методології RAD швидка розробка додатків досягається за рахунок використання компонентно–орієнтованого конструювання і застосовується, якщо: 1) бюджет проектованої ІС обмежений, 2) нечітко визначені вимоги до інформаційної системи, 3) потрібно реалізувати проект ІС в мінімальні терміни, 4) інтерфейс користувача можна продемонструвати в прототипі, 5) за функціональним призначенням проект можна розділити на складові елементи.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Методологія RAD охоплює такі </a:t>
            </a:r>
            <a:r>
              <a:rPr i="1" lang="uk" sz="1050">
                <a:solidFill>
                  <a:schemeClr val="dk1"/>
                </a:solidFill>
                <a:latin typeface="Times New Roman"/>
                <a:ea typeface="Times New Roman"/>
                <a:cs typeface="Times New Roman"/>
                <a:sym typeface="Times New Roman"/>
              </a:rPr>
              <a:t>стадії</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Моделювання інформаційних потоків між бізнес–функціями.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Моделювання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Перетворення об'єктів даних, які забезпечують реалізацію бізнес–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функцій.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Генерація застосунків.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Тестування та об'єднання.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Серед </a:t>
            </a:r>
            <a:r>
              <a:rPr i="1" lang="uk" sz="1050">
                <a:solidFill>
                  <a:schemeClr val="dk1"/>
                </a:solidFill>
                <a:latin typeface="Times New Roman"/>
                <a:ea typeface="Times New Roman"/>
                <a:cs typeface="Times New Roman"/>
                <a:sym typeface="Times New Roman"/>
              </a:rPr>
              <a:t>недоліків методології RAD</a:t>
            </a:r>
            <a:r>
              <a:rPr lang="uk" sz="1050">
                <a:solidFill>
                  <a:schemeClr val="dk1"/>
                </a:solidFill>
                <a:latin typeface="Times New Roman"/>
                <a:ea typeface="Times New Roman"/>
                <a:cs typeface="Times New Roman"/>
                <a:sym typeface="Times New Roman"/>
              </a:rPr>
              <a:t> можна виділити такі: вона 1) вимагаєвеликий колектив розробників для великих ІС, 2) використовується для ІС, які можна декомпозувати на окремі модулі і в яких продуктивність не є критичною величиною, 3) не використовується у разі застосування нових технологій. Життєвий цикл ПЗ відповідно до підходу RAD складається з чотирьох стадій: аналіз і планування вимог; проектування; реалізація; впровадження. RAD найкраще підходить для відносно невеликих проектів, що розробляються для конкретного замовника, його не застосовують для побудови складних розрахункових програм, операційних систем або програм управління складними об'єктами в реальному масштабі часу, тобто програм, що містять великий обсяг (сотні тисяч рядків) унікального коду, а також систем, від яких залежить безпека людей (наприклад, керування літаком або атомною електростанцією).</a:t>
            </a:r>
            <a:endParaRPr sz="1050">
              <a:solidFill>
                <a:schemeClr val="dk1"/>
              </a:solidFill>
              <a:latin typeface="Times New Roman"/>
              <a:ea typeface="Times New Roman"/>
              <a:cs typeface="Times New Roman"/>
              <a:sym typeface="Times New Roman"/>
            </a:endParaRPr>
          </a:p>
        </p:txBody>
      </p:sp>
      <p:sp>
        <p:nvSpPr>
          <p:cNvPr id="136" name="Google Shape;136;p26"/>
          <p:cNvSpPr txBox="1"/>
          <p:nvPr>
            <p:ph idx="1" type="body"/>
          </p:nvPr>
        </p:nvSpPr>
        <p:spPr>
          <a:xfrm>
            <a:off x="6161850" y="539100"/>
            <a:ext cx="2954400" cy="40653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0"/>
              </a:spcAft>
              <a:buNone/>
            </a:pPr>
            <a:r>
              <a:rPr b="1" lang="uk" sz="1050">
                <a:solidFill>
                  <a:schemeClr val="dk1"/>
                </a:solidFill>
                <a:latin typeface="Times New Roman"/>
                <a:ea typeface="Times New Roman"/>
                <a:cs typeface="Times New Roman"/>
                <a:sym typeface="Times New Roman"/>
              </a:rPr>
              <a:t>3.</a:t>
            </a:r>
            <a:r>
              <a:rPr b="1" i="1" lang="uk" sz="1050">
                <a:solidFill>
                  <a:schemeClr val="dk1"/>
                </a:solidFill>
                <a:latin typeface="Times New Roman"/>
                <a:ea typeface="Times New Roman"/>
                <a:cs typeface="Times New Roman"/>
                <a:sym typeface="Times New Roman"/>
              </a:rPr>
              <a:t> Методологія RUP.</a:t>
            </a:r>
            <a:r>
              <a:rPr lang="uk" sz="1050">
                <a:solidFill>
                  <a:schemeClr val="dk1"/>
                </a:solidFill>
                <a:latin typeface="Times New Roman"/>
                <a:ea typeface="Times New Roman"/>
                <a:cs typeface="Times New Roman"/>
                <a:sym typeface="Times New Roman"/>
              </a:rPr>
              <a:t> Серед усіх фірм–виробників CASE–засобів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компанія IBM Rational Software Corp. одна з перших усвідомила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перспективність розвитку об'єктно–орієнтованих технологій аналізу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проектування програмних систем. Ця компанія виступила ініціатором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уніфікації мови візуального моделювання у рамках консорціуму OMG, 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привело до появи перших версій мови UML. Ця ж компанія першою розробила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інструментальний об'єктно–орієнтований CASE–засіб, в якому була реалізована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мова UML, як базова нотація візуального моделювання. Графічне подання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методології RUP з Вікіпедії зображено на рис. 1.4.</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Однією з найпопулярніших технологій є Rational Unified Process (RUP),</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розроблена компанією Rational Software (яка нині входить до складу IBM).</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Авторами UML вважаються співробітники фірми Rational Software: Гради Буч, Айвар Якобсон, Джемс Рамбо. RUP відповідає стандартам, які визначають проектні роботи в процесі ЖЦ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Подання методології RUP:</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 бізнес–моделювання, 2 – управління вимогами, 3 – аналіз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проектування, 4 – реалізація, 5 – тестування, 6 – розгортання, 7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управління проектом, 8 – управління конфігурацією та змінами, 9 – створення інфраструктури (середовище розробки)</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 методології RUP реалізуються такі підходи: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Ітераційний та інкрементний (нарощуваний).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Побудова системи на базі архітектури інформаційної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Планування та управління проектом на основі функціональних вимог</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Розробка ІС виконується ітераціями: створюють окремі проекти, невеликі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за об'ємом та змістом, які охоплюють свої власні етапи аналізу вимог,</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проектування, реалізації, тестування, інтеграції. Закінчуються ітерації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створенням працюючої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Ітераційний цикл характеризується періодичним зворотним зв'язком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може адаптуватися до ядра системи, яка розробляється. Створювана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поступово росте та вдосконалюється.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05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Вигляд</a:t>
            </a:r>
            <a:endParaRPr/>
          </a:p>
        </p:txBody>
      </p:sp>
      <p:pic>
        <p:nvPicPr>
          <p:cNvPr id="142" name="Google Shape;142;p27"/>
          <p:cNvPicPr preferRelativeResize="0"/>
          <p:nvPr/>
        </p:nvPicPr>
        <p:blipFill>
          <a:blip r:embed="rId3">
            <a:alphaModFix/>
          </a:blip>
          <a:stretch>
            <a:fillRect/>
          </a:stretch>
        </p:blipFill>
        <p:spPr>
          <a:xfrm>
            <a:off x="205144" y="1017724"/>
            <a:ext cx="2994574" cy="2195700"/>
          </a:xfrm>
          <a:prstGeom prst="rect">
            <a:avLst/>
          </a:prstGeom>
          <a:noFill/>
          <a:ln>
            <a:noFill/>
          </a:ln>
        </p:spPr>
      </p:pic>
      <p:pic>
        <p:nvPicPr>
          <p:cNvPr id="143" name="Google Shape;143;p27"/>
          <p:cNvPicPr preferRelativeResize="0"/>
          <p:nvPr/>
        </p:nvPicPr>
        <p:blipFill>
          <a:blip r:embed="rId4">
            <a:alphaModFix/>
          </a:blip>
          <a:stretch>
            <a:fillRect/>
          </a:stretch>
        </p:blipFill>
        <p:spPr>
          <a:xfrm>
            <a:off x="3199725" y="1017724"/>
            <a:ext cx="3250075" cy="2075926"/>
          </a:xfrm>
          <a:prstGeom prst="rect">
            <a:avLst/>
          </a:prstGeom>
          <a:noFill/>
          <a:ln>
            <a:noFill/>
          </a:ln>
        </p:spPr>
      </p:pic>
      <p:sp>
        <p:nvSpPr>
          <p:cNvPr id="144" name="Google Shape;144;p27"/>
          <p:cNvSpPr txBox="1"/>
          <p:nvPr/>
        </p:nvSpPr>
        <p:spPr>
          <a:xfrm>
            <a:off x="0" y="3260575"/>
            <a:ext cx="6074100" cy="12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uk">
                <a:solidFill>
                  <a:schemeClr val="dk2"/>
                </a:solidFill>
              </a:rPr>
              <a:t>Others:</a:t>
            </a:r>
            <a:endParaRPr>
              <a:solidFill>
                <a:schemeClr val="dk2"/>
              </a:solidFill>
            </a:endParaRPr>
          </a:p>
          <a:p>
            <a:pPr indent="-317500" lvl="0" marL="457200" rtl="0" algn="l">
              <a:spcBef>
                <a:spcPts val="0"/>
              </a:spcBef>
              <a:spcAft>
                <a:spcPts val="0"/>
              </a:spcAft>
              <a:buClr>
                <a:schemeClr val="dk2"/>
              </a:buClr>
              <a:buSzPts val="1400"/>
              <a:buChar char="-"/>
            </a:pPr>
            <a:r>
              <a:rPr lang="uk" u="sng">
                <a:solidFill>
                  <a:schemeClr val="hlink"/>
                </a:solidFill>
                <a:hlinkClick r:id="rId5"/>
              </a:rPr>
              <a:t>https://creately.com/blog/diagrams/uml-diagram-types-examples/</a:t>
            </a:r>
            <a:r>
              <a:rPr lang="uk">
                <a:solidFill>
                  <a:schemeClr val="dk2"/>
                </a:solidFill>
              </a:rPr>
              <a:t> </a:t>
            </a:r>
            <a:endParaRPr>
              <a:solidFill>
                <a:schemeClr val="dk2"/>
              </a:solidFill>
            </a:endParaRPr>
          </a:p>
          <a:p>
            <a:pPr indent="-317500" lvl="0" marL="457200" rtl="0" algn="l">
              <a:spcBef>
                <a:spcPts val="0"/>
              </a:spcBef>
              <a:spcAft>
                <a:spcPts val="0"/>
              </a:spcAft>
              <a:buClr>
                <a:schemeClr val="dk2"/>
              </a:buClr>
              <a:buSzPts val="1400"/>
              <a:buChar char="-"/>
            </a:pPr>
            <a:r>
              <a:rPr lang="uk" u="sng">
                <a:solidFill>
                  <a:schemeClr val="hlink"/>
                </a:solidFill>
                <a:hlinkClick r:id="rId6"/>
              </a:rPr>
              <a:t>https://www.uml-diagrams.org/sequence-diagrams.html</a:t>
            </a:r>
            <a:r>
              <a:rPr lang="uk">
                <a:solidFill>
                  <a:schemeClr val="dk2"/>
                </a:solidFill>
              </a:rPr>
              <a:t> </a:t>
            </a:r>
            <a:endParaRPr>
              <a:solidFill>
                <a:schemeClr val="dk2"/>
              </a:solidFill>
            </a:endParaRPr>
          </a:p>
          <a:p>
            <a:pPr indent="-317500" lvl="0" marL="457200" rtl="0" algn="l">
              <a:spcBef>
                <a:spcPts val="0"/>
              </a:spcBef>
              <a:spcAft>
                <a:spcPts val="0"/>
              </a:spcAft>
              <a:buClr>
                <a:schemeClr val="dk2"/>
              </a:buClr>
              <a:buSzPts val="1400"/>
              <a:buChar char="-"/>
            </a:pPr>
            <a:r>
              <a:rPr lang="uk" u="sng">
                <a:solidFill>
                  <a:schemeClr val="hlink"/>
                </a:solidFill>
                <a:hlinkClick r:id="rId7"/>
              </a:rPr>
              <a:t>https://www.gleek.io/flowcharts</a:t>
            </a:r>
            <a:r>
              <a:rPr lang="uk">
                <a:solidFill>
                  <a:schemeClr val="dk2"/>
                </a:solidFill>
              </a:rPr>
              <a:t> </a:t>
            </a:r>
            <a:endParaRPr>
              <a:solidFill>
                <a:schemeClr val="dk2"/>
              </a:solidFill>
            </a:endParaRPr>
          </a:p>
          <a:p>
            <a:pPr indent="-317500" lvl="0" marL="457200" rtl="0" algn="l">
              <a:spcBef>
                <a:spcPts val="0"/>
              </a:spcBef>
              <a:spcAft>
                <a:spcPts val="0"/>
              </a:spcAft>
              <a:buClr>
                <a:schemeClr val="dk2"/>
              </a:buClr>
              <a:buSzPts val="1400"/>
              <a:buChar char="-"/>
            </a:pPr>
            <a:r>
              <a:rPr lang="uk" u="sng">
                <a:solidFill>
                  <a:schemeClr val="hlink"/>
                </a:solidFill>
                <a:hlinkClick r:id="rId8"/>
              </a:rPr>
              <a:t>https://bpmn.io/</a:t>
            </a:r>
            <a:r>
              <a:rPr lang="uk">
                <a:solidFill>
                  <a:schemeClr val="dk2"/>
                </a:solidFill>
              </a:rPr>
              <a:t> </a:t>
            </a:r>
            <a:endParaRPr>
              <a:solidFill>
                <a:schemeClr val="dk2"/>
              </a:solidFill>
            </a:endParaRPr>
          </a:p>
          <a:p>
            <a:pPr indent="0" lvl="0" marL="0" rtl="0" algn="l">
              <a:spcBef>
                <a:spcPts val="0"/>
              </a:spcBef>
              <a:spcAft>
                <a:spcPts val="0"/>
              </a:spcAft>
              <a:buNone/>
            </a:pPr>
            <a:r>
              <a:t/>
            </a:r>
            <a:endParaRPr>
              <a:solidFill>
                <a:schemeClr val="dk2"/>
              </a:solidFill>
            </a:endParaRPr>
          </a:p>
        </p:txBody>
      </p:sp>
      <p:pic>
        <p:nvPicPr>
          <p:cNvPr id="145" name="Google Shape;145;p27"/>
          <p:cNvPicPr preferRelativeResize="0"/>
          <p:nvPr/>
        </p:nvPicPr>
        <p:blipFill>
          <a:blip r:embed="rId9">
            <a:alphaModFix/>
          </a:blip>
          <a:stretch>
            <a:fillRect/>
          </a:stretch>
        </p:blipFill>
        <p:spPr>
          <a:xfrm>
            <a:off x="6624175" y="825750"/>
            <a:ext cx="2389398" cy="1860925"/>
          </a:xfrm>
          <a:prstGeom prst="rect">
            <a:avLst/>
          </a:prstGeom>
          <a:noFill/>
          <a:ln>
            <a:noFill/>
          </a:ln>
        </p:spPr>
      </p:pic>
      <p:sp>
        <p:nvSpPr>
          <p:cNvPr id="146" name="Google Shape;146;p27"/>
          <p:cNvSpPr txBox="1"/>
          <p:nvPr/>
        </p:nvSpPr>
        <p:spPr>
          <a:xfrm>
            <a:off x="5876200" y="3223850"/>
            <a:ext cx="2955900" cy="1582500"/>
          </a:xfrm>
          <a:prstGeom prst="rect">
            <a:avLst/>
          </a:prstGeom>
          <a:noFill/>
          <a:ln>
            <a:noFill/>
          </a:ln>
        </p:spPr>
        <p:txBody>
          <a:bodyPr anchorCtr="0" anchor="t" bIns="91425" lIns="91425" spcFirstLastPara="1" rIns="91425" wrap="square" tIns="91425">
            <a:noAutofit/>
          </a:bodyPr>
          <a:lstStyle/>
          <a:p>
            <a:pPr indent="-266700" lvl="0" marL="457200" rtl="0" algn="l">
              <a:spcBef>
                <a:spcPts val="0"/>
              </a:spcBef>
              <a:spcAft>
                <a:spcPts val="0"/>
              </a:spcAft>
              <a:buClr>
                <a:schemeClr val="dk2"/>
              </a:buClr>
              <a:buSzPts val="600"/>
              <a:buChar char="-"/>
            </a:pPr>
            <a:r>
              <a:rPr lang="uk" sz="600">
                <a:solidFill>
                  <a:schemeClr val="dk2"/>
                </a:solidFill>
              </a:rPr>
              <a:t>*MN</a:t>
            </a:r>
            <a:endParaRPr sz="600">
              <a:solidFill>
                <a:schemeClr val="dk2"/>
              </a:solidFill>
            </a:endParaRPr>
          </a:p>
          <a:p>
            <a:pPr indent="-266700" lvl="1" marL="914400" rtl="0" algn="l">
              <a:spcBef>
                <a:spcPts val="0"/>
              </a:spcBef>
              <a:spcAft>
                <a:spcPts val="0"/>
              </a:spcAft>
              <a:buClr>
                <a:schemeClr val="dk2"/>
              </a:buClr>
              <a:buSzPts val="600"/>
              <a:buChar char="-"/>
            </a:pPr>
            <a:r>
              <a:rPr lang="uk" sz="600">
                <a:solidFill>
                  <a:schemeClr val="dk2"/>
                </a:solidFill>
              </a:rPr>
              <a:t>BPMN (Business Process Model and Notation)</a:t>
            </a:r>
            <a:endParaRPr sz="600">
              <a:solidFill>
                <a:schemeClr val="dk2"/>
              </a:solidFill>
            </a:endParaRPr>
          </a:p>
          <a:p>
            <a:pPr indent="-266700" lvl="1" marL="914400" rtl="0" algn="l">
              <a:spcBef>
                <a:spcPts val="0"/>
              </a:spcBef>
              <a:spcAft>
                <a:spcPts val="0"/>
              </a:spcAft>
              <a:buClr>
                <a:schemeClr val="dk2"/>
              </a:buClr>
              <a:buSzPts val="600"/>
              <a:buChar char="-"/>
            </a:pPr>
            <a:r>
              <a:rPr lang="uk" sz="600">
                <a:solidFill>
                  <a:schemeClr val="dk2"/>
                </a:solidFill>
              </a:rPr>
              <a:t>CMMN (Case Management Model and Notation)</a:t>
            </a:r>
            <a:endParaRPr sz="600">
              <a:solidFill>
                <a:schemeClr val="dk2"/>
              </a:solidFill>
            </a:endParaRPr>
          </a:p>
          <a:p>
            <a:pPr indent="-266700" lvl="1" marL="914400" rtl="0" algn="l">
              <a:spcBef>
                <a:spcPts val="0"/>
              </a:spcBef>
              <a:spcAft>
                <a:spcPts val="0"/>
              </a:spcAft>
              <a:buClr>
                <a:schemeClr val="dk2"/>
              </a:buClr>
              <a:buSzPts val="600"/>
              <a:buChar char="-"/>
            </a:pPr>
            <a:r>
              <a:rPr lang="uk" sz="600">
                <a:solidFill>
                  <a:schemeClr val="dk2"/>
                </a:solidFill>
              </a:rPr>
              <a:t>DMN (Decision Model and Notation)</a:t>
            </a:r>
            <a:endParaRPr sz="600">
              <a:solidFill>
                <a:schemeClr val="dk2"/>
              </a:solidFill>
            </a:endParaRPr>
          </a:p>
          <a:p>
            <a:pPr indent="-266700" lvl="0" marL="457200" rtl="0" algn="l">
              <a:spcBef>
                <a:spcPts val="0"/>
              </a:spcBef>
              <a:spcAft>
                <a:spcPts val="0"/>
              </a:spcAft>
              <a:buClr>
                <a:schemeClr val="dk2"/>
              </a:buClr>
              <a:buSzPts val="600"/>
              <a:buChar char="-"/>
            </a:pPr>
            <a:r>
              <a:rPr lang="uk" sz="600">
                <a:solidFill>
                  <a:schemeClr val="dk2"/>
                </a:solidFill>
              </a:rPr>
              <a:t>Architectural diagrams</a:t>
            </a:r>
            <a:endParaRPr sz="600">
              <a:solidFill>
                <a:schemeClr val="dk2"/>
              </a:solidFill>
            </a:endParaRPr>
          </a:p>
          <a:p>
            <a:pPr indent="-266700" lvl="0" marL="457200" rtl="0" algn="l">
              <a:spcBef>
                <a:spcPts val="0"/>
              </a:spcBef>
              <a:spcAft>
                <a:spcPts val="0"/>
              </a:spcAft>
              <a:buClr>
                <a:schemeClr val="dk2"/>
              </a:buClr>
              <a:buSzPts val="600"/>
              <a:buChar char="-"/>
            </a:pPr>
            <a:r>
              <a:rPr lang="uk" sz="600">
                <a:solidFill>
                  <a:schemeClr val="dk2"/>
                </a:solidFill>
              </a:rPr>
              <a:t>Gannt Charts (WBD and others)</a:t>
            </a:r>
            <a:endParaRPr sz="600">
              <a:solidFill>
                <a:schemeClr val="dk2"/>
              </a:solidFill>
            </a:endParaRPr>
          </a:p>
          <a:p>
            <a:pPr indent="-266700" lvl="0" marL="457200" rtl="0" algn="l">
              <a:spcBef>
                <a:spcPts val="0"/>
              </a:spcBef>
              <a:spcAft>
                <a:spcPts val="0"/>
              </a:spcAft>
              <a:buClr>
                <a:schemeClr val="dk2"/>
              </a:buClr>
              <a:buSzPts val="600"/>
              <a:buChar char="-"/>
            </a:pPr>
            <a:r>
              <a:rPr lang="uk" sz="600">
                <a:solidFill>
                  <a:schemeClr val="dk2"/>
                </a:solidFill>
              </a:rPr>
              <a:t>Wireframes/Design</a:t>
            </a:r>
            <a:endParaRPr sz="600">
              <a:solidFill>
                <a:schemeClr val="dk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type="title"/>
          </p:nvPr>
        </p:nvSpPr>
        <p:spPr>
          <a:xfrm>
            <a:off x="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Summary</a:t>
            </a:r>
            <a:endParaRPr/>
          </a:p>
        </p:txBody>
      </p:sp>
      <p:sp>
        <p:nvSpPr>
          <p:cNvPr id="152" name="Google Shape;152;p28"/>
          <p:cNvSpPr txBox="1"/>
          <p:nvPr>
            <p:ph idx="1" type="body"/>
          </p:nvPr>
        </p:nvSpPr>
        <p:spPr>
          <a:xfrm>
            <a:off x="0" y="572700"/>
            <a:ext cx="9144000" cy="45342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uk">
                <a:solidFill>
                  <a:schemeClr val="dk1"/>
                </a:solidFill>
                <a:latin typeface="Times New Roman"/>
                <a:ea typeface="Times New Roman"/>
                <a:cs typeface="Times New Roman"/>
                <a:sym typeface="Times New Roman"/>
              </a:rPr>
              <a:t>ТП - має </a:t>
            </a:r>
            <a:r>
              <a:rPr lang="uk">
                <a:solidFill>
                  <a:schemeClr val="dk1"/>
                </a:solidFill>
                <a:latin typeface="Times New Roman"/>
                <a:ea typeface="Times New Roman"/>
                <a:cs typeface="Times New Roman"/>
                <a:sym typeface="Times New Roman"/>
              </a:rPr>
              <a:t>допомогти</a:t>
            </a:r>
            <a:r>
              <a:rPr lang="uk">
                <a:solidFill>
                  <a:schemeClr val="dk1"/>
                </a:solidFill>
                <a:latin typeface="Times New Roman"/>
                <a:ea typeface="Times New Roman"/>
                <a:cs typeface="Times New Roman"/>
                <a:sym typeface="Times New Roman"/>
              </a:rPr>
              <a:t> створити проєкт корисний для </a:t>
            </a:r>
            <a:r>
              <a:rPr lang="uk">
                <a:solidFill>
                  <a:schemeClr val="dk1"/>
                </a:solidFill>
                <a:latin typeface="Times New Roman"/>
                <a:ea typeface="Times New Roman"/>
                <a:cs typeface="Times New Roman"/>
                <a:sym typeface="Times New Roman"/>
              </a:rPr>
              <a:t>замовника</a:t>
            </a:r>
            <a:r>
              <a:rPr lang="uk">
                <a:solidFill>
                  <a:schemeClr val="dk1"/>
                </a:solidFill>
                <a:latin typeface="Times New Roman"/>
                <a:ea typeface="Times New Roman"/>
                <a:cs typeface="Times New Roman"/>
                <a:sym typeface="Times New Roman"/>
              </a:rPr>
              <a:t>, відображати процеси і т.д.</a:t>
            </a:r>
            <a:endParaRPr>
              <a:solidFill>
                <a:schemeClr val="dk1"/>
              </a:solidFill>
              <a:latin typeface="Times New Roman"/>
              <a:ea typeface="Times New Roman"/>
              <a:cs typeface="Times New Roman"/>
              <a:sym typeface="Times New Roman"/>
            </a:endParaRPr>
          </a:p>
          <a:p>
            <a:pPr indent="0" lvl="0" marL="0" rtl="0" algn="l">
              <a:spcBef>
                <a:spcPts val="1200"/>
              </a:spcBef>
              <a:spcAft>
                <a:spcPts val="0"/>
              </a:spcAft>
              <a:buNone/>
            </a:pPr>
            <a:r>
              <a:rPr lang="uk">
                <a:solidFill>
                  <a:schemeClr val="dk1"/>
                </a:solidFill>
                <a:latin typeface="Times New Roman"/>
                <a:ea typeface="Times New Roman"/>
                <a:cs typeface="Times New Roman"/>
                <a:sym typeface="Times New Roman"/>
              </a:rPr>
              <a:t>Методологія:</a:t>
            </a:r>
            <a:endParaRPr>
              <a:solidFill>
                <a:schemeClr val="dk1"/>
              </a:solidFill>
              <a:latin typeface="Times New Roman"/>
              <a:ea typeface="Times New Roman"/>
              <a:cs typeface="Times New Roman"/>
              <a:sym typeface="Times New Roman"/>
            </a:endParaRPr>
          </a:p>
          <a:p>
            <a:pPr indent="-300037" lvl="0" marL="457200" rtl="0" algn="l">
              <a:spcBef>
                <a:spcPts val="120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Ступінь автоматизації: ручна і </a:t>
            </a:r>
            <a:r>
              <a:rPr lang="uk">
                <a:solidFill>
                  <a:schemeClr val="dk1"/>
                </a:solidFill>
                <a:latin typeface="Times New Roman"/>
                <a:ea typeface="Times New Roman"/>
                <a:cs typeface="Times New Roman"/>
                <a:sym typeface="Times New Roman"/>
              </a:rPr>
              <a:t>комп'ютерна</a:t>
            </a:r>
            <a:endParaRPr>
              <a:solidFill>
                <a:schemeClr val="dk1"/>
              </a:solidFill>
              <a:latin typeface="Times New Roman"/>
              <a:ea typeface="Times New Roman"/>
              <a:cs typeface="Times New Roman"/>
              <a:sym typeface="Times New Roman"/>
            </a:endParaRPr>
          </a:p>
          <a:p>
            <a:pPr indent="-300037" lvl="0" marL="4572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використання типових проєктних рішень або оригінальних</a:t>
            </a:r>
            <a:endParaRPr>
              <a:solidFill>
                <a:schemeClr val="dk1"/>
              </a:solidFill>
              <a:latin typeface="Times New Roman"/>
              <a:ea typeface="Times New Roman"/>
              <a:cs typeface="Times New Roman"/>
              <a:sym typeface="Times New Roman"/>
            </a:endParaRPr>
          </a:p>
          <a:p>
            <a:pPr indent="-300037" lvl="0" marL="4572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адаптивність: реконструкція, параметризація, реструктуризація</a:t>
            </a:r>
            <a:endParaRPr>
              <a:solidFill>
                <a:schemeClr val="dk1"/>
              </a:solidFill>
              <a:latin typeface="Times New Roman"/>
              <a:ea typeface="Times New Roman"/>
              <a:cs typeface="Times New Roman"/>
              <a:sym typeface="Times New Roman"/>
            </a:endParaRPr>
          </a:p>
          <a:p>
            <a:pPr indent="0" lvl="0" marL="0" rtl="0" algn="l">
              <a:spcBef>
                <a:spcPts val="1200"/>
              </a:spcBef>
              <a:spcAft>
                <a:spcPts val="0"/>
              </a:spcAft>
              <a:buNone/>
            </a:pPr>
            <a:r>
              <a:rPr lang="uk">
                <a:solidFill>
                  <a:schemeClr val="dk1"/>
                </a:solidFill>
                <a:latin typeface="Times New Roman"/>
                <a:ea typeface="Times New Roman"/>
                <a:cs typeface="Times New Roman"/>
                <a:sym typeface="Times New Roman"/>
              </a:rPr>
              <a:t>Засоби:</a:t>
            </a:r>
            <a:endParaRPr>
              <a:solidFill>
                <a:schemeClr val="dk1"/>
              </a:solidFill>
              <a:latin typeface="Times New Roman"/>
              <a:ea typeface="Times New Roman"/>
              <a:cs typeface="Times New Roman"/>
              <a:sym typeface="Times New Roman"/>
            </a:endParaRPr>
          </a:p>
          <a:p>
            <a:pPr indent="-300037" lvl="0" marL="457200" rtl="0" algn="l">
              <a:spcBef>
                <a:spcPts val="120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Без ЕОМ</a:t>
            </a:r>
            <a:endParaRPr>
              <a:solidFill>
                <a:schemeClr val="dk1"/>
              </a:solidFill>
              <a:latin typeface="Times New Roman"/>
              <a:ea typeface="Times New Roman"/>
              <a:cs typeface="Times New Roman"/>
              <a:sym typeface="Times New Roman"/>
            </a:endParaRPr>
          </a:p>
          <a:p>
            <a:pPr indent="-300037" lvl="0" marL="4572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Автоматизовані</a:t>
            </a:r>
            <a:endParaRPr>
              <a:solidFill>
                <a:schemeClr val="dk1"/>
              </a:solidFill>
              <a:latin typeface="Times New Roman"/>
              <a:ea typeface="Times New Roman"/>
              <a:cs typeface="Times New Roman"/>
              <a:sym typeface="Times New Roman"/>
            </a:endParaRPr>
          </a:p>
          <a:p>
            <a:pPr indent="-284162" lvl="1" marL="9144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1 клас - утиліти</a:t>
            </a:r>
            <a:endParaRPr>
              <a:solidFill>
                <a:schemeClr val="dk1"/>
              </a:solidFill>
              <a:latin typeface="Times New Roman"/>
              <a:ea typeface="Times New Roman"/>
              <a:cs typeface="Times New Roman"/>
              <a:sym typeface="Times New Roman"/>
            </a:endParaRPr>
          </a:p>
          <a:p>
            <a:pPr indent="-284162" lvl="1" marL="9144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2 - субд, граф. утиліти</a:t>
            </a:r>
            <a:endParaRPr>
              <a:solidFill>
                <a:schemeClr val="dk1"/>
              </a:solidFill>
              <a:latin typeface="Times New Roman"/>
              <a:ea typeface="Times New Roman"/>
              <a:cs typeface="Times New Roman"/>
              <a:sym typeface="Times New Roman"/>
            </a:endParaRPr>
          </a:p>
          <a:p>
            <a:pPr indent="-284162" lvl="1" marL="9144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3 - типові проєкти</a:t>
            </a:r>
            <a:endParaRPr>
              <a:solidFill>
                <a:schemeClr val="dk1"/>
              </a:solidFill>
              <a:latin typeface="Times New Roman"/>
              <a:ea typeface="Times New Roman"/>
              <a:cs typeface="Times New Roman"/>
              <a:sym typeface="Times New Roman"/>
            </a:endParaRPr>
          </a:p>
          <a:p>
            <a:pPr indent="-284162" lvl="1" marL="9144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CASE засоби</a:t>
            </a:r>
            <a:endParaRPr>
              <a:solidFill>
                <a:schemeClr val="dk1"/>
              </a:solidFill>
              <a:latin typeface="Times New Roman"/>
              <a:ea typeface="Times New Roman"/>
              <a:cs typeface="Times New Roman"/>
              <a:sym typeface="Times New Roman"/>
            </a:endParaRPr>
          </a:p>
          <a:p>
            <a:pPr indent="0" lvl="0" marL="0" rtl="0" algn="l">
              <a:spcBef>
                <a:spcPts val="1200"/>
              </a:spcBef>
              <a:spcAft>
                <a:spcPts val="0"/>
              </a:spcAft>
              <a:buNone/>
            </a:pPr>
            <a:r>
              <a:rPr lang="uk">
                <a:solidFill>
                  <a:schemeClr val="dk1"/>
                </a:solidFill>
                <a:latin typeface="Times New Roman"/>
                <a:ea typeface="Times New Roman"/>
                <a:cs typeface="Times New Roman"/>
                <a:sym typeface="Times New Roman"/>
              </a:rPr>
              <a:t>Функц. , і ОО моделювання</a:t>
            </a:r>
            <a:endParaRPr>
              <a:solidFill>
                <a:schemeClr val="dk1"/>
              </a:solidFill>
              <a:latin typeface="Times New Roman"/>
              <a:ea typeface="Times New Roman"/>
              <a:cs typeface="Times New Roman"/>
              <a:sym typeface="Times New Roman"/>
            </a:endParaRPr>
          </a:p>
          <a:p>
            <a:pPr indent="0" lvl="0" marL="0" rtl="0" algn="l">
              <a:spcBef>
                <a:spcPts val="1200"/>
              </a:spcBef>
              <a:spcAft>
                <a:spcPts val="0"/>
              </a:spcAft>
              <a:buNone/>
            </a:pPr>
            <a:r>
              <a:rPr lang="uk">
                <a:solidFill>
                  <a:schemeClr val="dk1"/>
                </a:solidFill>
                <a:latin typeface="Times New Roman"/>
                <a:ea typeface="Times New Roman"/>
                <a:cs typeface="Times New Roman"/>
                <a:sym typeface="Times New Roman"/>
              </a:rPr>
              <a:t>Структурний </a:t>
            </a:r>
            <a:r>
              <a:rPr lang="uk">
                <a:solidFill>
                  <a:schemeClr val="dk1"/>
                </a:solidFill>
                <a:latin typeface="Times New Roman"/>
                <a:ea typeface="Times New Roman"/>
                <a:cs typeface="Times New Roman"/>
                <a:sym typeface="Times New Roman"/>
              </a:rPr>
              <a:t>аналіз</a:t>
            </a:r>
            <a:r>
              <a:rPr lang="uk">
                <a:solidFill>
                  <a:schemeClr val="dk1"/>
                </a:solidFill>
                <a:latin typeface="Times New Roman"/>
                <a:ea typeface="Times New Roman"/>
                <a:cs typeface="Times New Roman"/>
                <a:sym typeface="Times New Roman"/>
              </a:rPr>
              <a:t> - декомпозиція і ієрархія</a:t>
            </a:r>
            <a:endParaRPr>
              <a:solidFill>
                <a:schemeClr val="dk1"/>
              </a:solidFill>
              <a:latin typeface="Times New Roman"/>
              <a:ea typeface="Times New Roman"/>
              <a:cs typeface="Times New Roman"/>
              <a:sym typeface="Times New Roman"/>
            </a:endParaRPr>
          </a:p>
          <a:p>
            <a:pPr indent="-300037" lvl="0" marL="457200" rtl="0" algn="l">
              <a:spcBef>
                <a:spcPts val="120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функції - IDEF0</a:t>
            </a:r>
            <a:endParaRPr>
              <a:solidFill>
                <a:schemeClr val="dk1"/>
              </a:solidFill>
              <a:latin typeface="Times New Roman"/>
              <a:ea typeface="Times New Roman"/>
              <a:cs typeface="Times New Roman"/>
              <a:sym typeface="Times New Roman"/>
            </a:endParaRPr>
          </a:p>
          <a:p>
            <a:pPr indent="-300037" lvl="0" marL="4572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дані - DFD, ERD</a:t>
            </a:r>
            <a:endParaRPr>
              <a:solidFill>
                <a:schemeClr val="dk1"/>
              </a:solidFill>
              <a:latin typeface="Times New Roman"/>
              <a:ea typeface="Times New Roman"/>
              <a:cs typeface="Times New Roman"/>
              <a:sym typeface="Times New Roman"/>
            </a:endParaRPr>
          </a:p>
          <a:p>
            <a:pPr indent="-300037" lvl="0" marL="457200" rtl="0" algn="l">
              <a:spcBef>
                <a:spcPts val="0"/>
              </a:spcBef>
              <a:spcAft>
                <a:spcPts val="0"/>
              </a:spcAft>
              <a:buClr>
                <a:schemeClr val="dk1"/>
              </a:buClr>
              <a:buSzPct val="100000"/>
              <a:buFont typeface="Times New Roman"/>
              <a:buChar char="-"/>
            </a:pPr>
            <a:r>
              <a:rPr lang="uk">
                <a:solidFill>
                  <a:schemeClr val="dk1"/>
                </a:solidFill>
                <a:latin typeface="Times New Roman"/>
                <a:ea typeface="Times New Roman"/>
                <a:cs typeface="Times New Roman"/>
                <a:sym typeface="Times New Roman"/>
              </a:rPr>
              <a:t>поведінка - STP, BPMN</a:t>
            </a:r>
            <a:endParaRPr>
              <a:solidFill>
                <a:schemeClr val="dk1"/>
              </a:solidFill>
              <a:latin typeface="Times New Roman"/>
              <a:ea typeface="Times New Roman"/>
              <a:cs typeface="Times New Roman"/>
              <a:sym typeface="Times New Roman"/>
            </a:endParaRPr>
          </a:p>
          <a:p>
            <a:pPr indent="0" lvl="0" marL="0" marR="0" rtl="0" algn="l">
              <a:lnSpc>
                <a:spcPct val="115000"/>
              </a:lnSpc>
              <a:spcBef>
                <a:spcPts val="1200"/>
              </a:spcBef>
              <a:spcAft>
                <a:spcPts val="0"/>
              </a:spcAft>
              <a:buNone/>
            </a:pPr>
            <a:r>
              <a:rPr lang="uk">
                <a:solidFill>
                  <a:schemeClr val="dk1"/>
                </a:solidFill>
                <a:latin typeface="Times New Roman"/>
                <a:ea typeface="Times New Roman"/>
                <a:cs typeface="Times New Roman"/>
                <a:sym typeface="Times New Roman"/>
              </a:rPr>
              <a:t>ОО  - абстракція, інкапсуляція, модульність, ієрархія, типізація, </a:t>
            </a:r>
            <a:r>
              <a:rPr lang="uk" sz="1050">
                <a:solidFill>
                  <a:schemeClr val="dk1"/>
                </a:solidFill>
                <a:latin typeface="Times New Roman"/>
                <a:ea typeface="Times New Roman"/>
                <a:cs typeface="Times New Roman"/>
                <a:sym typeface="Times New Roman"/>
              </a:rPr>
              <a:t>паралелизація</a:t>
            </a:r>
            <a:r>
              <a:rPr lang="uk">
                <a:solidFill>
                  <a:schemeClr val="dk1"/>
                </a:solidFill>
                <a:latin typeface="Times New Roman"/>
                <a:ea typeface="Times New Roman"/>
                <a:cs typeface="Times New Roman"/>
                <a:sym typeface="Times New Roman"/>
              </a:rPr>
              <a:t>, стійкість</a:t>
            </a:r>
            <a:endParaRPr>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rPr lang="uk">
                <a:solidFill>
                  <a:schemeClr val="dk1"/>
                </a:solidFill>
                <a:latin typeface="Times New Roman"/>
                <a:ea typeface="Times New Roman"/>
                <a:cs typeface="Times New Roman"/>
                <a:sym typeface="Times New Roman"/>
              </a:rPr>
              <a:t>SADT, RAP (rapid application development), (RUP) </a:t>
            </a:r>
            <a:r>
              <a:rPr lang="uk">
                <a:solidFill>
                  <a:schemeClr val="dk1"/>
                </a:solidFill>
                <a:latin typeface="Times New Roman"/>
                <a:ea typeface="Times New Roman"/>
                <a:cs typeface="Times New Roman"/>
                <a:sym typeface="Times New Roman"/>
              </a:rPr>
              <a:t>Rational Unified Process</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909450" y="2252100"/>
            <a:ext cx="1325100" cy="63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uk" sz="3200"/>
              <a:t>END</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предмету.</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uk"/>
              <a:t>Pt.1: Ввід у предмет. Що таке якість. Перспектива розробника</a:t>
            </a:r>
            <a:endParaRPr/>
          </a:p>
          <a:p>
            <a:pPr indent="-342900" lvl="0" marL="457200" rtl="0" algn="l">
              <a:spcBef>
                <a:spcPts val="0"/>
              </a:spcBef>
              <a:spcAft>
                <a:spcPts val="0"/>
              </a:spcAft>
              <a:buSzPts val="1800"/>
              <a:buAutoNum type="arabicPeriod"/>
            </a:pPr>
            <a:r>
              <a:rPr lang="uk"/>
              <a:t>Pt. 2: Code quality &amp; metrics</a:t>
            </a:r>
            <a:endParaRPr/>
          </a:p>
          <a:p>
            <a:pPr indent="-342900" lvl="0" marL="457200" rtl="0" algn="l">
              <a:spcBef>
                <a:spcPts val="0"/>
              </a:spcBef>
              <a:spcAft>
                <a:spcPts val="0"/>
              </a:spcAft>
              <a:buSzPts val="1800"/>
              <a:buAutoNum type="arabicPeriod"/>
            </a:pPr>
            <a:r>
              <a:rPr lang="uk"/>
              <a:t>Design &amp; Architecture Pt. 1: Технології проєктування</a:t>
            </a:r>
            <a:endParaRPr/>
          </a:p>
          <a:p>
            <a:pPr indent="-342900" lvl="0" marL="457200" rtl="0" algn="l">
              <a:spcBef>
                <a:spcPts val="0"/>
              </a:spcBef>
              <a:spcAft>
                <a:spcPts val="0"/>
              </a:spcAft>
              <a:buSzPts val="1800"/>
              <a:buAutoNum type="arabicPeriod"/>
            </a:pPr>
            <a:r>
              <a:rPr lang="uk"/>
              <a:t>Design &amp; Architecture Pt. 2: Визначення Архітектури</a:t>
            </a:r>
            <a:endParaRPr/>
          </a:p>
          <a:p>
            <a:pPr indent="-342900" lvl="0" marL="457200" rtl="0" algn="l">
              <a:spcBef>
                <a:spcPts val="0"/>
              </a:spcBef>
              <a:spcAft>
                <a:spcPts val="0"/>
              </a:spcAft>
              <a:buSzPts val="1800"/>
              <a:buAutoNum type="arabicPeriod"/>
            </a:pPr>
            <a:r>
              <a:rPr lang="uk"/>
              <a:t>Design &amp; Architecture Pt. 3: Modern definition &amp; tools</a:t>
            </a:r>
            <a:endParaRPr/>
          </a:p>
          <a:p>
            <a:pPr indent="-342900" lvl="0" marL="457200" rtl="0" algn="l">
              <a:spcBef>
                <a:spcPts val="0"/>
              </a:spcBef>
              <a:spcAft>
                <a:spcPts val="0"/>
              </a:spcAft>
              <a:buSzPts val="1800"/>
              <a:buAutoNum type="arabicPeriod"/>
            </a:pPr>
            <a:r>
              <a:rPr lang="uk"/>
              <a:t>Project lifecycle (PM/PO). Quality assurance (QA).</a:t>
            </a:r>
            <a:endParaRPr/>
          </a:p>
          <a:p>
            <a:pPr indent="-342900" lvl="0" marL="457200" rtl="0" algn="l">
              <a:spcBef>
                <a:spcPts val="0"/>
              </a:spcBef>
              <a:spcAft>
                <a:spcPts val="0"/>
              </a:spcAft>
              <a:buSzPts val="1800"/>
              <a:buAutoNum type="arabicPeriod"/>
            </a:pPr>
            <a:r>
              <a:rPr lang="uk"/>
              <a:t>Developer Operations (DevOps)</a:t>
            </a:r>
            <a:endParaRPr/>
          </a:p>
          <a:p>
            <a:pPr indent="-342900" lvl="0" marL="457200" rtl="0" algn="l">
              <a:spcBef>
                <a:spcPts val="0"/>
              </a:spcBef>
              <a:spcAft>
                <a:spcPts val="0"/>
              </a:spcAft>
              <a:buSzPts val="1800"/>
              <a:buAutoNum type="arabicPeriod"/>
            </a:pPr>
            <a:r>
              <a:rPr lang="uk"/>
              <a:t>Standards (pt. 1) - IEEE, ISO</a:t>
            </a:r>
            <a:endParaRPr/>
          </a:p>
          <a:p>
            <a:pPr indent="-342900" lvl="0" marL="457200" rtl="0" algn="l">
              <a:spcBef>
                <a:spcPts val="0"/>
              </a:spcBef>
              <a:spcAft>
                <a:spcPts val="0"/>
              </a:spcAft>
              <a:buSzPts val="1800"/>
              <a:buAutoNum type="arabicPeriod"/>
            </a:pPr>
            <a:r>
              <a:rPr lang="uk"/>
              <a:t>Standards (pt. 2) - Specs, RFC.</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лекції 3</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uk"/>
              <a:t>Вступ. Навіщо це потрібно.</a:t>
            </a:r>
            <a:endParaRPr/>
          </a:p>
          <a:p>
            <a:pPr indent="-342900" lvl="0" marL="457200" rtl="0" algn="l">
              <a:spcBef>
                <a:spcPts val="0"/>
              </a:spcBef>
              <a:spcAft>
                <a:spcPts val="0"/>
              </a:spcAft>
              <a:buSzPts val="1800"/>
              <a:buAutoNum type="arabicPeriod"/>
            </a:pPr>
            <a:r>
              <a:rPr lang="uk"/>
              <a:t>Історичні аспекти розвитку</a:t>
            </a:r>
            <a:endParaRPr/>
          </a:p>
          <a:p>
            <a:pPr indent="-342900" lvl="0" marL="457200" rtl="0" algn="l">
              <a:spcBef>
                <a:spcPts val="0"/>
              </a:spcBef>
              <a:spcAft>
                <a:spcPts val="0"/>
              </a:spcAft>
              <a:buSzPts val="1800"/>
              <a:buAutoNum type="arabicPeriod"/>
            </a:pPr>
            <a:r>
              <a:rPr lang="uk"/>
              <a:t>Методологія та методи </a:t>
            </a:r>
            <a:endParaRPr/>
          </a:p>
          <a:p>
            <a:pPr indent="-342900" lvl="0" marL="457200" rtl="0" algn="l">
              <a:spcBef>
                <a:spcPts val="0"/>
              </a:spcBef>
              <a:spcAft>
                <a:spcPts val="0"/>
              </a:spcAft>
              <a:buSzPts val="1800"/>
              <a:buAutoNum type="arabicPeriod"/>
            </a:pPr>
            <a:r>
              <a:rPr lang="uk"/>
              <a:t>Засоби проєктування</a:t>
            </a:r>
            <a:endParaRPr/>
          </a:p>
          <a:p>
            <a:pPr indent="-342900" lvl="0" marL="457200" rtl="0" algn="l">
              <a:spcBef>
                <a:spcPts val="0"/>
              </a:spcBef>
              <a:spcAft>
                <a:spcPts val="0"/>
              </a:spcAft>
              <a:buSzPts val="1800"/>
              <a:buAutoNum type="arabicPeriod"/>
            </a:pPr>
            <a:r>
              <a:rPr lang="uk"/>
              <a:t>Основні методології</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2482200" y="1999050"/>
            <a:ext cx="4179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Q: Навіщо це потрібно?</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ph type="title"/>
          </p:nvPr>
        </p:nvSpPr>
        <p:spPr>
          <a:xfrm>
            <a:off x="2089200" y="2252100"/>
            <a:ext cx="4965600" cy="63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uk" sz="3200"/>
              <a:t>Технології проєктування</a:t>
            </a:r>
            <a:endParaRPr sz="3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idx="1" type="body"/>
          </p:nvPr>
        </p:nvSpPr>
        <p:spPr>
          <a:xfrm>
            <a:off x="263775" y="168525"/>
            <a:ext cx="8257500" cy="445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В основі ТП(технології проєктування) ІС лежить технологічний процес, який визначає дії, їх послідовність, склад виконавців, кошти і ресурси, необхідні для виконання цих дій. Технологія проектування задається регламентованою послідовністю технологічних операцій, що виконуються в процесі створення проекту на основі конкретного методу, в результаті чого стало б ясно, не тільки ЩО повинно бути зроблено для створення проекту, але і ЯК, КОМУ і в ЯКІЙ ПОСЛІДОВНОСТІ це повинно бути зроблено.</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До </a:t>
            </a:r>
            <a:r>
              <a:rPr i="1" lang="uk" sz="1050">
                <a:solidFill>
                  <a:srgbClr val="000000"/>
                </a:solidFill>
                <a:latin typeface="Times New Roman"/>
                <a:ea typeface="Times New Roman"/>
                <a:cs typeface="Times New Roman"/>
                <a:sym typeface="Times New Roman"/>
              </a:rPr>
              <a:t>основних вимог</a:t>
            </a:r>
            <a:r>
              <a:rPr lang="uk" sz="1050">
                <a:solidFill>
                  <a:srgbClr val="000000"/>
                </a:solidFill>
                <a:latin typeface="Times New Roman"/>
                <a:ea typeface="Times New Roman"/>
                <a:cs typeface="Times New Roman"/>
                <a:sym typeface="Times New Roman"/>
              </a:rPr>
              <a:t>, які пред'являють до обраної ТП ІС, відносяться такі:</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1) створений за допомогою цієї технології проект повинен відповідати вимогам замовника в частині функціональної повноти, достовірності, оперативності;</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2) технологія повинна:</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 максимально відображати всі етапи ЖЦ проекту; забезпечувати </a:t>
            </a:r>
            <a:r>
              <a:rPr lang="uk" sz="1050">
                <a:solidFill>
                  <a:srgbClr val="000000"/>
                </a:solidFill>
                <a:latin typeface="Times New Roman"/>
                <a:ea typeface="Times New Roman"/>
                <a:cs typeface="Times New Roman"/>
                <a:sym typeface="Times New Roman"/>
              </a:rPr>
              <a:t>адаптивність</a:t>
            </a:r>
            <a:r>
              <a:rPr lang="uk" sz="1050">
                <a:solidFill>
                  <a:srgbClr val="000000"/>
                </a:solidFill>
                <a:latin typeface="Times New Roman"/>
                <a:ea typeface="Times New Roman"/>
                <a:cs typeface="Times New Roman"/>
                <a:sym typeface="Times New Roman"/>
              </a:rPr>
              <a:t> проектних рішень в процесі експлуатації ІС;</a:t>
            </a:r>
            <a:endParaRPr sz="8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 забезпечувати: мінімальні трудові та вартісні витрати на проектування і супровід проекту; розробку проекту у встановлені терміни; надійність процесу проектування ІС та експлуатації проекту;</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 сприяти зростанню продуктивності праці проектувальника;</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 бути основою зв'язку між проектуванням і супроводом проекту;</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rgbClr val="000000"/>
                </a:solidFill>
                <a:latin typeface="Times New Roman"/>
                <a:ea typeface="Times New Roman"/>
                <a:cs typeface="Times New Roman"/>
                <a:sym typeface="Times New Roman"/>
              </a:rPr>
              <a:t>– сприяти простому веденню проектної документації, забезпечувати економічну ефективність проектної діяльності (витрати на розробки </a:t>
            </a:r>
            <a:r>
              <a:rPr lang="uk" sz="1050">
                <a:solidFill>
                  <a:srgbClr val="000000"/>
                </a:solidFill>
                <a:latin typeface="Times New Roman"/>
                <a:ea typeface="Times New Roman"/>
                <a:cs typeface="Times New Roman"/>
                <a:sym typeface="Times New Roman"/>
              </a:rPr>
              <a:t>повинні</a:t>
            </a:r>
            <a:r>
              <a:rPr lang="uk" sz="1050">
                <a:solidFill>
                  <a:srgbClr val="000000"/>
                </a:solidFill>
                <a:latin typeface="Times New Roman"/>
                <a:ea typeface="Times New Roman"/>
                <a:cs typeface="Times New Roman"/>
                <a:sym typeface="Times New Roman"/>
              </a:rPr>
              <a:t> </a:t>
            </a:r>
            <a:r>
              <a:rPr lang="uk" sz="1050">
                <a:solidFill>
                  <a:srgbClr val="000000"/>
                </a:solidFill>
                <a:latin typeface="Times New Roman"/>
                <a:ea typeface="Times New Roman"/>
                <a:cs typeface="Times New Roman"/>
                <a:sym typeface="Times New Roman"/>
              </a:rPr>
              <a:t>окупаються</a:t>
            </a:r>
            <a:r>
              <a:rPr lang="uk" sz="1050">
                <a:solidFill>
                  <a:srgbClr val="000000"/>
                </a:solidFill>
                <a:latin typeface="Times New Roman"/>
                <a:ea typeface="Times New Roman"/>
                <a:cs typeface="Times New Roman"/>
                <a:sym typeface="Times New Roman"/>
              </a:rPr>
              <a:t> за рахунок доходів від </a:t>
            </a:r>
            <a:r>
              <a:rPr lang="uk" sz="1050">
                <a:solidFill>
                  <a:srgbClr val="000000"/>
                </a:solidFill>
                <a:latin typeface="Times New Roman"/>
                <a:ea typeface="Times New Roman"/>
                <a:cs typeface="Times New Roman"/>
                <a:sym typeface="Times New Roman"/>
              </a:rPr>
              <a:t>реалізації</a:t>
            </a:r>
            <a:r>
              <a:rPr lang="uk" sz="1050">
                <a:solidFill>
                  <a:srgbClr val="000000"/>
                </a:solidFill>
                <a:latin typeface="Times New Roman"/>
                <a:ea typeface="Times New Roman"/>
                <a:cs typeface="Times New Roman"/>
                <a:sym typeface="Times New Roman"/>
              </a:rPr>
              <a:t> проекту).</a:t>
            </a:r>
            <a:endParaRPr sz="1050">
              <a:solidFill>
                <a:srgbClr val="000000"/>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9"/>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750">
                <a:latin typeface="Times New Roman"/>
                <a:ea typeface="Times New Roman"/>
                <a:cs typeface="Times New Roman"/>
                <a:sym typeface="Times New Roman"/>
              </a:rPr>
              <a:t>Історичні аспекти розвитку технологій проектування інформаційних систем</a:t>
            </a:r>
            <a:endParaRPr sz="3500"/>
          </a:p>
        </p:txBody>
      </p:sp>
      <p:sp>
        <p:nvSpPr>
          <p:cNvPr id="87" name="Google Shape;87;p19"/>
          <p:cNvSpPr txBox="1"/>
          <p:nvPr>
            <p:ph idx="1" type="body"/>
          </p:nvPr>
        </p:nvSpPr>
        <p:spPr>
          <a:xfrm>
            <a:off x="161200" y="572700"/>
            <a:ext cx="4044600" cy="39963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 середині ХХ–го ст. розробники національних і великомасштабних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стали першими усвідомлювати необхідність створення спеціальних засобів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проектування і моделювання бізнес–процесів, які дозволяють зробити їх роботу більш ефективною, скоротити час створення ІС та мінімізувати помилки (помилки та неточності зустрічаються постійно, чим раніше вони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діагностуються і локалізуються, тим менше вартість переробки).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Вартість виявлення та усунення помилки на стадії проектування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обходиться у два рази дорожче, на стадії тестування – в десять разів, а на стадії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експлуатації – в сто раз, ніж на стадії аналізу бізнес–процесів і розробки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технічного завдання. При створенні складних ІС зазвичай важко зрозуміти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вимоги персоналу замовника. Вони можуть бути сформульовані некоректно, а в процесі аналізу конкретних бізнес–процесів навіть змінитися. Тому поява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методологій сучасного проектування і моделювання ІС </a:t>
            </a:r>
            <a:r>
              <a:rPr lang="uk" sz="1050">
                <a:solidFill>
                  <a:schemeClr val="dk1"/>
                </a:solidFill>
                <a:latin typeface="Times New Roman"/>
                <a:ea typeface="Times New Roman"/>
                <a:cs typeface="Times New Roman"/>
                <a:sym typeface="Times New Roman"/>
              </a:rPr>
              <a:t>була нагальним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завданням, над яким працювали фахівці різних країн.</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Поява автоматизованих систем управління в 60–х роках ХХ ст.</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визначалася отриманням початкових знань, досвіду їх розробки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впровадження: </a:t>
            </a:r>
            <a:r>
              <a:rPr lang="uk" sz="1050">
                <a:solidFill>
                  <a:schemeClr val="dk1"/>
                </a:solidFill>
                <a:latin typeface="Times New Roman"/>
                <a:ea typeface="Times New Roman"/>
                <a:cs typeface="Times New Roman"/>
                <a:sym typeface="Times New Roman"/>
              </a:rPr>
              <a:t>аналізувались</a:t>
            </a:r>
            <a:r>
              <a:rPr lang="uk" sz="1050">
                <a:solidFill>
                  <a:schemeClr val="dk1"/>
                </a:solidFill>
                <a:latin typeface="Times New Roman"/>
                <a:ea typeface="Times New Roman"/>
                <a:cs typeface="Times New Roman"/>
                <a:sym typeface="Times New Roman"/>
              </a:rPr>
              <a:t> успіхи та невдачі створення перших АСУ, але</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безперечним було скорочення часу обробки інформації, виробничих та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управлінських витрат і як наслідок персоналу.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Пізніше прийшло розуміння, що інформація – стратегічний ресурс будь–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якої компанії, який необхідно використовувати розумно, а головними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споживачами інформації є керівники. Тому з'являються інші АСУ: управління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виробництвом, логістикою, взаємовідносинами з клієнтами та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постачальниками; розробляються ІС управління всією компанією, 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дозволяють повністю перейти до електронного документообігу та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автоматизувати всі сфери діяльності фірми.</a:t>
            </a:r>
            <a:endParaRPr/>
          </a:p>
        </p:txBody>
      </p:sp>
      <p:sp>
        <p:nvSpPr>
          <p:cNvPr id="88" name="Google Shape;88;p19"/>
          <p:cNvSpPr txBox="1"/>
          <p:nvPr/>
        </p:nvSpPr>
        <p:spPr>
          <a:xfrm>
            <a:off x="4205800" y="652100"/>
            <a:ext cx="4652400" cy="3916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uk" sz="800">
                <a:solidFill>
                  <a:schemeClr val="dk1"/>
                </a:solidFill>
                <a:latin typeface="Times New Roman"/>
                <a:ea typeface="Times New Roman"/>
                <a:cs typeface="Times New Roman"/>
                <a:sym typeface="Times New Roman"/>
              </a:rPr>
              <a:t>Вісімдесяті роки ХХ ст. </a:t>
            </a:r>
            <a:r>
              <a:rPr lang="uk" sz="800">
                <a:solidFill>
                  <a:schemeClr val="dk1"/>
                </a:solidFill>
                <a:latin typeface="Times New Roman"/>
                <a:ea typeface="Times New Roman"/>
                <a:cs typeface="Times New Roman"/>
                <a:sym typeface="Times New Roman"/>
              </a:rPr>
              <a:t>характеризуються</a:t>
            </a:r>
            <a:r>
              <a:rPr lang="uk" sz="800">
                <a:solidFill>
                  <a:schemeClr val="dk1"/>
                </a:solidFill>
                <a:latin typeface="Times New Roman"/>
                <a:ea typeface="Times New Roman"/>
                <a:cs typeface="Times New Roman"/>
                <a:sym typeface="Times New Roman"/>
              </a:rPr>
              <a:t> появою спеціалізованих методологій проектування ІС і CASE–засобів. На їх основі розробляються перші програмні засоби, на базі персональних комп'ютерів створюють </a:t>
            </a:r>
            <a:r>
              <a:rPr i="1" lang="uk" sz="800">
                <a:solidFill>
                  <a:schemeClr val="dk1"/>
                </a:solidFill>
                <a:latin typeface="Times New Roman"/>
                <a:ea typeface="Times New Roman"/>
                <a:cs typeface="Times New Roman"/>
                <a:sym typeface="Times New Roman"/>
              </a:rPr>
              <a:t>децентралізовані </a:t>
            </a:r>
            <a:r>
              <a:rPr lang="uk" sz="800">
                <a:solidFill>
                  <a:schemeClr val="dk1"/>
                </a:solidFill>
                <a:latin typeface="Times New Roman"/>
                <a:ea typeface="Times New Roman"/>
                <a:cs typeface="Times New Roman"/>
                <a:sym typeface="Times New Roman"/>
              </a:rPr>
              <a:t>ІС. Різні персональні комп'ютери об'єднуються в локальну мережу. Цей період характеризується інтеграцією ІС і появою різних концепцій управління ними на єдиній методологічній основі. З появою персональних комп'ютерів відбувається децентралізація процесів управління, все частіше впроваджуються модулі з розподіленими системами обробки інформації. У компаніях та організаціях створюються інформаційні відділи та служби, обчислювальні центри і лабораторії. Дев'яності роки XX ст. стали тріумфом персональних комп' ютерів. У цей час: </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uk" sz="800">
                <a:solidFill>
                  <a:schemeClr val="dk1"/>
                </a:solidFill>
                <a:latin typeface="Times New Roman"/>
                <a:ea typeface="Times New Roman"/>
                <a:cs typeface="Times New Roman"/>
                <a:sym typeface="Times New Roman"/>
              </a:rPr>
              <a:t>1) розробляються корпоративні ІС, які реалізують принципи розподіленої обробки даних; </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uk" sz="800">
                <a:solidFill>
                  <a:schemeClr val="dk1"/>
                </a:solidFill>
                <a:latin typeface="Times New Roman"/>
                <a:ea typeface="Times New Roman"/>
                <a:cs typeface="Times New Roman"/>
                <a:sym typeface="Times New Roman"/>
              </a:rPr>
              <a:t>2) стає можливим автоматизація всіх відділів і служб компаній; </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uk" sz="800">
                <a:solidFill>
                  <a:schemeClr val="dk1"/>
                </a:solidFill>
                <a:latin typeface="Times New Roman"/>
                <a:ea typeface="Times New Roman"/>
                <a:cs typeface="Times New Roman"/>
                <a:sym typeface="Times New Roman"/>
              </a:rPr>
              <a:t>3) з'являються системи електронного документообігу, в тому числі для підприємств з розвиненою мережею філій в різних містах і регіонах; </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uk" sz="800">
                <a:solidFill>
                  <a:schemeClr val="dk1"/>
                </a:solidFill>
                <a:latin typeface="Times New Roman"/>
                <a:ea typeface="Times New Roman"/>
                <a:cs typeface="Times New Roman"/>
                <a:sym typeface="Times New Roman"/>
              </a:rPr>
              <a:t>4) скорочуються терміни обробки даних і формування виробничих, складських</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uk" sz="800">
                <a:solidFill>
                  <a:schemeClr val="dk1"/>
                </a:solidFill>
                <a:latin typeface="Times New Roman"/>
                <a:ea typeface="Times New Roman"/>
                <a:cs typeface="Times New Roman"/>
                <a:sym typeface="Times New Roman"/>
              </a:rPr>
              <a:t>та інших управлінських звітів.</a:t>
            </a:r>
            <a:endParaRPr sz="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uk" sz="800">
                <a:solidFill>
                  <a:schemeClr val="dk1"/>
                </a:solidFill>
                <a:latin typeface="Times New Roman"/>
                <a:ea typeface="Times New Roman"/>
                <a:cs typeface="Times New Roman"/>
                <a:sym typeface="Times New Roman"/>
              </a:rPr>
              <a:t>У 1970–1980-х роках ІС інтегрувалися у комплексні АСУ, які вирішують завдання автоматизованого проектування нових виробів, технологічної підготовки виробництва та автоматизації організаційного управління підприємством. Комплексні АСУ створювалися науково–дослідними інститутами.</a:t>
            </a:r>
            <a:endParaRPr sz="8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idx="1" type="body"/>
          </p:nvPr>
        </p:nvSpPr>
        <p:spPr>
          <a:xfrm>
            <a:off x="311700" y="109900"/>
            <a:ext cx="4677900" cy="44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У США Дуглас Т. Рос (SoftTech, Inc) розробив мову АПТ для роботи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верстатів з ЧПУ, яка поклала початок розробкам графічних мов моделювання.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А в 1969 р. він запропонував методологію SADT (IDEF0) для моделювання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середньої складності, у рамках програми ICAM (Інтеграція комп'ютерних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промислових технологій), яка проводилася департаментом Військово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Повітряних Сил США у рамках великого аерокосмічного проекту.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До кінця ХХ ст. було розроблено декілька десятків методів моделювання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складних систем. Усі вони були різні за функціональними можливостями, але</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мали схожі підходи до аналізу та опису предметної області. Виникла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необхідність об'єднати вдалі рішення в одну методику, яка влаштовувала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велику частину розробників ІС. В результаті цих процесів була розроблена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мова UML. У багатьох провідних компаніях, таких як Rational Software, Oracle</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Corporation, IBM, Microsoft, Hewlett</a:t>
            </a:r>
            <a:r>
              <a:rPr b="1" i="1" lang="uk" sz="1050">
                <a:solidFill>
                  <a:srgbClr val="1A1A1A"/>
                </a:solidFill>
                <a:latin typeface="Times New Roman"/>
                <a:ea typeface="Times New Roman"/>
                <a:cs typeface="Times New Roman"/>
                <a:sym typeface="Times New Roman"/>
              </a:rPr>
              <a:t>–</a:t>
            </a:r>
            <a:r>
              <a:rPr lang="uk" sz="1050">
                <a:solidFill>
                  <a:schemeClr val="dk1"/>
                </a:solidFill>
                <a:latin typeface="Times New Roman"/>
                <a:ea typeface="Times New Roman"/>
                <a:cs typeface="Times New Roman"/>
                <a:sym typeface="Times New Roman"/>
              </a:rPr>
              <a:t>Packard, i–Logix існувала упевненість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необхідності створення подібної мови програмування. З цією метою був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створений консорціум UML Partners. Провідну роль у створенні уніфікованої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мови моделювання (UML) зіграли Гради Буч, Айвар Джекобсон і Джеймс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Рамбо, працюючі в компанії Rational Software. Ними розроблені такі методи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об'єктного моделювання складних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1. Метод об'єктного моделювання ПЗ складних ІС (метод Буча)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2. Метод аналізу вимог до бізнес–додатків (метод Джекобсона).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3. Метод аналізу обробки даних в складних ІС (метод Рамбо).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
        <p:nvSpPr>
          <p:cNvPr id="94" name="Google Shape;94;p20"/>
          <p:cNvSpPr txBox="1"/>
          <p:nvPr/>
        </p:nvSpPr>
        <p:spPr>
          <a:xfrm>
            <a:off x="5084875" y="124550"/>
            <a:ext cx="3919800" cy="444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Попередня версія 0.8 уніфікованого методу програмування була</a:t>
            </a:r>
            <a:endParaRPr sz="105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випущена в жовтні 1995 р. Перша версія UML 0.9 вийшла в червні 1996 р. та отримала підтримку групи OMG, яка займалася розробкою єдиних стандартів у сфері web–технологій і включала декілька сотень компаній, працюючих в області IT– технологій та у виробництві комп'ютерної техніки. У 2003 р. випустили версію UML 1.5, яка була прийнята як міжнародний стандарт ISO/IEC 19501–2005. В 2011 р. вийшла версія UML 2.4.1, оформлена у вигляді міжнародних стандартів ISO/IEC 19505</a:t>
            </a:r>
            <a:r>
              <a:rPr b="1" i="1" lang="uk" sz="1050">
                <a:solidFill>
                  <a:srgbClr val="1A1A1A"/>
                </a:solidFill>
                <a:latin typeface="Times New Roman"/>
                <a:ea typeface="Times New Roman"/>
                <a:cs typeface="Times New Roman"/>
                <a:sym typeface="Times New Roman"/>
              </a:rPr>
              <a:t>–</a:t>
            </a:r>
            <a:r>
              <a:rPr lang="uk" sz="1050">
                <a:solidFill>
                  <a:schemeClr val="dk1"/>
                </a:solidFill>
                <a:latin typeface="Times New Roman"/>
                <a:ea typeface="Times New Roman"/>
                <a:cs typeface="Times New Roman"/>
                <a:sym typeface="Times New Roman"/>
              </a:rPr>
              <a:t>1, 19505</a:t>
            </a:r>
            <a:r>
              <a:rPr b="1" i="1" lang="uk" sz="1050">
                <a:solidFill>
                  <a:srgbClr val="1A1A1A"/>
                </a:solidFill>
                <a:latin typeface="Times New Roman"/>
                <a:ea typeface="Times New Roman"/>
                <a:cs typeface="Times New Roman"/>
                <a:sym typeface="Times New Roman"/>
              </a:rPr>
              <a:t>–</a:t>
            </a:r>
            <a:r>
              <a:rPr lang="uk" sz="1050">
                <a:solidFill>
                  <a:schemeClr val="dk1"/>
                </a:solidFill>
                <a:latin typeface="Times New Roman"/>
                <a:ea typeface="Times New Roman"/>
                <a:cs typeface="Times New Roman"/>
                <a:sym typeface="Times New Roman"/>
              </a:rPr>
              <a:t>2. Для неї розроблені інструментальні засоби (наприклад, програма Rational Rose) підтримки та візуального програмування, що здійснюють пряму генерацію коду з моделей</a:t>
            </a:r>
            <a:endParaRPr sz="105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uk" sz="1050">
                <a:solidFill>
                  <a:schemeClr val="dk1"/>
                </a:solidFill>
                <a:latin typeface="Times New Roman"/>
                <a:ea typeface="Times New Roman"/>
                <a:cs typeface="Times New Roman"/>
                <a:sym typeface="Times New Roman"/>
              </a:rPr>
              <a:t>UML, в основному за допомогою мов програмування С++ і Java. Нині методології та засоби моделювання бізнес–процесів, процесно–орієнтованих методів аналізу і проектування ІС широко подані у більшості країн світу.</a:t>
            </a:r>
            <a:endParaRPr sz="18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0" y="0"/>
            <a:ext cx="8520600" cy="5781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650">
                <a:latin typeface="Times New Roman"/>
                <a:ea typeface="Times New Roman"/>
                <a:cs typeface="Times New Roman"/>
                <a:sym typeface="Times New Roman"/>
              </a:rPr>
              <a:t>Методологія та методи проектування інформаційних систем</a:t>
            </a:r>
            <a:endParaRPr sz="3400"/>
          </a:p>
        </p:txBody>
      </p:sp>
      <p:sp>
        <p:nvSpPr>
          <p:cNvPr id="100" name="Google Shape;100;p21"/>
          <p:cNvSpPr txBox="1"/>
          <p:nvPr>
            <p:ph idx="1" type="body"/>
          </p:nvPr>
        </p:nvSpPr>
        <p:spPr>
          <a:xfrm>
            <a:off x="135850" y="512875"/>
            <a:ext cx="4238400" cy="4264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Основу технології проектування ІС становить методологія, яка визначає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сутність, основні відмінні технологічні особливості. Методологія проектування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передбачає наявність конкретної концепції, принципів проектування, які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реалізуються множиною методів проектування, та </a:t>
            </a:r>
            <a:r>
              <a:rPr lang="uk" sz="1050">
                <a:solidFill>
                  <a:schemeClr val="dk1"/>
                </a:solidFill>
                <a:latin typeface="Times New Roman"/>
                <a:ea typeface="Times New Roman"/>
                <a:cs typeface="Times New Roman"/>
                <a:sym typeface="Times New Roman"/>
              </a:rPr>
              <a:t>повинні</a:t>
            </a:r>
            <a:r>
              <a:rPr lang="uk" sz="1050">
                <a:solidFill>
                  <a:schemeClr val="dk1"/>
                </a:solidFill>
                <a:latin typeface="Times New Roman"/>
                <a:ea typeface="Times New Roman"/>
                <a:cs typeface="Times New Roman"/>
                <a:sym typeface="Times New Roman"/>
              </a:rPr>
              <a:t> підтримуватися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деякими засобами проектування. В процесі створення проекту ІС організація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проектування передбачає визначення методів взаємодії проектувальників між</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собою та із замовником.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Методи проектування ІС можна класифікувати за ступенем: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використання засобів автоматизації, використання типових проектних рішень,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адаптивності до передбачуваних змін.</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За ступенем автоматизації</a:t>
            </a:r>
            <a:r>
              <a:rPr lang="uk" sz="1050">
                <a:solidFill>
                  <a:schemeClr val="dk1"/>
                </a:solidFill>
                <a:latin typeface="Times New Roman"/>
                <a:ea typeface="Times New Roman"/>
                <a:cs typeface="Times New Roman"/>
                <a:sym typeface="Times New Roman"/>
              </a:rPr>
              <a:t> розрізняють такі методи: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 </a:t>
            </a:r>
            <a:r>
              <a:rPr i="1" lang="uk" sz="1050">
                <a:solidFill>
                  <a:schemeClr val="dk1"/>
                </a:solidFill>
                <a:latin typeface="Times New Roman"/>
                <a:ea typeface="Times New Roman"/>
                <a:cs typeface="Times New Roman"/>
                <a:sym typeface="Times New Roman"/>
              </a:rPr>
              <a:t>ручного проектування</a:t>
            </a:r>
            <a:r>
              <a:rPr lang="uk" sz="1050">
                <a:solidFill>
                  <a:schemeClr val="dk1"/>
                </a:solidFill>
                <a:latin typeface="Times New Roman"/>
                <a:ea typeface="Times New Roman"/>
                <a:cs typeface="Times New Roman"/>
                <a:sym typeface="Times New Roman"/>
              </a:rPr>
              <a:t>, при якому проектування компонентів ІС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здійснюється без використання спеціальних інструментальних програмних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засобів, а програмування виконується на алгоритмічних мовах;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 </a:t>
            </a:r>
            <a:r>
              <a:rPr i="1" lang="uk" sz="1050">
                <a:solidFill>
                  <a:schemeClr val="dk1"/>
                </a:solidFill>
                <a:latin typeface="Times New Roman"/>
                <a:ea typeface="Times New Roman"/>
                <a:cs typeface="Times New Roman"/>
                <a:sym typeface="Times New Roman"/>
              </a:rPr>
              <a:t>комп'ютерного проектування</a:t>
            </a:r>
            <a:r>
              <a:rPr lang="uk" sz="1050">
                <a:solidFill>
                  <a:schemeClr val="dk1"/>
                </a:solidFill>
                <a:latin typeface="Times New Roman"/>
                <a:ea typeface="Times New Roman"/>
                <a:cs typeface="Times New Roman"/>
                <a:sym typeface="Times New Roman"/>
              </a:rPr>
              <a:t>, яке передбачає генерацію або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налаштування проектних рішень на основі використання спеціальних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інструментальних програмних засобів.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За ступенем використання типових проектних рішень</a:t>
            </a:r>
            <a:r>
              <a:rPr lang="uk" sz="1050">
                <a:solidFill>
                  <a:schemeClr val="dk1"/>
                </a:solidFill>
                <a:latin typeface="Times New Roman"/>
                <a:ea typeface="Times New Roman"/>
                <a:cs typeface="Times New Roman"/>
                <a:sym typeface="Times New Roman"/>
              </a:rPr>
              <a:t> розрізняють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методи: 1) </a:t>
            </a:r>
            <a:r>
              <a:rPr i="1" lang="uk" sz="1050">
                <a:solidFill>
                  <a:schemeClr val="dk1"/>
                </a:solidFill>
                <a:latin typeface="Times New Roman"/>
                <a:ea typeface="Times New Roman"/>
                <a:cs typeface="Times New Roman"/>
                <a:sym typeface="Times New Roman"/>
              </a:rPr>
              <a:t>оригінального</a:t>
            </a:r>
            <a:r>
              <a:rPr lang="uk" sz="1050">
                <a:solidFill>
                  <a:schemeClr val="dk1"/>
                </a:solidFill>
                <a:latin typeface="Times New Roman"/>
                <a:ea typeface="Times New Roman"/>
                <a:cs typeface="Times New Roman"/>
                <a:sym typeface="Times New Roman"/>
              </a:rPr>
              <a:t> (індивідуального) проектування, коли проектні</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рішення розробляються «з нуля» відповідно до вимог ІС; 2) </a:t>
            </a:r>
            <a:r>
              <a:rPr i="1" lang="uk" sz="1050">
                <a:solidFill>
                  <a:schemeClr val="dk1"/>
                </a:solidFill>
                <a:latin typeface="Times New Roman"/>
                <a:ea typeface="Times New Roman"/>
                <a:cs typeface="Times New Roman"/>
                <a:sym typeface="Times New Roman"/>
              </a:rPr>
              <a:t>типового</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проектування, який передбачає конфігурацію (налаштування) ІС з готових типових проектних рішень.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Оригінальне проектування</a:t>
            </a:r>
            <a:r>
              <a:rPr lang="uk" sz="1050">
                <a:solidFill>
                  <a:schemeClr val="dk1"/>
                </a:solidFill>
                <a:latin typeface="Times New Roman"/>
                <a:ea typeface="Times New Roman"/>
                <a:cs typeface="Times New Roman"/>
                <a:sym typeface="Times New Roman"/>
              </a:rPr>
              <a:t> ІС характеризується тим, що всі види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проектних робіт орієнтовані на створення індивідуальних для кожного об'єкта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проектів, які в максимальній мірі відображають всі його особливості. </a:t>
            </a:r>
            <a:r>
              <a:rPr i="1" lang="uk" sz="1050">
                <a:solidFill>
                  <a:schemeClr val="dk1"/>
                </a:solidFill>
                <a:latin typeface="Times New Roman"/>
                <a:ea typeface="Times New Roman"/>
                <a:cs typeface="Times New Roman"/>
                <a:sym typeface="Times New Roman"/>
              </a:rPr>
              <a:t>Типове</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проектування</a:t>
            </a:r>
            <a:r>
              <a:rPr lang="uk" sz="1050">
                <a:solidFill>
                  <a:schemeClr val="dk1"/>
                </a:solidFill>
                <a:latin typeface="Times New Roman"/>
                <a:ea typeface="Times New Roman"/>
                <a:cs typeface="Times New Roman"/>
                <a:sym typeface="Times New Roman"/>
              </a:rPr>
              <a:t> виконується на основі досвіду, отриманого при розробці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індивідуальних проектів. Типові проекти (як узагальнення досвіду для деяких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груп організаційно–економічних систем або видів робіт) в конкретному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випадку пов'язані з специфічними особливостями та різняться за ступенем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охоплення функцій управління, виконуваних робіт і розробляємої проектної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документації.</a:t>
            </a:r>
            <a:endParaRPr sz="1050">
              <a:solidFill>
                <a:schemeClr val="dk1"/>
              </a:solidFill>
              <a:latin typeface="Times New Roman"/>
              <a:ea typeface="Times New Roman"/>
              <a:cs typeface="Times New Roman"/>
              <a:sym typeface="Times New Roman"/>
            </a:endParaRPr>
          </a:p>
        </p:txBody>
      </p:sp>
      <p:sp>
        <p:nvSpPr>
          <p:cNvPr id="101" name="Google Shape;101;p21"/>
          <p:cNvSpPr txBox="1"/>
          <p:nvPr>
            <p:ph idx="1" type="body"/>
          </p:nvPr>
        </p:nvSpPr>
        <p:spPr>
          <a:xfrm>
            <a:off x="4572000" y="578100"/>
            <a:ext cx="4568100" cy="4264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За ступенем адаптивності проектних рішень</a:t>
            </a:r>
            <a:r>
              <a:rPr lang="uk" sz="1050">
                <a:solidFill>
                  <a:schemeClr val="dk1"/>
                </a:solidFill>
                <a:latin typeface="Times New Roman"/>
                <a:ea typeface="Times New Roman"/>
                <a:cs typeface="Times New Roman"/>
                <a:sym typeface="Times New Roman"/>
              </a:rPr>
              <a:t> розрізняють такі методи: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реконструкції</a:t>
            </a:r>
            <a:r>
              <a:rPr lang="uk" sz="1050">
                <a:solidFill>
                  <a:schemeClr val="dk1"/>
                </a:solidFill>
                <a:latin typeface="Times New Roman"/>
                <a:ea typeface="Times New Roman"/>
                <a:cs typeface="Times New Roman"/>
                <a:sym typeface="Times New Roman"/>
              </a:rPr>
              <a:t>, коли адаптація проектних рішень виконується шляхом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переробки відповідних компонентів (перепрограмування програмних модулів);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параметризації</a:t>
            </a:r>
            <a:r>
              <a:rPr lang="uk" sz="1050">
                <a:solidFill>
                  <a:schemeClr val="dk1"/>
                </a:solidFill>
                <a:latin typeface="Times New Roman"/>
                <a:ea typeface="Times New Roman"/>
                <a:cs typeface="Times New Roman"/>
                <a:sym typeface="Times New Roman"/>
              </a:rPr>
              <a:t>, коли проектні рішення налаштовуються (перегенеруються) відповідно до змін параметрів;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реструктуризації моделі</a:t>
            </a:r>
            <a:r>
              <a:rPr lang="uk" sz="1050">
                <a:solidFill>
                  <a:schemeClr val="dk1"/>
                </a:solidFill>
                <a:latin typeface="Times New Roman"/>
                <a:ea typeface="Times New Roman"/>
                <a:cs typeface="Times New Roman"/>
                <a:sym typeface="Times New Roman"/>
              </a:rPr>
              <a:t>, коли змінюється модель проблемної області, на основі якої автоматично перегенеруються проектні рішення.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Поєднання різних ознак класифікації методів проектування обумовлює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характер використовуваної ТП ІС, серед яких виділяються два основні класи: канонічна та індустріальна технології.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Для конкретних видів ТП властиво застосування засобів розробки ІС, які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підтримують виконання як окремих проектних робіт, етапів, так і їх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сукупностей. Тому перед розробниками ІС, зазвичай, стоїть завдання вибору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засобів проектування, які за своїми характеристиками найбільшою мірою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відповідають вимогам конкретного підприємства/організації.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