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5909"/>
  </p:normalViewPr>
  <p:slideViewPr>
    <p:cSldViewPr snapToGrid="0" snapToObjects="1">
      <p:cViewPr varScale="1">
        <p:scale>
          <a:sx n="112" d="100"/>
          <a:sy n="112" d="100"/>
        </p:scale>
        <p:origin x="48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9/11/25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9/11/25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9/11/25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9/11/25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6B4D29-5C60-CC4F-9CCA-C63A2105252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br>
              <a:rPr lang="ru-UA" dirty="0"/>
            </a:br>
            <a:br>
              <a:rPr lang="ru-UA" dirty="0"/>
            </a:br>
            <a:br>
              <a:rPr lang="ru-UA" dirty="0"/>
            </a:br>
            <a:r>
              <a:rPr lang="ru-UA" sz="2400" dirty="0"/>
              <a:t>Невизначеність як першопричина ризику підприємницької діяльнотсі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D3711CE-68DE-414B-AADE-7B92DBE46AB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UA" dirty="0"/>
              <a:t>Лекція 1</a:t>
            </a:r>
          </a:p>
        </p:txBody>
      </p:sp>
    </p:spTree>
    <p:extLst>
      <p:ext uri="{BB962C8B-B14F-4D97-AF65-F5344CB8AC3E}">
        <p14:creationId xmlns:p14="http://schemas.microsoft.com/office/powerpoint/2010/main" val="534140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CFD456A-6BB6-3A4D-B063-0141C2DF88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747133"/>
            <a:ext cx="11209866" cy="5294230"/>
          </a:xfrm>
        </p:spPr>
        <p:txBody>
          <a:bodyPr/>
          <a:lstStyle/>
          <a:p>
            <a:pPr algn="just"/>
            <a:r>
              <a:rPr lang="ru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Фактори невизначеності в залежності від можливості впливу суб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єкта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її рівень, можна поділити на умовно-об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єктивні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умовно-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єктивні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Умовно-об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єктивні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політичні, правові, економічні, технічні, криміналістичні, екологічні, соціальні,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юнктурні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Умовно-</a:t>
            </a:r>
            <a:r>
              <a:rPr lang="uk-UA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єктивні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маркетингові, виробничі, технологічні, кадрові, організаційні, управлінські, стратегічні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1343662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4D91E7-6AFC-D944-91E6-EF25A9EC7C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05522"/>
          </a:xfrm>
        </p:spPr>
        <p:txBody>
          <a:bodyPr>
            <a:normAutofit/>
          </a:bodyPr>
          <a:lstStyle/>
          <a:p>
            <a:pPr algn="ctr"/>
            <a:r>
              <a:rPr lang="ru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Характеристика ризку як економічної категорії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1EEC389-CD2C-7E4E-B080-CECD38CA73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115123"/>
            <a:ext cx="11061277" cy="5455010"/>
          </a:xfrm>
        </p:spPr>
        <p:txBody>
          <a:bodyPr>
            <a:normAutofit/>
          </a:bodyPr>
          <a:lstStyle/>
          <a:p>
            <a:pPr algn="just"/>
            <a:r>
              <a:rPr lang="ru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ймовірність понесення збитків та витрат від обраного рішення та стратегії діяльності</a:t>
            </a:r>
          </a:p>
          <a:p>
            <a:pPr algn="just"/>
            <a:r>
              <a:rPr lang="ru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Ризик має суб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єктивно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-об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’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єктивну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природу. </a:t>
            </a:r>
          </a:p>
          <a:p>
            <a:pPr algn="just"/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 об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єтивний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компонент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супроводжує всі види господарських операцій й існує незалежно від того, усвідомлює його наявність відповідний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єкт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чи ні, враховує чи не визнає ризикових ситуацій.</a:t>
            </a:r>
          </a:p>
          <a:p>
            <a:pPr algn="just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Ризик 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 </a:t>
            </a:r>
            <a:r>
              <a:rPr lang="uk-UA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’</a:t>
            </a:r>
            <a:r>
              <a:rPr lang="uk-UA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єктивний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 означає готовність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’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єкта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діяльності приймати  рішення з урахуванням характеру, масштабу і динаміки наявної невизначеності.</a:t>
            </a:r>
          </a:p>
          <a:p>
            <a:pPr algn="just"/>
            <a:r>
              <a:rPr lang="ru-RU" sz="20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2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досліджень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в тому,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повністю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уникнути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в тому,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знизити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гостроту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передбачити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негативні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й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позитивні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наслідки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конкретних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суб'єктів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Господарський ризик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це результат прийняття рішень в умовах невизначеності, 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язаний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виробництвом продукції, товарів, послуг, і реалізацією, обмінними операціями, підприємництвом, здійсненням проектів, в процесі яких є можливість оцінити ситуацію й досягти певних результатів або зазнати збитків.</a:t>
            </a:r>
            <a:endParaRPr lang="ru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20676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FBB5015-9A55-EE49-9092-37864F3D3F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814039"/>
            <a:ext cx="10272606" cy="5227323"/>
          </a:xfrm>
        </p:spPr>
        <p:txBody>
          <a:bodyPr>
            <a:normAutofit/>
          </a:bodyPr>
          <a:lstStyle/>
          <a:p>
            <a:r>
              <a:rPr lang="ru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Риси, які властиві ризику:</a:t>
            </a:r>
          </a:p>
          <a:p>
            <a:r>
              <a:rPr lang="ru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ймовірнісна природа,</a:t>
            </a:r>
          </a:p>
          <a:p>
            <a:r>
              <a:rPr lang="ru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економічна природа,</a:t>
            </a:r>
          </a:p>
          <a:p>
            <a:r>
              <a:rPr lang="ru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альтернативність,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невизначеність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коливання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виникнення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система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прагне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мети;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система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обирає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шлях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мети;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вибір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проводиться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невизначеності</a:t>
            </a:r>
            <a:endParaRPr lang="ru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60922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9ECE793-C719-124B-8674-5754AE946F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68713"/>
            <a:ext cx="10351910" cy="5472650"/>
          </a:xfrm>
        </p:spPr>
        <p:txBody>
          <a:bodyPr>
            <a:noAutofit/>
          </a:bodyPr>
          <a:lstStyle/>
          <a:p>
            <a:pPr algn="just"/>
            <a:r>
              <a:rPr lang="ru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Фактори ризику </a:t>
            </a:r>
            <a:r>
              <a:rPr lang="ru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це причини або рушійні сили, які породжують ризиковані процеси. Іх поділяють на дві частини: зовнішні та внутрішні.</a:t>
            </a:r>
          </a:p>
          <a:p>
            <a:pPr algn="just"/>
            <a:r>
              <a:rPr lang="ru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Зовнішні:</a:t>
            </a:r>
          </a:p>
          <a:p>
            <a:pPr algn="just"/>
            <a:r>
              <a:rPr lang="ru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законотворча політика держави з регулювання господарської діяльності;</a:t>
            </a:r>
          </a:p>
          <a:p>
            <a:pPr algn="just"/>
            <a:r>
              <a:rPr lang="ru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непередбачені дії органів державної влади та місцевого самоврядування;</a:t>
            </a:r>
          </a:p>
          <a:p>
            <a:pPr algn="just"/>
            <a:r>
              <a:rPr lang="ru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податкова система;</a:t>
            </a:r>
          </a:p>
          <a:p>
            <a:pPr algn="just"/>
            <a:r>
              <a:rPr lang="ru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потлітична ситуація;</a:t>
            </a:r>
          </a:p>
          <a:p>
            <a:pPr algn="just"/>
            <a:r>
              <a:rPr lang="ru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економічна ситуація в країні та окремій галузі;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</a:t>
            </a:r>
            <a:r>
              <a:rPr lang="ru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авколишнє природне середовище</a:t>
            </a:r>
          </a:p>
        </p:txBody>
      </p:sp>
    </p:spTree>
    <p:extLst>
      <p:ext uri="{BB962C8B-B14F-4D97-AF65-F5344CB8AC3E}">
        <p14:creationId xmlns:p14="http://schemas.microsoft.com/office/powerpoint/2010/main" val="27319603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7571A4C-1B63-3348-841E-6A0B20D4E9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646771"/>
            <a:ext cx="10878396" cy="5394591"/>
          </a:xfrm>
        </p:spPr>
        <p:txBody>
          <a:bodyPr/>
          <a:lstStyle/>
          <a:p>
            <a:r>
              <a:rPr lang="ru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Внутрішні:</a:t>
            </a:r>
          </a:p>
          <a:p>
            <a:pPr algn="just"/>
            <a:r>
              <a:rPr lang="ru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стан техніко-технологічної бази виробництва та характер інноваційних процесів;</a:t>
            </a:r>
          </a:p>
          <a:p>
            <a:pPr algn="just"/>
            <a:r>
              <a:rPr lang="ru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рівень організації виробничого процесу;</a:t>
            </a:r>
          </a:p>
          <a:p>
            <a:pPr algn="just"/>
            <a:r>
              <a:rPr lang="ru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статегія розвитку, тактичне й оперативне планування;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з</a:t>
            </a:r>
            <a:r>
              <a:rPr lang="ru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абезпеченість ресурсами та ефективність їх використання;</a:t>
            </a:r>
          </a:p>
          <a:p>
            <a:pPr algn="just"/>
            <a:r>
              <a:rPr lang="ru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якість та конкурнтоспроможність продукції;</a:t>
            </a:r>
          </a:p>
          <a:p>
            <a:pPr algn="just"/>
            <a:r>
              <a:rPr lang="ru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продуктивність праці, система її оплати та мотвації;</a:t>
            </a:r>
          </a:p>
          <a:p>
            <a:pPr algn="just"/>
            <a:r>
              <a:rPr lang="ru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витрати виробництва та обігу;</a:t>
            </a:r>
          </a:p>
          <a:p>
            <a:pPr algn="just"/>
            <a:r>
              <a:rPr lang="ru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рівень прибутковості підприємства.</a:t>
            </a:r>
          </a:p>
          <a:p>
            <a:endParaRPr lang="ru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Джерела ризику </a:t>
            </a:r>
            <a:r>
              <a:rPr lang="ru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це конкретні складові елементи факторів, які зумовлюють можливість втрат.</a:t>
            </a:r>
          </a:p>
          <a:p>
            <a:endParaRPr lang="ru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9406537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82C1A92-BD04-9F44-991B-A9D33F394B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44976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ласифікація підприємницьких ризиків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73D75C9-5468-8945-8AA5-347FDA5FF3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059367"/>
            <a:ext cx="8596668" cy="4981996"/>
          </a:xfrm>
        </p:spPr>
        <p:txBody>
          <a:bodyPr>
            <a:normAutofit/>
          </a:bodyPr>
          <a:lstStyle/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Залежно від можливого результату:</a:t>
            </a:r>
          </a:p>
          <a:p>
            <a:pPr algn="just"/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чисті (передбачають можливість одержання збитку чи нульового результату);</a:t>
            </a:r>
          </a:p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спекулятивні (можливість одержання доходу, так і збитку)</a:t>
            </a:r>
          </a:p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За природою виникнення </a:t>
            </a:r>
          </a:p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’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єктивні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(природні);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’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єктивні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(гравці на біржі);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уявні (фобії)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За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маштабом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’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єкта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індивідуальні;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фірмові;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державні;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-міждержавні</a:t>
            </a:r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51149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9EA693F-F925-4649-9A12-4CC79188D3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80002"/>
            <a:ext cx="8596668" cy="5472650"/>
          </a:xfrm>
        </p:spPr>
        <p:txBody>
          <a:bodyPr>
            <a:normAutofit lnSpcReduction="10000"/>
          </a:bodyPr>
          <a:lstStyle/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За сферою виникнення:</a:t>
            </a:r>
          </a:p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зовнішні;</a:t>
            </a:r>
          </a:p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внутішні.</a:t>
            </a:r>
          </a:p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За кількістю людей, що приймають рішення:</a:t>
            </a:r>
          </a:p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індивідуальні;</a:t>
            </a:r>
          </a:p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групові;</a:t>
            </a:r>
          </a:p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масові</a:t>
            </a:r>
          </a:p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За типом:</a:t>
            </a:r>
          </a:p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раціональні (обгрунтовані);</a:t>
            </a:r>
          </a:p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нераціональні (необгрунтовані);</a:t>
            </a:r>
          </a:p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авантюрні (азартні)</a:t>
            </a:r>
          </a:p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За тривалістю дії :</a:t>
            </a:r>
          </a:p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короткочастні (короткостроковий договір);</a:t>
            </a:r>
          </a:p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постійні (технічний ризик)</a:t>
            </a:r>
          </a:p>
        </p:txBody>
      </p:sp>
    </p:spTree>
    <p:extLst>
      <p:ext uri="{BB962C8B-B14F-4D97-AF65-F5344CB8AC3E}">
        <p14:creationId xmlns:p14="http://schemas.microsoft.com/office/powerpoint/2010/main" val="33553922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A983430-F7F1-0241-9F40-A0FE06B3AE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68713"/>
            <a:ext cx="10924116" cy="5472650"/>
          </a:xfrm>
        </p:spPr>
        <p:txBody>
          <a:bodyPr>
            <a:normAutofit/>
          </a:bodyPr>
          <a:lstStyle/>
          <a:p>
            <a:pPr algn="just"/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За ознакою реалізації:</a:t>
            </a:r>
          </a:p>
          <a:p>
            <a:pPr algn="just"/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реалізовані;</a:t>
            </a:r>
          </a:p>
          <a:p>
            <a:pPr algn="just"/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нереалізовані</a:t>
            </a:r>
          </a:p>
          <a:p>
            <a:pPr algn="just"/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За відповідністю допустимим межам:</a:t>
            </a:r>
          </a:p>
          <a:p>
            <a:pPr algn="just"/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допустимі (припускають рівень ризику в межах його середнього рівня стосовно інших видів діяльності та інших господарючих суб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єктів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критичні (припускають рівень, вищий за середній, але в межах допустимих значень, прийнятих у даній економічній системі для певних видів діяльності);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катастрофічні ризики, що перевищують максимальну межу ризику, що сформована в даній економічній системі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 За причинами виникнення: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ризики, викликані непевністю майбутнього;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ризики, викликані нестачею інформації для прийняття рішень;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ризики, викликані особистими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єктивними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чинниками групи, що аналізує ризики</a:t>
            </a:r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69385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B0D7635-5205-CC48-BE1B-B9B389BADC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46411"/>
            <a:ext cx="10706946" cy="5494952"/>
          </a:xfrm>
        </p:spPr>
        <p:txBody>
          <a:bodyPr>
            <a:normAutofit lnSpcReduction="10000"/>
          </a:bodyPr>
          <a:lstStyle/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11. Щодо ситуації:</a:t>
            </a:r>
          </a:p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стохастичні ( на умовах ймовірністного виникнення);</a:t>
            </a:r>
          </a:p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невизначені (на умовах невизначеності);</a:t>
            </a:r>
          </a:p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конкурентні (на умовах конфлікту чи конкуренції).</a:t>
            </a:r>
          </a:p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12. За можливістю страхування:</a:t>
            </a:r>
          </a:p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ризики, що страхуються;</a:t>
            </a:r>
          </a:p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ризики, що не страхуються.</a:t>
            </a:r>
          </a:p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13. За видами підприємницької діяльності:</a:t>
            </a:r>
          </a:p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фінансові;</a:t>
            </a:r>
          </a:p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юридичні;</a:t>
            </a:r>
          </a:p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виробничі;</a:t>
            </a:r>
          </a:p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інвестиційні;</a:t>
            </a:r>
          </a:p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страхові;</a:t>
            </a:r>
          </a:p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інноваційні.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9379919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963AE38-8431-9B4B-9D2C-A311D12F8F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747132"/>
            <a:ext cx="10992696" cy="5699387"/>
          </a:xfrm>
        </p:spPr>
        <p:txBody>
          <a:bodyPr/>
          <a:lstStyle/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14. За можливістю прогнозування:</a:t>
            </a:r>
          </a:p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прогнозовані;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т</a:t>
            </a:r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акі, що частково не прогнозуються (ризики, які виникають  унаслідок настання форс-мажорних подій, що можуь бути цілком передбаченими);</a:t>
            </a:r>
          </a:p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непрогноовані (ризики, виникненн ких неможливо передбачити жодним із наявних методів або підходів).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8392221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7C81C3-2A98-7D49-9F92-294C5BD108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61639"/>
          </a:xfrm>
        </p:spPr>
        <p:txBody>
          <a:bodyPr/>
          <a:lstStyle/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 та види невизначеності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4C575BE-EF14-A34C-BBD6-15BD174CE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71239"/>
            <a:ext cx="10498666" cy="4869917"/>
          </a:xfrm>
        </p:spPr>
        <p:txBody>
          <a:bodyPr/>
          <a:lstStyle/>
          <a:p>
            <a:pPr algn="just"/>
            <a:r>
              <a:rPr lang="ru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Невизначеність </a:t>
            </a:r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це ситуація, в якій ймовірність отримання результатів прийнятого рішення невідома, в окемих випадках невідомий і весь спектр наслідків такого рішення.</a:t>
            </a:r>
          </a:p>
          <a:p>
            <a:pPr algn="just"/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ситуація, коли резултат здійснення певного процесу не відомий, але відомі, його можливі альтернативні наслідки і достатньо інформації для того, щою оінити ймовірність настання цих наслідків</a:t>
            </a:r>
          </a:p>
          <a:p>
            <a:pPr algn="just"/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Кількісно невизначеність може виступати як можливість відхилення </a:t>
            </a:r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результату від очікуваного (або середнього) значення як у меньшу, так і у більшу сторону («спекулятивна» невизначеність), або можливісь тільки негативних відхилень кінцевого результату події («чиста» невизначеність)</a:t>
            </a:r>
          </a:p>
        </p:txBody>
      </p:sp>
    </p:spTree>
    <p:extLst>
      <p:ext uri="{BB962C8B-B14F-4D97-AF65-F5344CB8AC3E}">
        <p14:creationId xmlns:p14="http://schemas.microsoft.com/office/powerpoint/2010/main" val="9775440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7AF1961-05FB-4245-BE79-5675402498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624469"/>
            <a:ext cx="10878396" cy="5416894"/>
          </a:xfrm>
        </p:spPr>
        <p:txBody>
          <a:bodyPr>
            <a:normAutofit/>
          </a:bodyPr>
          <a:lstStyle/>
          <a:p>
            <a:r>
              <a:rPr lang="ru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Причини виникнення невизначеностей:</a:t>
            </a:r>
          </a:p>
          <a:p>
            <a:pPr algn="just"/>
            <a:r>
              <a:rPr lang="ru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недетерміованість (</a:t>
            </a:r>
            <a:r>
              <a:rPr lang="ru-UA" sz="2000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внаслідок неможливості повного передбачення і прогнозування</a:t>
            </a:r>
            <a:r>
              <a:rPr lang="ru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процесів, що відбуваються на підприємстві і в економічному житті;</a:t>
            </a:r>
          </a:p>
          <a:p>
            <a:pPr algn="just"/>
            <a:r>
              <a:rPr lang="ru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UA" sz="2000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відсутність повної (вичерпної</a:t>
            </a:r>
            <a:r>
              <a:rPr lang="ru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інформації;</a:t>
            </a:r>
          </a:p>
          <a:p>
            <a:pPr algn="just"/>
            <a:r>
              <a:rPr lang="ru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відсутність правдивої інформації підприємств про свою фінансово-господарську діяльність;</a:t>
            </a:r>
          </a:p>
          <a:p>
            <a:pPr algn="just"/>
            <a:r>
              <a:rPr lang="ru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вплив суб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ru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єктивих чинників на результати проведенного аналізу (</a:t>
            </a:r>
            <a:r>
              <a:rPr lang="ru-UA" sz="2000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рівень кваліфікації прівників, що здійснюють аналіз);</a:t>
            </a:r>
          </a:p>
          <a:p>
            <a:pPr algn="just"/>
            <a:r>
              <a:rPr lang="ru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наявність помилок в інформації: систематичних (навмисних),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ипадкових, механічних;</a:t>
            </a:r>
          </a:p>
          <a:p>
            <a:pPr algn="just"/>
            <a:r>
              <a:rPr lang="ru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нестабільність ринкової економічної системи</a:t>
            </a:r>
          </a:p>
          <a:p>
            <a:pPr algn="just"/>
            <a:r>
              <a:rPr lang="ru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інформація «Касандри»</a:t>
            </a:r>
          </a:p>
        </p:txBody>
      </p:sp>
    </p:spTree>
    <p:extLst>
      <p:ext uri="{BB962C8B-B14F-4D97-AF65-F5344CB8AC3E}">
        <p14:creationId xmlns:p14="http://schemas.microsoft.com/office/powerpoint/2010/main" val="15529153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B8515CB-CBB4-BA41-A0BA-713CA5AFC4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95093"/>
          </a:xfrm>
        </p:spPr>
        <p:txBody>
          <a:bodyPr/>
          <a:lstStyle/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Класифікаційні ознаки ймовірності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54499A4F-9360-A64E-A23D-C760649385D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7333" y="1304693"/>
                <a:ext cx="11198437" cy="4734863"/>
              </a:xfrm>
            </p:spPr>
            <p:txBody>
              <a:bodyPr/>
              <a:lstStyle/>
              <a:p>
                <a:r>
                  <a:rPr lang="ru-UA" sz="2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1. Залежно від спосбів визначення</a:t>
                </a:r>
              </a:p>
              <a:p>
                <a:pPr algn="just"/>
                <a:r>
                  <a:rPr lang="ru-UA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1.1. Статичтична невизначеність. Ймовірність розглядається як об</a:t>
                </a: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’</a:t>
                </a:r>
                <a:r>
                  <a:rPr lang="ru-UA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єктивна можливість настання події. Визначається на основі даних за відносною частотою (часткою).(сезонність виробництва)</a:t>
                </a:r>
              </a:p>
              <a:p>
                <a:pPr algn="just"/>
                <a:r>
                  <a:rPr lang="ru-UA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1.2. Нестатистична (суб</a:t>
                </a: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’</a:t>
                </a:r>
                <a:r>
                  <a:rPr lang="ru-UA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єктивна). Ймовірність розглядається як ступінь впевненості, що дана подія відбудеться, тобто це суб</a:t>
                </a: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’</a:t>
                </a:r>
                <a:r>
                  <a:rPr lang="ru-UA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єктивна ймовірність. Визначаєтья на оснві опитувань.</a:t>
                </a:r>
              </a:p>
              <a:p>
                <a:pPr algn="just"/>
                <a:r>
                  <a:rPr lang="ru-UA" sz="2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2. За ступенем ймвірності настання події</a:t>
                </a:r>
              </a:p>
              <a:p>
                <a:pPr algn="just"/>
                <a:r>
                  <a:rPr lang="ru-UA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2.1. Повна невизначеність. Повністю відсутня можливість яким-небудь чином прогнозувати перспективи розвитку як підриємста, так і ринку в цілому.</a:t>
                </a:r>
              </a:p>
              <a:p>
                <a:pPr algn="just"/>
                <a:r>
                  <a:rPr lang="ru-UA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Міра прогнозованості (ймовірність) настання події наближається до 0 (</a:t>
                </a: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Lim Pi=0, t</a:t>
                </a:r>
                <a14:m>
                  <m:oMath xmlns:m="http://schemas.openxmlformats.org/officeDocument/2006/math">
                    <m:r>
                      <a:rPr lang="en-US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n, </a:t>
                </a:r>
                <a:r>
                  <a:rPr lang="uk-UA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де </a:t>
                </a: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Pi</a:t>
                </a:r>
                <a:r>
                  <a:rPr lang="uk-UA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ймовірність настання події і, </a:t>
                </a: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</a:t>
                </a:r>
                <a:r>
                  <a:rPr lang="uk-UA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час, </a:t>
                </a: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  <a:r>
                  <a:rPr lang="uk-UA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кінцевий час прогнозування)</a:t>
                </a:r>
                <a:endParaRPr lang="ru-UA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endParaRPr lang="ru-UA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endParaRPr lang="ru-UA" dirty="0"/>
              </a:p>
              <a:p>
                <a:endParaRPr lang="ru-UA" dirty="0"/>
              </a:p>
            </p:txBody>
          </p:sp>
        </mc:Choice>
        <mc:Fallback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54499A4F-9360-A64E-A23D-C760649385D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3" y="1304693"/>
                <a:ext cx="11198437" cy="4734863"/>
              </a:xfrm>
              <a:blipFill>
                <a:blip r:embed="rId2"/>
                <a:stretch>
                  <a:fillRect l="-227" t="-535" r="-1133"/>
                </a:stretch>
              </a:blipFill>
            </p:spPr>
            <p:txBody>
              <a:bodyPr/>
              <a:lstStyle/>
              <a:p>
                <a:r>
                  <a:rPr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979115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F2A97E04-9606-004A-AE5D-17E4CBE3D20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7334" y="624468"/>
                <a:ext cx="11026986" cy="5604881"/>
              </a:xfrm>
            </p:spPr>
            <p:txBody>
              <a:bodyPr>
                <a:normAutofit/>
              </a:bodyPr>
              <a:lstStyle/>
              <a:p>
                <a:pPr algn="just"/>
                <a:r>
                  <a:rPr lang="ru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2.2. Повна визначеність. Можливість із 100%-ою ймовірністю прогнозувати не лише стратегію підриємства на ринку, але і ситуацію, тенденції розвитку. Міра прогнозованості (ймовірність) настання події наближається до 1. (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Lim Pi=0, t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  <a:r>
                  <a:rPr lang="uk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).</a:t>
                </a:r>
              </a:p>
              <a:p>
                <a:pPr algn="just"/>
                <a:r>
                  <a:rPr lang="uk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2.3. Часткова невизначеність. Має конкретний практичний характер у порівнянні з попередніми видами, що являють собою теоретичні припущення про можливості </a:t>
                </a:r>
                <a:r>
                  <a:rPr lang="uk-UA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суб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’</a:t>
                </a:r>
                <a:r>
                  <a:rPr lang="uk-UA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єктів</a:t>
                </a:r>
                <a:r>
                  <a:rPr lang="uk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господарювання. </a:t>
                </a:r>
                <a:r>
                  <a:rPr lang="ru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Міра прогнозованості (ймовірність) настання події знаходиться в межах від 0 до 1. (0 </a:t>
                </a:r>
                <a14:m>
                  <m:oMath xmlns:m="http://schemas.openxmlformats.org/officeDocument/2006/math">
                    <m:r>
                      <a:rPr lang="ru-UA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</m:oMath>
                </a14:m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Lim Pi=0</a:t>
                </a:r>
                <a:r>
                  <a:rPr lang="uk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uk-UA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</m:oMath>
                </a14:m>
                <a:r>
                  <a:rPr lang="uk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t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  <a:r>
                  <a:rPr lang="uk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).</a:t>
                </a:r>
              </a:p>
              <a:p>
                <a:pPr algn="just"/>
                <a:r>
                  <a:rPr lang="uk-UA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3. За об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’</a:t>
                </a:r>
                <a:r>
                  <a:rPr lang="uk-UA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єктом</a:t>
                </a:r>
                <a:r>
                  <a:rPr lang="uk-UA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невизначеності</a:t>
                </a:r>
              </a:p>
              <a:p>
                <a:pPr algn="just"/>
                <a:r>
                  <a:rPr lang="uk-UA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3.1. Людська невизначеність. </a:t>
                </a:r>
                <a:r>
                  <a:rPr lang="ru-RU" sz="1800" dirty="0" err="1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Обумовлена</a:t>
                </a:r>
                <a:r>
                  <a:rPr lang="ru-RU" sz="1800" dirty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800" dirty="0" err="1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неможливістю</a:t>
                </a:r>
                <a:r>
                  <a:rPr lang="ru-RU" sz="1800" dirty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точного </a:t>
                </a:r>
                <a:r>
                  <a:rPr lang="ru-RU" sz="1800" dirty="0" err="1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передбачення</a:t>
                </a:r>
                <a:r>
                  <a:rPr lang="ru-RU" sz="1800" dirty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800" dirty="0" err="1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поведінки</a:t>
                </a:r>
                <a:r>
                  <a:rPr lang="ru-RU" sz="1800" dirty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800" dirty="0" err="1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людини</a:t>
                </a:r>
                <a:r>
                  <a:rPr lang="ru-RU" sz="1800" dirty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в </a:t>
                </a:r>
                <a:r>
                  <a:rPr lang="ru-RU" sz="1800" dirty="0" err="1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процесі</a:t>
                </a:r>
                <a:r>
                  <a:rPr lang="ru-RU" sz="1800" dirty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800" dirty="0" err="1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роботи</a:t>
                </a:r>
                <a:r>
                  <a:rPr lang="ru-RU" sz="1800" dirty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800" dirty="0" err="1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із</a:t>
                </a:r>
                <a:r>
                  <a:rPr lang="ru-RU" sz="1800" dirty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-за </a:t>
                </a:r>
                <a:r>
                  <a:rPr lang="ru-RU" sz="1800" dirty="0" err="1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відмінностеи</a:t>
                </a:r>
                <a:r>
                  <a:rPr lang="ru-RU" sz="1800" dirty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̆ в </a:t>
                </a:r>
                <a:r>
                  <a:rPr lang="ru-RU" sz="1800" dirty="0" err="1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рівні</a:t>
                </a:r>
                <a:r>
                  <a:rPr lang="ru-RU" sz="1800" dirty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800" dirty="0" err="1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освіти</a:t>
                </a:r>
                <a:r>
                  <a:rPr lang="ru-RU" sz="1800" dirty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ru-RU" sz="1800" dirty="0" err="1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емоційно-психологічному</a:t>
                </a:r>
                <a:r>
                  <a:rPr lang="ru-RU" sz="1800" dirty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800" dirty="0" err="1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настроі</a:t>
                </a:r>
                <a:r>
                  <a:rPr lang="ru-RU" sz="1800" dirty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̈, </a:t>
                </a:r>
                <a:r>
                  <a:rPr lang="ru-RU" sz="1800" dirty="0" err="1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поглядів</a:t>
                </a:r>
                <a:r>
                  <a:rPr lang="ru-RU" sz="1800" dirty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800" dirty="0" err="1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кожноі</a:t>
                </a:r>
                <a:r>
                  <a:rPr lang="ru-RU" sz="1800" dirty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̈ </a:t>
                </a:r>
                <a:r>
                  <a:rPr lang="ru-RU" sz="1800" dirty="0" err="1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людини</a:t>
                </a:r>
                <a:r>
                  <a:rPr lang="ru-RU" sz="1800" dirty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endParaRPr lang="uk-UA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r>
                  <a:rPr lang="uk-UA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3.2. Технічна невизначеність. </a:t>
                </a:r>
                <a:r>
                  <a:rPr lang="ru-RU" sz="1800" dirty="0" err="1">
                    <a:effectLst/>
                    <a:latin typeface="Times New Roman" panose="02020603050405020304" pitchFamily="18" charset="0"/>
                  </a:rPr>
                  <a:t>Обумовлена</a:t>
                </a:r>
                <a:r>
                  <a:rPr lang="ru-RU" sz="1800" dirty="0">
                    <a:effectLst/>
                    <a:latin typeface="Times New Roman" panose="02020603050405020304" pitchFamily="18" charset="0"/>
                  </a:rPr>
                  <a:t> </a:t>
                </a:r>
                <a:r>
                  <a:rPr lang="ru-RU" sz="1800" dirty="0" err="1">
                    <a:effectLst/>
                    <a:latin typeface="Times New Roman" panose="02020603050405020304" pitchFamily="18" charset="0"/>
                  </a:rPr>
                  <a:t>мірою</a:t>
                </a:r>
                <a:r>
                  <a:rPr lang="ru-RU" sz="1800" dirty="0">
                    <a:effectLst/>
                    <a:latin typeface="Times New Roman" panose="02020603050405020304" pitchFamily="18" charset="0"/>
                  </a:rPr>
                  <a:t> </a:t>
                </a:r>
                <a:r>
                  <a:rPr lang="ru-RU" sz="1800" dirty="0" err="1">
                    <a:effectLst/>
                    <a:latin typeface="Times New Roman" panose="02020603050405020304" pitchFamily="18" charset="0"/>
                  </a:rPr>
                  <a:t>надійності</a:t>
                </a:r>
                <a:r>
                  <a:rPr lang="ru-RU" sz="1800" dirty="0">
                    <a:effectLst/>
                    <a:latin typeface="Times New Roman" panose="02020603050405020304" pitchFamily="18" charset="0"/>
                  </a:rPr>
                  <a:t> </a:t>
                </a:r>
                <a:r>
                  <a:rPr lang="ru-RU" sz="1800" dirty="0" err="1">
                    <a:effectLst/>
                    <a:latin typeface="Times New Roman" panose="02020603050405020304" pitchFamily="18" charset="0"/>
                  </a:rPr>
                  <a:t>устаткування</a:t>
                </a:r>
                <a:r>
                  <a:rPr lang="ru-RU" sz="1800" dirty="0">
                    <a:effectLst/>
                    <a:latin typeface="Times New Roman" panose="02020603050405020304" pitchFamily="18" charset="0"/>
                  </a:rPr>
                  <a:t>, </a:t>
                </a:r>
                <a:r>
                  <a:rPr lang="ru-RU" sz="1800" dirty="0" err="1">
                    <a:effectLst/>
                    <a:latin typeface="Times New Roman" panose="02020603050405020304" pitchFamily="18" charset="0"/>
                  </a:rPr>
                  <a:t>непередбаченістю</a:t>
                </a:r>
                <a:r>
                  <a:rPr lang="ru-RU" sz="1800" dirty="0">
                    <a:effectLst/>
                    <a:latin typeface="Times New Roman" panose="02020603050405020304" pitchFamily="18" charset="0"/>
                  </a:rPr>
                  <a:t> </a:t>
                </a:r>
                <a:r>
                  <a:rPr lang="ru-RU" sz="1800" dirty="0" err="1">
                    <a:effectLst/>
                    <a:latin typeface="Times New Roman" panose="02020603050405020304" pitchFamily="18" charset="0"/>
                  </a:rPr>
                  <a:t>виробничих</a:t>
                </a:r>
                <a:r>
                  <a:rPr lang="ru-RU" sz="1800" dirty="0">
                    <a:effectLst/>
                    <a:latin typeface="Times New Roman" panose="02020603050405020304" pitchFamily="18" charset="0"/>
                  </a:rPr>
                  <a:t> </a:t>
                </a:r>
                <a:r>
                  <a:rPr lang="ru-RU" sz="1800" dirty="0" err="1">
                    <a:effectLst/>
                    <a:latin typeface="Times New Roman" panose="02020603050405020304" pitchFamily="18" charset="0"/>
                  </a:rPr>
                  <a:t>процесів</a:t>
                </a:r>
                <a:r>
                  <a:rPr lang="ru-RU" sz="1800" dirty="0">
                    <a:effectLst/>
                    <a:latin typeface="Times New Roman" panose="02020603050405020304" pitchFamily="18" charset="0"/>
                  </a:rPr>
                  <a:t>, </a:t>
                </a:r>
                <a:r>
                  <a:rPr lang="ru-RU" sz="1800" dirty="0" err="1">
                    <a:effectLst/>
                    <a:latin typeface="Times New Roman" panose="02020603050405020304" pitchFamily="18" charset="0"/>
                  </a:rPr>
                  <a:t>складністю</a:t>
                </a:r>
                <a:r>
                  <a:rPr lang="ru-RU" sz="1800" dirty="0">
                    <a:effectLst/>
                    <a:latin typeface="Times New Roman" panose="02020603050405020304" pitchFamily="18" charset="0"/>
                  </a:rPr>
                  <a:t> </a:t>
                </a:r>
                <a:r>
                  <a:rPr lang="ru-RU" sz="1800" dirty="0" err="1">
                    <a:effectLst/>
                    <a:latin typeface="Times New Roman" panose="02020603050405020304" pitchFamily="18" charset="0"/>
                  </a:rPr>
                  <a:t>технологіі</a:t>
                </a:r>
                <a:r>
                  <a:rPr lang="ru-RU" sz="1800" dirty="0">
                    <a:effectLst/>
                    <a:latin typeface="Times New Roman" panose="02020603050405020304" pitchFamily="18" charset="0"/>
                  </a:rPr>
                  <a:t>̈, </a:t>
                </a:r>
                <a:r>
                  <a:rPr lang="ru-RU" sz="1800" dirty="0" err="1">
                    <a:effectLst/>
                    <a:latin typeface="Times New Roman" panose="02020603050405020304" pitchFamily="18" charset="0"/>
                  </a:rPr>
                  <a:t>рівнем</a:t>
                </a:r>
                <a:r>
                  <a:rPr lang="ru-RU" sz="1800" dirty="0">
                    <a:effectLst/>
                    <a:latin typeface="Times New Roman" panose="02020603050405020304" pitchFamily="18" charset="0"/>
                  </a:rPr>
                  <a:t> </a:t>
                </a:r>
                <a:r>
                  <a:rPr lang="ru-RU" sz="1800" dirty="0" err="1">
                    <a:effectLst/>
                    <a:latin typeface="Times New Roman" panose="02020603050405020304" pitchFamily="18" charset="0"/>
                  </a:rPr>
                  <a:t>автоматизаціі</a:t>
                </a:r>
                <a:r>
                  <a:rPr lang="ru-RU" sz="1800" dirty="0">
                    <a:effectLst/>
                    <a:latin typeface="Times New Roman" panose="02020603050405020304" pitchFamily="18" charset="0"/>
                  </a:rPr>
                  <a:t>̈, темпами </a:t>
                </a:r>
                <a:r>
                  <a:rPr lang="ru-RU" sz="1800" dirty="0" err="1">
                    <a:effectLst/>
                    <a:latin typeface="Times New Roman" panose="02020603050405020304" pitchFamily="18" charset="0"/>
                  </a:rPr>
                  <a:t>оновлення</a:t>
                </a:r>
                <a:r>
                  <a:rPr lang="ru-RU" sz="1800" dirty="0">
                    <a:effectLst/>
                    <a:latin typeface="Times New Roman" panose="02020603050405020304" pitchFamily="18" charset="0"/>
                  </a:rPr>
                  <a:t>, </a:t>
                </a:r>
                <a:r>
                  <a:rPr lang="ru-RU" sz="1800" dirty="0" err="1">
                    <a:effectLst/>
                    <a:latin typeface="Times New Roman" panose="02020603050405020304" pitchFamily="18" charset="0"/>
                  </a:rPr>
                  <a:t>обсягами</a:t>
                </a:r>
                <a:r>
                  <a:rPr lang="ru-RU" sz="1800" dirty="0">
                    <a:effectLst/>
                    <a:latin typeface="Times New Roman" panose="02020603050405020304" pitchFamily="18" charset="0"/>
                  </a:rPr>
                  <a:t> </a:t>
                </a:r>
                <a:r>
                  <a:rPr lang="ru-RU" sz="1800" dirty="0" err="1">
                    <a:effectLst/>
                    <a:latin typeface="Times New Roman" panose="02020603050405020304" pitchFamily="18" charset="0"/>
                  </a:rPr>
                  <a:t>виробництва</a:t>
                </a:r>
                <a:r>
                  <a:rPr lang="ru-RU" sz="1800" dirty="0">
                    <a:effectLst/>
                    <a:latin typeface="Times New Roman" panose="02020603050405020304" pitchFamily="18" charset="0"/>
                  </a:rPr>
                  <a:t>. </a:t>
                </a:r>
                <a:endParaRPr lang="uk-UA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r>
                  <a:rPr lang="uk-UA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3.3. Соціальна невизначеність. </a:t>
                </a:r>
                <a:r>
                  <a:rPr lang="ru-RU" sz="1800" dirty="0" err="1">
                    <a:effectLst/>
                    <a:latin typeface="Times New Roman" panose="02020603050405020304" pitchFamily="18" charset="0"/>
                  </a:rPr>
                  <a:t>Обумовлена</a:t>
                </a:r>
                <a:r>
                  <a:rPr lang="ru-RU" sz="1800" dirty="0">
                    <a:effectLst/>
                    <a:latin typeface="Times New Roman" panose="02020603050405020304" pitchFamily="18" charset="0"/>
                  </a:rPr>
                  <a:t> </a:t>
                </a:r>
                <a:r>
                  <a:rPr lang="ru-RU" sz="1800" dirty="0" err="1">
                    <a:effectLst/>
                    <a:latin typeface="Times New Roman" panose="02020603050405020304" pitchFamily="18" charset="0"/>
                  </a:rPr>
                  <a:t>прагненням</a:t>
                </a:r>
                <a:r>
                  <a:rPr lang="ru-RU" sz="1800" dirty="0">
                    <a:effectLst/>
                    <a:latin typeface="Times New Roman" panose="02020603050405020304" pitchFamily="18" charset="0"/>
                  </a:rPr>
                  <a:t> </a:t>
                </a:r>
                <a:r>
                  <a:rPr lang="ru-RU" sz="1800" dirty="0" err="1">
                    <a:effectLst/>
                    <a:latin typeface="Times New Roman" panose="02020603050405020304" pitchFamily="18" charset="0"/>
                  </a:rPr>
                  <a:t>людеи</a:t>
                </a:r>
                <a:r>
                  <a:rPr lang="ru-RU" sz="1800" dirty="0">
                    <a:effectLst/>
                    <a:latin typeface="Times New Roman" panose="02020603050405020304" pitchFamily="18" charset="0"/>
                  </a:rPr>
                  <a:t>̆ </a:t>
                </a:r>
                <a:r>
                  <a:rPr lang="ru-RU" sz="1800" dirty="0" err="1">
                    <a:effectLst/>
                    <a:latin typeface="Times New Roman" panose="02020603050405020304" pitchFamily="18" charset="0"/>
                  </a:rPr>
                  <a:t>створювати</a:t>
                </a:r>
                <a:r>
                  <a:rPr lang="ru-RU" sz="1800" dirty="0">
                    <a:effectLst/>
                    <a:latin typeface="Times New Roman" panose="02020603050405020304" pitchFamily="18" charset="0"/>
                  </a:rPr>
                  <a:t> </a:t>
                </a:r>
                <a:r>
                  <a:rPr lang="ru-RU" sz="1800" dirty="0" err="1">
                    <a:effectLst/>
                    <a:latin typeface="Times New Roman" panose="02020603050405020304" pitchFamily="18" charset="0"/>
                  </a:rPr>
                  <a:t>соціальні</a:t>
                </a:r>
                <a:r>
                  <a:rPr lang="ru-RU" sz="1800" dirty="0">
                    <a:effectLst/>
                    <a:latin typeface="Times New Roman" panose="02020603050405020304" pitchFamily="18" charset="0"/>
                  </a:rPr>
                  <a:t> </a:t>
                </a:r>
                <a:r>
                  <a:rPr lang="ru-RU" sz="1800" dirty="0" err="1">
                    <a:effectLst/>
                    <a:latin typeface="Times New Roman" panose="02020603050405020304" pitchFamily="18" charset="0"/>
                  </a:rPr>
                  <a:t>зв'язки</a:t>
                </a:r>
                <a:r>
                  <a:rPr lang="ru-RU" sz="1800" dirty="0">
                    <a:effectLst/>
                    <a:latin typeface="Times New Roman" panose="02020603050405020304" pitchFamily="18" charset="0"/>
                  </a:rPr>
                  <a:t> (</a:t>
                </a:r>
                <a:r>
                  <a:rPr lang="ru-RU" sz="1800" dirty="0" err="1">
                    <a:effectLst/>
                    <a:latin typeface="Times New Roman" panose="02020603050405020304" pitchFamily="18" charset="0"/>
                  </a:rPr>
                  <a:t>профспілки</a:t>
                </a:r>
                <a:r>
                  <a:rPr lang="ru-RU" sz="1800" dirty="0">
                    <a:effectLst/>
                    <a:latin typeface="Times New Roman" panose="02020603050405020304" pitchFamily="18" charset="0"/>
                  </a:rPr>
                  <a:t>) і </a:t>
                </a:r>
                <a:r>
                  <a:rPr lang="ru-RU" sz="1800" dirty="0" err="1">
                    <a:effectLst/>
                    <a:latin typeface="Times New Roman" panose="02020603050405020304" pitchFamily="18" charset="0"/>
                  </a:rPr>
                  <a:t>поводитися</a:t>
                </a:r>
                <a:r>
                  <a:rPr lang="ru-RU" sz="1800" dirty="0">
                    <a:effectLst/>
                    <a:latin typeface="Times New Roman" panose="02020603050405020304" pitchFamily="18" charset="0"/>
                  </a:rPr>
                  <a:t> </a:t>
                </a:r>
                <a:r>
                  <a:rPr lang="ru-RU" sz="1800" dirty="0" err="1">
                    <a:effectLst/>
                    <a:latin typeface="Times New Roman" panose="02020603050405020304" pitchFamily="18" charset="0"/>
                  </a:rPr>
                  <a:t>відповідно</a:t>
                </a:r>
                <a:r>
                  <a:rPr lang="ru-RU" sz="1800" dirty="0">
                    <a:effectLst/>
                    <a:latin typeface="Times New Roman" panose="02020603050405020304" pitchFamily="18" charset="0"/>
                  </a:rPr>
                  <a:t> до </a:t>
                </a:r>
                <a:r>
                  <a:rPr lang="ru-RU" sz="1800" dirty="0" err="1">
                    <a:effectLst/>
                    <a:latin typeface="Times New Roman" panose="02020603050405020304" pitchFamily="18" charset="0"/>
                  </a:rPr>
                  <a:t>загальноприйнятих</a:t>
                </a:r>
                <a:r>
                  <a:rPr lang="ru-RU" sz="1800" dirty="0">
                    <a:effectLst/>
                    <a:latin typeface="Times New Roman" panose="02020603050405020304" pitchFamily="18" charset="0"/>
                  </a:rPr>
                  <a:t> норм, </a:t>
                </a:r>
                <a:r>
                  <a:rPr lang="ru-RU" sz="1800" dirty="0" err="1">
                    <a:effectLst/>
                    <a:latin typeface="Times New Roman" panose="02020603050405020304" pitchFamily="18" charset="0"/>
                  </a:rPr>
                  <a:t>традиціи</a:t>
                </a:r>
                <a:r>
                  <a:rPr lang="ru-RU" sz="1800" dirty="0">
                    <a:effectLst/>
                    <a:latin typeface="Times New Roman" panose="02020603050405020304" pitchFamily="18" charset="0"/>
                  </a:rPr>
                  <a:t>̆, </a:t>
                </a:r>
                <a:r>
                  <a:rPr lang="ru-RU" sz="1800" dirty="0" err="1">
                    <a:effectLst/>
                    <a:latin typeface="Times New Roman" panose="02020603050405020304" pitchFamily="18" charset="0"/>
                  </a:rPr>
                  <a:t>взятих</a:t>
                </a:r>
                <a:r>
                  <a:rPr lang="ru-RU" sz="1800" dirty="0">
                    <a:effectLst/>
                    <a:latin typeface="Times New Roman" panose="02020603050405020304" pitchFamily="18" charset="0"/>
                  </a:rPr>
                  <a:t> на себе </a:t>
                </a:r>
                <a:r>
                  <a:rPr lang="ru-RU" sz="1800" dirty="0" err="1">
                    <a:effectLst/>
                    <a:latin typeface="Times New Roman" panose="02020603050405020304" pitchFamily="18" charset="0"/>
                  </a:rPr>
                  <a:t>зобов'язань</a:t>
                </a:r>
                <a:r>
                  <a:rPr lang="ru-RU" sz="1800" dirty="0">
                    <a:effectLst/>
                    <a:latin typeface="Times New Roman" panose="02020603050405020304" pitchFamily="18" charset="0"/>
                  </a:rPr>
                  <a:t>. </a:t>
                </a:r>
                <a:endParaRPr lang="ru-RU" dirty="0"/>
              </a:p>
              <a:p>
                <a:pPr algn="just"/>
                <a:endParaRPr lang="ru-UA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F2A97E04-9606-004A-AE5D-17E4CBE3D20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624468"/>
                <a:ext cx="11026986" cy="5604881"/>
              </a:xfrm>
              <a:blipFill>
                <a:blip r:embed="rId2"/>
                <a:stretch>
                  <a:fillRect l="-115" t="-226" r="-1036"/>
                </a:stretch>
              </a:blipFill>
            </p:spPr>
            <p:txBody>
              <a:bodyPr/>
              <a:lstStyle/>
              <a:p>
                <a:r>
                  <a:rPr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703319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06DAE01-422D-F944-A91B-E2E5BEA6F6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591015"/>
            <a:ext cx="10855537" cy="5708185"/>
          </a:xfrm>
        </p:spPr>
        <p:txBody>
          <a:bodyPr>
            <a:noAutofit/>
          </a:bodyPr>
          <a:lstStyle/>
          <a:p>
            <a:pPr algn="just"/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ринковоі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економіки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кожному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етапі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повинен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формуватися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урахуванням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невизначеності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Чинники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невизначеності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впливають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будь-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якии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ринковии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наявні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безпосередньо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ним. </a:t>
            </a:r>
            <a:endParaRPr lang="ru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За місцнем виникнення невизначеність </a:t>
            </a:r>
            <a:r>
              <a:rPr lang="ru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управлінні підриємством </a:t>
            </a:r>
            <a:r>
              <a:rPr lang="ru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може бути наслідком:</a:t>
            </a:r>
          </a:p>
          <a:p>
            <a:pPr algn="just"/>
            <a:r>
              <a:rPr lang="ru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невизначенності у встановленні планового пріоду  і, зокрема, періоду, на який розробляється стратегія розвитку підприємства;</a:t>
            </a:r>
          </a:p>
          <a:p>
            <a:pPr algn="just"/>
            <a:r>
              <a:rPr lang="ru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невизначеності формування цілей підприємства та вибору пріоритетів у визначених цілях, що може бути зумовлено наявністю ряду альтернативних цілей;</a:t>
            </a:r>
          </a:p>
          <a:p>
            <a:pPr algn="just"/>
            <a:r>
              <a:rPr lang="ru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помилок в оцінках дійсного стану справ усередині самого підприємства і його місця на ринку, до чого, у свою чергу, може призвести ряд причин об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єктивного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’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єктивного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характеру;</a:t>
            </a:r>
          </a:p>
          <a:p>
            <a:pPr marL="0" indent="0" algn="just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- неповної або помилкової інформації стосовно перспектив розвитку даного підприємства і ринку в цілому, рішень, прийнятих на її підставі;</a:t>
            </a:r>
          </a:p>
          <a:p>
            <a:pPr marL="0" indent="0" algn="just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- можливих перебоїв у розробці чи реалізації стратегії розвитку підприємства, невизначеності контролю й оцінки результатів діяльності підприємства.</a:t>
            </a:r>
            <a:endParaRPr lang="ru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4784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241987D-80AA-074F-980C-894A6735C2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713679"/>
            <a:ext cx="11278446" cy="5327684"/>
          </a:xfrm>
        </p:spPr>
        <p:txBody>
          <a:bodyPr>
            <a:normAutofit/>
          </a:bodyPr>
          <a:lstStyle/>
          <a:p>
            <a:r>
              <a:rPr lang="ru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 рівня невизначеості забезпечується:</a:t>
            </a:r>
          </a:p>
          <a:p>
            <a:r>
              <a:rPr lang="ru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збором інформації, що зменшує невизнначеність очікувань;</a:t>
            </a:r>
          </a:p>
          <a:p>
            <a:pPr algn="just"/>
            <a:r>
              <a:rPr lang="ru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обробкою інформації методами аналізу, прогнозу, сценарію та з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ясуванням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причин, форм і наслідків невизначеності;</a:t>
            </a:r>
          </a:p>
          <a:p>
            <a:pPr algn="just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розробкою моделей, адекватних ситуаціям, що мать місце, й здобуттям у результаті моделювання значень цільових величин, функціональних залежностей станів об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єкта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управління та навколишнього середовища.</a:t>
            </a:r>
            <a:endParaRPr lang="ru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22136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DB12741-49AF-E442-8313-607D50467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460917"/>
          </a:xfrm>
        </p:spPr>
        <p:txBody>
          <a:bodyPr>
            <a:normAutofit/>
          </a:bodyPr>
          <a:lstStyle/>
          <a:p>
            <a:pPr algn="ctr"/>
            <a:r>
              <a:rPr lang="ru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Фактори невизначеності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898D44A-F406-8849-9A96-F6819D8771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148577"/>
            <a:ext cx="10786957" cy="4892786"/>
          </a:xfrm>
        </p:spPr>
        <p:txBody>
          <a:bodyPr>
            <a:normAutofit/>
          </a:bodyPr>
          <a:lstStyle/>
          <a:p>
            <a:r>
              <a:rPr lang="ru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Фактори першого порядку – зміни природи, зміни виробництва, зміна людської природи</a:t>
            </a:r>
          </a:p>
          <a:p>
            <a:pPr algn="just"/>
            <a:r>
              <a:rPr lang="ru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Фактори другого порядку – недостатні дані про зміни природи, виробництва, людини, перешкоди при перетворенні в інформацію, обмежені можливості її трансформації в знання</a:t>
            </a:r>
          </a:p>
          <a:p>
            <a:pPr algn="just"/>
            <a:r>
              <a:rPr lang="ru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Фактори третього порядку – асиметрія інформації.  (неправильне її інтерпетування)</a:t>
            </a:r>
          </a:p>
          <a:p>
            <a:pPr algn="just"/>
            <a:endParaRPr lang="ru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Ознаки класифікації факторів невизначеності: (наступний слайд)</a:t>
            </a:r>
          </a:p>
          <a:p>
            <a:pPr algn="just"/>
            <a:r>
              <a:rPr lang="ru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за  маштабом впливу;</a:t>
            </a:r>
          </a:p>
          <a:p>
            <a:pPr algn="just"/>
            <a:r>
              <a:rPr lang="ru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за можливістю впливу суб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’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єкта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ступінь невизначеності;</a:t>
            </a:r>
          </a:p>
          <a:p>
            <a:pPr algn="just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за належністю до елементів середовища</a:t>
            </a:r>
            <a:endParaRPr lang="ru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55225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51F52F1-425D-6346-891C-F92EC93151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2" y="769435"/>
            <a:ext cx="10924117" cy="5541054"/>
          </a:xfrm>
        </p:spPr>
        <p:txBody>
          <a:bodyPr/>
          <a:lstStyle/>
          <a:p>
            <a:pPr algn="just"/>
            <a:r>
              <a:rPr lang="ru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Фактори глобального маштабу </a:t>
            </a:r>
            <a:r>
              <a:rPr lang="ru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антропогенні зміни у природному навколишньому середовищі, прироні катаклізми, діяльність міжнародних організацій, військові дії, діяльність та бездіяльність впливових політичних  фігур, стабільність економіки первних регіонів в цілому </a:t>
            </a:r>
          </a:p>
          <a:p>
            <a:pPr algn="just"/>
            <a:endParaRPr lang="ru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Фактори невизначеності макрорівня </a:t>
            </a:r>
            <a:r>
              <a:rPr lang="ru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діяльність законодавчої та виконачої влади, ступінь втручання держави у діяльність суб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єктів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господарювання, стабільність національної економіки, розвиток інфраструктури ринку</a:t>
            </a:r>
          </a:p>
          <a:p>
            <a:pPr algn="just"/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Фактори </a:t>
            </a:r>
            <a:r>
              <a:rPr lang="uk-UA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мезорівня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діяльність органів місцевого самоврядування, розвиток інфраструктури, ресурсну залежність регіону, наявність власних ринків збуту</a:t>
            </a:r>
          </a:p>
          <a:p>
            <a:pPr algn="just"/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Фактори мікрорівня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конкурентоспроможність продукції, недосконалість виробничого процесу та технологій, несучасні стилі управління, нераціональне використання ресурсів</a:t>
            </a:r>
          </a:p>
          <a:p>
            <a:pPr algn="just"/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887801464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Аспект</Template>
  <TotalTime>4535</TotalTime>
  <Words>1774</Words>
  <Application>Microsoft Macintosh PowerPoint</Application>
  <PresentationFormat>Широкоэкранный</PresentationFormat>
  <Paragraphs>154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5" baseType="lpstr">
      <vt:lpstr>Arial</vt:lpstr>
      <vt:lpstr>Cambria Math</vt:lpstr>
      <vt:lpstr>Times New Roman</vt:lpstr>
      <vt:lpstr>Trebuchet MS</vt:lpstr>
      <vt:lpstr>Wingdings 3</vt:lpstr>
      <vt:lpstr>Аспект</vt:lpstr>
      <vt:lpstr>   Невизначеність як першопричина ризику підприємницької діяльнотсі</vt:lpstr>
      <vt:lpstr>Сутність та види невизначеності</vt:lpstr>
      <vt:lpstr>Презентация PowerPoint</vt:lpstr>
      <vt:lpstr>Класифікаційні ознаки ймовірності</vt:lpstr>
      <vt:lpstr>Презентация PowerPoint</vt:lpstr>
      <vt:lpstr>Презентация PowerPoint</vt:lpstr>
      <vt:lpstr>Презентация PowerPoint</vt:lpstr>
      <vt:lpstr>Фактори невизначеності</vt:lpstr>
      <vt:lpstr>Презентация PowerPoint</vt:lpstr>
      <vt:lpstr>Презентация PowerPoint</vt:lpstr>
      <vt:lpstr>Характеристика ризку як економічної категорії</vt:lpstr>
      <vt:lpstr>Презентация PowerPoint</vt:lpstr>
      <vt:lpstr>Презентация PowerPoint</vt:lpstr>
      <vt:lpstr>Презентация PowerPoint</vt:lpstr>
      <vt:lpstr>Класифікація підприємницьких ризиків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Невизначеність як першопричина ризику підприємницької діяльнотсі</dc:title>
  <dc:creator>Александр Ткачук</dc:creator>
  <cp:lastModifiedBy>Александр Ткачук</cp:lastModifiedBy>
  <cp:revision>67</cp:revision>
  <dcterms:created xsi:type="dcterms:W3CDTF">2021-09-02T06:45:10Z</dcterms:created>
  <dcterms:modified xsi:type="dcterms:W3CDTF">2025-09-11T15:39:44Z</dcterms:modified>
</cp:coreProperties>
</file>