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1" r:id="rId15"/>
    <p:sldId id="272" r:id="rId16"/>
    <p:sldId id="270" r:id="rId17"/>
    <p:sldId id="273" r:id="rId18"/>
    <p:sldId id="274" r:id="rId19"/>
    <p:sldId id="275" r:id="rId20"/>
    <p:sldId id="276" r:id="rId21"/>
    <p:sldId id="277" r:id="rId22"/>
    <p:sldId id="259"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89" r:id="rId36"/>
    <p:sldId id="291" r:id="rId37"/>
    <p:sldId id="292" r:id="rId3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2F943E-81F7-78B6-3259-060275CD9C3A}"/>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04D99F0C-6BB5-1308-9F26-58FDE2AC5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858D9846-69B6-B1FE-91E3-5C8D9241B0FD}"/>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5" name="Місце для нижнього колонтитула 4">
            <a:extLst>
              <a:ext uri="{FF2B5EF4-FFF2-40B4-BE49-F238E27FC236}">
                <a16:creationId xmlns:a16="http://schemas.microsoft.com/office/drawing/2014/main" id="{6FE9F6F2-06D8-5C1F-F188-040AA79717F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04C8279-6272-7B7E-4318-9A0E1424D462}"/>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13753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E31A04-4B15-F09F-1F3E-1EAC1B107EA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6BF98778-76C9-859E-ECAF-0B55C4B202AD}"/>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D7D9FF1-147B-6026-AAAF-81185A7668FC}"/>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5" name="Місце для нижнього колонтитула 4">
            <a:extLst>
              <a:ext uri="{FF2B5EF4-FFF2-40B4-BE49-F238E27FC236}">
                <a16:creationId xmlns:a16="http://schemas.microsoft.com/office/drawing/2014/main" id="{B0D6FCED-D64E-CA21-740D-0CA06DE0D7E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C2C469D-A26A-4696-6336-75F6EABCBAE6}"/>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211737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814CF8A8-1FDE-4E44-B2D2-751D0E398276}"/>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428C7369-3521-6673-61A1-F013557C4DFC}"/>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95C8B82-BD52-6DAE-273D-1DBC04566311}"/>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5" name="Місце для нижнього колонтитула 4">
            <a:extLst>
              <a:ext uri="{FF2B5EF4-FFF2-40B4-BE49-F238E27FC236}">
                <a16:creationId xmlns:a16="http://schemas.microsoft.com/office/drawing/2014/main" id="{E477A246-D1E9-3013-BBEA-AE53D0011902}"/>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CF01CE29-1A84-4460-AE31-6D57DF03C063}"/>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92530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D3EBDD-C5B8-2D52-295F-6E450938D89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C21CBA4A-3E92-A1B9-C1F7-5F2684FABA92}"/>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32CCC4B-25FE-43E0-76BF-F1B8A5650D69}"/>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5" name="Місце для нижнього колонтитула 4">
            <a:extLst>
              <a:ext uri="{FF2B5EF4-FFF2-40B4-BE49-F238E27FC236}">
                <a16:creationId xmlns:a16="http://schemas.microsoft.com/office/drawing/2014/main" id="{1B9100FF-B3A5-D2E2-B056-67626ECABE6D}"/>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AFAB1C7-AB09-8A34-95C1-6E0C10465E4C}"/>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2544494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B71B49-3454-6B7C-A6A3-E582CAF5121B}"/>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07791C2B-654F-F368-63B9-A36314D3DD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04C1409F-D106-994D-245A-885046BD24EE}"/>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5" name="Місце для нижнього колонтитула 4">
            <a:extLst>
              <a:ext uri="{FF2B5EF4-FFF2-40B4-BE49-F238E27FC236}">
                <a16:creationId xmlns:a16="http://schemas.microsoft.com/office/drawing/2014/main" id="{412CD538-BF6C-97DF-0AF7-EC3174A5F2D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05F4351-ADCE-C767-79FE-ED32BC5AC8E7}"/>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136680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188801-98F7-A171-A357-9E6BFFA5FC2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2647DF41-C03C-E389-BDA4-8AA59737B0AA}"/>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B61DE90A-8791-9F18-45E6-E752470CAD79}"/>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98CB0D73-8466-C7C0-C4D2-F40A0AA84D2F}"/>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6" name="Місце для нижнього колонтитула 5">
            <a:extLst>
              <a:ext uri="{FF2B5EF4-FFF2-40B4-BE49-F238E27FC236}">
                <a16:creationId xmlns:a16="http://schemas.microsoft.com/office/drawing/2014/main" id="{AA73EFD5-8596-63F0-B2EB-1EF70BA3C31F}"/>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94DC1495-A944-E942-7ED5-DE23E2B8374C}"/>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421607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534A16-A654-707D-C987-C3402734BEF5}"/>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019D53AA-CBE8-E1D5-AF85-D006862339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0DC57C01-1DEF-B163-CAEB-12523DD82157}"/>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2315932C-1EE3-80F4-C876-3BB540E0C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3E6477BA-1118-76AE-CFA8-D36B018A270C}"/>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3F22F957-8657-ACF5-8262-46B825870A41}"/>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8" name="Місце для нижнього колонтитула 7">
            <a:extLst>
              <a:ext uri="{FF2B5EF4-FFF2-40B4-BE49-F238E27FC236}">
                <a16:creationId xmlns:a16="http://schemas.microsoft.com/office/drawing/2014/main" id="{774C01BD-CD04-F9B2-4843-1D599125FC20}"/>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5545EAE5-4B1A-A72C-C9CA-730649851A43}"/>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128370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55801C-0413-5D33-9408-24C31EE7CA2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AC399217-8AC6-DF4B-DC51-2ACCB30E9DCC}"/>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4" name="Місце для нижнього колонтитула 3">
            <a:extLst>
              <a:ext uri="{FF2B5EF4-FFF2-40B4-BE49-F238E27FC236}">
                <a16:creationId xmlns:a16="http://schemas.microsoft.com/office/drawing/2014/main" id="{0D616E79-E940-F4A8-F77A-30A2C92BC336}"/>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B8DC3628-EA10-FF5B-C59F-D95EAB34157C}"/>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127445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AA2390E0-F670-7F78-BF66-51482DA40126}"/>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3" name="Місце для нижнього колонтитула 2">
            <a:extLst>
              <a:ext uri="{FF2B5EF4-FFF2-40B4-BE49-F238E27FC236}">
                <a16:creationId xmlns:a16="http://schemas.microsoft.com/office/drawing/2014/main" id="{4E2DFDC2-5B6E-1CC1-847E-B396421346FF}"/>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5CA77CE4-BE96-049F-6554-982FB7B7BA90}"/>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125051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941BA5-74A7-28E2-D0C9-C7497D25CE1F}"/>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5D05730-5796-B6C0-6099-564D5A93F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EA4D2CBF-9C68-FC62-E242-3869266D4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0C87DC3-F920-047A-91F1-A3306BFF8CFB}"/>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6" name="Місце для нижнього колонтитула 5">
            <a:extLst>
              <a:ext uri="{FF2B5EF4-FFF2-40B4-BE49-F238E27FC236}">
                <a16:creationId xmlns:a16="http://schemas.microsoft.com/office/drawing/2014/main" id="{C6DA4DAB-442B-1171-E672-3CEA8144EB07}"/>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605CEDA5-F8B6-71E5-C5BB-E73BA85AFEB1}"/>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141810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172D5A-CD2F-1536-3E2D-B8D41B37E307}"/>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FE4D93AB-6AD4-BBEB-46A1-2F45EE0482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23D6034C-3FF0-2D3A-E1B3-CB1B6BB0E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DC1330C-8310-1C3B-78FA-A17219B6DA09}"/>
              </a:ext>
            </a:extLst>
          </p:cNvPr>
          <p:cNvSpPr>
            <a:spLocks noGrp="1"/>
          </p:cNvSpPr>
          <p:nvPr>
            <p:ph type="dt" sz="half" idx="10"/>
          </p:nvPr>
        </p:nvSpPr>
        <p:spPr/>
        <p:txBody>
          <a:bodyPr/>
          <a:lstStyle/>
          <a:p>
            <a:fld id="{23CF7105-1141-43BF-8E53-2BDCB6F75E92}" type="datetimeFigureOut">
              <a:rPr lang="uk-UA" smtClean="0"/>
              <a:t>06.11.2024</a:t>
            </a:fld>
            <a:endParaRPr lang="uk-UA"/>
          </a:p>
        </p:txBody>
      </p:sp>
      <p:sp>
        <p:nvSpPr>
          <p:cNvPr id="6" name="Місце для нижнього колонтитула 5">
            <a:extLst>
              <a:ext uri="{FF2B5EF4-FFF2-40B4-BE49-F238E27FC236}">
                <a16:creationId xmlns:a16="http://schemas.microsoft.com/office/drawing/2014/main" id="{1A3F396F-0116-A9B1-2873-D89923D7B2B2}"/>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E63C6D0A-CC84-2F89-9D2D-3CAF1B7346F4}"/>
              </a:ext>
            </a:extLst>
          </p:cNvPr>
          <p:cNvSpPr>
            <a:spLocks noGrp="1"/>
          </p:cNvSpPr>
          <p:nvPr>
            <p:ph type="sldNum" sz="quarter" idx="12"/>
          </p:nvPr>
        </p:nvSpPr>
        <p:spPr/>
        <p:txBody>
          <a:bodyPr/>
          <a:lstStyle/>
          <a:p>
            <a:fld id="{9E582B2F-CEB0-4A53-8847-578B4C787575}" type="slidenum">
              <a:rPr lang="uk-UA" smtClean="0"/>
              <a:t>‹№›</a:t>
            </a:fld>
            <a:endParaRPr lang="uk-UA"/>
          </a:p>
        </p:txBody>
      </p:sp>
    </p:spTree>
    <p:extLst>
      <p:ext uri="{BB962C8B-B14F-4D97-AF65-F5344CB8AC3E}">
        <p14:creationId xmlns:p14="http://schemas.microsoft.com/office/powerpoint/2010/main" val="350520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BFB47512-75BE-D256-8EEC-1875A58CB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0734EE5-F0E0-985F-49DD-5AE7415644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44B8AC3-1565-74FD-9D93-523530F38E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F7105-1141-43BF-8E53-2BDCB6F75E92}" type="datetimeFigureOut">
              <a:rPr lang="uk-UA" smtClean="0"/>
              <a:t>06.11.2024</a:t>
            </a:fld>
            <a:endParaRPr lang="uk-UA"/>
          </a:p>
        </p:txBody>
      </p:sp>
      <p:sp>
        <p:nvSpPr>
          <p:cNvPr id="5" name="Місце для нижнього колонтитула 4">
            <a:extLst>
              <a:ext uri="{FF2B5EF4-FFF2-40B4-BE49-F238E27FC236}">
                <a16:creationId xmlns:a16="http://schemas.microsoft.com/office/drawing/2014/main" id="{8B0643D5-59BE-B694-F88B-881A817E80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75C24BCF-B823-4827-C41F-77D7506F9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82B2F-CEB0-4A53-8847-578B4C787575}" type="slidenum">
              <a:rPr lang="uk-UA" smtClean="0"/>
              <a:t>‹№›</a:t>
            </a:fld>
            <a:endParaRPr lang="uk-UA"/>
          </a:p>
        </p:txBody>
      </p:sp>
    </p:spTree>
    <p:extLst>
      <p:ext uri="{BB962C8B-B14F-4D97-AF65-F5344CB8AC3E}">
        <p14:creationId xmlns:p14="http://schemas.microsoft.com/office/powerpoint/2010/main" val="2610637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areteka.com.ua/uk/actions/a/" TargetMode="External"/><Relationship Id="rId7" Type="http://schemas.openxmlformats.org/officeDocument/2006/relationships/hyperlink" Target="https://wareteka.com.ua/uk/actions/d/" TargetMode="External"/><Relationship Id="rId2" Type="http://schemas.openxmlformats.org/officeDocument/2006/relationships/hyperlink" Target="https://wareteka.com.ua/uk/actions/aa/" TargetMode="External"/><Relationship Id="rId1" Type="http://schemas.openxmlformats.org/officeDocument/2006/relationships/slideLayout" Target="../slideLayouts/slideLayout2.xml"/><Relationship Id="rId6" Type="http://schemas.openxmlformats.org/officeDocument/2006/relationships/hyperlink" Target="https://wareteka.com.ua/uk/actions/c/" TargetMode="External"/><Relationship Id="rId5" Type="http://schemas.openxmlformats.org/officeDocument/2006/relationships/hyperlink" Target="https://wareteka.com.ua/uk/actions/b/" TargetMode="External"/><Relationship Id="rId4" Type="http://schemas.openxmlformats.org/officeDocument/2006/relationships/hyperlink" Target="https://wareteka.com.ua/uk/actions/bb/"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realexpert.ua/klasyfikacziya-logistychnyh-skladiv-a-b-c-d/"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realexpert.ua/klasyfikacziya-logistychnyh-skladiv-a-b-c-d/"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85E7DB-E886-8273-7506-E421184A5C92}"/>
              </a:ext>
            </a:extLst>
          </p:cNvPr>
          <p:cNvSpPr>
            <a:spLocks noGrp="1"/>
          </p:cNvSpPr>
          <p:nvPr>
            <p:ph type="ctrTitle"/>
          </p:nvPr>
        </p:nvSpPr>
        <p:spPr>
          <a:xfrm>
            <a:off x="1524000" y="266329"/>
            <a:ext cx="9144000" cy="2387600"/>
          </a:xfrm>
        </p:spPr>
        <p:txBody>
          <a:bodyPr/>
          <a:lstStyle/>
          <a:p>
            <a:r>
              <a:rPr lang="uk-UA" b="1" dirty="0">
                <a:latin typeface="Times New Roman" panose="02020603050405020304" pitchFamily="18" charset="0"/>
                <a:cs typeface="Times New Roman" panose="02020603050405020304" pitchFamily="18" charset="0"/>
              </a:rPr>
              <a:t>Тема: Міжнародна складська логістика</a:t>
            </a:r>
          </a:p>
        </p:txBody>
      </p:sp>
    </p:spTree>
    <p:extLst>
      <p:ext uri="{BB962C8B-B14F-4D97-AF65-F5344CB8AC3E}">
        <p14:creationId xmlns:p14="http://schemas.microsoft.com/office/powerpoint/2010/main" val="2579006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6EC34B-1DC8-580D-DD6E-55FA8381EA4E}"/>
              </a:ext>
            </a:extLst>
          </p:cNvPr>
          <p:cNvSpPr txBox="1"/>
          <p:nvPr/>
        </p:nvSpPr>
        <p:spPr>
          <a:xfrm>
            <a:off x="238760" y="165805"/>
            <a:ext cx="11714480" cy="3693319"/>
          </a:xfrm>
          <a:prstGeom prst="rect">
            <a:avLst/>
          </a:prstGeom>
          <a:noFill/>
        </p:spPr>
        <p:txBody>
          <a:bodyPr wrap="square">
            <a:spAutoFit/>
          </a:bodyPr>
          <a:lstStyle/>
          <a:p>
            <a:r>
              <a:rPr lang="uk-UA" sz="1800" b="0" i="0" dirty="0">
                <a:solidFill>
                  <a:srgbClr val="242021"/>
                </a:solidFill>
                <a:effectLst/>
                <a:latin typeface="TimesNewRomanPSMT"/>
              </a:rPr>
              <a:t>Тобто, консолідуючий склад отримує від ряду підприємств-виробників продукцію, призначену певним замовникам, і формує з неї більш велику змішану (консолідовану) партію відправки. Така схема дає можливість:</a:t>
            </a:r>
          </a:p>
          <a:p>
            <a:r>
              <a:rPr lang="uk-UA" sz="1800" b="0" i="0" dirty="0">
                <a:solidFill>
                  <a:srgbClr val="242021"/>
                </a:solidFill>
                <a:effectLst/>
                <a:latin typeface="TimesNewRomanPSMT"/>
              </a:rPr>
              <a:t>– заощадити значні грошові кошти;</a:t>
            </a:r>
          </a:p>
          <a:p>
            <a:r>
              <a:rPr lang="uk-UA" sz="1800" b="0" i="0" dirty="0">
                <a:solidFill>
                  <a:srgbClr val="242021"/>
                </a:solidFill>
                <a:effectLst/>
                <a:latin typeface="TimesNewRomanPSMT"/>
              </a:rPr>
              <a:t>– спростити порядок оформлення документів;</a:t>
            </a:r>
          </a:p>
          <a:p>
            <a:r>
              <a:rPr lang="uk-UA" sz="1800" b="0" i="0" dirty="0">
                <a:solidFill>
                  <a:srgbClr val="242021"/>
                </a:solidFill>
                <a:effectLst/>
                <a:latin typeface="TimesNewRomanPSMT"/>
              </a:rPr>
              <a:t>– скоротити транспортні витрати;</a:t>
            </a:r>
          </a:p>
          <a:p>
            <a:r>
              <a:rPr lang="uk-UA" sz="1800" b="0" i="0" dirty="0">
                <a:solidFill>
                  <a:srgbClr val="242021"/>
                </a:solidFill>
                <a:effectLst/>
                <a:latin typeface="TimesNewRomanPSMT"/>
              </a:rPr>
              <a:t>– на розвантажувальному майданчику замовника не виникає транспортних заторів.</a:t>
            </a:r>
          </a:p>
          <a:p>
            <a:r>
              <a:rPr lang="uk-UA" sz="1800" b="0" i="0" dirty="0">
                <a:solidFill>
                  <a:srgbClr val="242021"/>
                </a:solidFill>
                <a:effectLst/>
                <a:latin typeface="TimesNewRomanPSMT"/>
              </a:rPr>
              <a:t>Головна перевага консолідації полягає в можливості укрупнення партії товарів, що відправляються в певний район збуту.</a:t>
            </a:r>
          </a:p>
          <a:p>
            <a:r>
              <a:rPr lang="uk-UA" sz="1800" b="0" i="0" dirty="0">
                <a:solidFill>
                  <a:srgbClr val="242021"/>
                </a:solidFill>
                <a:effectLst/>
                <a:latin typeface="TimesNewRomanPSMT"/>
              </a:rPr>
              <a:t>Консолідуючий склад може використовуватися однією або спільно з кількома компаніями. Це дає можливість всім виробникам (вантажовідправникам), користуватися послугами складу, скорочувати витрати на розподіл своєї продукції порівняно з варіантом, коли кожен з них здійснював би доставку своєї продукції споживачам індивідуально.</a:t>
            </a:r>
            <a:r>
              <a:rPr lang="uk-UA" dirty="0"/>
              <a:t> </a:t>
            </a:r>
            <a:br>
              <a:rPr lang="uk-UA" dirty="0"/>
            </a:br>
            <a:endParaRPr lang="uk-UA" dirty="0"/>
          </a:p>
        </p:txBody>
      </p:sp>
    </p:spTree>
    <p:extLst>
      <p:ext uri="{BB962C8B-B14F-4D97-AF65-F5344CB8AC3E}">
        <p14:creationId xmlns:p14="http://schemas.microsoft.com/office/powerpoint/2010/main" val="400735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D1CED9-C40E-FB34-6D83-ADA3B191E719}"/>
              </a:ext>
            </a:extLst>
          </p:cNvPr>
          <p:cNvSpPr txBox="1"/>
          <p:nvPr/>
        </p:nvSpPr>
        <p:spPr>
          <a:xfrm>
            <a:off x="254000" y="424656"/>
            <a:ext cx="11684000" cy="923330"/>
          </a:xfrm>
          <a:prstGeom prst="rect">
            <a:avLst/>
          </a:prstGeom>
          <a:noFill/>
        </p:spPr>
        <p:txBody>
          <a:bodyPr wrap="square">
            <a:spAutoFit/>
          </a:bodyPr>
          <a:lstStyle/>
          <a:p>
            <a:r>
              <a:rPr lang="ru-RU" sz="1800" b="1" i="0" dirty="0" err="1">
                <a:solidFill>
                  <a:srgbClr val="242021"/>
                </a:solidFill>
                <a:effectLst/>
                <a:latin typeface="TimesNewRomanPS-BoldMT"/>
              </a:rPr>
              <a:t>Розукрупнення</a:t>
            </a:r>
            <a:r>
              <a:rPr lang="ru-RU" sz="1800" b="1" i="0" dirty="0">
                <a:solidFill>
                  <a:srgbClr val="242021"/>
                </a:solidFill>
                <a:effectLst/>
                <a:latin typeface="TimesNewRomanPS-BoldMT"/>
              </a:rPr>
              <a:t> та </a:t>
            </a:r>
            <a:r>
              <a:rPr lang="ru-RU" sz="1800" b="1" i="0" dirty="0" err="1">
                <a:solidFill>
                  <a:srgbClr val="242021"/>
                </a:solidFill>
                <a:effectLst/>
                <a:latin typeface="TimesNewRomanPS-BoldMT"/>
              </a:rPr>
              <a:t>перевезення</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вантажів</a:t>
            </a:r>
            <a:r>
              <a:rPr lang="ru-RU" sz="1800" b="1" i="0" dirty="0">
                <a:solidFill>
                  <a:srgbClr val="242021"/>
                </a:solidFill>
                <a:effectLst/>
                <a:latin typeface="TimesNewRomanPS-BoldMT"/>
              </a:rPr>
              <a:t> </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це</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процес</a:t>
            </a:r>
            <a:r>
              <a:rPr lang="ru-RU" sz="1800" b="0" i="1" dirty="0">
                <a:solidFill>
                  <a:srgbClr val="242021"/>
                </a:solidFill>
                <a:effectLst/>
                <a:latin typeface="TimesNewRomanPS-ItalicMT"/>
              </a:rPr>
              <a:t>, направлений на </a:t>
            </a:r>
            <a:r>
              <a:rPr lang="ru-RU" sz="1800" b="0" i="1" dirty="0" err="1">
                <a:solidFill>
                  <a:srgbClr val="242021"/>
                </a:solidFill>
                <a:effectLst/>
                <a:latin typeface="TimesNewRomanPS-ItalicMT"/>
              </a:rPr>
              <a:t>поділ</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вантажів</a:t>
            </a:r>
            <a:r>
              <a:rPr lang="ru-RU" sz="1800" b="0" i="1" dirty="0">
                <a:solidFill>
                  <a:srgbClr val="242021"/>
                </a:solidFill>
                <a:effectLst/>
                <a:latin typeface="TimesNewRomanPS-ItalicMT"/>
              </a:rPr>
              <a:t> на </a:t>
            </a:r>
            <a:r>
              <a:rPr lang="ru-RU" sz="1800" b="0" i="1" dirty="0" err="1">
                <a:solidFill>
                  <a:srgbClr val="242021"/>
                </a:solidFill>
                <a:effectLst/>
                <a:latin typeface="TimesNewRomanPS-ItalicMT"/>
              </a:rPr>
              <a:t>більш</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дрібні</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партії</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відповідно</a:t>
            </a:r>
            <a:r>
              <a:rPr lang="ru-RU" sz="1800" b="0" i="1" dirty="0">
                <a:solidFill>
                  <a:srgbClr val="242021"/>
                </a:solidFill>
                <a:effectLst/>
                <a:latin typeface="TimesNewRomanPS-ItalicMT"/>
              </a:rPr>
              <a:t> до </a:t>
            </a:r>
            <a:r>
              <a:rPr lang="ru-RU" sz="1800" b="0" i="1" dirty="0" err="1">
                <a:solidFill>
                  <a:srgbClr val="242021"/>
                </a:solidFill>
                <a:effectLst/>
                <a:latin typeface="TimesNewRomanPS-ItalicMT"/>
              </a:rPr>
              <a:t>замовлень</a:t>
            </a:r>
            <a:r>
              <a:rPr lang="ru-RU" sz="1800" b="0" i="1" dirty="0">
                <a:solidFill>
                  <a:srgbClr val="242021"/>
                </a:solidFill>
                <a:effectLst/>
                <a:latin typeface="TimesNewRomanPS-ItalicMT"/>
              </a:rPr>
              <a:t> для </a:t>
            </a:r>
            <a:r>
              <a:rPr lang="ru-RU" sz="1800" b="0" i="1" dirty="0" err="1">
                <a:solidFill>
                  <a:srgbClr val="242021"/>
                </a:solidFill>
                <a:effectLst/>
                <a:latin typeface="TimesNewRomanPS-ItalicMT"/>
              </a:rPr>
              <a:t>подальшого</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їх</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транспортування</a:t>
            </a:r>
            <a:r>
              <a:rPr lang="ru-RU" sz="1800" b="0" i="1" dirty="0">
                <a:solidFill>
                  <a:srgbClr val="242021"/>
                </a:solidFill>
                <a:effectLst/>
                <a:latin typeface="TimesNewRomanPS-ItalicMT"/>
              </a:rPr>
              <a:t> кожному </a:t>
            </a:r>
            <a:r>
              <a:rPr lang="ru-RU" sz="1800" b="0" i="1" dirty="0" err="1">
                <a:solidFill>
                  <a:srgbClr val="242021"/>
                </a:solidFill>
                <a:effectLst/>
                <a:latin typeface="TimesNewRomanPS-ItalicMT"/>
              </a:rPr>
              <a:t>споживачеві</a:t>
            </a:r>
            <a:r>
              <a:rPr lang="ru-RU" sz="1800" b="0" i="1" dirty="0">
                <a:solidFill>
                  <a:srgbClr val="242021"/>
                </a:solidFill>
                <a:effectLst/>
                <a:latin typeface="TimesNewRomanPS-ItalicMT"/>
              </a:rPr>
              <a:t>.</a:t>
            </a:r>
            <a:r>
              <a:rPr lang="ru-RU" dirty="0"/>
              <a:t> </a:t>
            </a:r>
            <a:br>
              <a:rPr lang="ru-RU" dirty="0"/>
            </a:br>
            <a:endParaRPr lang="uk-UA" dirty="0"/>
          </a:p>
        </p:txBody>
      </p:sp>
      <p:pic>
        <p:nvPicPr>
          <p:cNvPr id="7" name="Рисунок 6">
            <a:extLst>
              <a:ext uri="{FF2B5EF4-FFF2-40B4-BE49-F238E27FC236}">
                <a16:creationId xmlns:a16="http://schemas.microsoft.com/office/drawing/2014/main" id="{68A3292F-68FD-D599-EE0A-0CDEB48A1DFB}"/>
              </a:ext>
            </a:extLst>
          </p:cNvPr>
          <p:cNvPicPr>
            <a:picLocks noChangeAspect="1"/>
          </p:cNvPicPr>
          <p:nvPr/>
        </p:nvPicPr>
        <p:blipFill>
          <a:blip r:embed="rId2"/>
          <a:stretch>
            <a:fillRect/>
          </a:stretch>
        </p:blipFill>
        <p:spPr>
          <a:xfrm>
            <a:off x="1489364" y="1153160"/>
            <a:ext cx="8416636" cy="3703320"/>
          </a:xfrm>
          <a:prstGeom prst="rect">
            <a:avLst/>
          </a:prstGeom>
        </p:spPr>
      </p:pic>
      <p:sp>
        <p:nvSpPr>
          <p:cNvPr id="8" name="TextBox 7">
            <a:extLst>
              <a:ext uri="{FF2B5EF4-FFF2-40B4-BE49-F238E27FC236}">
                <a16:creationId xmlns:a16="http://schemas.microsoft.com/office/drawing/2014/main" id="{BB4F1A93-117B-6643-6E44-C6B749EA1449}"/>
              </a:ext>
            </a:extLst>
          </p:cNvPr>
          <p:cNvSpPr txBox="1"/>
          <p:nvPr/>
        </p:nvSpPr>
        <p:spPr>
          <a:xfrm>
            <a:off x="4114800" y="4236720"/>
            <a:ext cx="883920" cy="477520"/>
          </a:xfrm>
          <a:prstGeom prst="rect">
            <a:avLst/>
          </a:prstGeom>
          <a:solidFill>
            <a:schemeClr val="bg1"/>
          </a:solidFill>
        </p:spPr>
        <p:txBody>
          <a:bodyPr wrap="square" rtlCol="0">
            <a:spAutoFit/>
          </a:bodyPr>
          <a:lstStyle/>
          <a:p>
            <a:endParaRPr lang="uk-UA" dirty="0"/>
          </a:p>
        </p:txBody>
      </p:sp>
    </p:spTree>
    <p:extLst>
      <p:ext uri="{BB962C8B-B14F-4D97-AF65-F5344CB8AC3E}">
        <p14:creationId xmlns:p14="http://schemas.microsoft.com/office/powerpoint/2010/main" val="172933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94A747-14C7-96DC-D025-186C20771E86}"/>
              </a:ext>
            </a:extLst>
          </p:cNvPr>
          <p:cNvSpPr txBox="1"/>
          <p:nvPr/>
        </p:nvSpPr>
        <p:spPr>
          <a:xfrm>
            <a:off x="345440" y="342821"/>
            <a:ext cx="11612880" cy="2031325"/>
          </a:xfrm>
          <a:prstGeom prst="rect">
            <a:avLst/>
          </a:prstGeom>
          <a:noFill/>
        </p:spPr>
        <p:txBody>
          <a:bodyPr wrap="square">
            <a:spAutoFit/>
          </a:bodyPr>
          <a:lstStyle/>
          <a:p>
            <a:r>
              <a:rPr lang="uk-UA" sz="1800" b="0" i="0" dirty="0">
                <a:solidFill>
                  <a:srgbClr val="242021"/>
                </a:solidFill>
                <a:effectLst/>
                <a:latin typeface="TimesNewRomanPSMT"/>
              </a:rPr>
              <a:t>Прикладами таких складів є перевалочні термінали, які здійснюють постачання продукції від різних виробників на підприємства роздрібної торгівлі. Для таких складів функція зберігання відсутня.</a:t>
            </a:r>
          </a:p>
          <a:p>
            <a:r>
              <a:rPr lang="uk-UA" sz="1800" b="0" i="0" dirty="0">
                <a:solidFill>
                  <a:srgbClr val="242021"/>
                </a:solidFill>
                <a:effectLst/>
                <a:latin typeface="TimesNewRomanPSMT"/>
              </a:rPr>
              <a:t>Перевага цієї схеми полягає в тому, що транспортування від виробників на склад та зі складу роздрібним торговцям здійснюється із завантаженням транспортних засобів по повній транзитної нормі, а оскільки продукція на складі не зберігається, економляться ще й складські витрати. Крім того, завдяки повному завантаженню транспортних засобів досягається оптимізація використання вантажно-розвантажувальних майданчиків складу.</a:t>
            </a:r>
            <a:r>
              <a:rPr lang="uk-UA" dirty="0"/>
              <a:t> </a:t>
            </a:r>
            <a:br>
              <a:rPr lang="uk-UA" dirty="0"/>
            </a:br>
            <a:endParaRPr lang="uk-UA" dirty="0"/>
          </a:p>
        </p:txBody>
      </p:sp>
      <p:sp>
        <p:nvSpPr>
          <p:cNvPr id="7" name="TextBox 6">
            <a:extLst>
              <a:ext uri="{FF2B5EF4-FFF2-40B4-BE49-F238E27FC236}">
                <a16:creationId xmlns:a16="http://schemas.microsoft.com/office/drawing/2014/main" id="{666409B2-B21E-F471-E96B-6DECD0EB9B53}"/>
              </a:ext>
            </a:extLst>
          </p:cNvPr>
          <p:cNvSpPr txBox="1"/>
          <p:nvPr/>
        </p:nvSpPr>
        <p:spPr>
          <a:xfrm>
            <a:off x="345440" y="2106365"/>
            <a:ext cx="11744960" cy="3416320"/>
          </a:xfrm>
          <a:prstGeom prst="rect">
            <a:avLst/>
          </a:prstGeom>
          <a:noFill/>
        </p:spPr>
        <p:txBody>
          <a:bodyPr wrap="square">
            <a:spAutoFit/>
          </a:bodyPr>
          <a:lstStyle/>
          <a:p>
            <a:r>
              <a:rPr lang="ru-RU" sz="1800" b="1" i="1" dirty="0" err="1">
                <a:solidFill>
                  <a:srgbClr val="242021"/>
                </a:solidFill>
                <a:effectLst/>
                <a:latin typeface="TimesNewRomanPS-ItalicMT"/>
              </a:rPr>
              <a:t>Доробка</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або</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відстрочка</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продукції</a:t>
            </a:r>
            <a:r>
              <a:rPr lang="ru-RU" sz="1800" b="1" i="1" dirty="0">
                <a:solidFill>
                  <a:srgbClr val="242021"/>
                </a:solidFill>
                <a:effectLst/>
                <a:latin typeface="TimesNewRomanPS-ItalicMT"/>
              </a:rPr>
              <a:t> – </a:t>
            </a:r>
            <a:r>
              <a:rPr lang="ru-RU" sz="1800" b="1" i="1" dirty="0" err="1">
                <a:solidFill>
                  <a:srgbClr val="242021"/>
                </a:solidFill>
                <a:effectLst/>
                <a:latin typeface="TimesNewRomanPS-ItalicMT"/>
              </a:rPr>
              <a:t>це</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процес</a:t>
            </a:r>
            <a:r>
              <a:rPr lang="ru-RU" sz="1800" b="1" i="1" dirty="0">
                <a:solidFill>
                  <a:srgbClr val="242021"/>
                </a:solidFill>
                <a:effectLst/>
                <a:latin typeface="TimesNewRomanPS-ItalicMT"/>
              </a:rPr>
              <a:t>, направлений на те, </a:t>
            </a:r>
            <a:r>
              <a:rPr lang="ru-RU" sz="1800" b="1" i="1" dirty="0" err="1">
                <a:solidFill>
                  <a:srgbClr val="242021"/>
                </a:solidFill>
                <a:effectLst/>
                <a:latin typeface="TimesNewRomanPS-ItalicMT"/>
              </a:rPr>
              <a:t>щоб</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уповільнити</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хід</a:t>
            </a:r>
            <a:r>
              <a:rPr lang="ru-RU" sz="1800" b="1" i="1" dirty="0">
                <a:solidFill>
                  <a:srgbClr val="242021"/>
                </a:solidFill>
                <a:effectLst/>
                <a:latin typeface="TimesNewRomanPS-ItalicMT"/>
              </a:rPr>
              <a:t> остаточного </a:t>
            </a:r>
            <a:r>
              <a:rPr lang="ru-RU" sz="1800" b="1" i="1" dirty="0" err="1">
                <a:solidFill>
                  <a:srgbClr val="242021"/>
                </a:solidFill>
                <a:effectLst/>
                <a:latin typeface="TimesNewRomanPS-ItalicMT"/>
              </a:rPr>
              <a:t>доопрацювання</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або</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збирання</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продукції</a:t>
            </a:r>
            <a:r>
              <a:rPr lang="ru-RU" sz="1800" b="1" i="1" dirty="0">
                <a:solidFill>
                  <a:srgbClr val="242021"/>
                </a:solidFill>
                <a:effectLst/>
                <a:latin typeface="TimesNewRomanPS-ItalicMT"/>
              </a:rPr>
              <a:t> </a:t>
            </a:r>
            <a:r>
              <a:rPr lang="ru-RU" sz="1800" b="1" i="1" dirty="0" err="1">
                <a:solidFill>
                  <a:srgbClr val="242021"/>
                </a:solidFill>
                <a:effectLst/>
                <a:latin typeface="TimesNewRomanPS-ItalicMT"/>
              </a:rPr>
              <a:t>підприємств</a:t>
            </a:r>
            <a:r>
              <a:rPr lang="ru-RU" sz="1800" b="1" i="1" dirty="0">
                <a:solidFill>
                  <a:srgbClr val="242021"/>
                </a:solidFill>
                <a:effectLst/>
                <a:latin typeface="TimesNewRomanPS-ItalicMT"/>
              </a:rPr>
              <a:t>.</a:t>
            </a:r>
          </a:p>
          <a:p>
            <a:r>
              <a:rPr lang="ru-RU" sz="1800" b="0" i="0" dirty="0">
                <a:solidFill>
                  <a:srgbClr val="242021"/>
                </a:solidFill>
                <a:effectLst/>
                <a:latin typeface="TimesNewRomanPSMT"/>
              </a:rPr>
              <a:t>Такими складами </a:t>
            </a:r>
            <a:r>
              <a:rPr lang="ru-RU" sz="1800" b="0" i="0" dirty="0" err="1">
                <a:solidFill>
                  <a:srgbClr val="242021"/>
                </a:solidFill>
                <a:effectLst/>
                <a:latin typeface="TimesNewRomanPSMT"/>
              </a:rPr>
              <a:t>можуть</a:t>
            </a:r>
            <a:r>
              <a:rPr lang="ru-RU" sz="1800" b="0" i="0" dirty="0">
                <a:solidFill>
                  <a:srgbClr val="242021"/>
                </a:solidFill>
                <a:effectLst/>
                <a:latin typeface="TimesNewRomanPSMT"/>
              </a:rPr>
              <a:t> бути </a:t>
            </a:r>
            <a:r>
              <a:rPr lang="ru-RU" sz="1800" b="0" i="0" dirty="0" err="1">
                <a:solidFill>
                  <a:srgbClr val="242021"/>
                </a:solidFill>
                <a:effectLst/>
                <a:latin typeface="TimesNewRomanPSMT"/>
              </a:rPr>
              <a:t>такі</a:t>
            </a:r>
            <a:r>
              <a:rPr lang="ru-RU" sz="1800" b="0" i="0" dirty="0">
                <a:solidFill>
                  <a:srgbClr val="242021"/>
                </a:solidFill>
                <a:effectLst/>
                <a:latin typeface="TimesNewRomanPSMT"/>
              </a:rPr>
              <a:t>, на </a:t>
            </a:r>
            <a:r>
              <a:rPr lang="ru-RU" sz="1800" b="0" i="0" dirty="0" err="1">
                <a:solidFill>
                  <a:srgbClr val="242021"/>
                </a:solidFill>
                <a:effectLst/>
                <a:latin typeface="TimesNewRomanPSMT"/>
              </a:rPr>
              <a:t>яких</a:t>
            </a:r>
            <a:r>
              <a:rPr lang="ru-RU" sz="1800" b="0" i="0" dirty="0">
                <a:solidFill>
                  <a:srgbClr val="242021"/>
                </a:solidFill>
                <a:effectLst/>
                <a:latin typeface="TimesNewRomanPSMT"/>
              </a:rPr>
              <a:t> </a:t>
            </a:r>
            <a:r>
              <a:rPr lang="ru-RU" sz="1800" b="0" i="0" dirty="0" err="1">
                <a:solidFill>
                  <a:srgbClr val="242021"/>
                </a:solidFill>
                <a:effectLst/>
                <a:latin typeface="TimesNewRomanPSMT"/>
              </a:rPr>
              <a:t>існує</a:t>
            </a:r>
            <a:r>
              <a:rPr lang="ru-RU" sz="1800" b="0" i="0" dirty="0">
                <a:solidFill>
                  <a:srgbClr val="242021"/>
                </a:solidFill>
                <a:effectLst/>
                <a:latin typeface="TimesNewRomanPSMT"/>
              </a:rPr>
              <a:t> </a:t>
            </a:r>
            <a:r>
              <a:rPr lang="ru-RU" sz="1800" b="0" i="0" dirty="0" err="1">
                <a:solidFill>
                  <a:srgbClr val="242021"/>
                </a:solidFill>
                <a:effectLst/>
                <a:latin typeface="TimesNewRomanPSMT"/>
              </a:rPr>
              <a:t>відповідне</a:t>
            </a:r>
            <a:r>
              <a:rPr lang="ru-RU" sz="1800" b="0" i="0" dirty="0">
                <a:solidFill>
                  <a:srgbClr val="242021"/>
                </a:solidFill>
                <a:effectLst/>
                <a:latin typeface="TimesNewRomanPSMT"/>
              </a:rPr>
              <a:t> </a:t>
            </a:r>
            <a:r>
              <a:rPr lang="ru-RU" sz="1800" b="0" i="0" dirty="0" err="1">
                <a:solidFill>
                  <a:srgbClr val="242021"/>
                </a:solidFill>
                <a:effectLst/>
                <a:latin typeface="TimesNewRomanPSMT"/>
              </a:rPr>
              <a:t>обладнання</a:t>
            </a:r>
            <a:r>
              <a:rPr lang="ru-RU" sz="1800" b="0" i="0" dirty="0">
                <a:solidFill>
                  <a:srgbClr val="242021"/>
                </a:solidFill>
                <a:effectLst/>
                <a:latin typeface="TimesNewRomanPSMT"/>
              </a:rPr>
              <a:t> для </a:t>
            </a:r>
            <a:r>
              <a:rPr lang="ru-RU" sz="1800" b="0" i="0" dirty="0" err="1">
                <a:solidFill>
                  <a:srgbClr val="242021"/>
                </a:solidFill>
                <a:effectLst/>
                <a:latin typeface="TimesNewRomanPSMT"/>
              </a:rPr>
              <a:t>маркування</a:t>
            </a:r>
            <a:r>
              <a:rPr lang="ru-RU" sz="1800" b="0" i="0" dirty="0">
                <a:solidFill>
                  <a:srgbClr val="242021"/>
                </a:solidFill>
                <a:effectLst/>
                <a:latin typeface="TimesNewRomanPSMT"/>
              </a:rPr>
              <a:t> товару і </a:t>
            </a:r>
            <a:r>
              <a:rPr lang="ru-RU" sz="1800" b="0" i="0" dirty="0" err="1">
                <a:solidFill>
                  <a:srgbClr val="242021"/>
                </a:solidFill>
                <a:effectLst/>
                <a:latin typeface="TimesNewRomanPSMT"/>
              </a:rPr>
              <a:t>дозволяє</a:t>
            </a:r>
            <a:r>
              <a:rPr lang="ru-RU" sz="1800" b="0" i="0" dirty="0">
                <a:solidFill>
                  <a:srgbClr val="242021"/>
                </a:solidFill>
                <a:effectLst/>
                <a:latin typeface="TimesNewRomanPSMT"/>
              </a:rPr>
              <a:t> </a:t>
            </a:r>
            <a:r>
              <a:rPr lang="ru-RU" sz="1800" b="0" i="0" dirty="0" err="1">
                <a:solidFill>
                  <a:srgbClr val="242021"/>
                </a:solidFill>
                <a:effectLst/>
                <a:latin typeface="TimesNewRomanPSMT"/>
              </a:rPr>
              <a:t>відкласти</a:t>
            </a:r>
            <a:r>
              <a:rPr lang="ru-RU" sz="1800" b="0" i="0" dirty="0">
                <a:solidFill>
                  <a:srgbClr val="242021"/>
                </a:solidFill>
                <a:effectLst/>
                <a:latin typeface="TimesNewRomanPSMT"/>
              </a:rPr>
              <a:t> </a:t>
            </a:r>
            <a:r>
              <a:rPr lang="ru-RU" sz="1800" b="0" i="0" dirty="0" err="1">
                <a:solidFill>
                  <a:srgbClr val="242021"/>
                </a:solidFill>
                <a:effectLst/>
                <a:latin typeface="TimesNewRomanPSMT"/>
              </a:rPr>
              <a:t>його</a:t>
            </a:r>
            <a:r>
              <a:rPr lang="ru-RU" sz="1800" b="0" i="0" dirty="0">
                <a:solidFill>
                  <a:srgbClr val="242021"/>
                </a:solidFill>
                <a:effectLst/>
                <a:latin typeface="TimesNewRomanPSMT"/>
              </a:rPr>
              <a:t> </a:t>
            </a:r>
            <a:r>
              <a:rPr lang="ru-RU" sz="1800" b="0" i="0" dirty="0" err="1">
                <a:solidFill>
                  <a:srgbClr val="242021"/>
                </a:solidFill>
                <a:effectLst/>
                <a:latin typeface="TimesNewRomanPSMT"/>
              </a:rPr>
              <a:t>остаточне</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виготовлення</a:t>
            </a:r>
            <a:r>
              <a:rPr lang="ru-RU" sz="1800" b="0" i="0" dirty="0">
                <a:solidFill>
                  <a:srgbClr val="242021"/>
                </a:solidFill>
                <a:effectLst/>
                <a:latin typeface="TimesNewRomanPSMT"/>
              </a:rPr>
              <a:t>, </a:t>
            </a:r>
            <a:r>
              <a:rPr lang="ru-RU" sz="1800" b="0" i="0" dirty="0" err="1">
                <a:solidFill>
                  <a:srgbClr val="242021"/>
                </a:solidFill>
                <a:effectLst/>
                <a:latin typeface="TimesNewRomanPSMT"/>
              </a:rPr>
              <a:t>поки</a:t>
            </a:r>
            <a:r>
              <a:rPr lang="ru-RU" sz="1800" b="0" i="0" dirty="0">
                <a:solidFill>
                  <a:srgbClr val="242021"/>
                </a:solidFill>
                <a:effectLst/>
                <a:latin typeface="TimesNewRomanPSMT"/>
              </a:rPr>
              <a:t> </a:t>
            </a:r>
            <a:r>
              <a:rPr lang="ru-RU" sz="1800" b="0" i="0" dirty="0" err="1">
                <a:solidFill>
                  <a:srgbClr val="242021"/>
                </a:solidFill>
                <a:effectLst/>
                <a:latin typeface="TimesNewRomanPSMT"/>
              </a:rPr>
              <a:t>він</a:t>
            </a:r>
            <a:r>
              <a:rPr lang="ru-RU" sz="1800" b="0" i="0" dirty="0">
                <a:solidFill>
                  <a:srgbClr val="242021"/>
                </a:solidFill>
                <a:effectLst/>
                <a:latin typeface="TimesNewRomanPSMT"/>
              </a:rPr>
              <a:t> не стане </a:t>
            </a:r>
            <a:r>
              <a:rPr lang="ru-RU" sz="1800" b="0" i="0" dirty="0" err="1">
                <a:solidFill>
                  <a:srgbClr val="242021"/>
                </a:solidFill>
                <a:effectLst/>
                <a:latin typeface="TimesNewRomanPSMT"/>
              </a:rPr>
              <a:t>ходовим</a:t>
            </a:r>
            <a:r>
              <a:rPr lang="ru-RU" sz="1800" b="0" i="0" dirty="0">
                <a:solidFill>
                  <a:srgbClr val="242021"/>
                </a:solidFill>
                <a:effectLst/>
                <a:latin typeface="TimesNewRomanPSMT"/>
              </a:rPr>
              <a:t>.</a:t>
            </a:r>
          </a:p>
          <a:p>
            <a:r>
              <a:rPr lang="ru-RU" sz="1800" b="0" i="0" dirty="0" err="1">
                <a:solidFill>
                  <a:srgbClr val="242021"/>
                </a:solidFill>
                <a:effectLst/>
                <a:latin typeface="TimesNewRomanPSMT"/>
              </a:rPr>
              <a:t>Такий</a:t>
            </a:r>
            <a:r>
              <a:rPr lang="ru-RU" sz="1800" b="0" i="0" dirty="0">
                <a:solidFill>
                  <a:srgbClr val="242021"/>
                </a:solidFill>
                <a:effectLst/>
                <a:latin typeface="TimesNewRomanPSMT"/>
              </a:rPr>
              <a:t> </a:t>
            </a:r>
            <a:r>
              <a:rPr lang="ru-RU" sz="1800" b="0" i="0" dirty="0" err="1">
                <a:solidFill>
                  <a:srgbClr val="242021"/>
                </a:solidFill>
                <a:effectLst/>
                <a:latin typeface="TimesNewRomanPSMT"/>
              </a:rPr>
              <a:t>сервіс</a:t>
            </a:r>
            <a:r>
              <a:rPr lang="ru-RU" sz="1800" b="0" i="0" dirty="0">
                <a:solidFill>
                  <a:srgbClr val="242021"/>
                </a:solidFill>
                <a:effectLst/>
                <a:latin typeface="TimesNewRomanPSMT"/>
              </a:rPr>
              <a:t> </a:t>
            </a:r>
            <a:r>
              <a:rPr lang="ru-RU" sz="1800" b="0" i="0" dirty="0" err="1">
                <a:solidFill>
                  <a:srgbClr val="242021"/>
                </a:solidFill>
                <a:effectLst/>
                <a:latin typeface="TimesNewRomanPSMT"/>
              </a:rPr>
              <a:t>забезпечує</a:t>
            </a:r>
            <a:r>
              <a:rPr lang="ru-RU" sz="1800" b="0" i="0" dirty="0">
                <a:solidFill>
                  <a:srgbClr val="242021"/>
                </a:solidFill>
                <a:effectLst/>
                <a:latin typeface="TimesNewRomanPSMT"/>
              </a:rPr>
              <a:t> </a:t>
            </a:r>
            <a:r>
              <a:rPr lang="ru-RU" sz="1800" b="0" i="0" dirty="0" err="1">
                <a:solidFill>
                  <a:srgbClr val="242021"/>
                </a:solidFill>
                <a:effectLst/>
                <a:latin typeface="TimesNewRomanPSMT"/>
              </a:rPr>
              <a:t>подвійну</a:t>
            </a:r>
            <a:r>
              <a:rPr lang="ru-RU" sz="1800" b="0" i="0" dirty="0">
                <a:solidFill>
                  <a:srgbClr val="242021"/>
                </a:solidFill>
                <a:effectLst/>
                <a:latin typeface="TimesNewRomanPSMT"/>
              </a:rPr>
              <a:t> </a:t>
            </a:r>
            <a:r>
              <a:rPr lang="ru-RU" sz="1800" b="0" i="0" dirty="0" err="1">
                <a:solidFill>
                  <a:srgbClr val="242021"/>
                </a:solidFill>
                <a:effectLst/>
                <a:latin typeface="TimesNewRomanPSMT"/>
              </a:rPr>
              <a:t>економічну</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вигоду</a:t>
            </a:r>
            <a:r>
              <a:rPr lang="ru-RU" sz="1800" b="0" i="0" dirty="0">
                <a:solidFill>
                  <a:srgbClr val="242021"/>
                </a:solidFill>
                <a:effectLst/>
                <a:latin typeface="TimesNewRomanPSMT"/>
              </a:rPr>
              <a:t>.</a:t>
            </a:r>
          </a:p>
          <a:p>
            <a:r>
              <a:rPr lang="ru-RU" sz="1800" b="0" i="0" dirty="0" err="1">
                <a:solidFill>
                  <a:srgbClr val="242021"/>
                </a:solidFill>
                <a:effectLst/>
                <a:latin typeface="TimesNewRomanPSMT"/>
              </a:rPr>
              <a:t>По-перше</a:t>
            </a:r>
            <a:r>
              <a:rPr lang="ru-RU" sz="1800" b="0" i="0" dirty="0">
                <a:solidFill>
                  <a:srgbClr val="242021"/>
                </a:solidFill>
                <a:effectLst/>
                <a:latin typeface="TimesNewRomanPSMT"/>
              </a:rPr>
              <a:t>, </a:t>
            </a:r>
            <a:r>
              <a:rPr lang="ru-RU" sz="1800" b="0" i="0" dirty="0" err="1">
                <a:solidFill>
                  <a:srgbClr val="242021"/>
                </a:solidFill>
                <a:effectLst/>
                <a:latin typeface="TimesNewRomanPSMT"/>
              </a:rPr>
              <a:t>зменшується</a:t>
            </a:r>
            <a:r>
              <a:rPr lang="ru-RU" sz="1800" b="0" i="0" dirty="0">
                <a:solidFill>
                  <a:srgbClr val="242021"/>
                </a:solidFill>
                <a:effectLst/>
                <a:latin typeface="TimesNewRomanPSMT"/>
              </a:rPr>
              <a:t> </a:t>
            </a:r>
            <a:r>
              <a:rPr lang="ru-RU" sz="1800" b="0" i="0" dirty="0" err="1">
                <a:solidFill>
                  <a:srgbClr val="242021"/>
                </a:solidFill>
                <a:effectLst/>
                <a:latin typeface="TimesNewRomanPSMT"/>
              </a:rPr>
              <a:t>ризик</a:t>
            </a:r>
            <a:r>
              <a:rPr lang="ru-RU" sz="1800" b="0" i="0" dirty="0">
                <a:solidFill>
                  <a:srgbClr val="242021"/>
                </a:solidFill>
                <a:effectLst/>
                <a:latin typeface="TimesNewRomanPSMT"/>
              </a:rPr>
              <a:t>, так як </a:t>
            </a:r>
            <a:r>
              <a:rPr lang="ru-RU" sz="1800" b="0" i="0" dirty="0" err="1">
                <a:solidFill>
                  <a:srgbClr val="242021"/>
                </a:solidFill>
                <a:effectLst/>
                <a:latin typeface="TimesNewRomanPSMT"/>
              </a:rPr>
              <a:t>приведення</a:t>
            </a:r>
            <a:r>
              <a:rPr lang="ru-RU" sz="1800" b="0" i="0" dirty="0">
                <a:solidFill>
                  <a:srgbClr val="242021"/>
                </a:solidFill>
                <a:effectLst/>
                <a:latin typeface="TimesNewRomanPSMT"/>
              </a:rPr>
              <a:t> товару в </a:t>
            </a:r>
            <a:r>
              <a:rPr lang="ru-RU" sz="1800" b="0" i="0" dirty="0" err="1">
                <a:solidFill>
                  <a:srgbClr val="242021"/>
                </a:solidFill>
                <a:effectLst/>
                <a:latin typeface="TimesNewRomanPSMT"/>
              </a:rPr>
              <a:t>остаточний</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вигляд</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виконують</a:t>
            </a:r>
            <a:r>
              <a:rPr lang="ru-RU" sz="1800" b="0" i="0" dirty="0">
                <a:solidFill>
                  <a:srgbClr val="242021"/>
                </a:solidFill>
                <a:effectLst/>
                <a:latin typeface="TimesNewRomanPSMT"/>
              </a:rPr>
              <a:t> </a:t>
            </a:r>
            <a:r>
              <a:rPr lang="ru-RU" sz="1800" b="0" i="0" dirty="0" err="1">
                <a:solidFill>
                  <a:srgbClr val="242021"/>
                </a:solidFill>
                <a:effectLst/>
                <a:latin typeface="TimesNewRomanPSMT"/>
              </a:rPr>
              <a:t>тільки</a:t>
            </a:r>
            <a:r>
              <a:rPr lang="ru-RU" sz="1800" b="0" i="0" dirty="0">
                <a:solidFill>
                  <a:srgbClr val="242021"/>
                </a:solidFill>
                <a:effectLst/>
                <a:latin typeface="TimesNewRomanPSMT"/>
              </a:rPr>
              <a:t> </a:t>
            </a:r>
            <a:r>
              <a:rPr lang="ru-RU" sz="1800" b="0" i="0" dirty="0" err="1">
                <a:solidFill>
                  <a:srgbClr val="242021"/>
                </a:solidFill>
                <a:effectLst/>
                <a:latin typeface="TimesNewRomanPSMT"/>
              </a:rPr>
              <a:t>після</a:t>
            </a:r>
            <a:r>
              <a:rPr lang="ru-RU" sz="1800" b="0" i="0" dirty="0">
                <a:solidFill>
                  <a:srgbClr val="242021"/>
                </a:solidFill>
                <a:effectLst/>
                <a:latin typeface="TimesNewRomanPSMT"/>
              </a:rPr>
              <a:t> того, як </a:t>
            </a:r>
            <a:r>
              <a:rPr lang="ru-RU" sz="1800" b="0" i="0" dirty="0" err="1">
                <a:solidFill>
                  <a:srgbClr val="242021"/>
                </a:solidFill>
                <a:effectLst/>
                <a:latin typeface="TimesNewRomanPSMT"/>
              </a:rPr>
              <a:t>певний</a:t>
            </a:r>
            <a:r>
              <a:rPr lang="ru-RU" sz="1800" b="0" i="0" dirty="0">
                <a:solidFill>
                  <a:srgbClr val="242021"/>
                </a:solidFill>
                <a:effectLst/>
                <a:latin typeface="TimesNewRomanPSMT"/>
              </a:rPr>
              <a:t> </a:t>
            </a:r>
            <a:r>
              <a:rPr lang="ru-RU" sz="1800" b="0" i="0" dirty="0" err="1">
                <a:solidFill>
                  <a:srgbClr val="242021"/>
                </a:solidFill>
                <a:effectLst/>
                <a:latin typeface="TimesNewRomanPSMT"/>
              </a:rPr>
              <a:t>споживач</a:t>
            </a:r>
            <a:r>
              <a:rPr lang="ru-RU" sz="1800" b="0" i="0" dirty="0">
                <a:solidFill>
                  <a:srgbClr val="242021"/>
                </a:solidFill>
                <a:effectLst/>
                <a:latin typeface="TimesNewRomanPSMT"/>
              </a:rPr>
              <a:t> </a:t>
            </a:r>
            <a:r>
              <a:rPr lang="ru-RU" sz="1800" b="0" i="0" dirty="0" err="1">
                <a:solidFill>
                  <a:srgbClr val="242021"/>
                </a:solidFill>
                <a:effectLst/>
                <a:latin typeface="TimesNewRomanPSMT"/>
              </a:rPr>
              <a:t>зробить</a:t>
            </a:r>
            <a:r>
              <a:rPr lang="ru-RU" sz="1800" b="0" i="0" dirty="0">
                <a:solidFill>
                  <a:srgbClr val="242021"/>
                </a:solidFill>
                <a:effectLst/>
                <a:latin typeface="TimesNewRomanPSMT"/>
              </a:rPr>
              <a:t> заявку з </a:t>
            </a:r>
            <a:r>
              <a:rPr lang="ru-RU" sz="1800" b="0" i="0" dirty="0" err="1">
                <a:solidFill>
                  <a:srgbClr val="242021"/>
                </a:solidFill>
                <a:effectLst/>
                <a:latin typeface="TimesNewRomanPSMT"/>
              </a:rPr>
              <a:t>конкретними</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вимогами</a:t>
            </a:r>
            <a:r>
              <a:rPr lang="ru-RU" sz="1800" b="0" i="0" dirty="0">
                <a:solidFill>
                  <a:srgbClr val="242021"/>
                </a:solidFill>
                <a:effectLst/>
                <a:latin typeface="TimesNewRomanPSMT"/>
              </a:rPr>
              <a:t> до </a:t>
            </a:r>
            <a:r>
              <a:rPr lang="ru-RU" sz="1800" b="0" i="0" dirty="0" err="1">
                <a:solidFill>
                  <a:srgbClr val="242021"/>
                </a:solidFill>
                <a:effectLst/>
                <a:latin typeface="TimesNewRomanPSMT"/>
              </a:rPr>
              <a:t>маркування</a:t>
            </a:r>
            <a:r>
              <a:rPr lang="ru-RU" sz="1800" b="0" i="0" dirty="0">
                <a:solidFill>
                  <a:srgbClr val="242021"/>
                </a:solidFill>
                <a:effectLst/>
                <a:latin typeface="TimesNewRomanPSMT"/>
              </a:rPr>
              <a:t> та упаковки.</a:t>
            </a:r>
          </a:p>
          <a:p>
            <a:r>
              <a:rPr lang="ru-RU" sz="1800" b="0" i="0" dirty="0" err="1">
                <a:solidFill>
                  <a:srgbClr val="242021"/>
                </a:solidFill>
                <a:effectLst/>
                <a:latin typeface="TimesNewRomanPSMT"/>
              </a:rPr>
              <a:t>По-друге</a:t>
            </a:r>
            <a:r>
              <a:rPr lang="ru-RU" sz="1800" b="0" i="0" dirty="0">
                <a:solidFill>
                  <a:srgbClr val="242021"/>
                </a:solidFill>
                <a:effectLst/>
                <a:latin typeface="TimesNewRomanPSMT"/>
              </a:rPr>
              <a:t>, </a:t>
            </a:r>
            <a:r>
              <a:rPr lang="ru-RU" sz="1800" b="0" i="0" dirty="0" err="1">
                <a:solidFill>
                  <a:srgbClr val="242021"/>
                </a:solidFill>
                <a:effectLst/>
                <a:latin typeface="TimesNewRomanPSMT"/>
              </a:rPr>
              <a:t>скорочуються</a:t>
            </a:r>
            <a:r>
              <a:rPr lang="ru-RU" sz="1800" b="0" i="0" dirty="0">
                <a:solidFill>
                  <a:srgbClr val="242021"/>
                </a:solidFill>
                <a:effectLst/>
                <a:latin typeface="TimesNewRomanPSMT"/>
              </a:rPr>
              <a:t> запаси, так як на один і той же товар </a:t>
            </a:r>
            <a:r>
              <a:rPr lang="ru-RU" sz="1800" b="0" i="0" dirty="0" err="1">
                <a:solidFill>
                  <a:srgbClr val="242021"/>
                </a:solidFill>
                <a:effectLst/>
                <a:latin typeface="TimesNewRomanPSMT"/>
              </a:rPr>
              <a:t>можна</a:t>
            </a:r>
            <a:r>
              <a:rPr lang="ru-RU" sz="1800" b="0" i="0" dirty="0">
                <a:solidFill>
                  <a:srgbClr val="242021"/>
                </a:solidFill>
                <a:effectLst/>
                <a:latin typeface="TimesNewRomanPSMT"/>
              </a:rPr>
              <a:t> </a:t>
            </a:r>
            <a:r>
              <a:rPr lang="ru-RU" sz="1800" b="0" i="0" dirty="0" err="1">
                <a:solidFill>
                  <a:srgbClr val="242021"/>
                </a:solidFill>
                <a:effectLst/>
                <a:latin typeface="TimesNewRomanPSMT"/>
              </a:rPr>
              <a:t>клеїти</a:t>
            </a:r>
            <a:r>
              <a:rPr lang="ru-RU" sz="1800" b="0" i="0" dirty="0">
                <a:solidFill>
                  <a:srgbClr val="242021"/>
                </a:solidFill>
                <a:effectLst/>
                <a:latin typeface="TimesNewRomanPSMT"/>
              </a:rPr>
              <a:t> </a:t>
            </a:r>
            <a:r>
              <a:rPr lang="ru-RU" sz="1800" b="0" i="0" dirty="0" err="1">
                <a:solidFill>
                  <a:srgbClr val="242021"/>
                </a:solidFill>
                <a:effectLst/>
                <a:latin typeface="TimesNewRomanPSMT"/>
              </a:rPr>
              <a:t>різноманітні</a:t>
            </a:r>
            <a:r>
              <a:rPr lang="ru-RU" sz="1800" b="0" i="0" dirty="0">
                <a:solidFill>
                  <a:srgbClr val="242021"/>
                </a:solidFill>
                <a:effectLst/>
                <a:latin typeface="TimesNewRomanPSMT"/>
              </a:rPr>
              <a:t> </a:t>
            </a:r>
            <a:r>
              <a:rPr lang="ru-RU" sz="1800" b="0" i="0" dirty="0" err="1">
                <a:solidFill>
                  <a:srgbClr val="242021"/>
                </a:solidFill>
                <a:effectLst/>
                <a:latin typeface="TimesNewRomanPSMT"/>
              </a:rPr>
              <a:t>етикетки</a:t>
            </a:r>
            <a:r>
              <a:rPr lang="ru-RU" sz="1800" b="0" i="0" dirty="0">
                <a:solidFill>
                  <a:srgbClr val="242021"/>
                </a:solidFill>
                <a:effectLst/>
                <a:latin typeface="TimesNewRomanPSMT"/>
              </a:rPr>
              <a:t> і </a:t>
            </a:r>
            <a:r>
              <a:rPr lang="ru-RU" sz="1800" b="0" i="0" dirty="0" err="1">
                <a:solidFill>
                  <a:srgbClr val="242021"/>
                </a:solidFill>
                <a:effectLst/>
                <a:latin typeface="TimesNewRomanPSMT"/>
              </a:rPr>
              <a:t>упаковувати</a:t>
            </a:r>
            <a:r>
              <a:rPr lang="ru-RU" sz="1800" b="0" i="0" dirty="0">
                <a:solidFill>
                  <a:srgbClr val="242021"/>
                </a:solidFill>
                <a:effectLst/>
                <a:latin typeface="TimesNewRomanPSMT"/>
              </a:rPr>
              <a:t> в </a:t>
            </a:r>
            <a:r>
              <a:rPr lang="ru-RU" sz="1800" b="0" i="0" dirty="0" err="1">
                <a:solidFill>
                  <a:srgbClr val="242021"/>
                </a:solidFill>
                <a:effectLst/>
                <a:latin typeface="TimesNewRomanPSMT"/>
              </a:rPr>
              <a:t>різну</a:t>
            </a:r>
            <a:r>
              <a:rPr lang="ru-RU" sz="1800" b="0" i="0" dirty="0">
                <a:solidFill>
                  <a:srgbClr val="242021"/>
                </a:solidFill>
                <a:effectLst/>
                <a:latin typeface="TimesNewRomanPSMT"/>
              </a:rPr>
              <a:t> тару.</a:t>
            </a:r>
          </a:p>
          <a:p>
            <a:r>
              <a:rPr lang="ru-RU" sz="1800" b="0" i="0" dirty="0" err="1">
                <a:solidFill>
                  <a:srgbClr val="242021"/>
                </a:solidFill>
                <a:effectLst/>
                <a:latin typeface="TimesNewRomanPSMT"/>
              </a:rPr>
              <a:t>Зниження</a:t>
            </a:r>
            <a:r>
              <a:rPr lang="ru-RU" sz="1800" b="0" i="0" dirty="0">
                <a:solidFill>
                  <a:srgbClr val="242021"/>
                </a:solidFill>
                <a:effectLst/>
                <a:latin typeface="TimesNewRomanPSMT"/>
              </a:rPr>
              <a:t> </a:t>
            </a:r>
            <a:r>
              <a:rPr lang="ru-RU" sz="1800" b="0" i="0" dirty="0" err="1">
                <a:solidFill>
                  <a:srgbClr val="242021"/>
                </a:solidFill>
                <a:effectLst/>
                <a:latin typeface="TimesNewRomanPSMT"/>
              </a:rPr>
              <a:t>ризику</a:t>
            </a:r>
            <a:r>
              <a:rPr lang="ru-RU" sz="1800" b="0" i="0" dirty="0">
                <a:solidFill>
                  <a:srgbClr val="242021"/>
                </a:solidFill>
                <a:effectLst/>
                <a:latin typeface="TimesNewRomanPSMT"/>
              </a:rPr>
              <a:t> і </a:t>
            </a:r>
            <a:r>
              <a:rPr lang="ru-RU" sz="1800" b="0" i="0" dirty="0" err="1">
                <a:solidFill>
                  <a:srgbClr val="242021"/>
                </a:solidFill>
                <a:effectLst/>
                <a:latin typeface="TimesNewRomanPSMT"/>
              </a:rPr>
              <a:t>рівня</a:t>
            </a:r>
            <a:r>
              <a:rPr lang="ru-RU" sz="1800" b="0" i="0" dirty="0">
                <a:solidFill>
                  <a:srgbClr val="242021"/>
                </a:solidFill>
                <a:effectLst/>
                <a:latin typeface="TimesNewRomanPSMT"/>
              </a:rPr>
              <a:t> </a:t>
            </a:r>
            <a:r>
              <a:rPr lang="ru-RU" sz="1800" b="0" i="0" dirty="0" err="1">
                <a:solidFill>
                  <a:srgbClr val="242021"/>
                </a:solidFill>
                <a:effectLst/>
                <a:latin typeface="TimesNewRomanPSMT"/>
              </a:rPr>
              <a:t>запасів</a:t>
            </a:r>
            <a:r>
              <a:rPr lang="ru-RU" sz="1800" b="0" i="0" dirty="0">
                <a:solidFill>
                  <a:srgbClr val="242021"/>
                </a:solidFill>
                <a:effectLst/>
                <a:latin typeface="TimesNewRomanPSMT"/>
              </a:rPr>
              <a:t> веде до </a:t>
            </a:r>
            <a:r>
              <a:rPr lang="ru-RU" sz="1800" b="0" i="0" dirty="0" err="1">
                <a:solidFill>
                  <a:srgbClr val="242021"/>
                </a:solidFill>
                <a:effectLst/>
                <a:latin typeface="TimesNewRomanPSMT"/>
              </a:rPr>
              <a:t>скорочення</a:t>
            </a:r>
            <a:r>
              <a:rPr lang="ru-RU" sz="1800" b="0" i="0" dirty="0">
                <a:solidFill>
                  <a:srgbClr val="242021"/>
                </a:solidFill>
                <a:effectLst/>
                <a:latin typeface="TimesNewRomanPSMT"/>
              </a:rPr>
              <a:t> </a:t>
            </a:r>
            <a:r>
              <a:rPr lang="ru-RU" sz="1800" b="0" i="0" dirty="0" err="1">
                <a:solidFill>
                  <a:srgbClr val="242021"/>
                </a:solidFill>
                <a:effectLst/>
                <a:latin typeface="TimesNewRomanPSMT"/>
              </a:rPr>
              <a:t>загальних</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витрат</a:t>
            </a:r>
            <a:r>
              <a:rPr lang="ru-RU" sz="1800" b="0" i="0" dirty="0">
                <a:solidFill>
                  <a:srgbClr val="242021"/>
                </a:solidFill>
                <a:effectLst/>
                <a:latin typeface="TimesNewRomanPSMT"/>
              </a:rPr>
              <a:t> </a:t>
            </a:r>
            <a:r>
              <a:rPr lang="ru-RU" sz="1800" b="0" i="0" dirty="0" err="1">
                <a:solidFill>
                  <a:srgbClr val="242021"/>
                </a:solidFill>
                <a:effectLst/>
                <a:latin typeface="TimesNewRomanPSMT"/>
              </a:rPr>
              <a:t>логістики</a:t>
            </a:r>
            <a:r>
              <a:rPr lang="ru-RU" sz="1800" b="0" i="0" dirty="0">
                <a:solidFill>
                  <a:srgbClr val="242021"/>
                </a:solidFill>
                <a:effectLst/>
                <a:latin typeface="TimesNewRomanPSMT"/>
              </a:rPr>
              <a:t> </a:t>
            </a:r>
            <a:r>
              <a:rPr lang="ru-RU" sz="1800" b="0" i="0" dirty="0" err="1">
                <a:solidFill>
                  <a:srgbClr val="242021"/>
                </a:solidFill>
                <a:effectLst/>
                <a:latin typeface="TimesNewRomanPSMT"/>
              </a:rPr>
              <a:t>незважаючи</a:t>
            </a:r>
            <a:r>
              <a:rPr lang="ru-RU" sz="1800" b="0" i="0" dirty="0">
                <a:solidFill>
                  <a:srgbClr val="242021"/>
                </a:solidFill>
                <a:effectLst/>
                <a:latin typeface="TimesNewRomanPSMT"/>
              </a:rPr>
              <a:t> </a:t>
            </a:r>
            <a:r>
              <a:rPr lang="ru-RU" sz="1800" b="0" i="0" dirty="0" err="1">
                <a:solidFill>
                  <a:srgbClr val="242021"/>
                </a:solidFill>
                <a:effectLst/>
                <a:latin typeface="TimesNewRomanPSMT"/>
              </a:rPr>
              <a:t>навіть</a:t>
            </a:r>
            <a:r>
              <a:rPr lang="ru-RU" sz="1800" b="0" i="0" dirty="0">
                <a:solidFill>
                  <a:srgbClr val="242021"/>
                </a:solidFill>
                <a:effectLst/>
                <a:latin typeface="TimesNewRomanPSMT"/>
              </a:rPr>
              <a:t> на те, </a:t>
            </a:r>
            <a:r>
              <a:rPr lang="ru-RU" sz="1800" b="0" i="0" dirty="0" err="1">
                <a:solidFill>
                  <a:srgbClr val="242021"/>
                </a:solidFill>
                <a:effectLst/>
                <a:latin typeface="TimesNewRomanPSMT"/>
              </a:rPr>
              <a:t>що</a:t>
            </a:r>
            <a:r>
              <a:rPr lang="ru-RU" sz="1800" b="0" i="0" dirty="0">
                <a:solidFill>
                  <a:srgbClr val="242021"/>
                </a:solidFill>
                <a:effectLst/>
                <a:latin typeface="TimesNewRomanPSMT"/>
              </a:rPr>
              <a:t> </a:t>
            </a:r>
            <a:r>
              <a:rPr lang="ru-RU" sz="1800" b="0" i="0" dirty="0" err="1">
                <a:solidFill>
                  <a:srgbClr val="242021"/>
                </a:solidFill>
                <a:effectLst/>
                <a:latin typeface="TimesNewRomanPSMT"/>
              </a:rPr>
              <a:t>маркування</a:t>
            </a:r>
            <a:r>
              <a:rPr lang="ru-RU" sz="1800" b="0" i="0" dirty="0">
                <a:solidFill>
                  <a:srgbClr val="242021"/>
                </a:solidFill>
                <a:effectLst/>
                <a:latin typeface="TimesNewRomanPSMT"/>
              </a:rPr>
              <a:t> і упаковка на </a:t>
            </a:r>
            <a:r>
              <a:rPr lang="ru-RU" sz="1800" b="0" i="0" dirty="0" err="1">
                <a:solidFill>
                  <a:srgbClr val="242021"/>
                </a:solidFill>
                <a:effectLst/>
                <a:latin typeface="TimesNewRomanPSMT"/>
              </a:rPr>
              <a:t>складі</a:t>
            </a:r>
            <a:r>
              <a:rPr lang="ru-RU" sz="1800" b="0" i="0" dirty="0">
                <a:solidFill>
                  <a:srgbClr val="242021"/>
                </a:solidFill>
                <a:effectLst/>
                <a:latin typeface="TimesNewRomanPSMT"/>
              </a:rPr>
              <a:t> обходиться </a:t>
            </a:r>
            <a:r>
              <a:rPr lang="ru-RU" sz="1800" b="0" i="0" dirty="0" err="1">
                <a:solidFill>
                  <a:srgbClr val="242021"/>
                </a:solidFill>
                <a:effectLst/>
                <a:latin typeface="TimesNewRomanPSMT"/>
              </a:rPr>
              <a:t>дорожче</a:t>
            </a:r>
            <a:r>
              <a:rPr lang="ru-RU" sz="1800" b="0" i="0" dirty="0">
                <a:solidFill>
                  <a:srgbClr val="242021"/>
                </a:solidFill>
                <a:effectLst/>
                <a:latin typeface="TimesNewRomanPSMT"/>
              </a:rPr>
              <a:t>, </a:t>
            </a:r>
            <a:r>
              <a:rPr lang="ru-RU" sz="1800" b="0" i="0" dirty="0" err="1">
                <a:solidFill>
                  <a:srgbClr val="242021"/>
                </a:solidFill>
                <a:effectLst/>
                <a:latin typeface="TimesNewRomanPSMT"/>
              </a:rPr>
              <a:t>ніж</a:t>
            </a:r>
            <a:r>
              <a:rPr lang="ru-RU" sz="1800" b="0" i="0" dirty="0">
                <a:solidFill>
                  <a:srgbClr val="242021"/>
                </a:solidFill>
                <a:effectLst/>
                <a:latin typeface="TimesNewRomanPSMT"/>
              </a:rPr>
              <a:t> на </a:t>
            </a:r>
            <a:r>
              <a:rPr lang="ru-RU" sz="1800" b="0" i="0" dirty="0" err="1">
                <a:solidFill>
                  <a:srgbClr val="242021"/>
                </a:solidFill>
                <a:effectLst/>
                <a:latin typeface="TimesNewRomanPSMT"/>
              </a:rPr>
              <a:t>підприємстві-виробнику</a:t>
            </a:r>
            <a:r>
              <a:rPr lang="ru-RU" sz="1800" b="0" i="0" dirty="0">
                <a:solidFill>
                  <a:srgbClr val="242021"/>
                </a:solidFill>
                <a:effectLst/>
                <a:latin typeface="TimesNewRomanPSMT"/>
              </a:rPr>
              <a:t>.</a:t>
            </a:r>
            <a:r>
              <a:rPr lang="ru-RU" dirty="0"/>
              <a:t> </a:t>
            </a:r>
            <a:br>
              <a:rPr lang="ru-RU" dirty="0"/>
            </a:br>
            <a:endParaRPr lang="uk-UA" dirty="0"/>
          </a:p>
        </p:txBody>
      </p:sp>
    </p:spTree>
    <p:extLst>
      <p:ext uri="{BB962C8B-B14F-4D97-AF65-F5344CB8AC3E}">
        <p14:creationId xmlns:p14="http://schemas.microsoft.com/office/powerpoint/2010/main" val="396302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D1117F-B132-68AD-DD87-4F8076020465}"/>
              </a:ext>
            </a:extLst>
          </p:cNvPr>
          <p:cNvSpPr txBox="1"/>
          <p:nvPr/>
        </p:nvSpPr>
        <p:spPr>
          <a:xfrm>
            <a:off x="142240" y="227876"/>
            <a:ext cx="11866880" cy="923330"/>
          </a:xfrm>
          <a:prstGeom prst="rect">
            <a:avLst/>
          </a:prstGeom>
          <a:noFill/>
        </p:spPr>
        <p:txBody>
          <a:bodyPr wrap="square">
            <a:spAutoFit/>
          </a:bodyPr>
          <a:lstStyle/>
          <a:p>
            <a:r>
              <a:rPr lang="ru-RU" sz="1800" b="1" i="0" dirty="0" err="1">
                <a:solidFill>
                  <a:srgbClr val="242021"/>
                </a:solidFill>
                <a:effectLst/>
                <a:latin typeface="TimesNewRomanPS-BoldMT"/>
              </a:rPr>
              <a:t>Накопичення</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запасів</a:t>
            </a:r>
            <a:r>
              <a:rPr lang="ru-RU" sz="1800" b="1" i="0" dirty="0">
                <a:solidFill>
                  <a:srgbClr val="242021"/>
                </a:solidFill>
                <a:effectLst/>
                <a:latin typeface="TimesNewRomanPS-BoldMT"/>
              </a:rPr>
              <a:t> </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це</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процес</a:t>
            </a:r>
            <a:r>
              <a:rPr lang="ru-RU" sz="1800" b="0" i="1" dirty="0">
                <a:solidFill>
                  <a:srgbClr val="242021"/>
                </a:solidFill>
                <a:effectLst/>
                <a:latin typeface="TimesNewRomanPS-ItalicMT"/>
              </a:rPr>
              <a:t>, направлений на </a:t>
            </a:r>
            <a:r>
              <a:rPr lang="ru-RU" sz="1800" b="0" i="1" dirty="0" err="1">
                <a:solidFill>
                  <a:srgbClr val="242021"/>
                </a:solidFill>
                <a:effectLst/>
                <a:latin typeface="TimesNewRomanPS-ItalicMT"/>
              </a:rPr>
              <a:t>створення</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запасів</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продукції</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які</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потребують</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тривалого</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зберігання</a:t>
            </a:r>
            <a:r>
              <a:rPr lang="ru-RU" sz="1800" b="0" i="1" dirty="0">
                <a:solidFill>
                  <a:srgbClr val="242021"/>
                </a:solidFill>
                <a:effectLst/>
                <a:latin typeface="TimesNewRomanPS-ItalicMT"/>
              </a:rPr>
              <a:t>.</a:t>
            </a:r>
            <a:r>
              <a:rPr lang="ru-RU" dirty="0"/>
              <a:t> </a:t>
            </a:r>
            <a:br>
              <a:rPr lang="ru-RU" dirty="0"/>
            </a:br>
            <a:endParaRPr lang="uk-UA" dirty="0"/>
          </a:p>
        </p:txBody>
      </p:sp>
      <p:pic>
        <p:nvPicPr>
          <p:cNvPr id="7" name="Рисунок 6">
            <a:extLst>
              <a:ext uri="{FF2B5EF4-FFF2-40B4-BE49-F238E27FC236}">
                <a16:creationId xmlns:a16="http://schemas.microsoft.com/office/drawing/2014/main" id="{AE829A00-0A25-09FA-E47B-7926A126A040}"/>
              </a:ext>
            </a:extLst>
          </p:cNvPr>
          <p:cNvPicPr>
            <a:picLocks noChangeAspect="1"/>
          </p:cNvPicPr>
          <p:nvPr/>
        </p:nvPicPr>
        <p:blipFill>
          <a:blip r:embed="rId2"/>
          <a:stretch>
            <a:fillRect/>
          </a:stretch>
        </p:blipFill>
        <p:spPr>
          <a:xfrm>
            <a:off x="1320800" y="1151206"/>
            <a:ext cx="8522017" cy="4212527"/>
          </a:xfrm>
          <a:prstGeom prst="rect">
            <a:avLst/>
          </a:prstGeom>
        </p:spPr>
      </p:pic>
      <p:sp>
        <p:nvSpPr>
          <p:cNvPr id="8" name="TextBox 7">
            <a:extLst>
              <a:ext uri="{FF2B5EF4-FFF2-40B4-BE49-F238E27FC236}">
                <a16:creationId xmlns:a16="http://schemas.microsoft.com/office/drawing/2014/main" id="{D63AA889-2721-6DDE-20F4-7A488070F8CA}"/>
              </a:ext>
            </a:extLst>
          </p:cNvPr>
          <p:cNvSpPr txBox="1"/>
          <p:nvPr/>
        </p:nvSpPr>
        <p:spPr>
          <a:xfrm>
            <a:off x="3098800" y="4876800"/>
            <a:ext cx="873760" cy="386080"/>
          </a:xfrm>
          <a:prstGeom prst="rect">
            <a:avLst/>
          </a:prstGeom>
          <a:solidFill>
            <a:schemeClr val="bg1"/>
          </a:solidFill>
        </p:spPr>
        <p:txBody>
          <a:bodyPr wrap="square" rtlCol="0">
            <a:spAutoFit/>
          </a:bodyPr>
          <a:lstStyle/>
          <a:p>
            <a:endParaRPr lang="uk-UA" dirty="0"/>
          </a:p>
        </p:txBody>
      </p:sp>
      <p:sp>
        <p:nvSpPr>
          <p:cNvPr id="10" name="TextBox 9">
            <a:extLst>
              <a:ext uri="{FF2B5EF4-FFF2-40B4-BE49-F238E27FC236}">
                <a16:creationId xmlns:a16="http://schemas.microsoft.com/office/drawing/2014/main" id="{8825DF4D-DAF2-4571-F43C-4EFA52CBD95D}"/>
              </a:ext>
            </a:extLst>
          </p:cNvPr>
          <p:cNvSpPr txBox="1"/>
          <p:nvPr/>
        </p:nvSpPr>
        <p:spPr>
          <a:xfrm>
            <a:off x="335280" y="5363733"/>
            <a:ext cx="11521440" cy="1477328"/>
          </a:xfrm>
          <a:prstGeom prst="rect">
            <a:avLst/>
          </a:prstGeom>
          <a:noFill/>
        </p:spPr>
        <p:txBody>
          <a:bodyPr wrap="square">
            <a:spAutoFit/>
          </a:bodyPr>
          <a:lstStyle/>
          <a:p>
            <a:r>
              <a:rPr lang="uk-UA" sz="1800" b="0" i="0" dirty="0">
                <a:solidFill>
                  <a:srgbClr val="242021"/>
                </a:solidFill>
                <a:effectLst/>
                <a:latin typeface="TimesNewRomanPSMT"/>
              </a:rPr>
              <a:t>Це стосується запасів сезонної продукції, заготовки необхідних сировинних ресурсів, особливо коли мова йде про сільськогосподарську продукцію. Обидві ситуації вимагають тривалого зберігання сировини і продукції.</a:t>
            </a:r>
          </a:p>
          <a:p>
            <a:r>
              <a:rPr lang="uk-UA" sz="1800" b="0" i="0" dirty="0">
                <a:solidFill>
                  <a:srgbClr val="242021"/>
                </a:solidFill>
                <a:effectLst/>
                <a:latin typeface="TimesNewRomanPSMT"/>
              </a:rPr>
              <a:t>Накопичення запасів створює свого роду захисний буфер, що дозволяє налагодити ефективне виробництво в умовах обмежень, пов’язаних з джерелами ресурсів і коливаннями споживчого попиту</a:t>
            </a:r>
            <a:r>
              <a:rPr lang="uk-UA" dirty="0"/>
              <a:t> </a:t>
            </a:r>
            <a:br>
              <a:rPr lang="uk-UA" dirty="0"/>
            </a:br>
            <a:endParaRPr lang="uk-UA" dirty="0"/>
          </a:p>
        </p:txBody>
      </p:sp>
    </p:spTree>
    <p:extLst>
      <p:ext uri="{BB962C8B-B14F-4D97-AF65-F5344CB8AC3E}">
        <p14:creationId xmlns:p14="http://schemas.microsoft.com/office/powerpoint/2010/main" val="317941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1C93C7C-FCF1-EEDC-89AF-0172FB7B2ABD}"/>
              </a:ext>
            </a:extLst>
          </p:cNvPr>
          <p:cNvPicPr>
            <a:picLocks noChangeAspect="1"/>
          </p:cNvPicPr>
          <p:nvPr/>
        </p:nvPicPr>
        <p:blipFill>
          <a:blip r:embed="rId2"/>
          <a:stretch>
            <a:fillRect/>
          </a:stretch>
        </p:blipFill>
        <p:spPr>
          <a:xfrm>
            <a:off x="544830" y="682145"/>
            <a:ext cx="8964930" cy="4082895"/>
          </a:xfrm>
          <a:prstGeom prst="rect">
            <a:avLst/>
          </a:prstGeom>
        </p:spPr>
      </p:pic>
      <p:sp>
        <p:nvSpPr>
          <p:cNvPr id="6" name="TextBox 5">
            <a:extLst>
              <a:ext uri="{FF2B5EF4-FFF2-40B4-BE49-F238E27FC236}">
                <a16:creationId xmlns:a16="http://schemas.microsoft.com/office/drawing/2014/main" id="{6EA3A382-FB4B-3AA2-C881-56885067DA03}"/>
              </a:ext>
            </a:extLst>
          </p:cNvPr>
          <p:cNvSpPr txBox="1"/>
          <p:nvPr/>
        </p:nvSpPr>
        <p:spPr>
          <a:xfrm>
            <a:off x="233680" y="4662438"/>
            <a:ext cx="11744960" cy="1200329"/>
          </a:xfrm>
          <a:prstGeom prst="rect">
            <a:avLst/>
          </a:prstGeom>
          <a:noFill/>
        </p:spPr>
        <p:txBody>
          <a:bodyPr wrap="square">
            <a:spAutoFit/>
          </a:bodyPr>
          <a:lstStyle/>
          <a:p>
            <a:r>
              <a:rPr lang="ru-RU" sz="1800" b="1" i="0" dirty="0" err="1">
                <a:solidFill>
                  <a:srgbClr val="242021"/>
                </a:solidFill>
                <a:effectLst/>
                <a:latin typeface="TimesNewRomanPS-BoldMT"/>
              </a:rPr>
              <a:t>Формування</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ринкового</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асортименту</a:t>
            </a:r>
            <a:r>
              <a:rPr lang="ru-RU" sz="1800" b="1" i="0" dirty="0">
                <a:solidFill>
                  <a:srgbClr val="242021"/>
                </a:solidFill>
                <a:effectLst/>
                <a:latin typeface="TimesNewRomanPS-BoldMT"/>
              </a:rPr>
              <a:t> </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це</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процес</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формування</a:t>
            </a:r>
            <a:r>
              <a:rPr lang="ru-RU" sz="1800" b="0" i="1" dirty="0">
                <a:solidFill>
                  <a:srgbClr val="242021"/>
                </a:solidFill>
                <a:effectLst/>
                <a:latin typeface="TimesNewRomanPS-ItalicMT"/>
              </a:rPr>
              <a:t> і </a:t>
            </a:r>
            <a:r>
              <a:rPr lang="ru-RU" sz="1800" b="0" i="1" dirty="0" err="1">
                <a:solidFill>
                  <a:srgbClr val="242021"/>
                </a:solidFill>
                <a:effectLst/>
                <a:latin typeface="TimesNewRomanPS-ItalicMT"/>
              </a:rPr>
              <a:t>зберігання</a:t>
            </a:r>
            <a:r>
              <a:rPr lang="ru-RU" i="1" dirty="0">
                <a:solidFill>
                  <a:srgbClr val="242021"/>
                </a:solidFill>
                <a:latin typeface="TimesNewRomanPS-ItalicMT"/>
              </a:rPr>
              <a:t> </a:t>
            </a:r>
            <a:r>
              <a:rPr lang="ru-RU" sz="1800" b="0" i="1" dirty="0">
                <a:solidFill>
                  <a:srgbClr val="242021"/>
                </a:solidFill>
                <a:effectLst/>
                <a:latin typeface="TimesNewRomanPS-ItalicMT"/>
              </a:rPr>
              <a:t>в </a:t>
            </a:r>
            <a:r>
              <a:rPr lang="ru-RU" sz="1800" b="0" i="1" dirty="0" err="1">
                <a:solidFill>
                  <a:srgbClr val="242021"/>
                </a:solidFill>
                <a:effectLst/>
                <a:latin typeface="TimesNewRomanPS-ItalicMT"/>
              </a:rPr>
              <a:t>запасі</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вузького</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асортименту</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продукції</a:t>
            </a:r>
            <a:r>
              <a:rPr lang="ru-RU" sz="1800" b="0" i="1" dirty="0">
                <a:solidFill>
                  <a:srgbClr val="242021"/>
                </a:solidFill>
                <a:effectLst/>
                <a:latin typeface="TimesNewRomanPS-ItalicMT"/>
              </a:rPr>
              <a:t> та </a:t>
            </a:r>
            <a:r>
              <a:rPr lang="ru-RU" sz="1800" b="0" i="1" dirty="0" err="1">
                <a:solidFill>
                  <a:srgbClr val="242021"/>
                </a:solidFill>
                <a:effectLst/>
                <a:latin typeface="TimesNewRomanPS-ItalicMT"/>
              </a:rPr>
              <a:t>розміщення</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його</a:t>
            </a:r>
            <a:r>
              <a:rPr lang="ru-RU" sz="1800" b="0" i="1" dirty="0">
                <a:solidFill>
                  <a:srgbClr val="242021"/>
                </a:solidFill>
                <a:effectLst/>
                <a:latin typeface="TimesNewRomanPS-ItalicMT"/>
              </a:rPr>
              <a:t> на </a:t>
            </a:r>
            <a:r>
              <a:rPr lang="ru-RU" sz="1800" b="0" i="1" dirty="0" err="1">
                <a:solidFill>
                  <a:srgbClr val="242021"/>
                </a:solidFill>
                <a:effectLst/>
                <a:latin typeface="TimesNewRomanPS-ItalicMT"/>
              </a:rPr>
              <a:t>нетривалий</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термін</a:t>
            </a:r>
            <a:r>
              <a:rPr lang="ru-RU" sz="1800" b="0" i="1" dirty="0">
                <a:solidFill>
                  <a:srgbClr val="242021"/>
                </a:solidFill>
                <a:effectLst/>
                <a:latin typeface="TimesNewRomanPS-ItalicMT"/>
              </a:rPr>
              <a:t> на малому </a:t>
            </a:r>
            <a:r>
              <a:rPr lang="ru-RU" sz="1800" b="0" i="1" dirty="0" err="1">
                <a:solidFill>
                  <a:srgbClr val="242021"/>
                </a:solidFill>
                <a:effectLst/>
                <a:latin typeface="TimesNewRomanPS-ItalicMT"/>
              </a:rPr>
              <a:t>складі</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асортиментний</a:t>
            </a:r>
            <a:r>
              <a:rPr lang="ru-RU" sz="1800" b="0" i="1" dirty="0">
                <a:solidFill>
                  <a:srgbClr val="242021"/>
                </a:solidFill>
                <a:effectLst/>
                <a:latin typeface="TimesNewRomanPS-ItalicMT"/>
              </a:rPr>
              <a:t> склад), </a:t>
            </a:r>
            <a:r>
              <a:rPr lang="ru-RU" sz="1800" b="0" i="1" dirty="0" err="1">
                <a:solidFill>
                  <a:srgbClr val="242021"/>
                </a:solidFill>
                <a:effectLst/>
                <a:latin typeface="TimesNewRomanPS-ItalicMT"/>
              </a:rPr>
              <a:t>розташованих</a:t>
            </a:r>
            <a:r>
              <a:rPr lang="ru-RU" i="1" dirty="0">
                <a:solidFill>
                  <a:srgbClr val="242021"/>
                </a:solidFill>
                <a:latin typeface="TimesNewRomanPS-ItalicMT"/>
              </a:rPr>
              <a:t> </a:t>
            </a:r>
            <a:r>
              <a:rPr lang="ru-RU" sz="1800" b="0" i="1" dirty="0" err="1">
                <a:solidFill>
                  <a:srgbClr val="242021"/>
                </a:solidFill>
                <a:effectLst/>
                <a:latin typeface="TimesNewRomanPS-ItalicMT"/>
              </a:rPr>
              <a:t>поблизу</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конкретних</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ринків</a:t>
            </a:r>
            <a:r>
              <a:rPr lang="ru-RU" sz="1800" b="0" i="1" dirty="0">
                <a:solidFill>
                  <a:srgbClr val="242021"/>
                </a:solidFill>
                <a:effectLst/>
                <a:latin typeface="TimesNewRomanPS-ItalicMT"/>
              </a:rPr>
              <a:t>, для </a:t>
            </a:r>
            <a:r>
              <a:rPr lang="ru-RU" sz="1800" b="0" i="1" dirty="0" err="1">
                <a:solidFill>
                  <a:srgbClr val="242021"/>
                </a:solidFill>
                <a:effectLst/>
                <a:latin typeface="TimesNewRomanPS-ItalicMT"/>
              </a:rPr>
              <a:t>очікування</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замовлень</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споживачів</a:t>
            </a:r>
            <a:r>
              <a:rPr lang="ru-RU" sz="1800" b="0" i="1" dirty="0">
                <a:solidFill>
                  <a:srgbClr val="242021"/>
                </a:solidFill>
                <a:effectLst/>
                <a:latin typeface="TimesNewRomanPS-ItalicMT"/>
              </a:rPr>
              <a:t> .</a:t>
            </a:r>
            <a:r>
              <a:rPr lang="ru-RU" dirty="0"/>
              <a:t> </a:t>
            </a:r>
            <a:br>
              <a:rPr lang="ru-RU" dirty="0"/>
            </a:br>
            <a:endParaRPr lang="uk-UA" dirty="0"/>
          </a:p>
        </p:txBody>
      </p:sp>
      <p:sp>
        <p:nvSpPr>
          <p:cNvPr id="7" name="TextBox 6">
            <a:extLst>
              <a:ext uri="{FF2B5EF4-FFF2-40B4-BE49-F238E27FC236}">
                <a16:creationId xmlns:a16="http://schemas.microsoft.com/office/drawing/2014/main" id="{134576B6-166B-33B6-D95A-ABCB5F4663C2}"/>
              </a:ext>
            </a:extLst>
          </p:cNvPr>
          <p:cNvSpPr txBox="1"/>
          <p:nvPr/>
        </p:nvSpPr>
        <p:spPr>
          <a:xfrm>
            <a:off x="2407920" y="4307840"/>
            <a:ext cx="995680" cy="369332"/>
          </a:xfrm>
          <a:prstGeom prst="rect">
            <a:avLst/>
          </a:prstGeom>
          <a:solidFill>
            <a:schemeClr val="bg1"/>
          </a:solidFill>
        </p:spPr>
        <p:txBody>
          <a:bodyPr wrap="square" rtlCol="0">
            <a:spAutoFit/>
          </a:bodyPr>
          <a:lstStyle/>
          <a:p>
            <a:endParaRPr lang="uk-UA" dirty="0"/>
          </a:p>
        </p:txBody>
      </p:sp>
    </p:spTree>
    <p:extLst>
      <p:ext uri="{BB962C8B-B14F-4D97-AF65-F5344CB8AC3E}">
        <p14:creationId xmlns:p14="http://schemas.microsoft.com/office/powerpoint/2010/main" val="167344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A2E9E1-AA01-5CF2-316F-BF0D7F729D04}"/>
              </a:ext>
            </a:extLst>
          </p:cNvPr>
          <p:cNvSpPr txBox="1"/>
          <p:nvPr/>
        </p:nvSpPr>
        <p:spPr>
          <a:xfrm>
            <a:off x="71120" y="106968"/>
            <a:ext cx="11887200" cy="7294305"/>
          </a:xfrm>
          <a:prstGeom prst="rect">
            <a:avLst/>
          </a:prstGeom>
          <a:noFill/>
        </p:spPr>
        <p:txBody>
          <a:bodyPr wrap="square">
            <a:spAutoFit/>
          </a:bodyPr>
          <a:lstStyle/>
          <a:p>
            <a:r>
              <a:rPr lang="uk-UA" sz="1800" b="0" i="0" dirty="0">
                <a:solidFill>
                  <a:srgbClr val="242021"/>
                </a:solidFill>
                <a:effectLst/>
                <a:latin typeface="TimesNewRomanPSMT"/>
              </a:rPr>
              <a:t>Асортиментний склад – це місце зосередження ринкового асортименту продукції виробниками, оптовими чи роздрібними посередниками у разі очікування замовлень споживачів. Асортиментні склади, як правило, нечисленні, розташовані в стратегічно важливих пунктах, працюють цілий рік і тримають широкий асортимент продукції.</a:t>
            </a:r>
          </a:p>
          <a:p>
            <a:r>
              <a:rPr lang="uk-UA" sz="1800" b="0" i="0" dirty="0">
                <a:solidFill>
                  <a:srgbClr val="242021"/>
                </a:solidFill>
                <a:effectLst/>
                <a:latin typeface="TimesNewRomanPSMT"/>
              </a:rPr>
              <a:t>Подібні склади використовують виробники продукції, а також оптові та роздрібні торговці. Складський асортимент може бути:</a:t>
            </a:r>
          </a:p>
          <a:p>
            <a:r>
              <a:rPr lang="uk-UA" sz="1800" b="0" i="0" dirty="0">
                <a:solidFill>
                  <a:srgbClr val="242021"/>
                </a:solidFill>
                <a:effectLst/>
                <a:latin typeface="TimesNewRomanPSMT"/>
              </a:rPr>
              <a:t>– змішаним, що складається з багатьох видів продукції, які поставляються на ринок різними виробниками. У цьому випадку оптовий продавець буде тримати на складі продукцію низки постачальників, щоб забезпечити споживачам широкий вибір;</a:t>
            </a:r>
          </a:p>
          <a:p>
            <a:r>
              <a:rPr lang="uk-UA" sz="1800" b="0" i="0" dirty="0">
                <a:solidFill>
                  <a:srgbClr val="242021"/>
                </a:solidFill>
                <a:effectLst/>
                <a:latin typeface="TimesNewRomanPSMT"/>
              </a:rPr>
              <a:t>– спеціальним, складеним за бажанням конкретного замовника. При таких обставинах оптовик підбере повний комплект змішаної поставки у відповідності із замовленням (наприклад, оптовик підбере повний комплект уніформи для цілої команди, включаючи майки, труси та взуття).Формування ринкового асортименту відрізняється від наближення товарів до ринку інтенсивністю і тривалістю використання складських </a:t>
            </a:r>
            <a:r>
              <a:rPr lang="uk-UA" sz="1800" b="0" i="0" dirty="0" err="1">
                <a:solidFill>
                  <a:srgbClr val="242021"/>
                </a:solidFill>
                <a:effectLst/>
                <a:latin typeface="TimesNewRomanPSMT"/>
              </a:rPr>
              <a:t>потужностей</a:t>
            </a:r>
            <a:r>
              <a:rPr lang="uk-UA" sz="1800" b="0" i="0" dirty="0">
                <a:solidFill>
                  <a:srgbClr val="242021"/>
                </a:solidFill>
                <a:effectLst/>
                <a:latin typeface="TimesNewRomanPSMT"/>
              </a:rPr>
              <a:t>.</a:t>
            </a:r>
          </a:p>
          <a:p>
            <a:r>
              <a:rPr lang="uk-UA" sz="1800" b="1" i="0" dirty="0">
                <a:solidFill>
                  <a:srgbClr val="242021"/>
                </a:solidFill>
                <a:effectLst/>
                <a:latin typeface="TimesNewRomanPS-BoldMT"/>
              </a:rPr>
              <a:t>Комплектування змішаних відправок </a:t>
            </a:r>
            <a:r>
              <a:rPr lang="uk-UA" sz="1800" b="0" i="1" dirty="0">
                <a:solidFill>
                  <a:srgbClr val="242021"/>
                </a:solidFill>
                <a:effectLst/>
                <a:latin typeface="TimesNewRomanPS-ItalicMT"/>
              </a:rPr>
              <a:t>– це процес розукрупнення та сортування вантажів на складі, який може охоплювати кілька відправок від виробника.</a:t>
            </a:r>
            <a:r>
              <a:rPr lang="uk-UA" dirty="0"/>
              <a:t> </a:t>
            </a:r>
            <a:br>
              <a:rPr lang="uk-UA" dirty="0"/>
            </a:br>
            <a:r>
              <a:rPr lang="uk-UA" sz="1800" b="0" i="0" dirty="0">
                <a:solidFill>
                  <a:srgbClr val="242021"/>
                </a:solidFill>
                <a:effectLst/>
                <a:latin typeface="TimesNewRomanPSMT"/>
              </a:rPr>
              <a:t>Коли виробники продукції розосереджені в просторі, пересортування і транзитне комплектування вантажів на регіональному складі дозволяє знизити транспортні витрати і обсяг складських запасів. Зазвичай продукція надходить з виробничого підприємства на склад великими партіями за низькими тарифами. Після прибуття на склад транзитної комплектації транспорт розвантажують і складають змішані партії відправок для певних замовників або ринків.</a:t>
            </a:r>
          </a:p>
          <a:p>
            <a:r>
              <a:rPr lang="uk-UA" sz="1800" b="0" i="0" dirty="0">
                <a:solidFill>
                  <a:srgbClr val="242021"/>
                </a:solidFill>
                <a:effectLst/>
                <a:latin typeface="TimesNewRomanPSMT"/>
              </a:rPr>
              <a:t>Економічність комплектування змішаних відправок на проміжних складах традиційно підтримується спеціальними тарифами, що представляють собою різновид транзитної знижки. За такою тактикою формування змішаних відправок до вантажів, що надходять, може додаватися продукція, яка регулярно зберігається на складі. Склад, який здійснює комплектування змішаних вантажних відправок, забезпечує скорочення сукупного обсягу запасів у логістичної системі. При цьому дана функція приносить сервісний ефект, оскільки партії відправок підбирають в точній відповідності до конкретного замовлення</a:t>
            </a:r>
            <a:r>
              <a:rPr lang="uk-UA" dirty="0"/>
              <a:t> </a:t>
            </a:r>
            <a:br>
              <a:rPr lang="uk-UA" dirty="0"/>
            </a:br>
            <a:endParaRPr lang="uk-UA" dirty="0"/>
          </a:p>
        </p:txBody>
      </p:sp>
    </p:spTree>
    <p:extLst>
      <p:ext uri="{BB962C8B-B14F-4D97-AF65-F5344CB8AC3E}">
        <p14:creationId xmlns:p14="http://schemas.microsoft.com/office/powerpoint/2010/main" val="254880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BC592F-8F28-CAA0-74D5-0025145B0CC8}"/>
              </a:ext>
            </a:extLst>
          </p:cNvPr>
          <p:cNvSpPr txBox="1"/>
          <p:nvPr/>
        </p:nvSpPr>
        <p:spPr>
          <a:xfrm>
            <a:off x="172720" y="0"/>
            <a:ext cx="11836400" cy="1754326"/>
          </a:xfrm>
          <a:prstGeom prst="rect">
            <a:avLst/>
          </a:prstGeom>
          <a:noFill/>
        </p:spPr>
        <p:txBody>
          <a:bodyPr wrap="square">
            <a:spAutoFit/>
          </a:bodyPr>
          <a:lstStyle/>
          <a:p>
            <a:r>
              <a:rPr lang="uk-UA" sz="1800" b="0" i="0" dirty="0">
                <a:solidFill>
                  <a:srgbClr val="242021"/>
                </a:solidFill>
                <a:effectLst/>
                <a:latin typeface="TimesNewRomanPSMT"/>
              </a:rPr>
              <a:t>Складування забезпечує п’ять основних </a:t>
            </a:r>
            <a:r>
              <a:rPr lang="uk-UA" sz="1800" b="1" i="0" dirty="0">
                <a:solidFill>
                  <a:srgbClr val="242021"/>
                </a:solidFill>
                <a:effectLst/>
                <a:latin typeface="TimesNewRomanPS-BoldMT"/>
              </a:rPr>
              <a:t>сервісних функцій</a:t>
            </a:r>
            <a:r>
              <a:rPr lang="uk-UA" sz="1800" b="0" i="0" dirty="0">
                <a:solidFill>
                  <a:srgbClr val="242021"/>
                </a:solidFill>
                <a:effectLst/>
                <a:latin typeface="TimesNewRomanPSMT"/>
              </a:rPr>
              <a:t>:</a:t>
            </a:r>
          </a:p>
          <a:p>
            <a:r>
              <a:rPr lang="uk-UA" sz="1800" b="0" i="0" dirty="0">
                <a:solidFill>
                  <a:srgbClr val="242021"/>
                </a:solidFill>
                <a:effectLst/>
                <a:latin typeface="TimesNewRomanPSMT"/>
              </a:rPr>
              <a:t>– наближення запасів до місць реалізації;</a:t>
            </a:r>
          </a:p>
          <a:p>
            <a:r>
              <a:rPr lang="uk-UA" sz="1800" b="0" i="0" dirty="0">
                <a:solidFill>
                  <a:srgbClr val="242021"/>
                </a:solidFill>
                <a:effectLst/>
                <a:latin typeface="TimesNewRomanPSMT"/>
              </a:rPr>
              <a:t>– формування ринкового асортименту;</a:t>
            </a:r>
          </a:p>
          <a:p>
            <a:r>
              <a:rPr lang="uk-UA" sz="1800" b="0" i="0" dirty="0">
                <a:solidFill>
                  <a:srgbClr val="242021"/>
                </a:solidFill>
                <a:effectLst/>
                <a:latin typeface="TimesNewRomanPSMT"/>
              </a:rPr>
              <a:t>– комплектування змішаних вантажних відправок;</a:t>
            </a:r>
          </a:p>
          <a:p>
            <a:r>
              <a:rPr lang="uk-UA" sz="1800" b="0" i="0" dirty="0">
                <a:solidFill>
                  <a:srgbClr val="242021"/>
                </a:solidFill>
                <a:effectLst/>
                <a:latin typeface="TimesNewRomanPSMT"/>
              </a:rPr>
              <a:t>– матеріально-технічне забезпечення виробництва;</a:t>
            </a:r>
          </a:p>
          <a:p>
            <a:r>
              <a:rPr lang="uk-UA" sz="1800" b="0" i="0" dirty="0">
                <a:solidFill>
                  <a:srgbClr val="242021"/>
                </a:solidFill>
                <a:effectLst/>
                <a:latin typeface="TimesNewRomanPSMT"/>
              </a:rPr>
              <a:t>– створення ефекту присутності на ринку</a:t>
            </a:r>
            <a:r>
              <a:rPr lang="uk-UA" dirty="0"/>
              <a:t> </a:t>
            </a:r>
          </a:p>
        </p:txBody>
      </p:sp>
      <p:sp>
        <p:nvSpPr>
          <p:cNvPr id="7" name="TextBox 6">
            <a:extLst>
              <a:ext uri="{FF2B5EF4-FFF2-40B4-BE49-F238E27FC236}">
                <a16:creationId xmlns:a16="http://schemas.microsoft.com/office/drawing/2014/main" id="{2893E698-E80C-9890-1018-CE8EC8CF2335}"/>
              </a:ext>
            </a:extLst>
          </p:cNvPr>
          <p:cNvSpPr txBox="1"/>
          <p:nvPr/>
        </p:nvSpPr>
        <p:spPr>
          <a:xfrm>
            <a:off x="172720" y="1754326"/>
            <a:ext cx="11826240" cy="4801314"/>
          </a:xfrm>
          <a:prstGeom prst="rect">
            <a:avLst/>
          </a:prstGeom>
          <a:noFill/>
        </p:spPr>
        <p:txBody>
          <a:bodyPr wrap="square">
            <a:spAutoFit/>
          </a:bodyPr>
          <a:lstStyle/>
          <a:p>
            <a:r>
              <a:rPr lang="ru-RU" sz="1800" b="1" i="0" dirty="0" err="1">
                <a:solidFill>
                  <a:srgbClr val="242021"/>
                </a:solidFill>
                <a:effectLst/>
                <a:latin typeface="TimesNewRomanPS-BoldMT"/>
              </a:rPr>
              <a:t>Наближення</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товарних</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запасів</a:t>
            </a:r>
            <a:r>
              <a:rPr lang="ru-RU" sz="1800" b="1" i="0" dirty="0">
                <a:solidFill>
                  <a:srgbClr val="242021"/>
                </a:solidFill>
                <a:effectLst/>
                <a:latin typeface="TimesNewRomanPS-BoldMT"/>
              </a:rPr>
              <a:t> до </a:t>
            </a:r>
            <a:r>
              <a:rPr lang="ru-RU" sz="1800" b="1" i="0" dirty="0" err="1">
                <a:solidFill>
                  <a:srgbClr val="242021"/>
                </a:solidFill>
                <a:effectLst/>
                <a:latin typeface="TimesNewRomanPS-BoldMT"/>
              </a:rPr>
              <a:t>місць</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реалізації</a:t>
            </a:r>
            <a:r>
              <a:rPr lang="ru-RU" sz="1800" b="1" i="0" dirty="0">
                <a:solidFill>
                  <a:srgbClr val="242021"/>
                </a:solidFill>
                <a:effectLst/>
                <a:latin typeface="TimesNewRomanPS-BoldMT"/>
              </a:rPr>
              <a:t> </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це</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процес</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зберігання</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запасів</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продукції</a:t>
            </a:r>
            <a:r>
              <a:rPr lang="ru-RU" sz="1800" b="0" dirty="0">
                <a:solidFill>
                  <a:srgbClr val="242021"/>
                </a:solidFill>
                <a:effectLst/>
                <a:latin typeface="TimesNewRomanPS-ItalicMT"/>
              </a:rPr>
              <a:t> на складах </a:t>
            </a:r>
            <a:r>
              <a:rPr lang="ru-RU" sz="1800" b="0" dirty="0" err="1">
                <a:solidFill>
                  <a:srgbClr val="242021"/>
                </a:solidFill>
                <a:effectLst/>
                <a:latin typeface="TimesNewRomanPS-ItalicMT"/>
              </a:rPr>
              <a:t>поблизу</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ключових</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споживачів</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напередодні</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сезонних</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продажів</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що</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забезпечує</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скорочення</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терміну</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постачання</a:t>
            </a:r>
            <a:endParaRPr lang="ru-RU" sz="1800" b="0" dirty="0">
              <a:solidFill>
                <a:srgbClr val="242021"/>
              </a:solidFill>
              <a:effectLst/>
              <a:latin typeface="TimesNewRomanPS-ItalicMT"/>
            </a:endParaRPr>
          </a:p>
          <a:p>
            <a:r>
              <a:rPr lang="ru-RU" sz="1800" b="0" dirty="0" err="1">
                <a:solidFill>
                  <a:srgbClr val="242021"/>
                </a:solidFill>
                <a:effectLst/>
                <a:latin typeface="TimesNewRomanPS-ItalicMT"/>
              </a:rPr>
              <a:t>асортименту</a:t>
            </a:r>
            <a:r>
              <a:rPr lang="ru-RU" sz="1800" b="0" dirty="0">
                <a:solidFill>
                  <a:srgbClr val="242021"/>
                </a:solidFill>
                <a:effectLst/>
                <a:latin typeface="TimesNewRomanPS-ItalicMT"/>
              </a:rPr>
              <a:t> </a:t>
            </a:r>
            <a:r>
              <a:rPr lang="ru-RU" sz="1800" b="0" dirty="0" err="1">
                <a:solidFill>
                  <a:srgbClr val="242021"/>
                </a:solidFill>
                <a:effectLst/>
                <a:latin typeface="TimesNewRomanPS-ItalicMT"/>
              </a:rPr>
              <a:t>продукції</a:t>
            </a:r>
            <a:r>
              <a:rPr lang="ru-RU" sz="1800" b="0" dirty="0">
                <a:solidFill>
                  <a:srgbClr val="242021"/>
                </a:solidFill>
                <a:effectLst/>
                <a:latin typeface="TimesNewRomanPS-ItalicMT"/>
              </a:rPr>
              <a:t>.</a:t>
            </a:r>
          </a:p>
          <a:p>
            <a:r>
              <a:rPr lang="ru-RU" sz="1800" b="0" dirty="0" err="1">
                <a:solidFill>
                  <a:srgbClr val="242021"/>
                </a:solidFill>
                <a:effectLst/>
                <a:latin typeface="TimesNewRomanPSMT"/>
              </a:rPr>
              <a:t>Після</a:t>
            </a:r>
            <a:r>
              <a:rPr lang="ru-RU" sz="1800" b="0" dirty="0">
                <a:solidFill>
                  <a:srgbClr val="242021"/>
                </a:solidFill>
                <a:effectLst/>
                <a:latin typeface="TimesNewRomanPSMT"/>
              </a:rPr>
              <a:t> </a:t>
            </a:r>
            <a:r>
              <a:rPr lang="ru-RU" sz="1800" b="0" dirty="0" err="1">
                <a:solidFill>
                  <a:srgbClr val="242021"/>
                </a:solidFill>
                <a:effectLst/>
                <a:latin typeface="TimesNewRomanPSMT"/>
              </a:rPr>
              <a:t>закінчення</a:t>
            </a:r>
            <a:r>
              <a:rPr lang="ru-RU" sz="1800" b="0" dirty="0">
                <a:solidFill>
                  <a:srgbClr val="242021"/>
                </a:solidFill>
                <a:effectLst/>
                <a:latin typeface="TimesNewRomanPSMT"/>
              </a:rPr>
              <a:t> сезону </a:t>
            </a:r>
            <a:r>
              <a:rPr lang="ru-RU" sz="1800" b="0" dirty="0" err="1">
                <a:solidFill>
                  <a:srgbClr val="242021"/>
                </a:solidFill>
                <a:effectLst/>
                <a:latin typeface="TimesNewRomanPSMT"/>
              </a:rPr>
              <a:t>нерозпродані</a:t>
            </a:r>
            <a:r>
              <a:rPr lang="ru-RU" sz="1800" b="0" dirty="0">
                <a:solidFill>
                  <a:srgbClr val="242021"/>
                </a:solidFill>
                <a:effectLst/>
                <a:latin typeface="TimesNewRomanPSMT"/>
              </a:rPr>
              <a:t> запаси </a:t>
            </a:r>
            <a:r>
              <a:rPr lang="ru-RU" sz="1800" b="0" dirty="0" err="1">
                <a:solidFill>
                  <a:srgbClr val="242021"/>
                </a:solidFill>
                <a:effectLst/>
                <a:latin typeface="TimesNewRomanPSMT"/>
              </a:rPr>
              <a:t>продукції</a:t>
            </a:r>
            <a:r>
              <a:rPr lang="ru-RU" sz="1800" b="0" dirty="0">
                <a:solidFill>
                  <a:srgbClr val="242021"/>
                </a:solidFill>
                <a:effectLst/>
                <a:latin typeface="TimesNewRomanPSMT"/>
              </a:rPr>
              <a:t> </a:t>
            </a:r>
            <a:r>
              <a:rPr lang="ru-RU" sz="1800" b="0" dirty="0" err="1">
                <a:solidFill>
                  <a:srgbClr val="242021"/>
                </a:solidFill>
                <a:effectLst/>
                <a:latin typeface="TimesNewRomanPSMT"/>
              </a:rPr>
              <a:t>повертають</a:t>
            </a:r>
            <a:r>
              <a:rPr lang="ru-RU" sz="1800" b="0" dirty="0">
                <a:solidFill>
                  <a:srgbClr val="242021"/>
                </a:solidFill>
                <a:effectLst/>
                <a:latin typeface="TimesNewRomanPSMT"/>
              </a:rPr>
              <a:t> на </a:t>
            </a:r>
            <a:r>
              <a:rPr lang="ru-RU" sz="1800" b="0" dirty="0" err="1">
                <a:solidFill>
                  <a:srgbClr val="242021"/>
                </a:solidFill>
                <a:effectLst/>
                <a:latin typeface="TimesNewRomanPSMT"/>
              </a:rPr>
              <a:t>центральний</a:t>
            </a:r>
            <a:r>
              <a:rPr lang="ru-RU" sz="1800" b="0" dirty="0">
                <a:solidFill>
                  <a:srgbClr val="242021"/>
                </a:solidFill>
                <a:effectLst/>
                <a:latin typeface="TimesNewRomanPSMT"/>
              </a:rPr>
              <a:t> склад.</a:t>
            </a:r>
          </a:p>
          <a:p>
            <a:r>
              <a:rPr lang="ru-RU" sz="1800" b="0" dirty="0" err="1">
                <a:solidFill>
                  <a:srgbClr val="242021"/>
                </a:solidFill>
                <a:effectLst/>
                <a:latin typeface="TimesNewRomanPSMT"/>
              </a:rPr>
              <a:t>Найчастіше</a:t>
            </a:r>
            <a:r>
              <a:rPr lang="ru-RU" sz="1800" b="0" dirty="0">
                <a:solidFill>
                  <a:srgbClr val="242021"/>
                </a:solidFill>
                <a:effectLst/>
                <a:latin typeface="TimesNewRomanPSMT"/>
              </a:rPr>
              <a:t> даний вид </a:t>
            </a:r>
            <a:r>
              <a:rPr lang="ru-RU" sz="1800" b="0" dirty="0" err="1">
                <a:solidFill>
                  <a:srgbClr val="242021"/>
                </a:solidFill>
                <a:effectLst/>
                <a:latin typeface="TimesNewRomanPSMT"/>
              </a:rPr>
              <a:t>сервісних</a:t>
            </a:r>
            <a:r>
              <a:rPr lang="ru-RU" sz="1800" b="0" dirty="0">
                <a:solidFill>
                  <a:srgbClr val="242021"/>
                </a:solidFill>
                <a:effectLst/>
                <a:latin typeface="TimesNewRomanPSMT"/>
              </a:rPr>
              <a:t> </a:t>
            </a:r>
            <a:r>
              <a:rPr lang="ru-RU" sz="1800" b="0" dirty="0" err="1">
                <a:solidFill>
                  <a:srgbClr val="242021"/>
                </a:solidFill>
                <a:effectLst/>
                <a:latin typeface="TimesNewRomanPSMT"/>
              </a:rPr>
              <a:t>конкурентних</a:t>
            </a:r>
            <a:r>
              <a:rPr lang="ru-RU" sz="1800" b="0" dirty="0">
                <a:solidFill>
                  <a:srgbClr val="242021"/>
                </a:solidFill>
                <a:effectLst/>
                <a:latin typeface="TimesNewRomanPSMT"/>
              </a:rPr>
              <a:t> </a:t>
            </a:r>
            <a:r>
              <a:rPr lang="ru-RU" sz="1800" b="0" dirty="0" err="1">
                <a:solidFill>
                  <a:srgbClr val="242021"/>
                </a:solidFill>
                <a:effectLst/>
                <a:latin typeface="TimesNewRomanPSMT"/>
              </a:rPr>
              <a:t>переваг</a:t>
            </a:r>
            <a:r>
              <a:rPr lang="ru-RU" sz="1800" b="0" dirty="0">
                <a:solidFill>
                  <a:srgbClr val="242021"/>
                </a:solidFill>
                <a:effectLst/>
                <a:latin typeface="TimesNewRomanPSMT"/>
              </a:rPr>
              <a:t> </a:t>
            </a:r>
            <a:r>
              <a:rPr lang="ru-RU" sz="1800" b="0" dirty="0" err="1">
                <a:solidFill>
                  <a:srgbClr val="242021"/>
                </a:solidFill>
                <a:effectLst/>
                <a:latin typeface="TimesNewRomanPSMT"/>
              </a:rPr>
              <a:t>використовують</a:t>
            </a:r>
            <a:r>
              <a:rPr lang="ru-RU" sz="1800" b="0" dirty="0">
                <a:solidFill>
                  <a:srgbClr val="242021"/>
                </a:solidFill>
                <a:effectLst/>
                <a:latin typeface="TimesNewRomanPSMT"/>
              </a:rPr>
              <a:t> у </a:t>
            </a:r>
            <a:r>
              <a:rPr lang="ru-RU" sz="1800" b="0" dirty="0" err="1">
                <a:solidFill>
                  <a:srgbClr val="242021"/>
                </a:solidFill>
                <a:effectLst/>
                <a:latin typeface="TimesNewRomanPSMT"/>
              </a:rPr>
              <a:t>фізичному</a:t>
            </a:r>
            <a:r>
              <a:rPr lang="ru-RU" sz="1800" b="0" dirty="0">
                <a:solidFill>
                  <a:srgbClr val="242021"/>
                </a:solidFill>
                <a:effectLst/>
                <a:latin typeface="TimesNewRomanPSMT"/>
              </a:rPr>
              <a:t> </a:t>
            </a:r>
            <a:r>
              <a:rPr lang="ru-RU" sz="1800" b="0" dirty="0" err="1">
                <a:solidFill>
                  <a:srgbClr val="242021"/>
                </a:solidFill>
                <a:effectLst/>
                <a:latin typeface="TimesNewRomanPSMT"/>
              </a:rPr>
              <a:t>розподілі</a:t>
            </a:r>
            <a:r>
              <a:rPr lang="ru-RU" sz="1800" b="0" dirty="0">
                <a:solidFill>
                  <a:srgbClr val="242021"/>
                </a:solidFill>
                <a:effectLst/>
                <a:latin typeface="TimesNewRomanPSMT"/>
              </a:rPr>
              <a:t>. </a:t>
            </a:r>
            <a:r>
              <a:rPr lang="ru-RU" sz="1800" b="0" dirty="0" err="1">
                <a:solidFill>
                  <a:srgbClr val="242021"/>
                </a:solidFill>
                <a:effectLst/>
                <a:latin typeface="TimesNewRomanPSMT"/>
              </a:rPr>
              <a:t>Найбільш</a:t>
            </a:r>
            <a:r>
              <a:rPr lang="ru-RU" sz="1800" b="0" dirty="0">
                <a:solidFill>
                  <a:srgbClr val="242021"/>
                </a:solidFill>
                <a:effectLst/>
                <a:latin typeface="TimesNewRomanPSMT"/>
              </a:rPr>
              <a:t> часто до </a:t>
            </a:r>
            <a:r>
              <a:rPr lang="ru-RU" sz="1800" b="0" dirty="0" err="1">
                <a:solidFill>
                  <a:srgbClr val="242021"/>
                </a:solidFill>
                <a:effectLst/>
                <a:latin typeface="TimesNewRomanPSMT"/>
              </a:rPr>
              <a:t>цього</a:t>
            </a:r>
            <a:r>
              <a:rPr lang="ru-RU" sz="1800" b="0" dirty="0">
                <a:solidFill>
                  <a:srgbClr val="242021"/>
                </a:solidFill>
                <a:effectLst/>
                <a:latin typeface="TimesNewRomanPSMT"/>
              </a:rPr>
              <a:t> </a:t>
            </a:r>
            <a:r>
              <a:rPr lang="ru-RU" sz="1800" b="0" dirty="0" err="1">
                <a:solidFill>
                  <a:srgbClr val="242021"/>
                </a:solidFill>
                <a:effectLst/>
                <a:latin typeface="TimesNewRomanPSMT"/>
              </a:rPr>
              <a:t>прийому</a:t>
            </a:r>
            <a:r>
              <a:rPr lang="ru-RU" sz="1800" b="0" dirty="0">
                <a:solidFill>
                  <a:srgbClr val="242021"/>
                </a:solidFill>
                <a:effectLst/>
                <a:latin typeface="TimesNewRomanPSMT"/>
              </a:rPr>
              <a:t> </a:t>
            </a:r>
            <a:r>
              <a:rPr lang="ru-RU" sz="1800" b="0" dirty="0" err="1">
                <a:solidFill>
                  <a:srgbClr val="242021"/>
                </a:solidFill>
                <a:effectLst/>
                <a:latin typeface="TimesNewRomanPSMT"/>
              </a:rPr>
              <a:t>вдаються</a:t>
            </a:r>
            <a:r>
              <a:rPr lang="ru-RU" sz="1800" b="0" dirty="0">
                <a:solidFill>
                  <a:srgbClr val="242021"/>
                </a:solidFill>
                <a:effectLst/>
                <a:latin typeface="TimesNewRomanPSMT"/>
              </a:rPr>
              <a:t> </a:t>
            </a:r>
            <a:r>
              <a:rPr lang="ru-RU" sz="1800" b="0" dirty="0" err="1">
                <a:solidFill>
                  <a:srgbClr val="242021"/>
                </a:solidFill>
                <a:effectLst/>
                <a:latin typeface="TimesNewRomanPSMT"/>
              </a:rPr>
              <a:t>виробники</a:t>
            </a:r>
            <a:r>
              <a:rPr lang="ru-RU" sz="1800" b="0" dirty="0">
                <a:solidFill>
                  <a:srgbClr val="242021"/>
                </a:solidFill>
                <a:effectLst/>
                <a:latin typeface="TimesNewRomanPSMT"/>
              </a:rPr>
              <a:t> сезонного </a:t>
            </a:r>
            <a:r>
              <a:rPr lang="ru-RU" sz="1800" b="0" dirty="0" err="1">
                <a:solidFill>
                  <a:srgbClr val="242021"/>
                </a:solidFill>
                <a:effectLst/>
                <a:latin typeface="TimesNewRomanPSMT"/>
              </a:rPr>
              <a:t>або</a:t>
            </a:r>
            <a:r>
              <a:rPr lang="ru-RU" sz="1800" b="0" dirty="0">
                <a:solidFill>
                  <a:srgbClr val="242021"/>
                </a:solidFill>
                <a:effectLst/>
                <a:latin typeface="TimesNewRomanPSMT"/>
              </a:rPr>
              <a:t> </a:t>
            </a:r>
            <a:r>
              <a:rPr lang="ru-RU" sz="1800" b="0" dirty="0" err="1">
                <a:solidFill>
                  <a:srgbClr val="242021"/>
                </a:solidFill>
                <a:effectLst/>
                <a:latin typeface="TimesNewRomanPSMT"/>
              </a:rPr>
              <a:t>обмеженого</a:t>
            </a:r>
            <a:r>
              <a:rPr lang="ru-RU" sz="1800" b="0" dirty="0">
                <a:solidFill>
                  <a:srgbClr val="242021"/>
                </a:solidFill>
                <a:effectLst/>
                <a:latin typeface="TimesNewRomanPSMT"/>
              </a:rPr>
              <a:t> </a:t>
            </a:r>
            <a:r>
              <a:rPr lang="ru-RU" sz="1800" b="0" dirty="0" err="1">
                <a:solidFill>
                  <a:srgbClr val="242021"/>
                </a:solidFill>
                <a:effectLst/>
                <a:latin typeface="TimesNewRomanPSMT"/>
              </a:rPr>
              <a:t>асортименту</a:t>
            </a:r>
            <a:r>
              <a:rPr lang="ru-RU" sz="1800" b="0" dirty="0">
                <a:solidFill>
                  <a:srgbClr val="242021"/>
                </a:solidFill>
                <a:effectLst/>
                <a:latin typeface="TimesNewRomanPSMT"/>
              </a:rPr>
              <a:t> </a:t>
            </a:r>
            <a:r>
              <a:rPr lang="ru-RU" sz="1800" b="0" dirty="0" err="1">
                <a:solidFill>
                  <a:srgbClr val="242021"/>
                </a:solidFill>
                <a:effectLst/>
                <a:latin typeface="TimesNewRomanPSMT"/>
              </a:rPr>
              <a:t>продукції</a:t>
            </a:r>
            <a:r>
              <a:rPr lang="ru-RU" sz="1800" b="0" dirty="0">
                <a:solidFill>
                  <a:srgbClr val="242021"/>
                </a:solidFill>
                <a:effectLst/>
                <a:latin typeface="TimesNewRomanPSMT"/>
              </a:rPr>
              <a:t>.</a:t>
            </a:r>
          </a:p>
          <a:p>
            <a:r>
              <a:rPr lang="ru-RU" sz="1800" b="1" i="0" dirty="0" err="1">
                <a:solidFill>
                  <a:srgbClr val="242021"/>
                </a:solidFill>
                <a:effectLst/>
                <a:latin typeface="TimesNewRomanPS-BoldMT"/>
              </a:rPr>
              <a:t>Формування</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ринкового</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асортименту</a:t>
            </a:r>
            <a:r>
              <a:rPr lang="ru-RU" sz="1800" b="1" i="0" dirty="0">
                <a:solidFill>
                  <a:srgbClr val="242021"/>
                </a:solidFill>
                <a:effectLst/>
                <a:latin typeface="TimesNewRomanPS-BoldMT"/>
              </a:rPr>
              <a:t> </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це</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процес</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формування</a:t>
            </a:r>
            <a:r>
              <a:rPr lang="ru-RU" sz="1800" b="0" i="1" dirty="0">
                <a:solidFill>
                  <a:srgbClr val="242021"/>
                </a:solidFill>
                <a:effectLst/>
                <a:latin typeface="TimesNewRomanPS-ItalicMT"/>
              </a:rPr>
              <a:t> і </a:t>
            </a:r>
            <a:r>
              <a:rPr lang="ru-RU" sz="1800" b="0" i="1" dirty="0" err="1">
                <a:solidFill>
                  <a:srgbClr val="242021"/>
                </a:solidFill>
                <a:effectLst/>
                <a:latin typeface="TimesNewRomanPS-ItalicMT"/>
              </a:rPr>
              <a:t>зберігання</a:t>
            </a:r>
            <a:r>
              <a:rPr lang="ru-RU" sz="1800" b="0" i="1" dirty="0">
                <a:solidFill>
                  <a:srgbClr val="242021"/>
                </a:solidFill>
                <a:effectLst/>
                <a:latin typeface="TimesNewRomanPS-ItalicMT"/>
              </a:rPr>
              <a:t> в </a:t>
            </a:r>
            <a:r>
              <a:rPr lang="ru-RU" sz="1800" b="0" i="1" dirty="0" err="1">
                <a:solidFill>
                  <a:srgbClr val="242021"/>
                </a:solidFill>
                <a:effectLst/>
                <a:latin typeface="TimesNewRomanPS-ItalicMT"/>
              </a:rPr>
              <a:t>запасі</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вузького</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асортименту</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продукції</a:t>
            </a:r>
            <a:r>
              <a:rPr lang="ru-RU" sz="1800" b="0" i="1" dirty="0">
                <a:solidFill>
                  <a:srgbClr val="242021"/>
                </a:solidFill>
                <a:effectLst/>
                <a:latin typeface="TimesNewRomanPS-ItalicMT"/>
              </a:rPr>
              <a:t> та </a:t>
            </a:r>
            <a:r>
              <a:rPr lang="ru-RU" sz="1800" b="0" i="1" dirty="0" err="1">
                <a:solidFill>
                  <a:srgbClr val="242021"/>
                </a:solidFill>
                <a:effectLst/>
                <a:latin typeface="TimesNewRomanPS-ItalicMT"/>
              </a:rPr>
              <a:t>розміщення</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його</a:t>
            </a:r>
            <a:r>
              <a:rPr lang="ru-RU" sz="1800" b="0" i="1" dirty="0">
                <a:solidFill>
                  <a:srgbClr val="242021"/>
                </a:solidFill>
                <a:effectLst/>
                <a:latin typeface="TimesNewRomanPS-ItalicMT"/>
              </a:rPr>
              <a:t> на </a:t>
            </a:r>
            <a:r>
              <a:rPr lang="ru-RU" sz="1800" b="0" i="1" dirty="0" err="1">
                <a:solidFill>
                  <a:srgbClr val="242021"/>
                </a:solidFill>
                <a:effectLst/>
                <a:latin typeface="TimesNewRomanPS-ItalicMT"/>
              </a:rPr>
              <a:t>нетривалий</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термін</a:t>
            </a:r>
            <a:r>
              <a:rPr lang="ru-RU" sz="1800" b="0" i="1" dirty="0">
                <a:solidFill>
                  <a:srgbClr val="242021"/>
                </a:solidFill>
                <a:effectLst/>
                <a:latin typeface="TimesNewRomanPS-ItalicMT"/>
              </a:rPr>
              <a:t> на малому </a:t>
            </a:r>
            <a:r>
              <a:rPr lang="ru-RU" sz="1800" b="0" i="1" dirty="0" err="1">
                <a:solidFill>
                  <a:srgbClr val="242021"/>
                </a:solidFill>
                <a:effectLst/>
                <a:latin typeface="TimesNewRomanPS-ItalicMT"/>
              </a:rPr>
              <a:t>складі</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асортиментний</a:t>
            </a:r>
            <a:r>
              <a:rPr lang="ru-RU" sz="1800" b="0" i="1" dirty="0">
                <a:solidFill>
                  <a:srgbClr val="242021"/>
                </a:solidFill>
                <a:effectLst/>
                <a:latin typeface="TimesNewRomanPS-ItalicMT"/>
              </a:rPr>
              <a:t> склад), </a:t>
            </a:r>
            <a:r>
              <a:rPr lang="ru-RU" sz="1800" b="0" i="1" dirty="0" err="1">
                <a:solidFill>
                  <a:srgbClr val="242021"/>
                </a:solidFill>
                <a:effectLst/>
                <a:latin typeface="TimesNewRomanPS-ItalicMT"/>
              </a:rPr>
              <a:t>розташованих</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поблизу</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конкретних</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ринків</a:t>
            </a:r>
            <a:r>
              <a:rPr lang="ru-RU" sz="1800" b="0" i="1" dirty="0">
                <a:solidFill>
                  <a:srgbClr val="242021"/>
                </a:solidFill>
                <a:effectLst/>
                <a:latin typeface="TimesNewRomanPS-ItalicMT"/>
              </a:rPr>
              <a:t>, для </a:t>
            </a:r>
            <a:r>
              <a:rPr lang="ru-RU" sz="1800" b="0" i="1" dirty="0" err="1">
                <a:solidFill>
                  <a:srgbClr val="242021"/>
                </a:solidFill>
                <a:effectLst/>
                <a:latin typeface="TimesNewRomanPS-ItalicMT"/>
              </a:rPr>
              <a:t>очікування</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замовлень</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споживачів</a:t>
            </a:r>
            <a:r>
              <a:rPr lang="ru-RU" sz="1800" b="0" i="1" dirty="0">
                <a:solidFill>
                  <a:srgbClr val="242021"/>
                </a:solidFill>
                <a:effectLst/>
                <a:latin typeface="TimesNewRomanPS-ItalicMT"/>
              </a:rPr>
              <a:t> </a:t>
            </a:r>
          </a:p>
          <a:p>
            <a:r>
              <a:rPr lang="uk-UA" sz="1800" b="1" i="0" dirty="0">
                <a:solidFill>
                  <a:srgbClr val="242021"/>
                </a:solidFill>
                <a:effectLst/>
                <a:latin typeface="TimesNewRomanPS-BoldMT"/>
              </a:rPr>
              <a:t>Комплектування змішаних відправок </a:t>
            </a:r>
            <a:r>
              <a:rPr lang="uk-UA" sz="1800" b="0" i="1" dirty="0">
                <a:solidFill>
                  <a:srgbClr val="242021"/>
                </a:solidFill>
                <a:effectLst/>
                <a:latin typeface="TimesNewRomanPS-ItalicMT"/>
              </a:rPr>
              <a:t>– це процес розукрупнення та сортування вантажів на складі, який може охоплювати кілька відправок від виробника.</a:t>
            </a:r>
            <a:r>
              <a:rPr lang="uk-UA" dirty="0"/>
              <a:t> </a:t>
            </a:r>
            <a:br>
              <a:rPr lang="uk-UA" dirty="0"/>
            </a:br>
            <a:r>
              <a:rPr lang="uk-UA" sz="1800" b="1" i="0" dirty="0">
                <a:solidFill>
                  <a:srgbClr val="242021"/>
                </a:solidFill>
                <a:effectLst/>
                <a:latin typeface="TimesNewRomanPS-BoldMT"/>
              </a:rPr>
              <a:t>Матеріально-технічне забезпечення виробництва </a:t>
            </a:r>
            <a:r>
              <a:rPr lang="uk-UA" sz="1800" b="0" i="1" dirty="0">
                <a:solidFill>
                  <a:srgbClr val="242021"/>
                </a:solidFill>
                <a:effectLst/>
                <a:latin typeface="TimesNewRomanPS-ItalicMT"/>
              </a:rPr>
              <a:t>– це створення достатніх страхових запасів на складі матеріально-технічного забезпечення виробництва для забезпечення безперебійного функціонування виробничого процесу.</a:t>
            </a:r>
            <a:r>
              <a:rPr lang="uk-UA" dirty="0"/>
              <a:t> </a:t>
            </a:r>
            <a:br>
              <a:rPr lang="uk-UA" dirty="0"/>
            </a:br>
            <a:r>
              <a:rPr lang="uk-UA" sz="1800" b="1" i="0" dirty="0">
                <a:solidFill>
                  <a:srgbClr val="242021"/>
                </a:solidFill>
                <a:effectLst/>
                <a:latin typeface="TimesNewRomanPS-BoldMT"/>
              </a:rPr>
              <a:t>Ефект присутності на ринку </a:t>
            </a:r>
            <a:r>
              <a:rPr lang="uk-UA" sz="1800" b="0" i="1" dirty="0">
                <a:solidFill>
                  <a:srgbClr val="242021"/>
                </a:solidFill>
                <a:effectLst/>
                <a:latin typeface="TimesNewRomanPS-ItalicMT"/>
              </a:rPr>
              <a:t>– це процес, який ґрунтується на уявленні, що регіональний склад (і запаси продукції на ньому) дозволяють з більшою гнучкістю реагувати на запити споживачів і швидше здійснювати поставки, ніж у тому випадку, якщо операції ведуться з віддалених складів.</a:t>
            </a:r>
            <a:r>
              <a:rPr lang="uk-UA" dirty="0"/>
              <a:t> </a:t>
            </a:r>
          </a:p>
        </p:txBody>
      </p:sp>
    </p:spTree>
    <p:extLst>
      <p:ext uri="{BB962C8B-B14F-4D97-AF65-F5344CB8AC3E}">
        <p14:creationId xmlns:p14="http://schemas.microsoft.com/office/powerpoint/2010/main" val="3431653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48A36C-10ED-A2F9-96CC-A1B730457D8C}"/>
              </a:ext>
            </a:extLst>
          </p:cNvPr>
          <p:cNvSpPr txBox="1"/>
          <p:nvPr/>
        </p:nvSpPr>
        <p:spPr>
          <a:xfrm>
            <a:off x="182880" y="145485"/>
            <a:ext cx="11816080" cy="1754326"/>
          </a:xfrm>
          <a:prstGeom prst="rect">
            <a:avLst/>
          </a:prstGeom>
          <a:noFill/>
        </p:spPr>
        <p:txBody>
          <a:bodyPr wrap="square">
            <a:spAutoFit/>
          </a:bodyPr>
          <a:lstStyle/>
          <a:p>
            <a:r>
              <a:rPr lang="uk-UA" sz="1800" b="1" i="0" dirty="0">
                <a:solidFill>
                  <a:srgbClr val="242021"/>
                </a:solidFill>
                <a:effectLst/>
                <a:latin typeface="TimesNewRomanPS-BoldMT"/>
              </a:rPr>
              <a:t>Функції зберігання </a:t>
            </a:r>
            <a:r>
              <a:rPr lang="uk-UA" sz="1800" b="0" i="0" dirty="0">
                <a:solidFill>
                  <a:srgbClr val="242021"/>
                </a:solidFill>
                <a:effectLst/>
                <a:latin typeface="TimesNewRomanPSMT"/>
              </a:rPr>
              <a:t>реалізують, крім складування, різні види вирівнювання запасів, що зберігаються. Такими видами є:</a:t>
            </a:r>
          </a:p>
          <a:p>
            <a:r>
              <a:rPr lang="uk-UA" sz="1800" b="0" i="0" dirty="0">
                <a:solidFill>
                  <a:srgbClr val="242021"/>
                </a:solidFill>
                <a:effectLst/>
                <a:latin typeface="TimesNewRomanPSMT"/>
              </a:rPr>
              <a:t>– </a:t>
            </a:r>
            <a:r>
              <a:rPr lang="uk-UA" sz="1800" b="1" i="1" dirty="0">
                <a:solidFill>
                  <a:srgbClr val="242021"/>
                </a:solidFill>
                <a:effectLst/>
                <a:latin typeface="TimesNewRomanPS-ItalicMT"/>
              </a:rPr>
              <a:t>вирівнювання за часом </a:t>
            </a:r>
            <a:r>
              <a:rPr lang="uk-UA" sz="1800" b="0" i="0" dirty="0">
                <a:solidFill>
                  <a:srgbClr val="242021"/>
                </a:solidFill>
                <a:effectLst/>
                <a:latin typeface="TimesNewRomanPSMT"/>
              </a:rPr>
              <a:t>– необхідне для тих галузей, в яких функція часу і періодичності попиту не відповідає часу виготовлення. Наприклад, може виникати протиріччя між виготовленням оптимальними партіями і сезонними змінами попиту;</a:t>
            </a:r>
            <a:r>
              <a:rPr lang="uk-UA" dirty="0"/>
              <a:t> </a:t>
            </a:r>
            <a:br>
              <a:rPr lang="uk-UA" dirty="0"/>
            </a:br>
            <a:endParaRPr lang="uk-UA" dirty="0"/>
          </a:p>
        </p:txBody>
      </p:sp>
      <p:pic>
        <p:nvPicPr>
          <p:cNvPr id="7" name="Рисунок 6">
            <a:extLst>
              <a:ext uri="{FF2B5EF4-FFF2-40B4-BE49-F238E27FC236}">
                <a16:creationId xmlns:a16="http://schemas.microsoft.com/office/drawing/2014/main" id="{B1185DF2-223B-89ED-60BE-0E2F71FA97DD}"/>
              </a:ext>
            </a:extLst>
          </p:cNvPr>
          <p:cNvPicPr>
            <a:picLocks noChangeAspect="1"/>
          </p:cNvPicPr>
          <p:nvPr/>
        </p:nvPicPr>
        <p:blipFill>
          <a:blip r:embed="rId2"/>
          <a:stretch>
            <a:fillRect/>
          </a:stretch>
        </p:blipFill>
        <p:spPr>
          <a:xfrm>
            <a:off x="2498407" y="1719262"/>
            <a:ext cx="6829425" cy="2200275"/>
          </a:xfrm>
          <a:prstGeom prst="rect">
            <a:avLst/>
          </a:prstGeom>
        </p:spPr>
      </p:pic>
      <p:sp>
        <p:nvSpPr>
          <p:cNvPr id="9" name="TextBox 8">
            <a:extLst>
              <a:ext uri="{FF2B5EF4-FFF2-40B4-BE49-F238E27FC236}">
                <a16:creationId xmlns:a16="http://schemas.microsoft.com/office/drawing/2014/main" id="{F332A5B1-5A96-0D4B-749B-9F2EDFCEDFB1}"/>
              </a:ext>
            </a:extLst>
          </p:cNvPr>
          <p:cNvSpPr txBox="1"/>
          <p:nvPr/>
        </p:nvSpPr>
        <p:spPr>
          <a:xfrm>
            <a:off x="325120" y="3919537"/>
            <a:ext cx="11521440" cy="923330"/>
          </a:xfrm>
          <a:prstGeom prst="rect">
            <a:avLst/>
          </a:prstGeom>
          <a:noFill/>
        </p:spPr>
        <p:txBody>
          <a:bodyPr wrap="square">
            <a:spAutoFit/>
          </a:bodyPr>
          <a:lstStyle/>
          <a:p>
            <a:r>
              <a:rPr lang="uk-UA" sz="1800" b="1" i="1" dirty="0">
                <a:solidFill>
                  <a:srgbClr val="242021"/>
                </a:solidFill>
                <a:effectLst/>
                <a:latin typeface="TimesNewRomanPS-ItalicMT"/>
              </a:rPr>
              <a:t>вирівнювання за кількістю </a:t>
            </a:r>
            <a:r>
              <a:rPr lang="uk-UA" sz="1800" b="0" i="0" dirty="0">
                <a:solidFill>
                  <a:srgbClr val="242021"/>
                </a:solidFill>
                <a:effectLst/>
                <a:latin typeface="TimesNewRomanPSMT"/>
              </a:rPr>
              <a:t>– характерне для підприємств, які мають серійне виробництво, і, виконуючи завдання економії витрат, виробляє більшу кількість продукції, ніж це необхідно;</a:t>
            </a:r>
            <a:r>
              <a:rPr lang="uk-UA" dirty="0"/>
              <a:t> </a:t>
            </a:r>
            <a:br>
              <a:rPr lang="uk-UA" dirty="0"/>
            </a:br>
            <a:endParaRPr lang="uk-UA" dirty="0"/>
          </a:p>
        </p:txBody>
      </p:sp>
      <p:pic>
        <p:nvPicPr>
          <p:cNvPr id="11" name="Рисунок 10">
            <a:extLst>
              <a:ext uri="{FF2B5EF4-FFF2-40B4-BE49-F238E27FC236}">
                <a16:creationId xmlns:a16="http://schemas.microsoft.com/office/drawing/2014/main" id="{BB72E350-CD42-2ADB-EC8A-E702489EBB56}"/>
              </a:ext>
            </a:extLst>
          </p:cNvPr>
          <p:cNvPicPr>
            <a:picLocks noChangeAspect="1"/>
          </p:cNvPicPr>
          <p:nvPr/>
        </p:nvPicPr>
        <p:blipFill>
          <a:blip r:embed="rId3"/>
          <a:stretch>
            <a:fillRect/>
          </a:stretch>
        </p:blipFill>
        <p:spPr>
          <a:xfrm>
            <a:off x="2711767" y="4597728"/>
            <a:ext cx="5995353" cy="1941434"/>
          </a:xfrm>
          <a:prstGeom prst="rect">
            <a:avLst/>
          </a:prstGeom>
        </p:spPr>
      </p:pic>
    </p:spTree>
    <p:extLst>
      <p:ext uri="{BB962C8B-B14F-4D97-AF65-F5344CB8AC3E}">
        <p14:creationId xmlns:p14="http://schemas.microsoft.com/office/powerpoint/2010/main" val="1186681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59569F-0E57-D5FD-E620-3091D5CB307E}"/>
              </a:ext>
            </a:extLst>
          </p:cNvPr>
          <p:cNvSpPr txBox="1"/>
          <p:nvPr/>
        </p:nvSpPr>
        <p:spPr>
          <a:xfrm>
            <a:off x="274320" y="235357"/>
            <a:ext cx="11633200" cy="1200329"/>
          </a:xfrm>
          <a:prstGeom prst="rect">
            <a:avLst/>
          </a:prstGeom>
          <a:noFill/>
        </p:spPr>
        <p:txBody>
          <a:bodyPr wrap="square">
            <a:spAutoFit/>
          </a:bodyPr>
          <a:lstStyle/>
          <a:p>
            <a:r>
              <a:rPr lang="uk-UA" sz="1800" b="0" i="0" dirty="0">
                <a:solidFill>
                  <a:srgbClr val="242021"/>
                </a:solidFill>
                <a:effectLst/>
                <a:latin typeface="TimesNewRomanPSMT"/>
              </a:rPr>
              <a:t>– </a:t>
            </a:r>
            <a:r>
              <a:rPr lang="uk-UA" sz="1800" b="0" i="1" dirty="0">
                <a:solidFill>
                  <a:srgbClr val="242021"/>
                </a:solidFill>
                <a:effectLst/>
                <a:latin typeface="TimesNewRomanPS-ItalicMT"/>
              </a:rPr>
              <a:t>вирівнювання за обсягом </a:t>
            </a:r>
            <a:r>
              <a:rPr lang="uk-UA" sz="1800" b="0" i="0" dirty="0">
                <a:solidFill>
                  <a:srgbClr val="242021"/>
                </a:solidFill>
                <a:effectLst/>
                <a:latin typeface="TimesNewRomanPSMT"/>
              </a:rPr>
              <a:t>– необхідно там, де розташування виробництва не відповідає розміщенню споживача продукції. Це викликає необхідність залучення додаткових транспортних засобів і зв’язок зі споживачем може бути прямим або через проміжний склад.</a:t>
            </a:r>
            <a:r>
              <a:rPr lang="uk-UA" dirty="0"/>
              <a:t> </a:t>
            </a:r>
            <a:br>
              <a:rPr lang="uk-UA" dirty="0"/>
            </a:br>
            <a:endParaRPr lang="uk-UA" dirty="0"/>
          </a:p>
        </p:txBody>
      </p:sp>
      <p:pic>
        <p:nvPicPr>
          <p:cNvPr id="7" name="Рисунок 6">
            <a:extLst>
              <a:ext uri="{FF2B5EF4-FFF2-40B4-BE49-F238E27FC236}">
                <a16:creationId xmlns:a16="http://schemas.microsoft.com/office/drawing/2014/main" id="{4E99A762-0AB2-7FA9-233F-37B14CFECD60}"/>
              </a:ext>
            </a:extLst>
          </p:cNvPr>
          <p:cNvPicPr>
            <a:picLocks noChangeAspect="1"/>
          </p:cNvPicPr>
          <p:nvPr/>
        </p:nvPicPr>
        <p:blipFill>
          <a:blip r:embed="rId2"/>
          <a:stretch>
            <a:fillRect/>
          </a:stretch>
        </p:blipFill>
        <p:spPr>
          <a:xfrm>
            <a:off x="1095375" y="1509712"/>
            <a:ext cx="10001250" cy="3838575"/>
          </a:xfrm>
          <a:prstGeom prst="rect">
            <a:avLst/>
          </a:prstGeom>
        </p:spPr>
      </p:pic>
    </p:spTree>
    <p:extLst>
      <p:ext uri="{BB962C8B-B14F-4D97-AF65-F5344CB8AC3E}">
        <p14:creationId xmlns:p14="http://schemas.microsoft.com/office/powerpoint/2010/main" val="2574842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951622-38D5-BFA7-BFE5-A11D528E4C30}"/>
              </a:ext>
            </a:extLst>
          </p:cNvPr>
          <p:cNvSpPr txBox="1"/>
          <p:nvPr/>
        </p:nvSpPr>
        <p:spPr>
          <a:xfrm>
            <a:off x="233680" y="216099"/>
            <a:ext cx="11765280" cy="1477328"/>
          </a:xfrm>
          <a:prstGeom prst="rect">
            <a:avLst/>
          </a:prstGeom>
          <a:noFill/>
        </p:spPr>
        <p:txBody>
          <a:bodyPr wrap="square">
            <a:spAutoFit/>
          </a:bodyPr>
          <a:lstStyle/>
          <a:p>
            <a:r>
              <a:rPr lang="ru-RU" sz="1800" b="1" i="0" dirty="0">
                <a:solidFill>
                  <a:srgbClr val="242021"/>
                </a:solidFill>
                <a:effectLst/>
                <a:latin typeface="Times New Roman" panose="02020603050405020304" pitchFamily="18" charset="0"/>
                <a:cs typeface="Times New Roman" panose="02020603050405020304" pitchFamily="18" charset="0"/>
              </a:rPr>
              <a:t>– </a:t>
            </a:r>
            <a:r>
              <a:rPr lang="ru-RU" sz="1800" b="1" i="1" dirty="0" err="1">
                <a:solidFill>
                  <a:srgbClr val="242021"/>
                </a:solidFill>
                <a:effectLst/>
                <a:latin typeface="Times New Roman" panose="02020603050405020304" pitchFamily="18" charset="0"/>
                <a:cs typeface="Times New Roman" panose="02020603050405020304" pitchFamily="18" charset="0"/>
              </a:rPr>
              <a:t>вирівнювання</a:t>
            </a:r>
            <a:r>
              <a:rPr lang="ru-RU" sz="1800" b="1" i="1" dirty="0">
                <a:solidFill>
                  <a:srgbClr val="242021"/>
                </a:solidFill>
                <a:effectLst/>
                <a:latin typeface="Times New Roman" panose="02020603050405020304" pitchFamily="18" charset="0"/>
                <a:cs typeface="Times New Roman" panose="02020603050405020304" pitchFamily="18" charset="0"/>
              </a:rPr>
              <a:t> за </a:t>
            </a:r>
            <a:r>
              <a:rPr lang="ru-RU" sz="1800" b="1" i="1" dirty="0" err="1">
                <a:solidFill>
                  <a:srgbClr val="242021"/>
                </a:solidFill>
                <a:effectLst/>
                <a:latin typeface="Times New Roman" panose="02020603050405020304" pitchFamily="18" charset="0"/>
                <a:cs typeface="Times New Roman" panose="02020603050405020304" pitchFamily="18" charset="0"/>
              </a:rPr>
              <a:t>асортиментом</a:t>
            </a:r>
            <a:r>
              <a:rPr lang="ru-RU" sz="1800" b="1" i="1" dirty="0">
                <a:solidFill>
                  <a:srgbClr val="242021"/>
                </a:solidFill>
                <a:effectLst/>
                <a:latin typeface="Times New Roman" panose="02020603050405020304" pitchFamily="18" charset="0"/>
                <a:cs typeface="Times New Roman" panose="02020603050405020304" pitchFamily="18" charset="0"/>
              </a:rPr>
              <a:t> </a:t>
            </a:r>
            <a:r>
              <a:rPr lang="ru-RU" sz="1800" b="0" i="0" dirty="0">
                <a:solidFill>
                  <a:srgbClr val="242021"/>
                </a:solidFill>
                <a:effectLst/>
                <a:latin typeface="TimesNewRomanPSMT"/>
              </a:rPr>
              <a:t>– </a:t>
            </a:r>
            <a:r>
              <a:rPr lang="ru-RU" sz="1800" b="0" i="0" dirty="0" err="1">
                <a:solidFill>
                  <a:srgbClr val="242021"/>
                </a:solidFill>
                <a:effectLst/>
                <a:latin typeface="TimesNewRomanPSMT"/>
              </a:rPr>
              <a:t>необхідне</a:t>
            </a:r>
            <a:r>
              <a:rPr lang="ru-RU" sz="1800" b="0" i="0" dirty="0">
                <a:solidFill>
                  <a:srgbClr val="242021"/>
                </a:solidFill>
                <a:effectLst/>
                <a:latin typeface="TimesNewRomanPSMT"/>
              </a:rPr>
              <a:t> для </a:t>
            </a:r>
            <a:r>
              <a:rPr lang="ru-RU" sz="1800" b="0" i="0" dirty="0" err="1">
                <a:solidFill>
                  <a:srgbClr val="242021"/>
                </a:solidFill>
                <a:effectLst/>
                <a:latin typeface="TimesNewRomanPSMT"/>
              </a:rPr>
              <a:t>підприємств</a:t>
            </a:r>
            <a:r>
              <a:rPr lang="ru-RU" sz="1800" b="0" i="0" dirty="0">
                <a:solidFill>
                  <a:srgbClr val="242021"/>
                </a:solidFill>
                <a:effectLst/>
                <a:latin typeface="TimesNewRomanPSMT"/>
              </a:rPr>
              <a:t>, </a:t>
            </a:r>
            <a:r>
              <a:rPr lang="ru-RU" sz="1800" b="0" i="0" dirty="0" err="1">
                <a:solidFill>
                  <a:srgbClr val="242021"/>
                </a:solidFill>
                <a:effectLst/>
                <a:latin typeface="TimesNewRomanPSMT"/>
              </a:rPr>
              <a:t>що</a:t>
            </a:r>
            <a:r>
              <a:rPr lang="ru-RU" sz="1800" b="0" i="0" dirty="0">
                <a:solidFill>
                  <a:srgbClr val="242021"/>
                </a:solidFill>
                <a:effectLst/>
                <a:latin typeface="TimesNewRomanPSMT"/>
              </a:rPr>
              <a:t> </a:t>
            </a:r>
            <a:r>
              <a:rPr lang="ru-RU" sz="1800" b="0" i="0" dirty="0" err="1">
                <a:solidFill>
                  <a:srgbClr val="242021"/>
                </a:solidFill>
                <a:effectLst/>
                <a:latin typeface="TimesNewRomanPSMT"/>
              </a:rPr>
              <a:t>мають</a:t>
            </a:r>
            <a:r>
              <a:rPr lang="ru-RU" sz="1800" b="0" i="0" dirty="0">
                <a:solidFill>
                  <a:srgbClr val="242021"/>
                </a:solidFill>
                <a:effectLst/>
                <a:latin typeface="TimesNewRomanPSMT"/>
              </a:rPr>
              <a:t> широкий </a:t>
            </a:r>
            <a:r>
              <a:rPr lang="ru-RU" sz="1800" b="0" i="0" dirty="0" err="1">
                <a:solidFill>
                  <a:srgbClr val="242021"/>
                </a:solidFill>
                <a:effectLst/>
                <a:latin typeface="TimesNewRomanPSMT"/>
              </a:rPr>
              <a:t>асортимент</a:t>
            </a:r>
            <a:r>
              <a:rPr lang="ru-RU" sz="1800" b="0" i="0" dirty="0">
                <a:solidFill>
                  <a:srgbClr val="242021"/>
                </a:solidFill>
                <a:effectLst/>
                <a:latin typeface="TimesNewRomanPSMT"/>
              </a:rPr>
              <a:t>, </a:t>
            </a:r>
            <a:r>
              <a:rPr lang="ru-RU" sz="1800" b="0" i="0" dirty="0" err="1">
                <a:solidFill>
                  <a:srgbClr val="242021"/>
                </a:solidFill>
                <a:effectLst/>
                <a:latin typeface="TimesNewRomanPSMT"/>
              </a:rPr>
              <a:t>який</a:t>
            </a:r>
            <a:r>
              <a:rPr lang="ru-RU" sz="1800" b="0" i="0" dirty="0">
                <a:solidFill>
                  <a:srgbClr val="242021"/>
                </a:solidFill>
                <a:effectLst/>
                <a:latin typeface="TimesNewRomanPSMT"/>
              </a:rPr>
              <a:t> </a:t>
            </a:r>
            <a:r>
              <a:rPr lang="ru-RU" sz="1800" b="0" i="0" dirty="0" err="1">
                <a:solidFill>
                  <a:srgbClr val="242021"/>
                </a:solidFill>
                <a:effectLst/>
                <a:latin typeface="TimesNewRomanPSMT"/>
              </a:rPr>
              <a:t>необхідний</a:t>
            </a:r>
            <a:r>
              <a:rPr lang="ru-RU" sz="1800" b="0" i="0" dirty="0">
                <a:solidFill>
                  <a:srgbClr val="242021"/>
                </a:solidFill>
                <a:effectLst/>
                <a:latin typeface="TimesNewRomanPSMT"/>
              </a:rPr>
              <a:t> в </a:t>
            </a:r>
            <a:r>
              <a:rPr lang="ru-RU" sz="1800" b="0" i="0" dirty="0" err="1">
                <a:solidFill>
                  <a:srgbClr val="242021"/>
                </a:solidFill>
                <a:effectLst/>
                <a:latin typeface="TimesNewRomanPSMT"/>
              </a:rPr>
              <a:t>різний</a:t>
            </a:r>
            <a:r>
              <a:rPr lang="ru-RU" sz="1800" b="0" i="0" dirty="0">
                <a:solidFill>
                  <a:srgbClr val="242021"/>
                </a:solidFill>
                <a:effectLst/>
                <a:latin typeface="TimesNewRomanPSMT"/>
              </a:rPr>
              <a:t> час, </a:t>
            </a:r>
            <a:r>
              <a:rPr lang="ru-RU" sz="1800" b="0" i="0" dirty="0" err="1">
                <a:solidFill>
                  <a:srgbClr val="242021"/>
                </a:solidFill>
                <a:effectLst/>
                <a:latin typeface="TimesNewRomanPSMT"/>
              </a:rPr>
              <a:t>або</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виробляють</a:t>
            </a:r>
            <a:r>
              <a:rPr lang="ru-RU" sz="1800" b="0" i="0" dirty="0">
                <a:solidFill>
                  <a:srgbClr val="242021"/>
                </a:solidFill>
                <a:effectLst/>
                <a:latin typeface="TimesNewRomanPSMT"/>
              </a:rPr>
              <a:t> товар як </a:t>
            </a:r>
            <a:r>
              <a:rPr lang="ru-RU" sz="1800" b="0" i="0" dirty="0" err="1">
                <a:solidFill>
                  <a:srgbClr val="242021"/>
                </a:solidFill>
                <a:effectLst/>
                <a:latin typeface="TimesNewRomanPSMT"/>
              </a:rPr>
              <a:t>власними</a:t>
            </a:r>
            <a:r>
              <a:rPr lang="ru-RU" sz="1800" b="0" i="0" dirty="0">
                <a:solidFill>
                  <a:srgbClr val="242021"/>
                </a:solidFill>
                <a:effectLst/>
                <a:latin typeface="TimesNewRomanPSMT"/>
              </a:rPr>
              <a:t> силами, так і за </a:t>
            </a:r>
            <a:r>
              <a:rPr lang="ru-RU" sz="1800" b="0" i="0" dirty="0" err="1">
                <a:solidFill>
                  <a:srgbClr val="242021"/>
                </a:solidFill>
                <a:effectLst/>
                <a:latin typeface="TimesNewRomanPSMT"/>
              </a:rPr>
              <a:t>допомогою</a:t>
            </a:r>
            <a:r>
              <a:rPr lang="ru-RU" sz="1800" b="0" i="0" dirty="0">
                <a:solidFill>
                  <a:srgbClr val="242021"/>
                </a:solidFill>
                <a:effectLst/>
                <a:latin typeface="TimesNewRomanPSMT"/>
              </a:rPr>
              <a:t> </a:t>
            </a:r>
            <a:r>
              <a:rPr lang="ru-RU" sz="1800" b="0" i="0" dirty="0" err="1">
                <a:solidFill>
                  <a:srgbClr val="242021"/>
                </a:solidFill>
                <a:effectLst/>
                <a:latin typeface="TimesNewRomanPSMT"/>
              </a:rPr>
              <a:t>інших</a:t>
            </a:r>
            <a:r>
              <a:rPr lang="ru-RU" sz="1800" b="0" i="0" dirty="0">
                <a:solidFill>
                  <a:srgbClr val="242021"/>
                </a:solidFill>
                <a:effectLst/>
                <a:latin typeface="TimesNewRomanPSMT"/>
              </a:rPr>
              <a:t> </a:t>
            </a:r>
            <a:r>
              <a:rPr lang="ru-RU" sz="1800" b="0" i="0" dirty="0" err="1">
                <a:solidFill>
                  <a:srgbClr val="242021"/>
                </a:solidFill>
                <a:effectLst/>
                <a:latin typeface="TimesNewRomanPSMT"/>
              </a:rPr>
              <a:t>підприємств</a:t>
            </a:r>
            <a:r>
              <a:rPr lang="ru-RU" sz="1800" b="0" i="0" dirty="0">
                <a:solidFill>
                  <a:srgbClr val="242021"/>
                </a:solidFill>
                <a:effectLst/>
                <a:latin typeface="TimesNewRomanPSMT"/>
              </a:rPr>
              <a:t>. Через те, </a:t>
            </a:r>
            <a:r>
              <a:rPr lang="ru-RU" sz="1800" b="0" i="0" dirty="0" err="1">
                <a:solidFill>
                  <a:srgbClr val="242021"/>
                </a:solidFill>
                <a:effectLst/>
                <a:latin typeface="TimesNewRomanPSMT"/>
              </a:rPr>
              <a:t>що</a:t>
            </a:r>
            <a:r>
              <a:rPr lang="ru-RU" sz="1800" b="0" i="0" dirty="0">
                <a:solidFill>
                  <a:srgbClr val="242021"/>
                </a:solidFill>
                <a:effectLst/>
                <a:latin typeface="TimesNewRomanPSMT"/>
              </a:rPr>
              <a:t> часто </a:t>
            </a:r>
            <a:r>
              <a:rPr lang="ru-RU" sz="1800" b="0" i="0" dirty="0" err="1">
                <a:solidFill>
                  <a:srgbClr val="242021"/>
                </a:solidFill>
                <a:effectLst/>
                <a:latin typeface="TimesNewRomanPSMT"/>
              </a:rPr>
              <a:t>споживачі</a:t>
            </a:r>
            <a:r>
              <a:rPr lang="ru-RU" sz="1800" b="0" i="0" dirty="0">
                <a:solidFill>
                  <a:srgbClr val="242021"/>
                </a:solidFill>
                <a:effectLst/>
                <a:latin typeface="TimesNewRomanPSMT"/>
              </a:rPr>
              <a:t> </a:t>
            </a:r>
            <a:r>
              <a:rPr lang="ru-RU" sz="1800" b="0" i="0" dirty="0" err="1">
                <a:solidFill>
                  <a:srgbClr val="242021"/>
                </a:solidFill>
                <a:effectLst/>
                <a:latin typeface="TimesNewRomanPSMT"/>
              </a:rPr>
              <a:t>замовляють</a:t>
            </a:r>
            <a:r>
              <a:rPr lang="ru-RU" sz="1800" b="0" i="0" dirty="0">
                <a:solidFill>
                  <a:srgbClr val="242021"/>
                </a:solidFill>
                <a:effectLst/>
                <a:latin typeface="TimesNewRomanPSMT"/>
              </a:rPr>
              <a:t> </a:t>
            </a:r>
            <a:r>
              <a:rPr lang="ru-RU" sz="1800" b="0" i="0" dirty="0" err="1">
                <a:solidFill>
                  <a:srgbClr val="242021"/>
                </a:solidFill>
                <a:effectLst/>
                <a:latin typeface="TimesNewRomanPSMT"/>
              </a:rPr>
              <a:t>товари</a:t>
            </a:r>
            <a:r>
              <a:rPr lang="ru-RU" sz="1800" b="0" i="0" dirty="0">
                <a:solidFill>
                  <a:srgbClr val="242021"/>
                </a:solidFill>
                <a:effectLst/>
                <a:latin typeface="TimesNewRomanPSMT"/>
              </a:rPr>
              <a:t> не </a:t>
            </a:r>
            <a:r>
              <a:rPr lang="ru-RU" sz="1800" b="0" i="0" dirty="0" err="1">
                <a:solidFill>
                  <a:srgbClr val="242021"/>
                </a:solidFill>
                <a:effectLst/>
                <a:latin typeface="TimesNewRomanPSMT"/>
              </a:rPr>
              <a:t>лише</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вироблені</a:t>
            </a:r>
            <a:r>
              <a:rPr lang="ru-RU" sz="1800" b="0" i="0" dirty="0">
                <a:solidFill>
                  <a:srgbClr val="242021"/>
                </a:solidFill>
                <a:effectLst/>
                <a:latin typeface="TimesNewRomanPSMT"/>
              </a:rPr>
              <a:t> </a:t>
            </a:r>
            <a:r>
              <a:rPr lang="ru-RU" sz="1800" b="0" i="0" dirty="0" err="1">
                <a:solidFill>
                  <a:srgbClr val="242021"/>
                </a:solidFill>
                <a:effectLst/>
                <a:latin typeface="TimesNewRomanPSMT"/>
              </a:rPr>
              <a:t>даним</a:t>
            </a:r>
            <a:r>
              <a:rPr lang="ru-RU" sz="1800" b="0" i="0" dirty="0">
                <a:solidFill>
                  <a:srgbClr val="242021"/>
                </a:solidFill>
                <a:effectLst/>
                <a:latin typeface="TimesNewRomanPSMT"/>
              </a:rPr>
              <a:t> </a:t>
            </a:r>
            <a:r>
              <a:rPr lang="ru-RU" sz="1800" b="0" i="0" dirty="0" err="1">
                <a:solidFill>
                  <a:srgbClr val="242021"/>
                </a:solidFill>
                <a:effectLst/>
                <a:latin typeface="TimesNewRomanPSMT"/>
              </a:rPr>
              <a:t>підприємством</a:t>
            </a:r>
            <a:r>
              <a:rPr lang="ru-RU" sz="1800" b="0" i="0" dirty="0">
                <a:solidFill>
                  <a:srgbClr val="242021"/>
                </a:solidFill>
                <a:effectLst/>
                <a:latin typeface="TimesNewRomanPSMT"/>
              </a:rPr>
              <a:t>, </a:t>
            </a:r>
            <a:r>
              <a:rPr lang="ru-RU" sz="1800" b="0" i="0" dirty="0" err="1">
                <a:solidFill>
                  <a:srgbClr val="242021"/>
                </a:solidFill>
                <a:effectLst/>
                <a:latin typeface="TimesNewRomanPSMT"/>
              </a:rPr>
              <a:t>вирівнювання</a:t>
            </a:r>
            <a:r>
              <a:rPr lang="ru-RU" sz="1800" b="0" i="0" dirty="0">
                <a:solidFill>
                  <a:srgbClr val="242021"/>
                </a:solidFill>
                <a:effectLst/>
                <a:latin typeface="TimesNewRomanPSMT"/>
              </a:rPr>
              <a:t> </a:t>
            </a:r>
            <a:r>
              <a:rPr lang="ru-RU" sz="1800" b="0" i="0" dirty="0" err="1">
                <a:solidFill>
                  <a:srgbClr val="242021"/>
                </a:solidFill>
                <a:effectLst/>
                <a:latin typeface="TimesNewRomanPSMT"/>
              </a:rPr>
              <a:t>попиту</a:t>
            </a:r>
            <a:r>
              <a:rPr lang="ru-RU" sz="1800" b="0" i="0" dirty="0">
                <a:solidFill>
                  <a:srgbClr val="242021"/>
                </a:solidFill>
                <a:effectLst/>
                <a:latin typeface="TimesNewRomanPSMT"/>
              </a:rPr>
              <a:t> </a:t>
            </a:r>
            <a:r>
              <a:rPr lang="ru-RU" sz="1800" b="0" i="0" dirty="0" err="1">
                <a:solidFill>
                  <a:srgbClr val="242021"/>
                </a:solidFill>
                <a:effectLst/>
                <a:latin typeface="TimesNewRomanPSMT"/>
              </a:rPr>
              <a:t>досягається</a:t>
            </a:r>
            <a:r>
              <a:rPr lang="ru-RU" sz="1800" b="0" i="0" dirty="0">
                <a:solidFill>
                  <a:srgbClr val="242021"/>
                </a:solidFill>
                <a:effectLst/>
                <a:latin typeface="TimesNewRomanPSMT"/>
              </a:rPr>
              <a:t> за </a:t>
            </a:r>
            <a:r>
              <a:rPr lang="ru-RU" sz="1800" b="0" i="0" dirty="0" err="1">
                <a:solidFill>
                  <a:srgbClr val="242021"/>
                </a:solidFill>
                <a:effectLst/>
                <a:latin typeface="TimesNewRomanPSMT"/>
              </a:rPr>
              <a:t>допомогою</a:t>
            </a:r>
            <a:r>
              <a:rPr lang="ru-RU" sz="1800" b="0" i="0" dirty="0">
                <a:solidFill>
                  <a:srgbClr val="242021"/>
                </a:solidFill>
                <a:effectLst/>
                <a:latin typeface="TimesNewRomanPSMT"/>
              </a:rPr>
              <a:t> складу, де </a:t>
            </a:r>
            <a:r>
              <a:rPr lang="ru-RU" sz="1800" b="0" i="0" dirty="0" err="1">
                <a:solidFill>
                  <a:srgbClr val="242021"/>
                </a:solidFill>
                <a:effectLst/>
                <a:latin typeface="TimesNewRomanPSMT"/>
              </a:rPr>
              <a:t>зберігається</a:t>
            </a:r>
            <a:r>
              <a:rPr lang="ru-RU" sz="1800" b="0" i="0" dirty="0">
                <a:solidFill>
                  <a:srgbClr val="242021"/>
                </a:solidFill>
                <a:effectLst/>
                <a:latin typeface="TimesNewRomanPSMT"/>
              </a:rPr>
              <a:t> </a:t>
            </a:r>
            <a:r>
              <a:rPr lang="ru-RU" sz="1800" b="0" i="0" dirty="0" err="1">
                <a:solidFill>
                  <a:srgbClr val="242021"/>
                </a:solidFill>
                <a:effectLst/>
                <a:latin typeface="TimesNewRomanPSMT"/>
              </a:rPr>
              <a:t>загальний</a:t>
            </a:r>
            <a:r>
              <a:rPr lang="ru-RU" sz="1800" b="0" i="0" dirty="0">
                <a:solidFill>
                  <a:srgbClr val="242021"/>
                </a:solidFill>
                <a:effectLst/>
                <a:latin typeface="TimesNewRomanPSMT"/>
              </a:rPr>
              <a:t> </a:t>
            </a:r>
            <a:r>
              <a:rPr lang="ru-RU" sz="1800" b="0" i="0" dirty="0" err="1">
                <a:solidFill>
                  <a:srgbClr val="242021"/>
                </a:solidFill>
                <a:effectLst/>
                <a:latin typeface="TimesNewRomanPSMT"/>
              </a:rPr>
              <a:t>асортимент</a:t>
            </a:r>
            <a:r>
              <a:rPr lang="ru-RU" sz="1800" b="0" i="0" dirty="0">
                <a:solidFill>
                  <a:srgbClr val="242021"/>
                </a:solidFill>
                <a:effectLst/>
                <a:latin typeface="TimesNewRomanPSMT"/>
              </a:rPr>
              <a:t> </a:t>
            </a:r>
            <a:r>
              <a:rPr lang="ru-RU" sz="1800" b="0" i="0" dirty="0" err="1">
                <a:solidFill>
                  <a:srgbClr val="242021"/>
                </a:solidFill>
                <a:effectLst/>
                <a:latin typeface="TimesNewRomanPSMT"/>
              </a:rPr>
              <a:t>продукції</a:t>
            </a:r>
            <a:r>
              <a:rPr lang="ru-RU" sz="1800" b="0" i="0" dirty="0">
                <a:solidFill>
                  <a:srgbClr val="242021"/>
                </a:solidFill>
                <a:effectLst/>
                <a:latin typeface="TimesNewRomanPSMT"/>
              </a:rPr>
              <a:t>.</a:t>
            </a:r>
            <a:r>
              <a:rPr lang="ru-RU" dirty="0"/>
              <a:t> </a:t>
            </a:r>
            <a:br>
              <a:rPr lang="ru-RU" dirty="0"/>
            </a:br>
            <a:endParaRPr lang="uk-UA" dirty="0"/>
          </a:p>
        </p:txBody>
      </p:sp>
      <p:pic>
        <p:nvPicPr>
          <p:cNvPr id="7" name="Рисунок 6">
            <a:extLst>
              <a:ext uri="{FF2B5EF4-FFF2-40B4-BE49-F238E27FC236}">
                <a16:creationId xmlns:a16="http://schemas.microsoft.com/office/drawing/2014/main" id="{D1ADA8B9-B59B-2A57-9022-57DE69C8A25F}"/>
              </a:ext>
            </a:extLst>
          </p:cNvPr>
          <p:cNvPicPr>
            <a:picLocks noChangeAspect="1"/>
          </p:cNvPicPr>
          <p:nvPr/>
        </p:nvPicPr>
        <p:blipFill>
          <a:blip r:embed="rId2"/>
          <a:stretch>
            <a:fillRect/>
          </a:stretch>
        </p:blipFill>
        <p:spPr>
          <a:xfrm>
            <a:off x="766762" y="1614487"/>
            <a:ext cx="10658475" cy="3629025"/>
          </a:xfrm>
          <a:prstGeom prst="rect">
            <a:avLst/>
          </a:prstGeom>
        </p:spPr>
      </p:pic>
    </p:spTree>
    <p:extLst>
      <p:ext uri="{BB962C8B-B14F-4D97-AF65-F5344CB8AC3E}">
        <p14:creationId xmlns:p14="http://schemas.microsoft.com/office/powerpoint/2010/main" val="368311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80101C-4E5E-9CA3-8F5F-4B640ADC6220}"/>
              </a:ext>
            </a:extLst>
          </p:cNvPr>
          <p:cNvSpPr txBox="1"/>
          <p:nvPr/>
        </p:nvSpPr>
        <p:spPr>
          <a:xfrm>
            <a:off x="340468" y="418289"/>
            <a:ext cx="11770468" cy="6463308"/>
          </a:xfrm>
          <a:prstGeom prst="rect">
            <a:avLst/>
          </a:prstGeom>
          <a:noFill/>
        </p:spPr>
        <p:txBody>
          <a:bodyPr wrap="square">
            <a:spAutoFit/>
          </a:bodyPr>
          <a:lstStyle/>
          <a:p>
            <a:endParaRPr lang="uk-UA" sz="1800" b="1" i="0" dirty="0">
              <a:solidFill>
                <a:srgbClr val="000000"/>
              </a:solidFill>
              <a:effectLst/>
              <a:latin typeface="TimesNewRomanPS-BoldMT"/>
            </a:endParaRPr>
          </a:p>
          <a:p>
            <a:pPr marL="342900" indent="-342900">
              <a:buAutoNum type="arabicPeriod"/>
            </a:pPr>
            <a:r>
              <a:rPr lang="uk-UA" b="1" dirty="0">
                <a:solidFill>
                  <a:srgbClr val="000000"/>
                </a:solidFill>
                <a:latin typeface="TimesNewRomanPS-BoldMT"/>
              </a:rPr>
              <a:t>МІЖНАРОДНА СКЛАДСЬКА ЛОГІСТИКА. ПОНЯТТЯ </a:t>
            </a:r>
            <a:r>
              <a:rPr lang="uk-UA" b="1">
                <a:solidFill>
                  <a:srgbClr val="000000"/>
                </a:solidFill>
                <a:latin typeface="TimesNewRomanPS-BoldMT"/>
              </a:rPr>
              <a:t>ТА ОСОБЛИВОСТІ</a:t>
            </a:r>
          </a:p>
          <a:p>
            <a:endParaRPr lang="uk-UA" b="1" dirty="0">
              <a:solidFill>
                <a:srgbClr val="000000"/>
              </a:solidFill>
              <a:latin typeface="TimesNewRomanPS-BoldMT"/>
            </a:endParaRPr>
          </a:p>
          <a:p>
            <a:r>
              <a:rPr lang="uk-UA" sz="1800" b="1" i="0" dirty="0">
                <a:solidFill>
                  <a:srgbClr val="000000"/>
                </a:solidFill>
                <a:effectLst/>
                <a:latin typeface="TimesNewRomanPS-BoldMT"/>
              </a:rPr>
              <a:t>            До основних причин використання складів в логістичній системі відносять такі:</a:t>
            </a:r>
          </a:p>
          <a:p>
            <a:pPr marL="285750" indent="-285750" algn="just">
              <a:buFontTx/>
              <a:buChar char="-"/>
            </a:pPr>
            <a:r>
              <a:rPr lang="uk-UA" sz="1800" b="0" i="0" dirty="0">
                <a:solidFill>
                  <a:srgbClr val="000000"/>
                </a:solidFill>
                <a:effectLst/>
                <a:latin typeface="TimesNewRomanPSMT"/>
              </a:rPr>
              <a:t>забезпечення безперебійного процесу виробництва за рахунок створення запасів матеріально-технічних ресурсів;</a:t>
            </a:r>
          </a:p>
          <a:p>
            <a:pPr marL="285750" indent="-285750" algn="just">
              <a:buFontTx/>
              <a:buChar char="-"/>
            </a:pPr>
            <a:r>
              <a:rPr lang="uk-UA" sz="1800" b="0" i="0" dirty="0">
                <a:solidFill>
                  <a:srgbClr val="000000"/>
                </a:solidFill>
                <a:effectLst/>
                <a:latin typeface="TimesNewRomanPSMT"/>
              </a:rPr>
              <a:t> координацію та вирівнювання попиту та пропозиції у постачанні та розподілі матеріально-технічних ресурсів за рахунок створення сезонних запасів; </a:t>
            </a:r>
          </a:p>
          <a:p>
            <a:pPr marL="285750" indent="-285750" algn="just">
              <a:buFontTx/>
              <a:buChar char="-"/>
            </a:pPr>
            <a:r>
              <a:rPr lang="uk-UA" sz="1800" b="0" i="0" dirty="0">
                <a:solidFill>
                  <a:srgbClr val="000000"/>
                </a:solidFill>
                <a:effectLst/>
                <a:latin typeface="TimesNewRomanPSMT"/>
              </a:rPr>
              <a:t>забезпечення максимального задоволення споживчого попиту </a:t>
            </a:r>
            <a:r>
              <a:rPr lang="uk-UA" sz="1800" b="0" i="0" dirty="0" err="1">
                <a:solidFill>
                  <a:srgbClr val="000000"/>
                </a:solidFill>
                <a:effectLst/>
                <a:latin typeface="TimesNewRomanPSMT"/>
              </a:rPr>
              <a:t>матеріальнотехнічні</a:t>
            </a:r>
            <a:r>
              <a:rPr lang="uk-UA" sz="1800" b="0" i="0" dirty="0">
                <a:solidFill>
                  <a:srgbClr val="000000"/>
                </a:solidFill>
                <a:effectLst/>
                <a:latin typeface="TimesNewRomanPSMT"/>
              </a:rPr>
              <a:t> ресурси за рахунок формування </a:t>
            </a:r>
            <a:r>
              <a:rPr lang="uk-UA" sz="1800" b="0" i="0" dirty="0" err="1">
                <a:solidFill>
                  <a:srgbClr val="000000"/>
                </a:solidFill>
                <a:effectLst/>
                <a:latin typeface="TimesNewRomanPSMT"/>
              </a:rPr>
              <a:t>асортимента</a:t>
            </a:r>
            <a:r>
              <a:rPr lang="uk-UA" sz="1800" b="0" i="0" dirty="0">
                <a:solidFill>
                  <a:srgbClr val="000000"/>
                </a:solidFill>
                <a:effectLst/>
                <a:latin typeface="TimesNewRomanPSMT"/>
              </a:rPr>
              <a:t> продукції; </a:t>
            </a:r>
          </a:p>
          <a:p>
            <a:pPr marL="285750" indent="-285750" algn="just">
              <a:buFontTx/>
              <a:buChar char="-"/>
            </a:pPr>
            <a:r>
              <a:rPr lang="uk-UA" sz="1800" b="0" i="0" dirty="0">
                <a:solidFill>
                  <a:srgbClr val="000000"/>
                </a:solidFill>
                <a:effectLst/>
                <a:latin typeface="TimesNewRomanPSMT"/>
              </a:rPr>
              <a:t>зменшення логістичних витрат під час транспортування з допомогою організації перевезень матеріально-технічних ресурсів економічними партіями; </a:t>
            </a:r>
          </a:p>
          <a:p>
            <a:pPr marL="285750" indent="-285750" algn="just">
              <a:buFontTx/>
              <a:buChar char="-"/>
            </a:pPr>
            <a:r>
              <a:rPr lang="uk-UA" sz="1800" b="0" i="0" dirty="0">
                <a:solidFill>
                  <a:srgbClr val="000000"/>
                </a:solidFill>
                <a:effectLst/>
                <a:latin typeface="TimesNewRomanPSMT"/>
              </a:rPr>
              <a:t>створення умов підтримки активної стратегії збуту; - збільшення географічного охоплення ринків збуту; </a:t>
            </a:r>
          </a:p>
          <a:p>
            <a:pPr marL="285750" indent="-285750">
              <a:buFontTx/>
              <a:buChar char="-"/>
            </a:pPr>
            <a:r>
              <a:rPr lang="uk-UA" sz="1800" b="0" i="0" dirty="0">
                <a:solidFill>
                  <a:srgbClr val="000000"/>
                </a:solidFill>
                <a:effectLst/>
                <a:latin typeface="TimesNewRomanPSMT"/>
              </a:rPr>
              <a:t>забезпечення гнучкої політики обслуговування та ін.</a:t>
            </a:r>
            <a:r>
              <a:rPr lang="uk-UA" dirty="0"/>
              <a:t> </a:t>
            </a:r>
          </a:p>
          <a:p>
            <a:r>
              <a:rPr lang="uk-UA" sz="1800" b="1" i="0" dirty="0">
                <a:solidFill>
                  <a:srgbClr val="242021"/>
                </a:solidFill>
                <a:effectLst/>
                <a:latin typeface="TimesNewRomanPS-BoldMT"/>
              </a:rPr>
              <a:t>Міжнародна складська логістика </a:t>
            </a:r>
            <a:r>
              <a:rPr lang="uk-UA" sz="1800" b="0" i="1" dirty="0">
                <a:solidFill>
                  <a:srgbClr val="242021"/>
                </a:solidFill>
                <a:effectLst/>
                <a:latin typeface="TimesNewRomanPS-ItalicMT"/>
              </a:rPr>
              <a:t>– це вид логістики, що керує комплексом взаємопов’язаних операцій, які забезпечують рух матеріальних і супутніх потоків в процесі приймання, розміщення, зберігання, обліку товарів і організації продажу споживачам при мінімальних витратах на організацію складського господарства, розрахунок оптимальної кількості складів та місця їх розташування.</a:t>
            </a:r>
            <a:r>
              <a:rPr lang="uk-UA" dirty="0"/>
              <a:t> </a:t>
            </a:r>
            <a:endParaRPr lang="uk-UA" sz="1800" b="1" i="0" dirty="0">
              <a:solidFill>
                <a:srgbClr val="000000"/>
              </a:solidFill>
              <a:effectLst/>
              <a:latin typeface="TimesNewRomanPS-BoldMT"/>
            </a:endParaRPr>
          </a:p>
          <a:p>
            <a:r>
              <a:rPr lang="uk-UA" sz="1800" b="0" i="0" dirty="0">
                <a:solidFill>
                  <a:srgbClr val="242021"/>
                </a:solidFill>
                <a:effectLst/>
                <a:latin typeface="TimesNewRomanPSMT"/>
              </a:rPr>
              <a:t>Основними завданнями складського господарства підприємства є:</a:t>
            </a:r>
          </a:p>
          <a:p>
            <a:r>
              <a:rPr lang="uk-UA" sz="1800" b="0" i="0" dirty="0">
                <a:solidFill>
                  <a:srgbClr val="242021"/>
                </a:solidFill>
                <a:effectLst/>
                <a:latin typeface="TimesNewRomanPSMT"/>
              </a:rPr>
              <a:t> – безперебійне забезпечення виробництва необхідними матеріальними ресурсами; </a:t>
            </a:r>
          </a:p>
          <a:p>
            <a:r>
              <a:rPr lang="uk-UA" sz="1800" b="0" i="0" dirty="0">
                <a:solidFill>
                  <a:srgbClr val="242021"/>
                </a:solidFill>
                <a:effectLst/>
                <a:latin typeface="TimesNewRomanPSMT"/>
              </a:rPr>
              <a:t>– забезпечення збереження матеріальних ресурсів; </a:t>
            </a:r>
          </a:p>
          <a:p>
            <a:r>
              <a:rPr lang="uk-UA" sz="1800" b="0" i="0" dirty="0">
                <a:solidFill>
                  <a:srgbClr val="242021"/>
                </a:solidFill>
                <a:effectLst/>
                <a:latin typeface="TimesNewRomanPSMT"/>
              </a:rPr>
              <a:t>– скорочення витрат при здійсненні складських операцій; </a:t>
            </a:r>
          </a:p>
          <a:p>
            <a:r>
              <a:rPr lang="uk-UA" sz="1800" b="0" i="0" dirty="0">
                <a:solidFill>
                  <a:srgbClr val="242021"/>
                </a:solidFill>
                <a:effectLst/>
                <a:latin typeface="TimesNewRomanPSMT"/>
              </a:rPr>
              <a:t>– підвищення продуктивності праці складського персоналу</a:t>
            </a:r>
            <a:r>
              <a:rPr lang="uk-UA" dirty="0"/>
              <a:t> </a:t>
            </a:r>
            <a:br>
              <a:rPr lang="uk-UA" dirty="0"/>
            </a:br>
            <a:endParaRPr lang="uk-UA" dirty="0"/>
          </a:p>
        </p:txBody>
      </p:sp>
    </p:spTree>
    <p:extLst>
      <p:ext uri="{BB962C8B-B14F-4D97-AF65-F5344CB8AC3E}">
        <p14:creationId xmlns:p14="http://schemas.microsoft.com/office/powerpoint/2010/main" val="1981397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F07F86-9950-13F8-4813-C8628016D7D6}"/>
              </a:ext>
            </a:extLst>
          </p:cNvPr>
          <p:cNvSpPr txBox="1"/>
          <p:nvPr/>
        </p:nvSpPr>
        <p:spPr>
          <a:xfrm>
            <a:off x="182880" y="166360"/>
            <a:ext cx="11805920" cy="2585323"/>
          </a:xfrm>
          <a:prstGeom prst="rect">
            <a:avLst/>
          </a:prstGeom>
          <a:noFill/>
        </p:spPr>
        <p:txBody>
          <a:bodyPr wrap="square">
            <a:spAutoFit/>
          </a:bodyPr>
          <a:lstStyle/>
          <a:p>
            <a:r>
              <a:rPr lang="uk-UA" sz="1800" b="0" i="0" dirty="0">
                <a:solidFill>
                  <a:srgbClr val="242021"/>
                </a:solidFill>
                <a:effectLst/>
                <a:latin typeface="TimesNewRomanPSMT"/>
              </a:rPr>
              <a:t>Американська Асоціація власників складів виділяє наступні функції складів загального користування:</a:t>
            </a:r>
          </a:p>
          <a:p>
            <a:r>
              <a:rPr lang="uk-UA" sz="1800" b="0" i="0" dirty="0">
                <a:solidFill>
                  <a:srgbClr val="242021"/>
                </a:solidFill>
                <a:effectLst/>
                <a:latin typeface="TimesNewRomanPSMT"/>
              </a:rPr>
              <a:t>– вантажопереробка, зберігання і розподіл;</a:t>
            </a:r>
          </a:p>
          <a:p>
            <a:r>
              <a:rPr lang="uk-UA" sz="1800" b="0" i="0" dirty="0">
                <a:solidFill>
                  <a:srgbClr val="242021"/>
                </a:solidFill>
                <a:effectLst/>
                <a:latin typeface="TimesNewRomanPSMT"/>
              </a:rPr>
              <a:t>– зберігання транзитних вантажів;</a:t>
            </a:r>
          </a:p>
          <a:p>
            <a:r>
              <a:rPr lang="uk-UA" sz="1800" b="0" i="0" dirty="0">
                <a:solidFill>
                  <a:srgbClr val="242021"/>
                </a:solidFill>
                <a:effectLst/>
                <a:latin typeface="TimesNewRomanPSMT"/>
              </a:rPr>
              <a:t>– контроль і регулювання умов зберігання (температура, вологість, освітленість, темрява і т. п.);</a:t>
            </a:r>
          </a:p>
          <a:p>
            <a:r>
              <a:rPr lang="uk-UA" sz="1800" b="0" i="0" dirty="0">
                <a:solidFill>
                  <a:srgbClr val="242021"/>
                </a:solidFill>
                <a:effectLst/>
                <a:latin typeface="TimesNewRomanPSMT"/>
              </a:rPr>
              <a:t>– надання складського простору в оренду;</a:t>
            </a:r>
          </a:p>
          <a:p>
            <a:r>
              <a:rPr lang="uk-UA" sz="1800" b="0" i="0" dirty="0">
                <a:solidFill>
                  <a:srgbClr val="242021"/>
                </a:solidFill>
                <a:effectLst/>
                <a:latin typeface="TimesNewRomanPSMT"/>
              </a:rPr>
              <a:t>– надання в оренду офісних приміщень і обладнання;</a:t>
            </a:r>
          </a:p>
          <a:p>
            <a:r>
              <a:rPr lang="uk-UA" sz="1800" b="0" i="0" dirty="0">
                <a:solidFill>
                  <a:srgbClr val="242021"/>
                </a:solidFill>
                <a:effectLst/>
                <a:latin typeface="TimesNewRomanPSMT"/>
              </a:rPr>
              <a:t>– надання інформації, пов’язаної з транспортуванням вантажів;</a:t>
            </a:r>
          </a:p>
          <a:p>
            <a:r>
              <a:rPr lang="uk-UA" sz="1800" b="0" i="0" dirty="0">
                <a:solidFill>
                  <a:srgbClr val="242021"/>
                </a:solidFill>
                <a:effectLst/>
                <a:latin typeface="TimesNewRomanPSMT"/>
              </a:rPr>
              <a:t>– фізичний розподіл ресурсів, товарів у межах складу;</a:t>
            </a:r>
            <a:r>
              <a:rPr lang="uk-UA" dirty="0"/>
              <a:t> </a:t>
            </a:r>
            <a:br>
              <a:rPr lang="uk-UA" dirty="0"/>
            </a:br>
            <a:endParaRPr lang="uk-UA" dirty="0"/>
          </a:p>
        </p:txBody>
      </p:sp>
      <p:sp>
        <p:nvSpPr>
          <p:cNvPr id="9" name="TextBox 8">
            <a:extLst>
              <a:ext uri="{FF2B5EF4-FFF2-40B4-BE49-F238E27FC236}">
                <a16:creationId xmlns:a16="http://schemas.microsoft.com/office/drawing/2014/main" id="{9B2E3E93-BD3D-944F-FDEA-CE539E4E69FB}"/>
              </a:ext>
            </a:extLst>
          </p:cNvPr>
          <p:cNvSpPr txBox="1"/>
          <p:nvPr/>
        </p:nvSpPr>
        <p:spPr>
          <a:xfrm>
            <a:off x="203200" y="2352884"/>
            <a:ext cx="11816080" cy="3970318"/>
          </a:xfrm>
          <a:prstGeom prst="rect">
            <a:avLst/>
          </a:prstGeom>
          <a:noFill/>
        </p:spPr>
        <p:txBody>
          <a:bodyPr wrap="square">
            <a:spAutoFit/>
          </a:bodyPr>
          <a:lstStyle/>
          <a:p>
            <a:r>
              <a:rPr lang="uk-UA" sz="1800" b="0" i="0" dirty="0">
                <a:solidFill>
                  <a:srgbClr val="242021"/>
                </a:solidFill>
                <a:effectLst/>
                <a:latin typeface="TimesNewRomanPSMT"/>
              </a:rPr>
              <a:t>– інформаційне та технічне обслуговування;</a:t>
            </a:r>
          </a:p>
          <a:p>
            <a:r>
              <a:rPr lang="uk-UA" sz="1800" b="0" i="0" dirty="0">
                <a:solidFill>
                  <a:srgbClr val="242021"/>
                </a:solidFill>
                <a:effectLst/>
                <a:latin typeface="TimesNewRomanPSMT"/>
              </a:rPr>
              <a:t>– групування;</a:t>
            </a:r>
          </a:p>
          <a:p>
            <a:r>
              <a:rPr lang="uk-UA" sz="1800" b="0" i="0" dirty="0">
                <a:solidFill>
                  <a:srgbClr val="242021"/>
                </a:solidFill>
                <a:effectLst/>
                <a:latin typeface="TimesNewRomanPSMT"/>
              </a:rPr>
              <a:t>– упаковка і сортування;</a:t>
            </a:r>
          </a:p>
          <a:p>
            <a:r>
              <a:rPr lang="uk-UA" sz="1800" b="0" i="0" dirty="0">
                <a:solidFill>
                  <a:srgbClr val="242021"/>
                </a:solidFill>
                <a:effectLst/>
                <a:latin typeface="TimesNewRomanPSMT"/>
              </a:rPr>
              <a:t>– дезінфекція та санобробка;</a:t>
            </a:r>
          </a:p>
          <a:p>
            <a:r>
              <a:rPr lang="uk-UA" sz="1800" b="0" i="0" dirty="0">
                <a:solidFill>
                  <a:srgbClr val="242021"/>
                </a:solidFill>
                <a:effectLst/>
                <a:latin typeface="TimesNewRomanPSMT"/>
              </a:rPr>
              <a:t>– маркування, прикріплення ярликів, підготовка трафаретів, захисна упаковка;</a:t>
            </a:r>
          </a:p>
          <a:p>
            <a:r>
              <a:rPr lang="uk-UA" sz="1800" b="0" i="0" dirty="0">
                <a:solidFill>
                  <a:srgbClr val="242021"/>
                </a:solidFill>
                <a:effectLst/>
                <a:latin typeface="TimesNewRomanPSMT"/>
              </a:rPr>
              <a:t>– поштові послуги та експрес-відправлення;</a:t>
            </a:r>
          </a:p>
          <a:p>
            <a:r>
              <a:rPr lang="uk-UA" sz="1800" b="0" i="0" dirty="0">
                <a:solidFill>
                  <a:srgbClr val="242021"/>
                </a:solidFill>
                <a:effectLst/>
                <a:latin typeface="TimesNewRomanPSMT"/>
              </a:rPr>
              <a:t>– навантаження-розвантаження;</a:t>
            </a:r>
          </a:p>
          <a:p>
            <a:r>
              <a:rPr lang="uk-UA" sz="1800" b="0" i="0" dirty="0">
                <a:solidFill>
                  <a:srgbClr val="242021"/>
                </a:solidFill>
                <a:effectLst/>
                <a:latin typeface="TimesNewRomanPSMT"/>
              </a:rPr>
              <a:t>– підготовчі роботи, тестування, випробування, зважування та інші види контролю;</a:t>
            </a:r>
          </a:p>
          <a:p>
            <a:r>
              <a:rPr lang="uk-UA" sz="1800" b="0" i="0" dirty="0">
                <a:solidFill>
                  <a:srgbClr val="242021"/>
                </a:solidFill>
                <a:effectLst/>
                <a:latin typeface="TimesNewRomanPSMT"/>
              </a:rPr>
              <a:t>– формування вантажних партій;</a:t>
            </a:r>
          </a:p>
          <a:p>
            <a:r>
              <a:rPr lang="uk-UA" sz="1800" b="0" i="0" dirty="0">
                <a:solidFill>
                  <a:srgbClr val="242021"/>
                </a:solidFill>
                <a:effectLst/>
                <a:latin typeface="TimesNewRomanPSMT"/>
              </a:rPr>
              <a:t>– підготовка місць та умов для спеціального зберігання;</a:t>
            </a:r>
          </a:p>
          <a:p>
            <a:r>
              <a:rPr lang="uk-UA" sz="1800" b="0" i="0" dirty="0">
                <a:solidFill>
                  <a:srgbClr val="242021"/>
                </a:solidFill>
                <a:effectLst/>
                <a:latin typeface="TimesNewRomanPSMT"/>
              </a:rPr>
              <a:t>– підготовка, оформлення і доставка товаросупроводжувальної документації;</a:t>
            </a:r>
          </a:p>
          <a:p>
            <a:r>
              <a:rPr lang="uk-UA" sz="1800" b="0" i="0" dirty="0">
                <a:solidFill>
                  <a:srgbClr val="242021"/>
                </a:solidFill>
                <a:effectLst/>
                <a:latin typeface="TimesNewRomanPSMT"/>
              </a:rPr>
              <a:t>– замовлення і надання транспортних засобів;</a:t>
            </a:r>
          </a:p>
          <a:p>
            <a:r>
              <a:rPr lang="uk-UA" sz="1800" b="0" i="0" dirty="0">
                <a:solidFill>
                  <a:srgbClr val="242021"/>
                </a:solidFill>
                <a:effectLst/>
                <a:latin typeface="TimesNewRomanPSMT"/>
              </a:rPr>
              <a:t>– обладнання транспортних засобів для доставки негабаритних вантажів;</a:t>
            </a:r>
            <a:r>
              <a:rPr lang="uk-UA" dirty="0"/>
              <a:t> </a:t>
            </a:r>
            <a:br>
              <a:rPr lang="uk-UA" dirty="0"/>
            </a:br>
            <a:endParaRPr lang="uk-UA" dirty="0"/>
          </a:p>
        </p:txBody>
      </p:sp>
    </p:spTree>
    <p:extLst>
      <p:ext uri="{BB962C8B-B14F-4D97-AF65-F5344CB8AC3E}">
        <p14:creationId xmlns:p14="http://schemas.microsoft.com/office/powerpoint/2010/main" val="3048895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B4B087-A5E4-9603-1D89-B39E5D97376E}"/>
              </a:ext>
            </a:extLst>
          </p:cNvPr>
          <p:cNvSpPr txBox="1"/>
          <p:nvPr/>
        </p:nvSpPr>
        <p:spPr>
          <a:xfrm>
            <a:off x="182880" y="205383"/>
            <a:ext cx="11602720" cy="3416320"/>
          </a:xfrm>
          <a:prstGeom prst="rect">
            <a:avLst/>
          </a:prstGeom>
          <a:noFill/>
        </p:spPr>
        <p:txBody>
          <a:bodyPr wrap="square">
            <a:spAutoFit/>
          </a:bodyPr>
          <a:lstStyle/>
          <a:p>
            <a:r>
              <a:rPr lang="uk-UA" sz="1800" b="0" i="0" dirty="0">
                <a:solidFill>
                  <a:srgbClr val="242021"/>
                </a:solidFill>
                <a:effectLst/>
                <a:latin typeface="TimesNewRomanPSMT"/>
              </a:rPr>
              <a:t>– оформлення складських документів з приймання, переадресування, транзиту та ін.;</a:t>
            </a:r>
          </a:p>
          <a:p>
            <a:r>
              <a:rPr lang="uk-UA" sz="1800" b="0" i="0" dirty="0">
                <a:solidFill>
                  <a:srgbClr val="242021"/>
                </a:solidFill>
                <a:effectLst/>
                <a:latin typeface="TimesNewRomanPSMT"/>
              </a:rPr>
              <a:t>– розподіл вантажних відправок;</a:t>
            </a:r>
          </a:p>
          <a:p>
            <a:r>
              <a:rPr lang="uk-UA" sz="1800" b="0" i="0" dirty="0">
                <a:solidFill>
                  <a:srgbClr val="242021"/>
                </a:solidFill>
                <a:effectLst/>
                <a:latin typeface="TimesNewRomanPSMT"/>
              </a:rPr>
              <a:t>– надання інформації про кредитування;</a:t>
            </a:r>
          </a:p>
          <a:p>
            <a:r>
              <a:rPr lang="uk-UA" sz="1800" b="0" i="0" dirty="0">
                <a:solidFill>
                  <a:srgbClr val="242021"/>
                </a:solidFill>
                <a:effectLst/>
                <a:latin typeface="TimesNewRomanPSMT"/>
              </a:rPr>
              <a:t>– надання в борг збережених товарів;</a:t>
            </a:r>
          </a:p>
          <a:p>
            <a:r>
              <a:rPr lang="uk-UA" sz="1800" b="0" i="0" dirty="0">
                <a:solidFill>
                  <a:srgbClr val="242021"/>
                </a:solidFill>
                <a:effectLst/>
                <a:latin typeface="TimesNewRomanPSMT"/>
              </a:rPr>
              <a:t>– територіально-складський сервіс;</a:t>
            </a:r>
          </a:p>
          <a:p>
            <a:r>
              <a:rPr lang="uk-UA" sz="1800" b="0" i="0" dirty="0">
                <a:solidFill>
                  <a:srgbClr val="242021"/>
                </a:solidFill>
                <a:effectLst/>
                <a:latin typeface="TimesNewRomanPSMT"/>
              </a:rPr>
              <a:t>– термінальний сервіс для вантажних перевезень різними видами транспорту;</a:t>
            </a:r>
          </a:p>
          <a:p>
            <a:r>
              <a:rPr lang="uk-UA" sz="1800" b="0" i="0" dirty="0">
                <a:solidFill>
                  <a:srgbClr val="242021"/>
                </a:solidFill>
                <a:effectLst/>
                <a:latin typeface="TimesNewRomanPSMT"/>
              </a:rPr>
              <a:t>– створення умов зберігання товарів, що вимагають нестандартного складського устаткування;</a:t>
            </a:r>
          </a:p>
          <a:p>
            <a:r>
              <a:rPr lang="uk-UA" sz="1800" b="0" i="0" dirty="0">
                <a:solidFill>
                  <a:srgbClr val="242021"/>
                </a:solidFill>
                <a:effectLst/>
                <a:latin typeface="TimesNewRomanPSMT"/>
              </a:rPr>
              <a:t>– відкрите зберігання вантажів;</a:t>
            </a:r>
          </a:p>
          <a:p>
            <a:r>
              <a:rPr lang="uk-UA" sz="1800" b="0" i="0" dirty="0">
                <a:solidFill>
                  <a:srgbClr val="242021"/>
                </a:solidFill>
                <a:effectLst/>
                <a:latin typeface="TimesNewRomanPSMT"/>
              </a:rPr>
              <a:t>– вантажопереробка, зберігання і </a:t>
            </a:r>
            <a:r>
              <a:rPr lang="uk-UA" sz="1800" b="0" i="0" dirty="0" err="1">
                <a:solidFill>
                  <a:srgbClr val="242021"/>
                </a:solidFill>
                <a:effectLst/>
                <a:latin typeface="TimesNewRomanPSMT"/>
              </a:rPr>
              <a:t>затарювання</a:t>
            </a:r>
            <a:r>
              <a:rPr lang="uk-UA" sz="1800" b="0" i="0" dirty="0">
                <a:solidFill>
                  <a:srgbClr val="242021"/>
                </a:solidFill>
                <a:effectLst/>
                <a:latin typeface="TimesNewRomanPSMT"/>
              </a:rPr>
              <a:t> дрібнооптових вантажних відправок;</a:t>
            </a:r>
          </a:p>
          <a:p>
            <a:r>
              <a:rPr lang="uk-UA" sz="1800" b="0" i="0" dirty="0">
                <a:solidFill>
                  <a:srgbClr val="242021"/>
                </a:solidFill>
                <a:effectLst/>
                <a:latin typeface="TimesNewRomanPSMT"/>
              </a:rPr>
              <a:t>– розлив, вантажопереробка, зберігання, бутелювання рідких вантажів;</a:t>
            </a:r>
          </a:p>
          <a:p>
            <a:r>
              <a:rPr lang="uk-UA" sz="1800" b="0" i="0" dirty="0">
                <a:solidFill>
                  <a:srgbClr val="242021"/>
                </a:solidFill>
                <a:effectLst/>
                <a:latin typeface="TimesNewRomanPSMT"/>
              </a:rPr>
              <a:t>– вантажопереробка і зберігання контейнерів</a:t>
            </a:r>
            <a:r>
              <a:rPr lang="uk-UA" dirty="0"/>
              <a:t> </a:t>
            </a:r>
            <a:br>
              <a:rPr lang="uk-UA" dirty="0"/>
            </a:br>
            <a:endParaRPr lang="uk-UA" dirty="0"/>
          </a:p>
        </p:txBody>
      </p:sp>
    </p:spTree>
    <p:extLst>
      <p:ext uri="{BB962C8B-B14F-4D97-AF65-F5344CB8AC3E}">
        <p14:creationId xmlns:p14="http://schemas.microsoft.com/office/powerpoint/2010/main" val="469685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2C5901-18C3-C343-979A-6912550234D6}"/>
              </a:ext>
            </a:extLst>
          </p:cNvPr>
          <p:cNvSpPr txBox="1"/>
          <p:nvPr/>
        </p:nvSpPr>
        <p:spPr>
          <a:xfrm>
            <a:off x="108625" y="139460"/>
            <a:ext cx="11974749" cy="3970318"/>
          </a:xfrm>
          <a:prstGeom prst="rect">
            <a:avLst/>
          </a:prstGeom>
          <a:noFill/>
        </p:spPr>
        <p:txBody>
          <a:bodyPr wrap="square">
            <a:spAutoFit/>
          </a:bodyPr>
          <a:lstStyle/>
          <a:p>
            <a:r>
              <a:rPr lang="uk-UA" sz="1800" b="1" i="0" dirty="0">
                <a:solidFill>
                  <a:srgbClr val="000000"/>
                </a:solidFill>
                <a:effectLst/>
                <a:latin typeface="TimesNewRomanPS-BoldMT"/>
              </a:rPr>
              <a:t>Складування </a:t>
            </a:r>
            <a:r>
              <a:rPr lang="uk-UA" sz="1800" b="0" i="0" dirty="0">
                <a:solidFill>
                  <a:srgbClr val="000000"/>
                </a:solidFill>
                <a:effectLst/>
                <a:latin typeface="TimesNewRomanPSMT"/>
              </a:rPr>
              <a:t>- логістична операція, що полягає в розміщення запасів учасниками логістичного каналу та забезпечує їх збереження, раціональне (оптимальне) розміщення, облік, постійне оновлення та безпечні умови роботи.</a:t>
            </a:r>
          </a:p>
          <a:p>
            <a:r>
              <a:rPr lang="uk-UA" sz="1800" b="1" i="0" dirty="0">
                <a:solidFill>
                  <a:srgbClr val="000000"/>
                </a:solidFill>
                <a:effectLst/>
                <a:latin typeface="TimesNewRomanPS-BoldMT"/>
              </a:rPr>
              <a:t>Склад</a:t>
            </a:r>
            <a:r>
              <a:rPr lang="uk-UA" sz="1800" b="0" i="0" dirty="0">
                <a:solidFill>
                  <a:srgbClr val="000000"/>
                </a:solidFill>
                <a:effectLst/>
                <a:latin typeface="TimesNewRomanPSMT"/>
              </a:rPr>
              <a:t>-складна технічна споруда (будівля, різноманітне обладнання та інші пристрої), призначене для прийому, розміщення, накопичення, зберігання, переробки та доставки продукції споживачам.</a:t>
            </a:r>
          </a:p>
          <a:p>
            <a:r>
              <a:rPr lang="uk-UA" sz="1800" b="1" i="0" dirty="0">
                <a:solidFill>
                  <a:srgbClr val="000000"/>
                </a:solidFill>
                <a:effectLst/>
                <a:latin typeface="TimesNewRomanPS-BoldMT"/>
              </a:rPr>
              <a:t>Складська логістика</a:t>
            </a:r>
            <a:r>
              <a:rPr lang="uk-UA" sz="1800" b="0" i="0" dirty="0">
                <a:solidFill>
                  <a:srgbClr val="000000"/>
                </a:solidFill>
                <a:effectLst/>
                <a:latin typeface="TimesNewRomanPSMT"/>
              </a:rPr>
              <a:t>-проектування, організація та управління складом.</a:t>
            </a:r>
          </a:p>
          <a:p>
            <a:r>
              <a:rPr lang="uk-UA" sz="1800" b="1" i="0" dirty="0">
                <a:solidFill>
                  <a:srgbClr val="000000"/>
                </a:solidFill>
                <a:effectLst/>
                <a:latin typeface="TimesNewRomanPS-BoldMT"/>
              </a:rPr>
              <a:t>Логістичний процес на складі</a:t>
            </a:r>
            <a:r>
              <a:rPr lang="uk-UA" sz="1800" b="0" i="0" dirty="0">
                <a:solidFill>
                  <a:srgbClr val="000000"/>
                </a:solidFill>
                <a:effectLst/>
                <a:latin typeface="TimesNewRomanPSMT"/>
              </a:rPr>
              <a:t>-упорядкована у часі послідовність логістичних операцій, інтегруючих функції постачання запасів, переробки вантажів та фізичного розподілу замовлення.</a:t>
            </a:r>
          </a:p>
          <a:p>
            <a:r>
              <a:rPr lang="uk-UA" sz="1800" b="1" i="0" dirty="0" err="1">
                <a:solidFill>
                  <a:srgbClr val="000000"/>
                </a:solidFill>
                <a:effectLst/>
                <a:latin typeface="TimesNewRomanPS-BoldMT"/>
              </a:rPr>
              <a:t>Комісіювання</a:t>
            </a:r>
            <a:r>
              <a:rPr lang="uk-UA" sz="1800" b="0" i="0" dirty="0">
                <a:solidFill>
                  <a:srgbClr val="000000"/>
                </a:solidFill>
                <a:effectLst/>
                <a:latin typeface="TimesNewRomanPSMT"/>
              </a:rPr>
              <a:t>-комплекс операцій з підготовки, відбору та сортування товарів та їх доставки відповідно до вимог </a:t>
            </a:r>
            <a:r>
              <a:rPr lang="uk-UA" sz="1800" b="0" i="0" dirty="0" err="1">
                <a:solidFill>
                  <a:srgbClr val="000000"/>
                </a:solidFill>
                <a:effectLst/>
                <a:latin typeface="TimesNewRomanPSMT"/>
              </a:rPr>
              <a:t>кліента</a:t>
            </a:r>
            <a:r>
              <a:rPr lang="uk-UA" sz="1800" b="0" i="0" dirty="0">
                <a:solidFill>
                  <a:srgbClr val="000000"/>
                </a:solidFill>
                <a:effectLst/>
                <a:latin typeface="TimesNewRomanPSMT"/>
              </a:rPr>
              <a:t>.</a:t>
            </a:r>
          </a:p>
          <a:p>
            <a:r>
              <a:rPr lang="uk-UA" sz="1800" b="1" i="0" dirty="0">
                <a:solidFill>
                  <a:srgbClr val="000000"/>
                </a:solidFill>
                <a:effectLst/>
                <a:latin typeface="TimesNewRomanPS-BoldMT"/>
              </a:rPr>
              <a:t>Вантажна одиниця </a:t>
            </a:r>
            <a:r>
              <a:rPr lang="uk-UA" sz="1800" b="0" i="0" dirty="0">
                <a:solidFill>
                  <a:srgbClr val="000000"/>
                </a:solidFill>
                <a:effectLst/>
                <a:latin typeface="TimesNewRomanPSMT"/>
              </a:rPr>
              <a:t>- деяка кількість товарів, які завантажують, транспортують, вивантажують та зберігають як єдину масу і які своїми параметрами пов'язують технологічні процеси на різних ділянках логістичного ланцюга в єдине ціле.</a:t>
            </a:r>
          </a:p>
          <a:p>
            <a:r>
              <a:rPr lang="uk-UA" sz="1800" b="1" i="0" dirty="0">
                <a:solidFill>
                  <a:srgbClr val="000000"/>
                </a:solidFill>
                <a:effectLst/>
                <a:latin typeface="TimesNewRomanPS-BoldMT"/>
              </a:rPr>
              <a:t>Стандартизована вантажна одиниця </a:t>
            </a:r>
            <a:r>
              <a:rPr lang="uk-UA" sz="1800" b="0" i="0" dirty="0">
                <a:solidFill>
                  <a:srgbClr val="000000"/>
                </a:solidFill>
                <a:effectLst/>
                <a:latin typeface="TimesNewRomanPSMT"/>
              </a:rPr>
              <a:t>- консолідовані промислові упаковки в єдиний стандартизований </a:t>
            </a:r>
            <a:r>
              <a:rPr lang="uk-UA" sz="1800" b="0" i="1" dirty="0">
                <a:solidFill>
                  <a:srgbClr val="000000"/>
                </a:solidFill>
                <a:effectLst/>
                <a:latin typeface="TimesNewRomanPS-ItalicMT"/>
              </a:rPr>
              <a:t>«</a:t>
            </a:r>
            <a:r>
              <a:rPr lang="uk-UA" sz="1800" b="0" i="0" dirty="0">
                <a:solidFill>
                  <a:srgbClr val="000000"/>
                </a:solidFill>
                <a:effectLst/>
                <a:latin typeface="TimesNewRomanPSMT"/>
              </a:rPr>
              <a:t>пакет</a:t>
            </a:r>
            <a:r>
              <a:rPr lang="uk-UA" sz="1800" b="0" i="1" dirty="0">
                <a:solidFill>
                  <a:srgbClr val="000000"/>
                </a:solidFill>
                <a:effectLst/>
                <a:latin typeface="TimesNewRomanPS-ItalicMT"/>
              </a:rPr>
              <a:t>»</a:t>
            </a:r>
            <a:r>
              <a:rPr lang="uk-UA" sz="1800" b="0" i="0" dirty="0">
                <a:solidFill>
                  <a:srgbClr val="000000"/>
                </a:solidFill>
                <a:effectLst/>
                <a:latin typeface="TimesNewRomanPSMT"/>
              </a:rPr>
              <a:t>, який є зручним для транспортування та вантажопереробки.</a:t>
            </a:r>
            <a:r>
              <a:rPr lang="uk-UA" dirty="0"/>
              <a:t> </a:t>
            </a:r>
            <a:br>
              <a:rPr lang="uk-UA" dirty="0"/>
            </a:br>
            <a:endParaRPr lang="uk-UA" dirty="0"/>
          </a:p>
        </p:txBody>
      </p:sp>
    </p:spTree>
    <p:extLst>
      <p:ext uri="{BB962C8B-B14F-4D97-AF65-F5344CB8AC3E}">
        <p14:creationId xmlns:p14="http://schemas.microsoft.com/office/powerpoint/2010/main" val="1906363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A79ABA-6734-F397-FE0A-662615259163}"/>
              </a:ext>
            </a:extLst>
          </p:cNvPr>
          <p:cNvSpPr>
            <a:spLocks noGrp="1"/>
          </p:cNvSpPr>
          <p:nvPr>
            <p:ph type="title"/>
          </p:nvPr>
        </p:nvSpPr>
        <p:spPr>
          <a:xfrm>
            <a:off x="457200" y="365125"/>
            <a:ext cx="10896600" cy="1325563"/>
          </a:xfrm>
        </p:spPr>
        <p:txBody>
          <a:bodyPr/>
          <a:lstStyle/>
          <a:p>
            <a:r>
              <a:rPr lang="uk-UA" dirty="0">
                <a:latin typeface="Times New Roman" panose="02020603050405020304" pitchFamily="18" charset="0"/>
                <a:cs typeface="Times New Roman" panose="02020603050405020304" pitchFamily="18" charset="0"/>
              </a:rPr>
              <a:t>Міжнародні класифікації складів</a:t>
            </a:r>
          </a:p>
        </p:txBody>
      </p:sp>
    </p:spTree>
    <p:extLst>
      <p:ext uri="{BB962C8B-B14F-4D97-AF65-F5344CB8AC3E}">
        <p14:creationId xmlns:p14="http://schemas.microsoft.com/office/powerpoint/2010/main" val="3065011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171CEA0-5A99-D6F2-EEAC-AB839C8A047A}"/>
              </a:ext>
            </a:extLst>
          </p:cNvPr>
          <p:cNvPicPr>
            <a:picLocks noChangeAspect="1"/>
          </p:cNvPicPr>
          <p:nvPr/>
        </p:nvPicPr>
        <p:blipFill>
          <a:blip r:embed="rId2"/>
          <a:stretch>
            <a:fillRect/>
          </a:stretch>
        </p:blipFill>
        <p:spPr>
          <a:xfrm>
            <a:off x="1828801" y="100012"/>
            <a:ext cx="7051039" cy="6657975"/>
          </a:xfrm>
          <a:prstGeom prst="rect">
            <a:avLst/>
          </a:prstGeom>
        </p:spPr>
      </p:pic>
    </p:spTree>
    <p:extLst>
      <p:ext uri="{BB962C8B-B14F-4D97-AF65-F5344CB8AC3E}">
        <p14:creationId xmlns:p14="http://schemas.microsoft.com/office/powerpoint/2010/main" val="1310520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9C6529-25C2-754D-4CDB-E1EB996ECBC3}"/>
              </a:ext>
            </a:extLst>
          </p:cNvPr>
          <p:cNvSpPr txBox="1"/>
          <p:nvPr/>
        </p:nvSpPr>
        <p:spPr>
          <a:xfrm>
            <a:off x="193040" y="225703"/>
            <a:ext cx="11704320" cy="2585323"/>
          </a:xfrm>
          <a:prstGeom prst="rect">
            <a:avLst/>
          </a:prstGeom>
          <a:noFill/>
        </p:spPr>
        <p:txBody>
          <a:bodyPr wrap="square">
            <a:spAutoFit/>
          </a:bodyPr>
          <a:lstStyle/>
          <a:p>
            <a:pPr algn="l" fontAlgn="base"/>
            <a:r>
              <a:rPr lang="uk-UA" b="0" i="0" dirty="0">
                <a:effectLst/>
                <a:latin typeface="Times New Roman" panose="02020603050405020304" pitchFamily="18" charset="0"/>
                <a:cs typeface="Times New Roman" panose="02020603050405020304" pitchFamily="18" charset="0"/>
              </a:rPr>
              <a:t>Класифікація складів за галузями логістики базується на функціях, які виконує склад. В цій типології виділяють 3 типи складських приміщень:</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Склади логістики постачання. Тут зберігають продукцію, що потрібна виготовлення. Це сировина, комплектуючі і так далі. Такі склади постачають виробників матеріалами для виготовлення продуктів.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Склади виробничої логістики. Тут зберігають продукцію, що знаходиться на проміжному етапі виготовлення. Також, такі склади постачають необхідні деталі й інструменти.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Склади розподільчої логістики. Сюди надходить продукція, яку вже можна реалізувати на ринках кінцевого споживача. </a:t>
            </a:r>
          </a:p>
          <a:p>
            <a:pPr algn="l" fontAlgn="base"/>
            <a:r>
              <a:rPr lang="uk-UA" b="0" i="0" dirty="0">
                <a:effectLst/>
                <a:latin typeface="Times New Roman" panose="02020603050405020304" pitchFamily="18" charset="0"/>
                <a:cs typeface="Times New Roman" panose="02020603050405020304" pitchFamily="18" charset="0"/>
              </a:rPr>
              <a:t>Таким чином, ця класифікація складів в логістиці чітко відображає рух матеріалів від виробника до ринку збуту.</a:t>
            </a:r>
          </a:p>
        </p:txBody>
      </p:sp>
      <p:sp>
        <p:nvSpPr>
          <p:cNvPr id="7" name="TextBox 6">
            <a:extLst>
              <a:ext uri="{FF2B5EF4-FFF2-40B4-BE49-F238E27FC236}">
                <a16:creationId xmlns:a16="http://schemas.microsoft.com/office/drawing/2014/main" id="{1C9EFDD8-9A39-91C2-E477-64E6BE9F701A}"/>
              </a:ext>
            </a:extLst>
          </p:cNvPr>
          <p:cNvSpPr txBox="1"/>
          <p:nvPr/>
        </p:nvSpPr>
        <p:spPr>
          <a:xfrm>
            <a:off x="182880" y="3088025"/>
            <a:ext cx="12009120" cy="3139321"/>
          </a:xfrm>
          <a:prstGeom prst="rect">
            <a:avLst/>
          </a:prstGeom>
          <a:noFill/>
        </p:spPr>
        <p:txBody>
          <a:bodyPr wrap="square">
            <a:spAutoFit/>
          </a:bodyPr>
          <a:lstStyle/>
          <a:p>
            <a:pPr algn="l" fontAlgn="base"/>
            <a:r>
              <a:rPr lang="uk-UA" b="0" i="0" dirty="0">
                <a:effectLst/>
                <a:latin typeface="Times New Roman" panose="02020603050405020304" pitchFamily="18" charset="0"/>
                <a:cs typeface="Times New Roman" panose="02020603050405020304" pitchFamily="18" charset="0"/>
              </a:rPr>
              <a:t>В класифікації складі за учасниками в системі логістики існує 5 типів приміщень: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Склади виробників. Беруть участь у технологічному процесі створення готової продукції з сировини та матеріалів.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Склади торговельних компаній. В цих приміщеннях зберігають продукцію, що була придбана для подальшої реалізації. Саме звідси товари починають свій шлях до споживачів.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Склади перевізників. Транспортні компанії забирають товари зі складів, після чого везуть їх до наступного пункту призначення. Таким пунктів може бути декілька, а всі вантажі потрібно десь зберігати.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Склади експедиторів. Експедиторські компанії беруть на себе роботу не лише з транспортування вантажів, а й з організації робіт. Таким чином, експедитор консолідує транспорті служби й налагоджує комунікацію з власником товару на момент перевезення.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Склади 3</a:t>
            </a:r>
            <a:r>
              <a:rPr lang="en-US" b="0" i="0" dirty="0">
                <a:effectLst/>
                <a:latin typeface="Times New Roman" panose="02020603050405020304" pitchFamily="18" charset="0"/>
                <a:cs typeface="Times New Roman" panose="02020603050405020304" pitchFamily="18" charset="0"/>
              </a:rPr>
              <a:t>PL-</a:t>
            </a:r>
            <a:r>
              <a:rPr lang="uk-UA" b="0" i="0" dirty="0">
                <a:effectLst/>
                <a:latin typeface="Times New Roman" panose="02020603050405020304" pitchFamily="18" charset="0"/>
                <a:cs typeface="Times New Roman" panose="02020603050405020304" pitchFamily="18" charset="0"/>
              </a:rPr>
              <a:t>операторів. Логістичні провайдери повністю контролюють ланцюги постачання: транспортують вантажі, займаються митним оформленням, зберігають товари, доставляють їх кінцевим користувачам. </a:t>
            </a:r>
          </a:p>
        </p:txBody>
      </p:sp>
    </p:spTree>
    <p:extLst>
      <p:ext uri="{BB962C8B-B14F-4D97-AF65-F5344CB8AC3E}">
        <p14:creationId xmlns:p14="http://schemas.microsoft.com/office/powerpoint/2010/main" val="2275329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CE9091-AE10-112C-DA24-3BAC3314AE61}"/>
              </a:ext>
            </a:extLst>
          </p:cNvPr>
          <p:cNvSpPr txBox="1"/>
          <p:nvPr/>
        </p:nvSpPr>
        <p:spPr>
          <a:xfrm>
            <a:off x="264160" y="348179"/>
            <a:ext cx="11623040" cy="1754326"/>
          </a:xfrm>
          <a:prstGeom prst="rect">
            <a:avLst/>
          </a:prstGeom>
          <a:noFill/>
        </p:spPr>
        <p:txBody>
          <a:bodyPr wrap="square">
            <a:spAutoFit/>
          </a:bodyPr>
          <a:lstStyle/>
          <a:p>
            <a:pPr algn="l" fontAlgn="base"/>
            <a:r>
              <a:rPr lang="uk-UA" b="0" i="0" dirty="0">
                <a:effectLst/>
                <a:latin typeface="Helvetica Neue"/>
              </a:rPr>
              <a:t>За формою власності:</a:t>
            </a:r>
          </a:p>
          <a:p>
            <a:pPr algn="l" fontAlgn="base">
              <a:buFont typeface="+mj-lt"/>
              <a:buAutoNum type="arabicPeriod"/>
            </a:pPr>
            <a:r>
              <a:rPr lang="uk-UA" b="0" i="0" dirty="0">
                <a:effectLst/>
                <a:latin typeface="Helvetica Neue"/>
              </a:rPr>
              <a:t>Власні —  склади, що придбала компанія. </a:t>
            </a:r>
          </a:p>
          <a:p>
            <a:pPr algn="l" fontAlgn="base">
              <a:buFont typeface="+mj-lt"/>
              <a:buAutoNum type="arabicPeriod"/>
            </a:pPr>
            <a:r>
              <a:rPr lang="uk-UA" b="0" i="0" dirty="0">
                <a:effectLst/>
                <a:latin typeface="Helvetica Neue"/>
              </a:rPr>
              <a:t>Комерційні —  це склади 3</a:t>
            </a:r>
            <a:r>
              <a:rPr lang="en-US" b="0" i="0" dirty="0">
                <a:effectLst/>
                <a:latin typeface="Helvetica Neue"/>
              </a:rPr>
              <a:t>PL-</a:t>
            </a:r>
            <a:r>
              <a:rPr lang="uk-UA" b="0" i="0" dirty="0">
                <a:effectLst/>
                <a:latin typeface="Helvetica Neue"/>
              </a:rPr>
              <a:t>операторів, коли компанія замовляє послуги зі зберігання, й, таким чином, використовує простір третьої особи. </a:t>
            </a:r>
          </a:p>
          <a:p>
            <a:pPr algn="l" fontAlgn="base">
              <a:buFont typeface="+mj-lt"/>
              <a:buAutoNum type="arabicPeriod"/>
            </a:pPr>
            <a:r>
              <a:rPr lang="uk-UA" b="0" i="0" dirty="0">
                <a:effectLst/>
                <a:latin typeface="Helvetica Neue"/>
              </a:rPr>
              <a:t>Орендовані —  склади, що компанія орендує у власника. </a:t>
            </a:r>
          </a:p>
          <a:p>
            <a:pPr algn="l" fontAlgn="base">
              <a:buFont typeface="+mj-lt"/>
              <a:buAutoNum type="arabicPeriod"/>
            </a:pPr>
            <a:r>
              <a:rPr lang="uk-UA" b="0" i="0" dirty="0">
                <a:effectLst/>
                <a:latin typeface="Helvetica Neue"/>
              </a:rPr>
              <a:t>Державні і муніципальні —  склади, що використовують в державних цілях.</a:t>
            </a:r>
          </a:p>
        </p:txBody>
      </p:sp>
      <p:sp>
        <p:nvSpPr>
          <p:cNvPr id="7" name="TextBox 6">
            <a:extLst>
              <a:ext uri="{FF2B5EF4-FFF2-40B4-BE49-F238E27FC236}">
                <a16:creationId xmlns:a16="http://schemas.microsoft.com/office/drawing/2014/main" id="{2E453903-108F-8452-E143-4B63BFE52BB5}"/>
              </a:ext>
            </a:extLst>
          </p:cNvPr>
          <p:cNvSpPr txBox="1"/>
          <p:nvPr/>
        </p:nvSpPr>
        <p:spPr>
          <a:xfrm>
            <a:off x="345440" y="2388166"/>
            <a:ext cx="11297920" cy="3693319"/>
          </a:xfrm>
          <a:prstGeom prst="rect">
            <a:avLst/>
          </a:prstGeom>
          <a:noFill/>
        </p:spPr>
        <p:txBody>
          <a:bodyPr wrap="square">
            <a:spAutoFit/>
          </a:bodyPr>
          <a:lstStyle/>
          <a:p>
            <a:pPr algn="l" fontAlgn="base"/>
            <a:r>
              <a:rPr lang="ru-RU" b="0" i="0" dirty="0">
                <a:effectLst/>
                <a:latin typeface="Helvetica Neue"/>
              </a:rPr>
              <a:t>За </a:t>
            </a:r>
            <a:r>
              <a:rPr lang="ru-RU" b="0" i="0" dirty="0" err="1">
                <a:effectLst/>
                <a:latin typeface="Helvetica Neue"/>
              </a:rPr>
              <a:t>функціональним</a:t>
            </a:r>
            <a:r>
              <a:rPr lang="ru-RU" b="0" i="0" dirty="0">
                <a:effectLst/>
                <a:latin typeface="Helvetica Neue"/>
              </a:rPr>
              <a:t> </a:t>
            </a:r>
            <a:r>
              <a:rPr lang="ru-RU" b="0" i="0" dirty="0" err="1">
                <a:effectLst/>
                <a:latin typeface="Helvetica Neue"/>
              </a:rPr>
              <a:t>призначенням</a:t>
            </a:r>
            <a:r>
              <a:rPr lang="ru-RU" dirty="0">
                <a:latin typeface="Helvetica Neue"/>
              </a:rPr>
              <a:t>:</a:t>
            </a:r>
            <a:endParaRPr lang="ru-RU" b="0" i="0" dirty="0">
              <a:effectLst/>
              <a:latin typeface="Helvetica Neue"/>
            </a:endParaRPr>
          </a:p>
          <a:p>
            <a:pPr algn="l" fontAlgn="base">
              <a:buFont typeface="+mj-lt"/>
              <a:buAutoNum type="arabicPeriod"/>
            </a:pPr>
            <a:r>
              <a:rPr lang="ru-RU" b="0" i="0" dirty="0">
                <a:effectLst/>
                <a:latin typeface="Helvetica Neue"/>
              </a:rPr>
              <a:t>Для </a:t>
            </a:r>
            <a:r>
              <a:rPr lang="ru-RU" b="0" i="0" dirty="0" err="1">
                <a:effectLst/>
                <a:latin typeface="Helvetica Neue"/>
              </a:rPr>
              <a:t>довгострокового</a:t>
            </a:r>
            <a:r>
              <a:rPr lang="ru-RU" b="0" i="0" dirty="0">
                <a:effectLst/>
                <a:latin typeface="Helvetica Neue"/>
              </a:rPr>
              <a:t> </a:t>
            </a:r>
            <a:r>
              <a:rPr lang="ru-RU" b="0" i="0" dirty="0" err="1">
                <a:effectLst/>
                <a:latin typeface="Helvetica Neue"/>
              </a:rPr>
              <a:t>зберігання</a:t>
            </a:r>
            <a:r>
              <a:rPr lang="ru-RU" b="0" i="0" dirty="0">
                <a:effectLst/>
                <a:latin typeface="Helvetica Neue"/>
              </a:rPr>
              <a:t> </a:t>
            </a:r>
            <a:r>
              <a:rPr lang="ru-RU" b="0" i="0" dirty="0" err="1">
                <a:effectLst/>
                <a:latin typeface="Helvetica Neue"/>
              </a:rPr>
              <a:t>продуктів</a:t>
            </a:r>
            <a:r>
              <a:rPr lang="ru-RU" b="0" i="0" dirty="0">
                <a:effectLst/>
                <a:latin typeface="Helvetica Neue"/>
              </a:rPr>
              <a:t>. Тут </a:t>
            </a:r>
            <a:r>
              <a:rPr lang="ru-RU" b="0" i="0" dirty="0" err="1">
                <a:effectLst/>
                <a:latin typeface="Helvetica Neue"/>
              </a:rPr>
              <a:t>знаходяться</a:t>
            </a:r>
            <a:r>
              <a:rPr lang="ru-RU" b="0" i="0" dirty="0">
                <a:effectLst/>
                <a:latin typeface="Helvetica Neue"/>
              </a:rPr>
              <a:t> запаси на </a:t>
            </a:r>
            <a:r>
              <a:rPr lang="ru-RU" b="0" i="0" dirty="0" err="1">
                <a:effectLst/>
                <a:latin typeface="Helvetica Neue"/>
              </a:rPr>
              <a:t>випадок</a:t>
            </a:r>
            <a:r>
              <a:rPr lang="ru-RU" b="0" i="0" dirty="0">
                <a:effectLst/>
                <a:latin typeface="Helvetica Neue"/>
              </a:rPr>
              <a:t> </a:t>
            </a:r>
            <a:r>
              <a:rPr lang="ru-RU" b="0" i="0" dirty="0" err="1">
                <a:effectLst/>
                <a:latin typeface="Helvetica Neue"/>
              </a:rPr>
              <a:t>непередбачених</a:t>
            </a:r>
            <a:r>
              <a:rPr lang="ru-RU" b="0" i="0" dirty="0">
                <a:effectLst/>
                <a:latin typeface="Helvetica Neue"/>
              </a:rPr>
              <a:t> </a:t>
            </a:r>
            <a:r>
              <a:rPr lang="ru-RU" b="0" i="0" dirty="0" err="1">
                <a:effectLst/>
                <a:latin typeface="Helvetica Neue"/>
              </a:rPr>
              <a:t>ситуацій</a:t>
            </a:r>
            <a:r>
              <a:rPr lang="ru-RU" b="0" i="0" dirty="0">
                <a:effectLst/>
                <a:latin typeface="Helvetica Neue"/>
              </a:rPr>
              <a:t>. </a:t>
            </a:r>
          </a:p>
          <a:p>
            <a:pPr algn="l" fontAlgn="base">
              <a:buFont typeface="+mj-lt"/>
              <a:buAutoNum type="arabicPeriod"/>
            </a:pPr>
            <a:r>
              <a:rPr lang="ru-RU" b="0" i="0" dirty="0">
                <a:effectLst/>
                <a:latin typeface="Helvetica Neue"/>
              </a:rPr>
              <a:t>Для перевалки </a:t>
            </a:r>
            <a:r>
              <a:rPr lang="ru-RU" b="0" i="0" dirty="0" err="1">
                <a:effectLst/>
                <a:latin typeface="Helvetica Neue"/>
              </a:rPr>
              <a:t>вантажів</a:t>
            </a:r>
            <a:r>
              <a:rPr lang="ru-RU" b="0" i="0" dirty="0">
                <a:effectLst/>
                <a:latin typeface="Helvetica Neue"/>
              </a:rPr>
              <a:t>. </a:t>
            </a:r>
            <a:r>
              <a:rPr lang="ru-RU" b="0" i="0" dirty="0" err="1">
                <a:effectLst/>
                <a:latin typeface="Helvetica Neue"/>
              </a:rPr>
              <a:t>Це</a:t>
            </a:r>
            <a:r>
              <a:rPr lang="ru-RU" b="0" i="0" dirty="0">
                <a:effectLst/>
                <a:latin typeface="Helvetica Neue"/>
              </a:rPr>
              <a:t> </a:t>
            </a:r>
            <a:r>
              <a:rPr lang="ru-RU" b="0" i="0" dirty="0" err="1">
                <a:effectLst/>
                <a:latin typeface="Helvetica Neue"/>
              </a:rPr>
              <a:t>склади</a:t>
            </a:r>
            <a:r>
              <a:rPr lang="ru-RU" b="0" i="0" dirty="0">
                <a:effectLst/>
                <a:latin typeface="Helvetica Neue"/>
              </a:rPr>
              <a:t> </a:t>
            </a:r>
            <a:r>
              <a:rPr lang="ru-RU" b="0" i="0" dirty="0" err="1">
                <a:effectLst/>
                <a:latin typeface="Helvetica Neue"/>
              </a:rPr>
              <a:t>зберігання</a:t>
            </a:r>
            <a:r>
              <a:rPr lang="ru-RU" b="0" i="0" dirty="0">
                <a:effectLst/>
                <a:latin typeface="Helvetica Neue"/>
              </a:rPr>
              <a:t> </a:t>
            </a:r>
            <a:r>
              <a:rPr lang="ru-RU" b="0" i="0" dirty="0" err="1">
                <a:effectLst/>
                <a:latin typeface="Helvetica Neue"/>
              </a:rPr>
              <a:t>вантажів</a:t>
            </a:r>
            <a:r>
              <a:rPr lang="ru-RU" b="0" i="0" dirty="0">
                <a:effectLst/>
                <a:latin typeface="Helvetica Neue"/>
              </a:rPr>
              <a:t> </a:t>
            </a:r>
            <a:r>
              <a:rPr lang="ru-RU" b="0" i="0" dirty="0" err="1">
                <a:effectLst/>
                <a:latin typeface="Helvetica Neue"/>
              </a:rPr>
              <a:t>протягом</a:t>
            </a:r>
            <a:r>
              <a:rPr lang="ru-RU" b="0" i="0" dirty="0">
                <a:effectLst/>
                <a:latin typeface="Helvetica Neue"/>
              </a:rPr>
              <a:t> </a:t>
            </a:r>
            <a:r>
              <a:rPr lang="ru-RU" b="0" i="0" dirty="0" err="1">
                <a:effectLst/>
                <a:latin typeface="Helvetica Neue"/>
              </a:rPr>
              <a:t>завантаження</a:t>
            </a:r>
            <a:r>
              <a:rPr lang="ru-RU" b="0" i="0" dirty="0">
                <a:effectLst/>
                <a:latin typeface="Helvetica Neue"/>
              </a:rPr>
              <a:t> і </a:t>
            </a:r>
            <a:r>
              <a:rPr lang="ru-RU" b="0" i="0" dirty="0" err="1">
                <a:effectLst/>
                <a:latin typeface="Helvetica Neue"/>
              </a:rPr>
              <a:t>розвантаження</a:t>
            </a:r>
            <a:r>
              <a:rPr lang="ru-RU" b="0" i="0" dirty="0">
                <a:effectLst/>
                <a:latin typeface="Helvetica Neue"/>
              </a:rPr>
              <a:t>. Як правило, вони </a:t>
            </a:r>
            <a:r>
              <a:rPr lang="ru-RU" b="0" i="0" dirty="0" err="1">
                <a:effectLst/>
                <a:latin typeface="Helvetica Neue"/>
              </a:rPr>
              <a:t>знаходяться</a:t>
            </a:r>
            <a:r>
              <a:rPr lang="ru-RU" b="0" i="0" dirty="0">
                <a:effectLst/>
                <a:latin typeface="Helvetica Neue"/>
              </a:rPr>
              <a:t> </a:t>
            </a:r>
            <a:r>
              <a:rPr lang="ru-RU" b="0" i="0" dirty="0" err="1">
                <a:effectLst/>
                <a:latin typeface="Helvetica Neue"/>
              </a:rPr>
              <a:t>близько</a:t>
            </a:r>
            <a:r>
              <a:rPr lang="ru-RU" b="0" i="0" dirty="0">
                <a:effectLst/>
                <a:latin typeface="Helvetica Neue"/>
              </a:rPr>
              <a:t> </a:t>
            </a:r>
            <a:r>
              <a:rPr lang="ru-RU" b="0" i="0" dirty="0" err="1">
                <a:effectLst/>
                <a:latin typeface="Helvetica Neue"/>
              </a:rPr>
              <a:t>магістралей</a:t>
            </a:r>
            <a:r>
              <a:rPr lang="ru-RU" b="0" i="0" dirty="0">
                <a:effectLst/>
                <a:latin typeface="Helvetica Neue"/>
              </a:rPr>
              <a:t>, в портах й </a:t>
            </a:r>
            <a:r>
              <a:rPr lang="ru-RU" b="0" i="0" dirty="0" err="1">
                <a:effectLst/>
                <a:latin typeface="Helvetica Neue"/>
              </a:rPr>
              <a:t>аеропортах</a:t>
            </a:r>
            <a:r>
              <a:rPr lang="ru-RU" b="0" i="0" dirty="0">
                <a:effectLst/>
                <a:latin typeface="Helvetica Neue"/>
              </a:rPr>
              <a:t>. </a:t>
            </a:r>
          </a:p>
          <a:p>
            <a:pPr algn="l" fontAlgn="base">
              <a:buFont typeface="+mj-lt"/>
              <a:buAutoNum type="arabicPeriod"/>
            </a:pPr>
            <a:r>
              <a:rPr lang="ru-RU" b="0" i="0" dirty="0">
                <a:effectLst/>
                <a:latin typeface="Helvetica Neue"/>
              </a:rPr>
              <a:t>Для </a:t>
            </a:r>
            <a:r>
              <a:rPr lang="ru-RU" b="0" i="0" dirty="0" err="1">
                <a:effectLst/>
                <a:latin typeface="Helvetica Neue"/>
              </a:rPr>
              <a:t>розподілу</a:t>
            </a:r>
            <a:r>
              <a:rPr lang="ru-RU" b="0" i="0" dirty="0">
                <a:effectLst/>
                <a:latin typeface="Helvetica Neue"/>
              </a:rPr>
              <a:t> </a:t>
            </a:r>
            <a:r>
              <a:rPr lang="ru-RU" b="0" i="0" dirty="0" err="1">
                <a:effectLst/>
                <a:latin typeface="Helvetica Neue"/>
              </a:rPr>
              <a:t>товарів</a:t>
            </a:r>
            <a:r>
              <a:rPr lang="ru-RU" b="0" i="0" dirty="0">
                <a:effectLst/>
                <a:latin typeface="Helvetica Neue"/>
              </a:rPr>
              <a:t>. Тут </a:t>
            </a:r>
            <a:r>
              <a:rPr lang="ru-RU" b="0" i="0" dirty="0" err="1">
                <a:effectLst/>
                <a:latin typeface="Helvetica Neue"/>
              </a:rPr>
              <a:t>товари</a:t>
            </a:r>
            <a:r>
              <a:rPr lang="ru-RU" b="0" i="0" dirty="0">
                <a:effectLst/>
                <a:latin typeface="Helvetica Neue"/>
              </a:rPr>
              <a:t>, </a:t>
            </a:r>
            <a:r>
              <a:rPr lang="ru-RU" b="0" i="0" dirty="0" err="1">
                <a:effectLst/>
                <a:latin typeface="Helvetica Neue"/>
              </a:rPr>
              <a:t>що</a:t>
            </a:r>
            <a:r>
              <a:rPr lang="ru-RU" b="0" i="0" dirty="0">
                <a:effectLst/>
                <a:latin typeface="Helvetica Neue"/>
              </a:rPr>
              <a:t> </a:t>
            </a:r>
            <a:r>
              <a:rPr lang="ru-RU" b="0" i="0" dirty="0" err="1">
                <a:effectLst/>
                <a:latin typeface="Helvetica Neue"/>
              </a:rPr>
              <a:t>надходять</a:t>
            </a:r>
            <a:r>
              <a:rPr lang="ru-RU" b="0" i="0" dirty="0">
                <a:effectLst/>
                <a:latin typeface="Helvetica Neue"/>
              </a:rPr>
              <a:t> </a:t>
            </a:r>
            <a:r>
              <a:rPr lang="ru-RU" b="0" i="0" dirty="0" err="1">
                <a:effectLst/>
                <a:latin typeface="Helvetica Neue"/>
              </a:rPr>
              <a:t>від</a:t>
            </a:r>
            <a:r>
              <a:rPr lang="ru-RU" b="0" i="0" dirty="0">
                <a:effectLst/>
                <a:latin typeface="Helvetica Neue"/>
              </a:rPr>
              <a:t> </a:t>
            </a:r>
            <a:r>
              <a:rPr lang="ru-RU" b="0" i="0" dirty="0" err="1">
                <a:effectLst/>
                <a:latin typeface="Helvetica Neue"/>
              </a:rPr>
              <a:t>виробників</a:t>
            </a:r>
            <a:r>
              <a:rPr lang="ru-RU" b="0" i="0" dirty="0">
                <a:effectLst/>
                <a:latin typeface="Helvetica Neue"/>
              </a:rPr>
              <a:t> </a:t>
            </a:r>
            <a:r>
              <a:rPr lang="ru-RU" b="0" i="0" dirty="0" err="1">
                <a:effectLst/>
                <a:latin typeface="Helvetica Neue"/>
              </a:rPr>
              <a:t>перетворюють</a:t>
            </a:r>
            <a:r>
              <a:rPr lang="ru-RU" b="0" i="0" dirty="0">
                <a:effectLst/>
                <a:latin typeface="Helvetica Neue"/>
              </a:rPr>
              <a:t> на </a:t>
            </a:r>
            <a:r>
              <a:rPr lang="ru-RU" b="0" i="0" dirty="0" err="1">
                <a:effectLst/>
                <a:latin typeface="Helvetica Neue"/>
              </a:rPr>
              <a:t>торгівельний</a:t>
            </a:r>
            <a:r>
              <a:rPr lang="ru-RU" b="0" i="0" dirty="0">
                <a:effectLst/>
                <a:latin typeface="Helvetica Neue"/>
              </a:rPr>
              <a:t> </a:t>
            </a:r>
            <a:r>
              <a:rPr lang="ru-RU" b="0" i="0" dirty="0" err="1">
                <a:effectLst/>
                <a:latin typeface="Helvetica Neue"/>
              </a:rPr>
              <a:t>асортимент</a:t>
            </a:r>
            <a:r>
              <a:rPr lang="ru-RU" b="0" i="0" dirty="0">
                <a:effectLst/>
                <a:latin typeface="Helvetica Neue"/>
              </a:rPr>
              <a:t>. В </a:t>
            </a:r>
            <a:r>
              <a:rPr lang="ru-RU" b="0" i="0" dirty="0" err="1">
                <a:effectLst/>
                <a:latin typeface="Helvetica Neue"/>
              </a:rPr>
              <a:t>розподільчому</a:t>
            </a:r>
            <a:r>
              <a:rPr lang="ru-RU" b="0" i="0" dirty="0">
                <a:effectLst/>
                <a:latin typeface="Helvetica Neue"/>
              </a:rPr>
              <a:t> </a:t>
            </a:r>
            <a:r>
              <a:rPr lang="ru-RU" b="0" i="0" dirty="0" err="1">
                <a:effectLst/>
                <a:latin typeface="Helvetica Neue"/>
              </a:rPr>
              <a:t>центрі</a:t>
            </a:r>
            <a:r>
              <a:rPr lang="ru-RU" b="0" i="0" dirty="0">
                <a:effectLst/>
                <a:latin typeface="Helvetica Neue"/>
              </a:rPr>
              <a:t> </a:t>
            </a:r>
            <a:r>
              <a:rPr lang="ru-RU" b="0" i="0" dirty="0" err="1">
                <a:effectLst/>
                <a:latin typeface="Helvetica Neue"/>
              </a:rPr>
              <a:t>приймають</a:t>
            </a:r>
            <a:r>
              <a:rPr lang="ru-RU" b="0" i="0" dirty="0">
                <a:effectLst/>
                <a:latin typeface="Helvetica Neue"/>
              </a:rPr>
              <a:t> </a:t>
            </a:r>
            <a:r>
              <a:rPr lang="ru-RU" b="0" i="0" dirty="0" err="1">
                <a:effectLst/>
                <a:latin typeface="Helvetica Neue"/>
              </a:rPr>
              <a:t>продукцію</a:t>
            </a:r>
            <a:r>
              <a:rPr lang="ru-RU" b="0" i="0" dirty="0">
                <a:effectLst/>
                <a:latin typeface="Helvetica Neue"/>
              </a:rPr>
              <a:t> для </a:t>
            </a:r>
            <a:r>
              <a:rPr lang="ru-RU" b="0" i="0" dirty="0" err="1">
                <a:effectLst/>
                <a:latin typeface="Helvetica Neue"/>
              </a:rPr>
              <a:t>зберігання</a:t>
            </a:r>
            <a:r>
              <a:rPr lang="ru-RU" b="0" i="0" dirty="0">
                <a:effectLst/>
                <a:latin typeface="Helvetica Neue"/>
              </a:rPr>
              <a:t>, </a:t>
            </a:r>
            <a:r>
              <a:rPr lang="ru-RU" b="0" i="0" dirty="0" err="1">
                <a:effectLst/>
                <a:latin typeface="Helvetica Neue"/>
              </a:rPr>
              <a:t>комплектують</a:t>
            </a:r>
            <a:r>
              <a:rPr lang="ru-RU" b="0" i="0" dirty="0">
                <a:effectLst/>
                <a:latin typeface="Helvetica Neue"/>
              </a:rPr>
              <a:t> </a:t>
            </a:r>
            <a:r>
              <a:rPr lang="ru-RU" b="0" i="0" dirty="0" err="1">
                <a:effectLst/>
                <a:latin typeface="Helvetica Neue"/>
              </a:rPr>
              <a:t>замовлення</a:t>
            </a:r>
            <a:r>
              <a:rPr lang="ru-RU" b="0" i="0" dirty="0">
                <a:effectLst/>
                <a:latin typeface="Helvetica Neue"/>
              </a:rPr>
              <a:t> для </a:t>
            </a:r>
            <a:r>
              <a:rPr lang="ru-RU" b="0" i="0" dirty="0" err="1">
                <a:effectLst/>
                <a:latin typeface="Helvetica Neue"/>
              </a:rPr>
              <a:t>роздрібних</a:t>
            </a:r>
            <a:r>
              <a:rPr lang="ru-RU" b="0" i="0" dirty="0">
                <a:effectLst/>
                <a:latin typeface="Helvetica Neue"/>
              </a:rPr>
              <a:t> мереж, </a:t>
            </a:r>
            <a:r>
              <a:rPr lang="ru-RU" b="0" i="0" dirty="0" err="1">
                <a:effectLst/>
                <a:latin typeface="Helvetica Neue"/>
              </a:rPr>
              <a:t>слідкують</a:t>
            </a:r>
            <a:r>
              <a:rPr lang="ru-RU" b="0" i="0" dirty="0">
                <a:effectLst/>
                <a:latin typeface="Helvetica Neue"/>
              </a:rPr>
              <a:t> за </a:t>
            </a:r>
            <a:r>
              <a:rPr lang="ru-RU" b="0" i="0" dirty="0" err="1">
                <a:effectLst/>
                <a:latin typeface="Helvetica Neue"/>
              </a:rPr>
              <a:t>залишками</a:t>
            </a:r>
            <a:r>
              <a:rPr lang="ru-RU" b="0" i="0" dirty="0">
                <a:effectLst/>
                <a:latin typeface="Helvetica Neue"/>
              </a:rPr>
              <a:t> </a:t>
            </a:r>
            <a:r>
              <a:rPr lang="ru-RU" b="0" i="0" dirty="0" err="1">
                <a:effectLst/>
                <a:latin typeface="Helvetica Neue"/>
              </a:rPr>
              <a:t>товарів</a:t>
            </a:r>
            <a:r>
              <a:rPr lang="ru-RU" b="0" i="0" dirty="0">
                <a:effectLst/>
                <a:latin typeface="Helvetica Neue"/>
              </a:rPr>
              <a:t>, браком і так </a:t>
            </a:r>
            <a:r>
              <a:rPr lang="ru-RU" b="0" i="0" dirty="0" err="1">
                <a:effectLst/>
                <a:latin typeface="Helvetica Neue"/>
              </a:rPr>
              <a:t>далі</a:t>
            </a:r>
            <a:r>
              <a:rPr lang="ru-RU" b="0" i="0" dirty="0">
                <a:effectLst/>
                <a:latin typeface="Helvetica Neue"/>
              </a:rPr>
              <a:t>. </a:t>
            </a:r>
          </a:p>
          <a:p>
            <a:pPr algn="l" fontAlgn="base">
              <a:buFont typeface="+mj-lt"/>
              <a:buAutoNum type="arabicPeriod"/>
            </a:pPr>
            <a:r>
              <a:rPr lang="ru-RU" b="0" i="0" dirty="0">
                <a:effectLst/>
                <a:latin typeface="Helvetica Neue"/>
              </a:rPr>
              <a:t>Для сезонного </a:t>
            </a:r>
            <a:r>
              <a:rPr lang="ru-RU" b="0" i="0" dirty="0" err="1">
                <a:effectLst/>
                <a:latin typeface="Helvetica Neue"/>
              </a:rPr>
              <a:t>зберігання</a:t>
            </a:r>
            <a:r>
              <a:rPr lang="ru-RU" b="0" i="0" dirty="0">
                <a:effectLst/>
                <a:latin typeface="Helvetica Neue"/>
              </a:rPr>
              <a:t>. Тут </a:t>
            </a:r>
            <a:r>
              <a:rPr lang="ru-RU" b="0" i="0" dirty="0" err="1">
                <a:effectLst/>
                <a:latin typeface="Helvetica Neue"/>
              </a:rPr>
              <a:t>знаходяться</a:t>
            </a:r>
            <a:r>
              <a:rPr lang="ru-RU" b="0" i="0" dirty="0">
                <a:effectLst/>
                <a:latin typeface="Helvetica Neue"/>
              </a:rPr>
              <a:t> </a:t>
            </a:r>
            <a:r>
              <a:rPr lang="ru-RU" b="0" i="0" dirty="0" err="1">
                <a:effectLst/>
                <a:latin typeface="Helvetica Neue"/>
              </a:rPr>
              <a:t>товари</a:t>
            </a:r>
            <a:r>
              <a:rPr lang="ru-RU" b="0" i="0" dirty="0">
                <a:effectLst/>
                <a:latin typeface="Helvetica Neue"/>
              </a:rPr>
              <a:t>, </a:t>
            </a:r>
            <a:r>
              <a:rPr lang="ru-RU" b="0" i="0" dirty="0" err="1">
                <a:effectLst/>
                <a:latin typeface="Helvetica Neue"/>
              </a:rPr>
              <a:t>що</a:t>
            </a:r>
            <a:r>
              <a:rPr lang="ru-RU" b="0" i="0" dirty="0">
                <a:effectLst/>
                <a:latin typeface="Helvetica Neue"/>
              </a:rPr>
              <a:t> </a:t>
            </a:r>
            <a:r>
              <a:rPr lang="ru-RU" b="0" i="0" dirty="0" err="1">
                <a:effectLst/>
                <a:latin typeface="Helvetica Neue"/>
              </a:rPr>
              <a:t>продають</a:t>
            </a:r>
            <a:r>
              <a:rPr lang="ru-RU" b="0" i="0" dirty="0">
                <a:effectLst/>
                <a:latin typeface="Helvetica Neue"/>
              </a:rPr>
              <a:t> </a:t>
            </a:r>
            <a:r>
              <a:rPr lang="ru-RU" b="0" i="0" dirty="0" err="1">
                <a:effectLst/>
                <a:latin typeface="Helvetica Neue"/>
              </a:rPr>
              <a:t>лише</a:t>
            </a:r>
            <a:r>
              <a:rPr lang="ru-RU" b="0" i="0" dirty="0">
                <a:effectLst/>
                <a:latin typeface="Helvetica Neue"/>
              </a:rPr>
              <a:t> </a:t>
            </a:r>
            <a:r>
              <a:rPr lang="ru-RU" b="0" i="0" dirty="0" err="1">
                <a:effectLst/>
                <a:latin typeface="Helvetica Neue"/>
              </a:rPr>
              <a:t>протягом</a:t>
            </a:r>
            <a:r>
              <a:rPr lang="ru-RU" b="0" i="0" dirty="0">
                <a:effectLst/>
                <a:latin typeface="Helvetica Neue"/>
              </a:rPr>
              <a:t> </a:t>
            </a:r>
            <a:r>
              <a:rPr lang="ru-RU" b="0" i="0" dirty="0" err="1">
                <a:effectLst/>
                <a:latin typeface="Helvetica Neue"/>
              </a:rPr>
              <a:t>деякого</a:t>
            </a:r>
            <a:r>
              <a:rPr lang="ru-RU" b="0" i="0" dirty="0">
                <a:effectLst/>
                <a:latin typeface="Helvetica Neue"/>
              </a:rPr>
              <a:t> </a:t>
            </a:r>
            <a:r>
              <a:rPr lang="ru-RU" b="0" i="0" dirty="0" err="1">
                <a:effectLst/>
                <a:latin typeface="Helvetica Neue"/>
              </a:rPr>
              <a:t>періоду</a:t>
            </a:r>
            <a:r>
              <a:rPr lang="ru-RU" b="0" i="0" dirty="0">
                <a:effectLst/>
                <a:latin typeface="Helvetica Neue"/>
              </a:rPr>
              <a:t>. </a:t>
            </a:r>
            <a:r>
              <a:rPr lang="ru-RU" b="0" i="0" dirty="0" err="1">
                <a:effectLst/>
                <a:latin typeface="Helvetica Neue"/>
              </a:rPr>
              <a:t>Наприклад</a:t>
            </a:r>
            <a:r>
              <a:rPr lang="ru-RU" b="0" i="0" dirty="0">
                <a:effectLst/>
                <a:latin typeface="Helvetica Neue"/>
              </a:rPr>
              <a:t>, </a:t>
            </a:r>
            <a:r>
              <a:rPr lang="ru-RU" b="0" i="0" dirty="0" err="1">
                <a:effectLst/>
                <a:latin typeface="Helvetica Neue"/>
              </a:rPr>
              <a:t>споживачі</a:t>
            </a:r>
            <a:r>
              <a:rPr lang="ru-RU" b="0" i="0" dirty="0">
                <a:effectLst/>
                <a:latin typeface="Helvetica Neue"/>
              </a:rPr>
              <a:t> </a:t>
            </a:r>
            <a:r>
              <a:rPr lang="ru-RU" b="0" i="0" dirty="0" err="1">
                <a:effectLst/>
                <a:latin typeface="Helvetica Neue"/>
              </a:rPr>
              <a:t>частіше</a:t>
            </a:r>
            <a:r>
              <a:rPr lang="ru-RU" b="0" i="0" dirty="0">
                <a:effectLst/>
                <a:latin typeface="Helvetica Neue"/>
              </a:rPr>
              <a:t> </a:t>
            </a:r>
            <a:r>
              <a:rPr lang="ru-RU" b="0" i="0" dirty="0" err="1">
                <a:effectLst/>
                <a:latin typeface="Helvetica Neue"/>
              </a:rPr>
              <a:t>купують</a:t>
            </a:r>
            <a:r>
              <a:rPr lang="ru-RU" b="0" i="0" dirty="0">
                <a:effectLst/>
                <a:latin typeface="Helvetica Neue"/>
              </a:rPr>
              <a:t> </a:t>
            </a:r>
            <a:r>
              <a:rPr lang="ru-RU" b="0" i="0" dirty="0" err="1">
                <a:effectLst/>
                <a:latin typeface="Helvetica Neue"/>
              </a:rPr>
              <a:t>парасольки</a:t>
            </a:r>
            <a:r>
              <a:rPr lang="ru-RU" b="0" i="0" dirty="0">
                <a:effectLst/>
                <a:latin typeface="Helvetica Neue"/>
              </a:rPr>
              <a:t> </a:t>
            </a:r>
            <a:r>
              <a:rPr lang="ru-RU" b="0" i="0" dirty="0" err="1">
                <a:effectLst/>
                <a:latin typeface="Helvetica Neue"/>
              </a:rPr>
              <a:t>осінню</a:t>
            </a:r>
            <a:r>
              <a:rPr lang="ru-RU" b="0" i="0" dirty="0">
                <a:effectLst/>
                <a:latin typeface="Helvetica Neue"/>
              </a:rPr>
              <a:t>, коли </a:t>
            </a:r>
            <a:r>
              <a:rPr lang="ru-RU" b="0" i="0" dirty="0" err="1">
                <a:effectLst/>
                <a:latin typeface="Helvetica Neue"/>
              </a:rPr>
              <a:t>йдуть</a:t>
            </a:r>
            <a:r>
              <a:rPr lang="ru-RU" b="0" i="0" dirty="0">
                <a:effectLst/>
                <a:latin typeface="Helvetica Neue"/>
              </a:rPr>
              <a:t> </a:t>
            </a:r>
            <a:r>
              <a:rPr lang="ru-RU" b="0" i="0" dirty="0" err="1">
                <a:effectLst/>
                <a:latin typeface="Helvetica Neue"/>
              </a:rPr>
              <a:t>дощі</a:t>
            </a:r>
            <a:r>
              <a:rPr lang="ru-RU" b="0" i="0" dirty="0">
                <a:effectLst/>
                <a:latin typeface="Helvetica Neue"/>
              </a:rPr>
              <a:t>. </a:t>
            </a:r>
            <a:r>
              <a:rPr lang="ru-RU" b="0" i="0" dirty="0" err="1">
                <a:effectLst/>
                <a:latin typeface="Helvetica Neue"/>
              </a:rPr>
              <a:t>Такі</a:t>
            </a:r>
            <a:r>
              <a:rPr lang="ru-RU" b="0" i="0" dirty="0">
                <a:effectLst/>
                <a:latin typeface="Helvetica Neue"/>
              </a:rPr>
              <a:t> </a:t>
            </a:r>
            <a:r>
              <a:rPr lang="ru-RU" b="0" i="0" dirty="0" err="1">
                <a:effectLst/>
                <a:latin typeface="Helvetica Neue"/>
              </a:rPr>
              <a:t>приміщення</a:t>
            </a:r>
            <a:r>
              <a:rPr lang="ru-RU" b="0" i="0" dirty="0">
                <a:effectLst/>
                <a:latin typeface="Helvetica Neue"/>
              </a:rPr>
              <a:t> </a:t>
            </a:r>
            <a:r>
              <a:rPr lang="ru-RU" b="0" i="0" dirty="0" err="1">
                <a:effectLst/>
                <a:latin typeface="Helvetica Neue"/>
              </a:rPr>
              <a:t>ще</a:t>
            </a:r>
            <a:r>
              <a:rPr lang="ru-RU" b="0" i="0" dirty="0">
                <a:effectLst/>
                <a:latin typeface="Helvetica Neue"/>
              </a:rPr>
              <a:t> </a:t>
            </a:r>
            <a:r>
              <a:rPr lang="ru-RU" b="0" i="0" dirty="0" err="1">
                <a:effectLst/>
                <a:latin typeface="Helvetica Neue"/>
              </a:rPr>
              <a:t>називають</a:t>
            </a:r>
            <a:r>
              <a:rPr lang="ru-RU" b="0" i="0" dirty="0">
                <a:effectLst/>
                <a:latin typeface="Helvetica Neue"/>
              </a:rPr>
              <a:t> </a:t>
            </a:r>
            <a:r>
              <a:rPr lang="ru-RU" b="0" i="0" dirty="0" err="1">
                <a:effectLst/>
                <a:latin typeface="Helvetica Neue"/>
              </a:rPr>
              <a:t>буферними</a:t>
            </a:r>
            <a:r>
              <a:rPr lang="ru-RU" b="0" i="0" dirty="0">
                <a:effectLst/>
                <a:latin typeface="Helvetica Neue"/>
              </a:rPr>
              <a:t>. </a:t>
            </a:r>
            <a:r>
              <a:rPr lang="ru-RU" b="0" i="0" dirty="0" err="1">
                <a:effectLst/>
                <a:latin typeface="Helvetica Neue"/>
              </a:rPr>
              <a:t>Крім</a:t>
            </a:r>
            <a:r>
              <a:rPr lang="ru-RU" b="0" i="0" dirty="0">
                <a:effectLst/>
                <a:latin typeface="Helvetica Neue"/>
              </a:rPr>
              <a:t> того, </a:t>
            </a:r>
            <a:r>
              <a:rPr lang="ru-RU" b="0" i="0" dirty="0" err="1">
                <a:effectLst/>
                <a:latin typeface="Helvetica Neue"/>
              </a:rPr>
              <a:t>їх</a:t>
            </a:r>
            <a:r>
              <a:rPr lang="ru-RU" b="0" i="0" dirty="0">
                <a:effectLst/>
                <a:latin typeface="Helvetica Neue"/>
              </a:rPr>
              <a:t> часто </a:t>
            </a:r>
            <a:r>
              <a:rPr lang="ru-RU" b="0" i="0" dirty="0" err="1">
                <a:effectLst/>
                <a:latin typeface="Helvetica Neue"/>
              </a:rPr>
              <a:t>використовує</a:t>
            </a:r>
            <a:r>
              <a:rPr lang="ru-RU" b="0" i="0" dirty="0">
                <a:effectLst/>
                <a:latin typeface="Helvetica Neue"/>
              </a:rPr>
              <a:t> </a:t>
            </a:r>
            <a:r>
              <a:rPr lang="ru-RU" b="0" i="0" dirty="0" err="1">
                <a:effectLst/>
                <a:latin typeface="Helvetica Neue"/>
              </a:rPr>
              <a:t>агропромисловість</a:t>
            </a:r>
            <a:r>
              <a:rPr lang="ru-RU" b="0" i="0" dirty="0">
                <a:effectLst/>
                <a:latin typeface="Helvetica Neue"/>
              </a:rPr>
              <a:t>. </a:t>
            </a:r>
          </a:p>
          <a:p>
            <a:pPr algn="l" fontAlgn="base">
              <a:buFont typeface="+mj-lt"/>
              <a:buAutoNum type="arabicPeriod"/>
            </a:pPr>
            <a:r>
              <a:rPr lang="ru-RU" b="0" i="0" dirty="0" err="1">
                <a:effectLst/>
                <a:latin typeface="Helvetica Neue"/>
              </a:rPr>
              <a:t>Митні</a:t>
            </a:r>
            <a:r>
              <a:rPr lang="ru-RU" b="0" i="0" dirty="0">
                <a:effectLst/>
                <a:latin typeface="Helvetica Neue"/>
              </a:rPr>
              <a:t>. </a:t>
            </a:r>
            <a:r>
              <a:rPr lang="ru-RU" b="0" i="0" dirty="0" err="1">
                <a:effectLst/>
                <a:latin typeface="Helvetica Neue"/>
              </a:rPr>
              <a:t>Це</a:t>
            </a:r>
            <a:r>
              <a:rPr lang="ru-RU" b="0" i="0" dirty="0">
                <a:effectLst/>
                <a:latin typeface="Helvetica Neue"/>
              </a:rPr>
              <a:t> </a:t>
            </a:r>
            <a:r>
              <a:rPr lang="ru-RU" b="0" i="0" dirty="0" err="1">
                <a:effectLst/>
                <a:latin typeface="Helvetica Neue"/>
              </a:rPr>
              <a:t>склади</a:t>
            </a:r>
            <a:r>
              <a:rPr lang="ru-RU" b="0" i="0" dirty="0">
                <a:effectLst/>
                <a:latin typeface="Helvetica Neue"/>
              </a:rPr>
              <a:t>, де </a:t>
            </a:r>
            <a:r>
              <a:rPr lang="ru-RU" b="0" i="0" dirty="0" err="1">
                <a:effectLst/>
                <a:latin typeface="Helvetica Neue"/>
              </a:rPr>
              <a:t>зберігають</a:t>
            </a:r>
            <a:r>
              <a:rPr lang="ru-RU" b="0" i="0" dirty="0">
                <a:effectLst/>
                <a:latin typeface="Helvetica Neue"/>
              </a:rPr>
              <a:t> </a:t>
            </a:r>
            <a:r>
              <a:rPr lang="ru-RU" b="0" i="0" dirty="0" err="1">
                <a:effectLst/>
                <a:latin typeface="Helvetica Neue"/>
              </a:rPr>
              <a:t>товари</a:t>
            </a:r>
            <a:r>
              <a:rPr lang="ru-RU" b="0" i="0" dirty="0">
                <a:effectLst/>
                <a:latin typeface="Helvetica Neue"/>
              </a:rPr>
              <a:t>, </a:t>
            </a:r>
            <a:r>
              <a:rPr lang="ru-RU" b="0" i="0" dirty="0" err="1">
                <a:effectLst/>
                <a:latin typeface="Helvetica Neue"/>
              </a:rPr>
              <a:t>що</a:t>
            </a:r>
            <a:r>
              <a:rPr lang="ru-RU" b="0" i="0" dirty="0">
                <a:effectLst/>
                <a:latin typeface="Helvetica Neue"/>
              </a:rPr>
              <a:t> ввезли на </a:t>
            </a:r>
            <a:r>
              <a:rPr lang="ru-RU" b="0" i="0" dirty="0" err="1">
                <a:effectLst/>
                <a:latin typeface="Helvetica Neue"/>
              </a:rPr>
              <a:t>територію</a:t>
            </a:r>
            <a:r>
              <a:rPr lang="ru-RU" b="0" i="0" dirty="0">
                <a:effectLst/>
                <a:latin typeface="Helvetica Neue"/>
              </a:rPr>
              <a:t> </a:t>
            </a:r>
            <a:r>
              <a:rPr lang="ru-RU" b="0" i="0" dirty="0" err="1">
                <a:effectLst/>
                <a:latin typeface="Helvetica Neue"/>
              </a:rPr>
              <a:t>країни</a:t>
            </a:r>
            <a:r>
              <a:rPr lang="ru-RU" b="0" i="0" dirty="0">
                <a:effectLst/>
                <a:latin typeface="Helvetica Neue"/>
              </a:rPr>
              <a:t> </a:t>
            </a:r>
            <a:r>
              <a:rPr lang="ru-RU" b="0" i="0" dirty="0" err="1">
                <a:effectLst/>
                <a:latin typeface="Helvetica Neue"/>
              </a:rPr>
              <a:t>збуту</a:t>
            </a:r>
            <a:r>
              <a:rPr lang="ru-RU" b="0" i="0" dirty="0">
                <a:effectLst/>
                <a:latin typeface="Helvetica Neue"/>
              </a:rPr>
              <a:t>. </a:t>
            </a:r>
            <a:r>
              <a:rPr lang="ru-RU" b="0" i="0" dirty="0" err="1">
                <a:effectLst/>
                <a:latin typeface="Helvetica Neue"/>
              </a:rPr>
              <a:t>Продукція</a:t>
            </a:r>
            <a:r>
              <a:rPr lang="ru-RU" b="0" i="0" dirty="0">
                <a:effectLst/>
                <a:latin typeface="Helvetica Neue"/>
              </a:rPr>
              <a:t> </a:t>
            </a:r>
            <a:r>
              <a:rPr lang="ru-RU" b="0" i="0" dirty="0" err="1">
                <a:effectLst/>
                <a:latin typeface="Helvetica Neue"/>
              </a:rPr>
              <a:t>знаходиться</a:t>
            </a:r>
            <a:r>
              <a:rPr lang="ru-RU" b="0" i="0" dirty="0">
                <a:effectLst/>
                <a:latin typeface="Helvetica Neue"/>
              </a:rPr>
              <a:t> там до моменту, </a:t>
            </a:r>
            <a:r>
              <a:rPr lang="ru-RU" b="0" i="0" dirty="0" err="1">
                <a:effectLst/>
                <a:latin typeface="Helvetica Neue"/>
              </a:rPr>
              <a:t>поки</a:t>
            </a:r>
            <a:r>
              <a:rPr lang="ru-RU" b="0" i="0" dirty="0">
                <a:effectLst/>
                <a:latin typeface="Helvetica Neue"/>
              </a:rPr>
              <a:t> не пройде </a:t>
            </a:r>
            <a:r>
              <a:rPr lang="ru-RU" b="0" i="0" dirty="0" err="1">
                <a:effectLst/>
                <a:latin typeface="Helvetica Neue"/>
              </a:rPr>
              <a:t>митне</a:t>
            </a:r>
            <a:r>
              <a:rPr lang="ru-RU" b="0" i="0" dirty="0">
                <a:effectLst/>
                <a:latin typeface="Helvetica Neue"/>
              </a:rPr>
              <a:t> </a:t>
            </a:r>
            <a:r>
              <a:rPr lang="ru-RU" b="0" i="0" dirty="0" err="1">
                <a:effectLst/>
                <a:latin typeface="Helvetica Neue"/>
              </a:rPr>
              <a:t>оформлення</a:t>
            </a:r>
            <a:r>
              <a:rPr lang="ru-RU" b="0" i="0" dirty="0">
                <a:effectLst/>
                <a:latin typeface="Helvetica Neue"/>
              </a:rPr>
              <a:t>.</a:t>
            </a:r>
          </a:p>
        </p:txBody>
      </p:sp>
    </p:spTree>
    <p:extLst>
      <p:ext uri="{BB962C8B-B14F-4D97-AF65-F5344CB8AC3E}">
        <p14:creationId xmlns:p14="http://schemas.microsoft.com/office/powerpoint/2010/main" val="1062672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8DF719-11B0-F899-0FB1-6735235BD7DF}"/>
              </a:ext>
            </a:extLst>
          </p:cNvPr>
          <p:cNvSpPr txBox="1"/>
          <p:nvPr/>
        </p:nvSpPr>
        <p:spPr>
          <a:xfrm>
            <a:off x="213360" y="226259"/>
            <a:ext cx="11673840" cy="2585323"/>
          </a:xfrm>
          <a:prstGeom prst="rect">
            <a:avLst/>
          </a:prstGeom>
          <a:noFill/>
        </p:spPr>
        <p:txBody>
          <a:bodyPr wrap="square">
            <a:spAutoFit/>
          </a:bodyPr>
          <a:lstStyle/>
          <a:p>
            <a:pPr algn="l" fontAlgn="base"/>
            <a:r>
              <a:rPr lang="ru-RU" b="0" i="0" dirty="0">
                <a:effectLst/>
                <a:latin typeface="Helvetica Neue"/>
              </a:rPr>
              <a:t>За видами </a:t>
            </a:r>
            <a:r>
              <a:rPr lang="ru-RU" b="0" i="0" dirty="0" err="1">
                <a:effectLst/>
                <a:latin typeface="Helvetica Neue"/>
              </a:rPr>
              <a:t>продукції</a:t>
            </a:r>
            <a:r>
              <a:rPr lang="ru-RU" dirty="0">
                <a:latin typeface="Helvetica Neue"/>
              </a:rPr>
              <a:t>:</a:t>
            </a:r>
            <a:endParaRPr lang="ru-RU" b="0" i="0" dirty="0">
              <a:effectLst/>
              <a:latin typeface="Helvetica Neue"/>
            </a:endParaRPr>
          </a:p>
          <a:p>
            <a:pPr algn="l" fontAlgn="base">
              <a:buFont typeface="Arial" panose="020B0604020202020204" pitchFamily="34" charset="0"/>
              <a:buChar char="•"/>
            </a:pPr>
            <a:r>
              <a:rPr lang="ru-RU" b="0" i="0" dirty="0" err="1">
                <a:effectLst/>
                <a:latin typeface="Helvetica Neue"/>
              </a:rPr>
              <a:t>Склади</a:t>
            </a:r>
            <a:r>
              <a:rPr lang="ru-RU" b="0" i="0" dirty="0">
                <a:effectLst/>
                <a:latin typeface="Helvetica Neue"/>
              </a:rPr>
              <a:t> </a:t>
            </a:r>
            <a:r>
              <a:rPr lang="ru-RU" b="0" i="0" dirty="0" err="1">
                <a:effectLst/>
                <a:latin typeface="Helvetica Neue"/>
              </a:rPr>
              <a:t>сировини</a:t>
            </a:r>
            <a:r>
              <a:rPr lang="ru-RU" b="0" i="0" dirty="0">
                <a:effectLst/>
                <a:latin typeface="Helvetica Neue"/>
              </a:rPr>
              <a:t>.</a:t>
            </a:r>
          </a:p>
          <a:p>
            <a:pPr algn="l" fontAlgn="base">
              <a:buFont typeface="Arial" panose="020B0604020202020204" pitchFamily="34" charset="0"/>
              <a:buChar char="•"/>
            </a:pPr>
            <a:r>
              <a:rPr lang="ru-RU" b="0" i="0" dirty="0" err="1">
                <a:effectLst/>
                <a:latin typeface="Helvetica Neue"/>
              </a:rPr>
              <a:t>Склади</a:t>
            </a:r>
            <a:r>
              <a:rPr lang="ru-RU" b="0" i="0" dirty="0">
                <a:effectLst/>
                <a:latin typeface="Helvetica Neue"/>
              </a:rPr>
              <a:t> </a:t>
            </a:r>
            <a:r>
              <a:rPr lang="ru-RU" b="0" i="0" dirty="0" err="1">
                <a:effectLst/>
                <a:latin typeface="Helvetica Neue"/>
              </a:rPr>
              <a:t>матеріалів</a:t>
            </a:r>
            <a:r>
              <a:rPr lang="ru-RU" b="0" i="0" dirty="0">
                <a:effectLst/>
                <a:latin typeface="Helvetica Neue"/>
              </a:rPr>
              <a:t>.</a:t>
            </a:r>
          </a:p>
          <a:p>
            <a:pPr algn="l" fontAlgn="base">
              <a:buFont typeface="Arial" panose="020B0604020202020204" pitchFamily="34" charset="0"/>
              <a:buChar char="•"/>
            </a:pPr>
            <a:r>
              <a:rPr lang="ru-RU" b="0" i="0" dirty="0" err="1">
                <a:effectLst/>
                <a:latin typeface="Helvetica Neue"/>
              </a:rPr>
              <a:t>Склади</a:t>
            </a:r>
            <a:r>
              <a:rPr lang="ru-RU" b="0" i="0" dirty="0">
                <a:effectLst/>
                <a:latin typeface="Helvetica Neue"/>
              </a:rPr>
              <a:t> </a:t>
            </a:r>
            <a:r>
              <a:rPr lang="ru-RU" b="0" i="0" dirty="0" err="1">
                <a:effectLst/>
                <a:latin typeface="Helvetica Neue"/>
              </a:rPr>
              <a:t>комплектуючих</a:t>
            </a:r>
            <a:r>
              <a:rPr lang="ru-RU" b="0" i="0" dirty="0">
                <a:effectLst/>
                <a:latin typeface="Helvetica Neue"/>
              </a:rPr>
              <a:t>. </a:t>
            </a:r>
          </a:p>
          <a:p>
            <a:pPr algn="l" fontAlgn="base">
              <a:buFont typeface="Arial" panose="020B0604020202020204" pitchFamily="34" charset="0"/>
              <a:buChar char="•"/>
            </a:pPr>
            <a:r>
              <a:rPr lang="ru-RU" b="0" i="0" dirty="0" err="1">
                <a:effectLst/>
                <a:latin typeface="Helvetica Neue"/>
              </a:rPr>
              <a:t>Склади</a:t>
            </a:r>
            <a:r>
              <a:rPr lang="ru-RU" b="0" i="0" dirty="0">
                <a:effectLst/>
                <a:latin typeface="Helvetica Neue"/>
              </a:rPr>
              <a:t> </a:t>
            </a:r>
            <a:r>
              <a:rPr lang="ru-RU" b="0" i="0" dirty="0" err="1">
                <a:effectLst/>
                <a:latin typeface="Helvetica Neue"/>
              </a:rPr>
              <a:t>незавершеного</a:t>
            </a:r>
            <a:r>
              <a:rPr lang="ru-RU" b="0" i="0" dirty="0">
                <a:effectLst/>
                <a:latin typeface="Helvetica Neue"/>
              </a:rPr>
              <a:t> </a:t>
            </a:r>
            <a:r>
              <a:rPr lang="ru-RU" b="0" i="0" dirty="0" err="1">
                <a:effectLst/>
                <a:latin typeface="Helvetica Neue"/>
              </a:rPr>
              <a:t>виробництва</a:t>
            </a:r>
            <a:r>
              <a:rPr lang="ru-RU" b="0" i="0" dirty="0">
                <a:effectLst/>
                <a:latin typeface="Helvetica Neue"/>
              </a:rPr>
              <a:t>. </a:t>
            </a:r>
          </a:p>
          <a:p>
            <a:pPr algn="l" fontAlgn="base">
              <a:buFont typeface="Arial" panose="020B0604020202020204" pitchFamily="34" charset="0"/>
              <a:buChar char="•"/>
            </a:pPr>
            <a:r>
              <a:rPr lang="ru-RU" b="0" i="0" dirty="0" err="1">
                <a:effectLst/>
                <a:latin typeface="Helvetica Neue"/>
              </a:rPr>
              <a:t>Склади</a:t>
            </a:r>
            <a:r>
              <a:rPr lang="ru-RU" b="0" i="0" dirty="0">
                <a:effectLst/>
                <a:latin typeface="Helvetica Neue"/>
              </a:rPr>
              <a:t> </a:t>
            </a:r>
            <a:r>
              <a:rPr lang="ru-RU" b="0" i="0" dirty="0" err="1">
                <a:effectLst/>
                <a:latin typeface="Helvetica Neue"/>
              </a:rPr>
              <a:t>готових</a:t>
            </a:r>
            <a:r>
              <a:rPr lang="ru-RU" b="0" i="0" dirty="0">
                <a:effectLst/>
                <a:latin typeface="Helvetica Neue"/>
              </a:rPr>
              <a:t> </a:t>
            </a:r>
            <a:r>
              <a:rPr lang="ru-RU" b="0" i="0" dirty="0" err="1">
                <a:effectLst/>
                <a:latin typeface="Helvetica Neue"/>
              </a:rPr>
              <a:t>товарів</a:t>
            </a:r>
            <a:r>
              <a:rPr lang="ru-RU" b="0" i="0" dirty="0">
                <a:effectLst/>
                <a:latin typeface="Helvetica Neue"/>
              </a:rPr>
              <a:t>. </a:t>
            </a:r>
          </a:p>
          <a:p>
            <a:pPr algn="l" fontAlgn="base">
              <a:buFont typeface="Arial" panose="020B0604020202020204" pitchFamily="34" charset="0"/>
              <a:buChar char="•"/>
            </a:pPr>
            <a:r>
              <a:rPr lang="ru-RU" b="0" i="0" dirty="0" err="1">
                <a:effectLst/>
                <a:latin typeface="Helvetica Neue"/>
              </a:rPr>
              <a:t>Склади</a:t>
            </a:r>
            <a:r>
              <a:rPr lang="ru-RU" b="0" i="0" dirty="0">
                <a:effectLst/>
                <a:latin typeface="Helvetica Neue"/>
              </a:rPr>
              <a:t> тари. </a:t>
            </a:r>
          </a:p>
          <a:p>
            <a:pPr algn="l" fontAlgn="base">
              <a:buFont typeface="Arial" panose="020B0604020202020204" pitchFamily="34" charset="0"/>
              <a:buChar char="•"/>
            </a:pPr>
            <a:r>
              <a:rPr lang="ru-RU" b="0" i="0" dirty="0" err="1">
                <a:effectLst/>
                <a:latin typeface="Helvetica Neue"/>
              </a:rPr>
              <a:t>Склади</a:t>
            </a:r>
            <a:r>
              <a:rPr lang="ru-RU" b="0" i="0" dirty="0">
                <a:effectLst/>
                <a:latin typeface="Helvetica Neue"/>
              </a:rPr>
              <a:t> </a:t>
            </a:r>
            <a:r>
              <a:rPr lang="ru-RU" b="0" i="0" dirty="0" err="1">
                <a:effectLst/>
                <a:latin typeface="Helvetica Neue"/>
              </a:rPr>
              <a:t>продукції</a:t>
            </a:r>
            <a:r>
              <a:rPr lang="ru-RU" b="0" i="0" dirty="0">
                <a:effectLst/>
                <a:latin typeface="Helvetica Neue"/>
              </a:rPr>
              <a:t>, </a:t>
            </a:r>
            <a:r>
              <a:rPr lang="ru-RU" b="0" i="0" dirty="0" err="1">
                <a:effectLst/>
                <a:latin typeface="Helvetica Neue"/>
              </a:rPr>
              <a:t>котру</a:t>
            </a:r>
            <a:r>
              <a:rPr lang="ru-RU" b="0" i="0" dirty="0">
                <a:effectLst/>
                <a:latin typeface="Helvetica Neue"/>
              </a:rPr>
              <a:t> </a:t>
            </a:r>
            <a:r>
              <a:rPr lang="ru-RU" b="0" i="0" dirty="0" err="1">
                <a:effectLst/>
                <a:latin typeface="Helvetica Neue"/>
              </a:rPr>
              <a:t>необхідно</a:t>
            </a:r>
            <a:r>
              <a:rPr lang="ru-RU" b="0" i="0" dirty="0">
                <a:effectLst/>
                <a:latin typeface="Helvetica Neue"/>
              </a:rPr>
              <a:t> </a:t>
            </a:r>
            <a:r>
              <a:rPr lang="ru-RU" b="0" i="0" dirty="0" err="1">
                <a:effectLst/>
                <a:latin typeface="Helvetica Neue"/>
              </a:rPr>
              <a:t>утилізувати</a:t>
            </a:r>
            <a:r>
              <a:rPr lang="ru-RU" b="0" i="0" dirty="0">
                <a:effectLst/>
                <a:latin typeface="Helvetica Neue"/>
              </a:rPr>
              <a:t> (брак </a:t>
            </a:r>
            <a:r>
              <a:rPr lang="ru-RU" b="0" i="0" dirty="0" err="1">
                <a:effectLst/>
                <a:latin typeface="Helvetica Neue"/>
              </a:rPr>
              <a:t>або</a:t>
            </a:r>
            <a:r>
              <a:rPr lang="ru-RU" b="0" i="0" dirty="0">
                <a:effectLst/>
                <a:latin typeface="Helvetica Neue"/>
              </a:rPr>
              <a:t> </a:t>
            </a:r>
            <a:r>
              <a:rPr lang="ru-RU" b="0" i="0" dirty="0" err="1">
                <a:effectLst/>
                <a:latin typeface="Helvetica Neue"/>
              </a:rPr>
              <a:t>відходи</a:t>
            </a:r>
            <a:r>
              <a:rPr lang="ru-RU" b="0" i="0" dirty="0">
                <a:effectLst/>
                <a:latin typeface="Helvetica Neue"/>
              </a:rPr>
              <a:t>). </a:t>
            </a:r>
          </a:p>
          <a:p>
            <a:pPr algn="l" fontAlgn="base">
              <a:buFont typeface="Arial" panose="020B0604020202020204" pitchFamily="34" charset="0"/>
              <a:buChar char="•"/>
            </a:pPr>
            <a:r>
              <a:rPr lang="ru-RU" b="0" i="0" dirty="0" err="1">
                <a:effectLst/>
                <a:latin typeface="Helvetica Neue"/>
              </a:rPr>
              <a:t>Склади</a:t>
            </a:r>
            <a:r>
              <a:rPr lang="ru-RU" b="0" i="0" dirty="0">
                <a:effectLst/>
                <a:latin typeface="Helvetica Neue"/>
              </a:rPr>
              <a:t> </a:t>
            </a:r>
            <a:r>
              <a:rPr lang="ru-RU" b="0" i="0" dirty="0" err="1">
                <a:effectLst/>
                <a:latin typeface="Helvetica Neue"/>
              </a:rPr>
              <a:t>інструментів</a:t>
            </a:r>
            <a:r>
              <a:rPr lang="ru-RU" b="0" i="0" dirty="0">
                <a:effectLst/>
                <a:latin typeface="Helvetica Neue"/>
              </a:rPr>
              <a:t>. </a:t>
            </a:r>
          </a:p>
        </p:txBody>
      </p:sp>
      <p:sp>
        <p:nvSpPr>
          <p:cNvPr id="7" name="TextBox 6">
            <a:extLst>
              <a:ext uri="{FF2B5EF4-FFF2-40B4-BE49-F238E27FC236}">
                <a16:creationId xmlns:a16="http://schemas.microsoft.com/office/drawing/2014/main" id="{F5C9ADF1-1F7A-5DFA-0E0A-EB6055414E8B}"/>
              </a:ext>
            </a:extLst>
          </p:cNvPr>
          <p:cNvSpPr txBox="1"/>
          <p:nvPr/>
        </p:nvSpPr>
        <p:spPr>
          <a:xfrm>
            <a:off x="213360" y="2910622"/>
            <a:ext cx="11744960" cy="2585323"/>
          </a:xfrm>
          <a:prstGeom prst="rect">
            <a:avLst/>
          </a:prstGeom>
          <a:noFill/>
        </p:spPr>
        <p:txBody>
          <a:bodyPr wrap="square">
            <a:spAutoFit/>
          </a:bodyPr>
          <a:lstStyle/>
          <a:p>
            <a:pPr algn="l" fontAlgn="base"/>
            <a:r>
              <a:rPr lang="ru-RU" b="0" i="0" dirty="0">
                <a:effectLst/>
                <a:latin typeface="Helvetica Neue"/>
              </a:rPr>
              <a:t>За </a:t>
            </a:r>
            <a:r>
              <a:rPr lang="ru-RU" b="0" i="0" dirty="0" err="1">
                <a:effectLst/>
                <a:latin typeface="Helvetica Neue"/>
              </a:rPr>
              <a:t>можливістю</a:t>
            </a:r>
            <a:r>
              <a:rPr lang="ru-RU" b="0" i="0" dirty="0">
                <a:effectLst/>
                <a:latin typeface="Helvetica Neue"/>
              </a:rPr>
              <a:t> </a:t>
            </a:r>
            <a:r>
              <a:rPr lang="ru-RU" b="0" i="0" dirty="0" err="1">
                <a:effectLst/>
                <a:latin typeface="Helvetica Neue"/>
              </a:rPr>
              <a:t>регулювати</a:t>
            </a:r>
            <a:r>
              <a:rPr lang="ru-RU" b="0" i="0" dirty="0">
                <a:effectLst/>
                <a:latin typeface="Helvetica Neue"/>
              </a:rPr>
              <a:t> </a:t>
            </a:r>
            <a:r>
              <a:rPr lang="ru-RU" b="0" i="0" dirty="0" err="1">
                <a:effectLst/>
                <a:latin typeface="Helvetica Neue"/>
              </a:rPr>
              <a:t>температурні</a:t>
            </a:r>
            <a:r>
              <a:rPr lang="ru-RU" b="0" i="0" dirty="0">
                <a:effectLst/>
                <a:latin typeface="Helvetica Neue"/>
              </a:rPr>
              <a:t> </a:t>
            </a:r>
            <a:r>
              <a:rPr lang="ru-RU" b="0" i="0" dirty="0" err="1">
                <a:effectLst/>
                <a:latin typeface="Helvetica Neue"/>
              </a:rPr>
              <a:t>показники</a:t>
            </a:r>
            <a:r>
              <a:rPr lang="ru-RU" b="0" i="0" dirty="0">
                <a:effectLst/>
                <a:latin typeface="Helvetica Neue"/>
              </a:rPr>
              <a:t> на </a:t>
            </a:r>
            <a:r>
              <a:rPr lang="ru-RU" b="0" i="0" dirty="0" err="1">
                <a:effectLst/>
                <a:latin typeface="Helvetica Neue"/>
              </a:rPr>
              <a:t>складі</a:t>
            </a:r>
            <a:r>
              <a:rPr lang="ru-RU" b="0" i="0" dirty="0">
                <a:effectLst/>
                <a:latin typeface="Helvetica Neue"/>
              </a:rPr>
              <a:t>:</a:t>
            </a:r>
            <a:endParaRPr lang="uk-UA" b="0" i="0" dirty="0">
              <a:effectLst/>
              <a:latin typeface="Helvetica Neue"/>
            </a:endParaRPr>
          </a:p>
          <a:p>
            <a:pPr algn="l" fontAlgn="base">
              <a:buFont typeface="+mj-lt"/>
              <a:buAutoNum type="arabicPeriod"/>
            </a:pPr>
            <a:r>
              <a:rPr lang="uk-UA" b="0" i="0" dirty="0">
                <a:effectLst/>
                <a:latin typeface="Helvetica Neue"/>
              </a:rPr>
              <a:t>Неопалювані. Температура в таких складах не регулюється. Вона змінюється в залежності від пори року. </a:t>
            </a:r>
          </a:p>
          <a:p>
            <a:pPr algn="l" fontAlgn="base">
              <a:buFont typeface="+mj-lt"/>
              <a:buAutoNum type="arabicPeriod"/>
            </a:pPr>
            <a:r>
              <a:rPr lang="uk-UA" b="0" i="0" dirty="0">
                <a:effectLst/>
                <a:latin typeface="Helvetica Neue"/>
              </a:rPr>
              <a:t>Опалюванні. Це склади, де є можливість підтримувати плюсові температури цілий рік. Для цього використовують спеціальне обладнання. </a:t>
            </a:r>
          </a:p>
          <a:p>
            <a:pPr algn="l" fontAlgn="base">
              <a:buFont typeface="+mj-lt"/>
              <a:buAutoNum type="arabicPeriod"/>
            </a:pPr>
            <a:r>
              <a:rPr lang="uk-UA" b="0" i="0" dirty="0">
                <a:effectLst/>
                <a:latin typeface="Helvetica Neue"/>
              </a:rPr>
              <a:t>Холодні. Це склади для зберігання продуктів з мінусовими температурами. В цій категорії виділяють холодильні і морозильні приміщення. Перший тип дозволяє зберігати продукцію охолодженою, другий —  повністю заморожувати її. </a:t>
            </a:r>
          </a:p>
          <a:p>
            <a:pPr algn="l" fontAlgn="base">
              <a:buFont typeface="+mj-lt"/>
              <a:buAutoNum type="arabicPeriod"/>
            </a:pPr>
            <a:r>
              <a:rPr lang="uk-UA" b="0" i="0" dirty="0" err="1">
                <a:effectLst/>
                <a:latin typeface="Helvetica Neue"/>
              </a:rPr>
              <a:t>Мультитемпературні</a:t>
            </a:r>
            <a:r>
              <a:rPr lang="uk-UA" b="0" i="0" dirty="0">
                <a:effectLst/>
                <a:latin typeface="Helvetica Neue"/>
              </a:rPr>
              <a:t>. Це склади з декількома зонами зберігання в різних умовах. Крім того, в таких приміщеннях можна самостійно налаштовувати показники температури. </a:t>
            </a:r>
          </a:p>
        </p:txBody>
      </p:sp>
    </p:spTree>
    <p:extLst>
      <p:ext uri="{BB962C8B-B14F-4D97-AF65-F5344CB8AC3E}">
        <p14:creationId xmlns:p14="http://schemas.microsoft.com/office/powerpoint/2010/main" val="749399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834545-8C4F-0039-81D1-EE4AA362406E}"/>
              </a:ext>
            </a:extLst>
          </p:cNvPr>
          <p:cNvSpPr txBox="1"/>
          <p:nvPr/>
        </p:nvSpPr>
        <p:spPr>
          <a:xfrm>
            <a:off x="314960" y="290404"/>
            <a:ext cx="11551920" cy="2585323"/>
          </a:xfrm>
          <a:prstGeom prst="rect">
            <a:avLst/>
          </a:prstGeom>
          <a:noFill/>
        </p:spPr>
        <p:txBody>
          <a:bodyPr wrap="square">
            <a:spAutoFit/>
          </a:bodyPr>
          <a:lstStyle/>
          <a:p>
            <a:pPr algn="l" fontAlgn="base"/>
            <a:r>
              <a:rPr lang="uk-UA" b="0" i="0" dirty="0">
                <a:effectLst/>
                <a:latin typeface="Times New Roman" panose="02020603050405020304" pitchFamily="18" charset="0"/>
                <a:cs typeface="Times New Roman" panose="02020603050405020304" pitchFamily="18" charset="0"/>
              </a:rPr>
              <a:t>В класифікації за ступенем механізації виділяють 4 типи складів: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Немеханізовані. На таких складах всю роботу виконують власноруч. Іноді можуть використовувати мінімальну кількість обладнання, —  наприклад, візки для перевезення піддонів.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Механізовані. Це склади, де частину операцій співробітники виконують власноруч, а іншу частину —  завдяки спеціальному обладнанню. Наприклад, автонавантажувачам.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Автоматизовані. Це склади, де більшу частину процесів виконує спеціалізоване обладнання без участі людини. Тут встановлено конвеєрні стрічки, крани </a:t>
            </a:r>
            <a:r>
              <a:rPr lang="uk-UA" b="0" i="0" dirty="0" err="1">
                <a:effectLst/>
                <a:latin typeface="Times New Roman" panose="02020603050405020304" pitchFamily="18" charset="0"/>
                <a:cs typeface="Times New Roman" panose="02020603050405020304" pitchFamily="18" charset="0"/>
              </a:rPr>
              <a:t>штабелери</a:t>
            </a:r>
            <a:r>
              <a:rPr lang="uk-UA" b="0" i="0" dirty="0">
                <a:effectLst/>
                <a:latin typeface="Times New Roman" panose="02020603050405020304" pitchFamily="18" charset="0"/>
                <a:cs typeface="Times New Roman" panose="02020603050405020304" pitchFamily="18" charset="0"/>
              </a:rPr>
              <a:t>. Співробітники складу роблять мінімальну частину робіт. Наприклад, перевіряють документи або сортують товари. </a:t>
            </a:r>
          </a:p>
          <a:p>
            <a:pPr algn="l" fontAlgn="base">
              <a:buFont typeface="+mj-lt"/>
              <a:buAutoNum type="arabicPeriod"/>
            </a:pPr>
            <a:r>
              <a:rPr lang="uk-UA" b="0" i="0" dirty="0">
                <a:effectLst/>
                <a:latin typeface="Times New Roman" panose="02020603050405020304" pitchFamily="18" charset="0"/>
                <a:cs typeface="Times New Roman" panose="02020603050405020304" pitchFamily="18" charset="0"/>
              </a:rPr>
              <a:t>Автоматичні. На цих складах всі операції виконують роботи й </a:t>
            </a:r>
            <a:r>
              <a:rPr lang="en-US" b="0" i="0" dirty="0">
                <a:effectLst/>
                <a:latin typeface="Times New Roman" panose="02020603050405020304" pitchFamily="18" charset="0"/>
                <a:cs typeface="Times New Roman" panose="02020603050405020304" pitchFamily="18" charset="0"/>
              </a:rPr>
              <a:t>IT-</a:t>
            </a:r>
            <a:r>
              <a:rPr lang="uk-UA" b="0" i="0" dirty="0">
                <a:effectLst/>
                <a:latin typeface="Times New Roman" panose="02020603050405020304" pitchFamily="18" charset="0"/>
                <a:cs typeface="Times New Roman" panose="02020603050405020304" pitchFamily="18" charset="0"/>
              </a:rPr>
              <a:t>системи.</a:t>
            </a:r>
          </a:p>
        </p:txBody>
      </p:sp>
      <p:sp>
        <p:nvSpPr>
          <p:cNvPr id="7" name="TextBox 6">
            <a:extLst>
              <a:ext uri="{FF2B5EF4-FFF2-40B4-BE49-F238E27FC236}">
                <a16:creationId xmlns:a16="http://schemas.microsoft.com/office/drawing/2014/main" id="{CEAF02C9-93DC-E92A-EE81-7E1A1AF7882D}"/>
              </a:ext>
            </a:extLst>
          </p:cNvPr>
          <p:cNvSpPr txBox="1"/>
          <p:nvPr/>
        </p:nvSpPr>
        <p:spPr>
          <a:xfrm>
            <a:off x="314960" y="3033098"/>
            <a:ext cx="11348720" cy="1631216"/>
          </a:xfrm>
          <a:prstGeom prst="rect">
            <a:avLst/>
          </a:prstGeom>
          <a:noFill/>
        </p:spPr>
        <p:txBody>
          <a:bodyPr wrap="square">
            <a:spAutoFit/>
          </a:bodyPr>
          <a:lstStyle/>
          <a:p>
            <a:pPr algn="l" fontAlgn="base"/>
            <a:r>
              <a:rPr lang="uk-UA" sz="2000" b="0" i="0" dirty="0">
                <a:effectLst/>
                <a:latin typeface="Times New Roman" panose="02020603050405020304" pitchFamily="18" charset="0"/>
                <a:cs typeface="Times New Roman" panose="02020603050405020304" pitchFamily="18" charset="0"/>
              </a:rPr>
              <a:t>За транспортною інфраструктурою: </a:t>
            </a:r>
          </a:p>
          <a:p>
            <a:pPr algn="l" fontAlgn="base">
              <a:buFont typeface="Arial" panose="020B0604020202020204" pitchFamily="34" charset="0"/>
              <a:buChar char="•"/>
            </a:pPr>
            <a:r>
              <a:rPr lang="uk-UA" sz="2000" b="0" i="0" dirty="0">
                <a:effectLst/>
                <a:latin typeface="Times New Roman" panose="02020603050405020304" pitchFamily="18" charset="0"/>
                <a:cs typeface="Times New Roman" panose="02020603050405020304" pitchFamily="18" charset="0"/>
              </a:rPr>
              <a:t>З причалами. Це склади для відвантаження з водних типів транспорту. </a:t>
            </a:r>
          </a:p>
          <a:p>
            <a:pPr algn="l" fontAlgn="base">
              <a:buFont typeface="Arial" panose="020B0604020202020204" pitchFamily="34" charset="0"/>
              <a:buChar char="•"/>
            </a:pPr>
            <a:r>
              <a:rPr lang="uk-UA" sz="2000" b="0" i="0" dirty="0">
                <a:effectLst/>
                <a:latin typeface="Times New Roman" panose="02020603050405020304" pitchFamily="18" charset="0"/>
                <a:cs typeface="Times New Roman" panose="02020603050405020304" pitchFamily="18" charset="0"/>
              </a:rPr>
              <a:t>Із залізничною гілкою. </a:t>
            </a:r>
          </a:p>
          <a:p>
            <a:pPr algn="l" fontAlgn="base">
              <a:buFont typeface="Arial" panose="020B0604020202020204" pitchFamily="34" charset="0"/>
              <a:buChar char="•"/>
            </a:pPr>
            <a:r>
              <a:rPr lang="uk-UA" sz="2000" b="0" i="0" dirty="0">
                <a:effectLst/>
                <a:latin typeface="Times New Roman" panose="02020603050405020304" pitchFamily="18" charset="0"/>
                <a:cs typeface="Times New Roman" panose="02020603050405020304" pitchFamily="18" charset="0"/>
              </a:rPr>
              <a:t>З під’їздами через автомагістраль. </a:t>
            </a:r>
          </a:p>
          <a:p>
            <a:pPr algn="l" fontAlgn="base">
              <a:buFont typeface="Arial" panose="020B0604020202020204" pitchFamily="34" charset="0"/>
              <a:buChar char="•"/>
            </a:pPr>
            <a:r>
              <a:rPr lang="uk-UA" sz="2000" b="0" i="0" dirty="0">
                <a:effectLst/>
                <a:latin typeface="Times New Roman" panose="02020603050405020304" pitchFamily="18" charset="0"/>
                <a:cs typeface="Times New Roman" panose="02020603050405020304" pitchFamily="18" charset="0"/>
              </a:rPr>
              <a:t>Комплексні. Об’єднують характеристики попередніх трьох типів. </a:t>
            </a:r>
          </a:p>
        </p:txBody>
      </p:sp>
    </p:spTree>
    <p:extLst>
      <p:ext uri="{BB962C8B-B14F-4D97-AF65-F5344CB8AC3E}">
        <p14:creationId xmlns:p14="http://schemas.microsoft.com/office/powerpoint/2010/main" val="3146176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107777-67D4-7384-BCCA-1D3EDCF091E8}"/>
              </a:ext>
            </a:extLst>
          </p:cNvPr>
          <p:cNvSpPr txBox="1"/>
          <p:nvPr/>
        </p:nvSpPr>
        <p:spPr>
          <a:xfrm>
            <a:off x="284480" y="474345"/>
            <a:ext cx="11826240" cy="5909310"/>
          </a:xfrm>
          <a:prstGeom prst="rect">
            <a:avLst/>
          </a:prstGeom>
          <a:noFill/>
        </p:spPr>
        <p:txBody>
          <a:bodyPr wrap="square">
            <a:spAutoFit/>
          </a:bodyPr>
          <a:lstStyle/>
          <a:p>
            <a:pPr algn="l" fontAlgn="base"/>
            <a:r>
              <a:rPr lang="uk-UA" b="0" i="0" dirty="0">
                <a:effectLst/>
                <a:latin typeface="Times New Roman" panose="02020603050405020304" pitchFamily="18" charset="0"/>
                <a:cs typeface="Times New Roman" panose="02020603050405020304" pitchFamily="18" charset="0"/>
              </a:rPr>
              <a:t>Компанії, що працюють на ринку складської нерухомості, розробляють власні класифікації складів за класами. В Україні найбільш розповсюджена міжнародна класифікація складських приміщень від брокерського агентства </a:t>
            </a:r>
            <a:r>
              <a:rPr lang="en-US" b="1" i="0" dirty="0">
                <a:effectLst/>
                <a:latin typeface="Times New Roman" panose="02020603050405020304" pitchFamily="18" charset="0"/>
                <a:cs typeface="Times New Roman" panose="02020603050405020304" pitchFamily="18" charset="0"/>
              </a:rPr>
              <a:t>Knight Frank. </a:t>
            </a:r>
            <a:r>
              <a:rPr lang="uk-UA" b="1" i="0" dirty="0">
                <a:effectLst/>
                <a:latin typeface="Times New Roman" panose="02020603050405020304" pitchFamily="18" charset="0"/>
                <a:cs typeface="Times New Roman" panose="02020603050405020304" pitchFamily="18" charset="0"/>
              </a:rPr>
              <a:t>Згідно з нею, склади розподіляються на 6 типів: </a:t>
            </a:r>
          </a:p>
          <a:p>
            <a:pPr algn="l" fontAlgn="base">
              <a:buFont typeface="Arial" panose="020B0604020202020204" pitchFamily="34" charset="0"/>
              <a:buChar char="•"/>
            </a:pPr>
            <a:r>
              <a:rPr lang="uk-UA" b="0" i="0" u="none" strike="noStrike"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Клас А+</a:t>
            </a:r>
            <a:r>
              <a:rPr lang="uk-UA" b="0" i="0" dirty="0">
                <a:effectLst/>
                <a:latin typeface="Times New Roman" panose="02020603050405020304" pitchFamily="18" charset="0"/>
                <a:cs typeface="Times New Roman" panose="02020603050405020304" pitchFamily="18" charset="0"/>
              </a:rPr>
              <a:t> —  це сучасний модернізований склад. Він має 1 поверх. Щоби побудувати такий склад, використовують спеціальні ізоляційні матеріали, —  це, як правило, сендвіч-панелі. Вони вогнестійкі й добре утримують тепло. На складах класу А+ є всі необхідні комунікації: спеціальне обладнання (відеоспостереження, вентиляція, системи тушіння пожежі і так далі), територія облагороджена, охорона працює цілодобово. Складам класу А+ притаманні найкращі характеристики: висота стель —  не менш ніж 13 метрів, бетонна </a:t>
            </a:r>
            <a:r>
              <a:rPr lang="uk-UA" b="0" i="0" dirty="0" err="1">
                <a:effectLst/>
                <a:latin typeface="Times New Roman" panose="02020603050405020304" pitchFamily="18" charset="0"/>
                <a:cs typeface="Times New Roman" panose="02020603050405020304" pitchFamily="18" charset="0"/>
              </a:rPr>
              <a:t>антипильова</a:t>
            </a:r>
            <a:r>
              <a:rPr lang="uk-UA" b="0" i="0" dirty="0">
                <a:effectLst/>
                <a:latin typeface="Times New Roman" panose="02020603050405020304" pitchFamily="18" charset="0"/>
                <a:cs typeface="Times New Roman" panose="02020603050405020304" pitchFamily="18" charset="0"/>
              </a:rPr>
              <a:t> підлога витримує навантаження від 5 тон на метр квадратний. </a:t>
            </a:r>
          </a:p>
          <a:p>
            <a:pPr algn="l" fontAlgn="base">
              <a:buFont typeface="Arial" panose="020B0604020202020204" pitchFamily="34" charset="0"/>
              <a:buChar char="•"/>
            </a:pPr>
            <a:r>
              <a:rPr lang="uk-UA" b="0" i="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Клас А</a:t>
            </a:r>
            <a:r>
              <a:rPr lang="uk-UA" b="0" i="0" dirty="0">
                <a:effectLst/>
                <a:latin typeface="Times New Roman" panose="02020603050405020304" pitchFamily="18" charset="0"/>
                <a:cs typeface="Times New Roman" panose="02020603050405020304" pitchFamily="18" charset="0"/>
              </a:rPr>
              <a:t> —  майже не поступається складам класу А+ за характеристиками. Відмінність у технічних параметрах. На складах класу А вимоги до мінімальної висоти стелі —  від 10 метрів. Крім того, тут менше воріт докового типу, що трохи ускладнює завантаження/розвантаження. </a:t>
            </a:r>
          </a:p>
          <a:p>
            <a:pPr algn="l" fontAlgn="base">
              <a:buFont typeface="Arial" panose="020B0604020202020204" pitchFamily="34" charset="0"/>
              <a:buChar char="•"/>
            </a:pPr>
            <a:r>
              <a:rPr lang="uk-UA" b="0"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Клас В+</a:t>
            </a:r>
            <a:r>
              <a:rPr lang="uk-UA" b="0" i="0" dirty="0">
                <a:effectLst/>
                <a:latin typeface="Times New Roman" panose="02020603050405020304" pitchFamily="18" charset="0"/>
                <a:cs typeface="Times New Roman" panose="02020603050405020304" pitchFamily="18" charset="0"/>
              </a:rPr>
              <a:t> —  такі склади можуть побудовані або реконструйовані зовсім нещодавно. Головна відмінність від попередніх класів —  це висота стель. Мінімальні вимоги до неї —  8 метрів. </a:t>
            </a:r>
          </a:p>
          <a:p>
            <a:pPr algn="l" fontAlgn="base">
              <a:buFont typeface="Arial" panose="020B0604020202020204" pitchFamily="34" charset="0"/>
              <a:buChar char="•"/>
            </a:pPr>
            <a:r>
              <a:rPr lang="uk-UA" b="0" i="0" u="none" strike="noStrike"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Клас В</a:t>
            </a:r>
            <a:r>
              <a:rPr lang="uk-UA" b="0" i="0" dirty="0">
                <a:effectLst/>
                <a:latin typeface="Times New Roman" panose="02020603050405020304" pitchFamily="18" charset="0"/>
                <a:cs typeface="Times New Roman" panose="02020603050405020304" pitchFamily="18" charset="0"/>
              </a:rPr>
              <a:t> —  це склад, що може мати 1 або більше поверхів. У другому випадку, приміщення повинно бути обладнане вантажними ліфтами. Мінімальна висота стель —  6 метрів. Крім того, до цих споруд не висувають особливих вимог щодо технічних характеристик і додаткових комунікацій. </a:t>
            </a:r>
          </a:p>
          <a:p>
            <a:pPr algn="l" fontAlgn="base">
              <a:buFont typeface="Arial" panose="020B0604020202020204" pitchFamily="34" charset="0"/>
              <a:buChar char="•"/>
            </a:pPr>
            <a:r>
              <a:rPr lang="uk-UA" b="0" i="0" u="none" strike="noStrike"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Клас С</a:t>
            </a:r>
            <a:r>
              <a:rPr lang="uk-UA" b="0" i="0" dirty="0">
                <a:effectLst/>
                <a:latin typeface="Times New Roman" panose="02020603050405020304" pitchFamily="18" charset="0"/>
                <a:cs typeface="Times New Roman" panose="02020603050405020304" pitchFamily="18" charset="0"/>
              </a:rPr>
              <a:t> —  це реконструйовані склади, що раніше використовували в якості виробничого приміщення або ангара. Мінімальні вимоги до цього класу —  стелі від 5 метрів і бетонне покриття. </a:t>
            </a:r>
          </a:p>
          <a:p>
            <a:pPr algn="l" fontAlgn="base">
              <a:buFont typeface="Arial" panose="020B0604020202020204" pitchFamily="34" charset="0"/>
              <a:buChar char="•"/>
            </a:pPr>
            <a:r>
              <a:rPr lang="uk-UA" b="0" i="0" u="none" strike="noStrike" dirty="0">
                <a:solidFill>
                  <a:srgbClr val="0563C1"/>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Клас </a:t>
            </a:r>
            <a:r>
              <a:rPr lang="en-US" b="0" i="0" u="none" strike="noStrike" dirty="0">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D</a:t>
            </a:r>
            <a:r>
              <a:rPr lang="en-US" b="0" i="0" dirty="0">
                <a:effectLst/>
                <a:latin typeface="Times New Roman" panose="02020603050405020304" pitchFamily="18" charset="0"/>
                <a:cs typeface="Times New Roman" panose="02020603050405020304" pitchFamily="18" charset="0"/>
              </a:rPr>
              <a:t> —  </a:t>
            </a:r>
            <a:r>
              <a:rPr lang="uk-UA" b="0" i="0" dirty="0">
                <a:effectLst/>
                <a:latin typeface="Times New Roman" panose="02020603050405020304" pitchFamily="18" charset="0"/>
                <a:cs typeface="Times New Roman" panose="02020603050405020304" pitchFamily="18" charset="0"/>
              </a:rPr>
              <a:t>це непрофільні приміщення, що переобладнали в склад. Зручностей тут практично немає. Особливі вимоги до характеристик відсутні. (класифікація в окремому файлі)</a:t>
            </a:r>
          </a:p>
        </p:txBody>
      </p:sp>
    </p:spTree>
    <p:extLst>
      <p:ext uri="{BB962C8B-B14F-4D97-AF65-F5344CB8AC3E}">
        <p14:creationId xmlns:p14="http://schemas.microsoft.com/office/powerpoint/2010/main" val="120761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8D234B4-53A9-3D06-4B4F-90A049F5DE1F}"/>
              </a:ext>
            </a:extLst>
          </p:cNvPr>
          <p:cNvPicPr>
            <a:picLocks noChangeAspect="1"/>
          </p:cNvPicPr>
          <p:nvPr/>
        </p:nvPicPr>
        <p:blipFill>
          <a:blip r:embed="rId2"/>
          <a:stretch>
            <a:fillRect/>
          </a:stretch>
        </p:blipFill>
        <p:spPr>
          <a:xfrm>
            <a:off x="554477" y="233463"/>
            <a:ext cx="11099259" cy="5515584"/>
          </a:xfrm>
          <a:prstGeom prst="rect">
            <a:avLst/>
          </a:prstGeom>
        </p:spPr>
      </p:pic>
      <p:sp>
        <p:nvSpPr>
          <p:cNvPr id="6" name="TextBox 5">
            <a:extLst>
              <a:ext uri="{FF2B5EF4-FFF2-40B4-BE49-F238E27FC236}">
                <a16:creationId xmlns:a16="http://schemas.microsoft.com/office/drawing/2014/main" id="{5664F01F-BF36-3A1C-6FDD-169DF2833CD1}"/>
              </a:ext>
            </a:extLst>
          </p:cNvPr>
          <p:cNvSpPr txBox="1"/>
          <p:nvPr/>
        </p:nvSpPr>
        <p:spPr>
          <a:xfrm>
            <a:off x="2548647" y="5068111"/>
            <a:ext cx="1429966" cy="573932"/>
          </a:xfrm>
          <a:prstGeom prst="rect">
            <a:avLst/>
          </a:prstGeom>
          <a:solidFill>
            <a:schemeClr val="bg1"/>
          </a:solidFill>
        </p:spPr>
        <p:txBody>
          <a:bodyPr wrap="square" rtlCol="0">
            <a:spAutoFit/>
          </a:bodyPr>
          <a:lstStyle/>
          <a:p>
            <a:endParaRPr lang="uk-UA" dirty="0"/>
          </a:p>
        </p:txBody>
      </p:sp>
    </p:spTree>
    <p:extLst>
      <p:ext uri="{BB962C8B-B14F-4D97-AF65-F5344CB8AC3E}">
        <p14:creationId xmlns:p14="http://schemas.microsoft.com/office/powerpoint/2010/main" val="1411574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0B128C-E1A8-827B-BF6C-79079D7737A4}"/>
              </a:ext>
            </a:extLst>
          </p:cNvPr>
          <p:cNvSpPr txBox="1"/>
          <p:nvPr/>
        </p:nvSpPr>
        <p:spPr>
          <a:xfrm>
            <a:off x="198120" y="111770"/>
            <a:ext cx="11871960" cy="6463308"/>
          </a:xfrm>
          <a:prstGeom prst="rect">
            <a:avLst/>
          </a:prstGeom>
          <a:noFill/>
        </p:spPr>
        <p:txBody>
          <a:bodyPr wrap="square">
            <a:spAutoFit/>
          </a:bodyPr>
          <a:lstStyle/>
          <a:p>
            <a:r>
              <a:rPr lang="uk-UA" dirty="0">
                <a:latin typeface="Times New Roman" panose="02020603050405020304" pitchFamily="18" charset="0"/>
                <a:cs typeface="Times New Roman" panose="02020603050405020304" pitchFamily="18" charset="0"/>
              </a:rPr>
              <a:t>           Згідно національного стандарту</a:t>
            </a:r>
            <a:r>
              <a:rPr lang="uk-UA" dirty="0"/>
              <a:t> </a:t>
            </a:r>
            <a:r>
              <a:rPr lang="uk-UA" b="1" dirty="0">
                <a:latin typeface="Times New Roman" panose="02020603050405020304" pitchFamily="18" charset="0"/>
                <a:cs typeface="Times New Roman" panose="02020603050405020304" pitchFamily="18" charset="0"/>
              </a:rPr>
              <a:t>ДБН В.2.2-43:2021 </a:t>
            </a:r>
            <a:r>
              <a:rPr lang="uk-UA" dirty="0">
                <a:latin typeface="Times New Roman" panose="02020603050405020304" pitchFamily="18" charset="0"/>
                <a:cs typeface="Times New Roman" panose="02020603050405020304" pitchFamily="18" charset="0"/>
              </a:rPr>
              <a:t>Складські будівлі класифікують за </a:t>
            </a:r>
            <a:r>
              <a:rPr lang="uk-UA" dirty="0" err="1">
                <a:latin typeface="Times New Roman" panose="02020603050405020304" pitchFamily="18" charset="0"/>
                <a:cs typeface="Times New Roman" panose="02020603050405020304" pitchFamily="18" charset="0"/>
              </a:rPr>
              <a:t>конструктивно</a:t>
            </a:r>
            <a:r>
              <a:rPr lang="uk-UA" dirty="0">
                <a:latin typeface="Times New Roman" panose="02020603050405020304" pitchFamily="18" charset="0"/>
                <a:cs typeface="Times New Roman" panose="02020603050405020304" pitchFamily="18" charset="0"/>
              </a:rPr>
              <a:t>-планувальними рішеннями, інженерними системами, площею забудови та позначають великими латинськими літерами </a:t>
            </a:r>
            <a:r>
              <a:rPr lang="en-US" dirty="0">
                <a:latin typeface="Times New Roman" panose="02020603050405020304" pitchFamily="18" charset="0"/>
                <a:cs typeface="Times New Roman" panose="02020603050405020304" pitchFamily="18" charset="0"/>
              </a:rPr>
              <a:t>A, B, C, D. </a:t>
            </a:r>
            <a:endParaRPr lang="uk-UA" dirty="0">
              <a:latin typeface="Times New Roman" panose="02020603050405020304" pitchFamily="18" charset="0"/>
              <a:cs typeface="Times New Roman" panose="02020603050405020304" pitchFamily="18" charset="0"/>
            </a:endParaRPr>
          </a:p>
          <a:p>
            <a:pPr algn="ctr"/>
            <a:r>
              <a:rPr lang="uk-UA" b="1" dirty="0">
                <a:latin typeface="Times New Roman" panose="02020603050405020304" pitchFamily="18" charset="0"/>
                <a:cs typeface="Times New Roman" panose="02020603050405020304" pitchFamily="18" charset="0"/>
              </a:rPr>
              <a:t>Клас А – найвищий клас. </a:t>
            </a:r>
          </a:p>
          <a:p>
            <a:r>
              <a:rPr lang="uk-UA" dirty="0">
                <a:latin typeface="Times New Roman" panose="02020603050405020304" pitchFamily="18" charset="0"/>
                <a:cs typeface="Times New Roman" panose="02020603050405020304" pitchFamily="18" charset="0"/>
              </a:rPr>
              <a:t>Клас складської будівлі вказують у завданні на проектування, та є одним із </a:t>
            </a:r>
            <a:r>
              <a:rPr lang="uk-UA" dirty="0" err="1">
                <a:latin typeface="Times New Roman" panose="02020603050405020304" pitchFamily="18" charset="0"/>
                <a:cs typeface="Times New Roman" panose="02020603050405020304" pitchFamily="18" charset="0"/>
              </a:rPr>
              <a:t>технікоекономічних</a:t>
            </a:r>
            <a:r>
              <a:rPr lang="uk-UA" dirty="0">
                <a:latin typeface="Times New Roman" panose="02020603050405020304" pitchFamily="18" charset="0"/>
                <a:cs typeface="Times New Roman" panose="02020603050405020304" pitchFamily="18" charset="0"/>
              </a:rPr>
              <a:t> показників проекту. До складських будівель </a:t>
            </a:r>
            <a:r>
              <a:rPr lang="uk-UA" b="1" dirty="0">
                <a:latin typeface="Times New Roman" panose="02020603050405020304" pitchFamily="18" charset="0"/>
                <a:cs typeface="Times New Roman" panose="02020603050405020304" pitchFamily="18" charset="0"/>
              </a:rPr>
              <a:t>класу А </a:t>
            </a:r>
            <a:r>
              <a:rPr lang="uk-UA" dirty="0">
                <a:latin typeface="Times New Roman" panose="02020603050405020304" pitchFamily="18" charset="0"/>
                <a:cs typeface="Times New Roman" panose="02020603050405020304" pitchFamily="18" charset="0"/>
              </a:rPr>
              <a:t>відносять будівлі, для яких виконуються такі умови: </a:t>
            </a:r>
          </a:p>
          <a:p>
            <a:r>
              <a:rPr lang="uk-UA" dirty="0">
                <a:latin typeface="Times New Roman" panose="02020603050405020304" pitchFamily="18" charset="0"/>
                <a:cs typeface="Times New Roman" panose="02020603050405020304" pitchFamily="18" charset="0"/>
              </a:rPr>
              <a:t>а) </a:t>
            </a:r>
            <a:r>
              <a:rPr lang="uk-UA" dirty="0" err="1">
                <a:latin typeface="Times New Roman" panose="02020603050405020304" pitchFamily="18" charset="0"/>
                <a:cs typeface="Times New Roman" panose="02020603050405020304" pitchFamily="18" charset="0"/>
              </a:rPr>
              <a:t>об’ємно</a:t>
            </a:r>
            <a:r>
              <a:rPr lang="uk-UA" dirty="0">
                <a:latin typeface="Times New Roman" panose="02020603050405020304" pitchFamily="18" charset="0"/>
                <a:cs typeface="Times New Roman" panose="02020603050405020304" pitchFamily="18" charset="0"/>
              </a:rPr>
              <a:t>-планувальні рішення: </a:t>
            </a:r>
          </a:p>
          <a:p>
            <a:r>
              <a:rPr lang="uk-UA" dirty="0">
                <a:latin typeface="Times New Roman" panose="02020603050405020304" pitchFamily="18" charset="0"/>
                <a:cs typeface="Times New Roman" panose="02020603050405020304" pitchFamily="18" charset="0"/>
              </a:rPr>
              <a:t>–проліт не менше ніж 22 м та крок колон не менше ніж 12 м; </a:t>
            </a:r>
          </a:p>
          <a:p>
            <a:r>
              <a:rPr lang="uk-UA" dirty="0">
                <a:latin typeface="Times New Roman" panose="02020603050405020304" pitchFamily="18" charset="0"/>
                <a:cs typeface="Times New Roman" panose="02020603050405020304" pitchFamily="18" charset="0"/>
              </a:rPr>
              <a:t>–висота від рівня підлоги до низу </a:t>
            </a:r>
            <a:r>
              <a:rPr lang="uk-UA" dirty="0" err="1">
                <a:latin typeface="Times New Roman" panose="02020603050405020304" pitchFamily="18" charset="0"/>
                <a:cs typeface="Times New Roman" panose="02020603050405020304" pitchFamily="18" charset="0"/>
              </a:rPr>
              <a:t>несних</a:t>
            </a:r>
            <a:r>
              <a:rPr lang="uk-UA" dirty="0">
                <a:latin typeface="Times New Roman" panose="02020603050405020304" pitchFamily="18" charset="0"/>
                <a:cs typeface="Times New Roman" panose="02020603050405020304" pitchFamily="18" charset="0"/>
              </a:rPr>
              <a:t> конструкцій покриття не менше ніж 10 м;</a:t>
            </a:r>
          </a:p>
          <a:p>
            <a:r>
              <a:rPr lang="uk-UA" dirty="0">
                <a:latin typeface="Times New Roman" panose="02020603050405020304" pitchFamily="18" charset="0"/>
                <a:cs typeface="Times New Roman" panose="02020603050405020304" pitchFamily="18" charset="0"/>
              </a:rPr>
              <a:t> –горизонтальна підлога, розрахована на навантаження не менше ніж 50 кПа, з протипиловим покриттям, розміщена на рівні 1,2±0,1 м від рівня під’їзного майданчика навколо будівлі; </a:t>
            </a:r>
          </a:p>
          <a:p>
            <a:r>
              <a:rPr lang="uk-UA" dirty="0">
                <a:latin typeface="Times New Roman" panose="02020603050405020304" pitchFamily="18" charset="0"/>
                <a:cs typeface="Times New Roman" panose="02020603050405020304" pitchFamily="18" charset="0"/>
              </a:rPr>
              <a:t>–наявність не менше одних воріт докового типу на кожні 1000 м2 площі складської будівлі; </a:t>
            </a:r>
          </a:p>
          <a:p>
            <a:r>
              <a:rPr lang="uk-UA" dirty="0">
                <a:latin typeface="Times New Roman" panose="02020603050405020304" pitchFamily="18" charset="0"/>
                <a:cs typeface="Times New Roman" panose="02020603050405020304" pitchFamily="18" charset="0"/>
              </a:rPr>
              <a:t>б) інженерні мережі:</a:t>
            </a:r>
          </a:p>
          <a:p>
            <a:r>
              <a:rPr lang="uk-UA" dirty="0">
                <a:latin typeface="Times New Roman" panose="02020603050405020304" pitchFamily="18" charset="0"/>
                <a:cs typeface="Times New Roman" panose="02020603050405020304" pitchFamily="18" charset="0"/>
              </a:rPr>
              <a:t> –система регулювання температурного режиму; </a:t>
            </a:r>
          </a:p>
          <a:p>
            <a:r>
              <a:rPr lang="uk-UA" dirty="0">
                <a:latin typeface="Times New Roman" panose="02020603050405020304" pitchFamily="18" charset="0"/>
                <a:cs typeface="Times New Roman" panose="02020603050405020304" pitchFamily="18" charset="0"/>
              </a:rPr>
              <a:t>–система пожежної сигналізації та автоматичної системи гасіння пожежі; –система вентиляції (механічна, природна чи змішана); </a:t>
            </a:r>
          </a:p>
          <a:p>
            <a:r>
              <a:rPr lang="uk-UA" dirty="0">
                <a:latin typeface="Times New Roman" panose="02020603050405020304" pitchFamily="18" charset="0"/>
                <a:cs typeface="Times New Roman" panose="02020603050405020304" pitchFamily="18" charset="0"/>
              </a:rPr>
              <a:t>–система відеоспостереження; </a:t>
            </a:r>
          </a:p>
          <a:p>
            <a:r>
              <a:rPr lang="uk-UA" dirty="0">
                <a:latin typeface="Times New Roman" panose="02020603050405020304" pitchFamily="18" charset="0"/>
                <a:cs typeface="Times New Roman" panose="02020603050405020304" pitchFamily="18" charset="0"/>
              </a:rPr>
              <a:t>–наявність аварійного забезпечення електроживленням та тепловий вузол; –оптико-волоконні канали зв’язку; </a:t>
            </a:r>
          </a:p>
          <a:p>
            <a:r>
              <a:rPr lang="uk-UA" dirty="0">
                <a:latin typeface="Times New Roman" panose="02020603050405020304" pitchFamily="18" charset="0"/>
                <a:cs typeface="Times New Roman" panose="02020603050405020304" pitchFamily="18" charset="0"/>
              </a:rPr>
              <a:t>в) площа забудови території не більше ніж 55 % від загальної території; </a:t>
            </a:r>
          </a:p>
          <a:p>
            <a:r>
              <a:rPr lang="uk-UA" dirty="0">
                <a:latin typeface="Times New Roman" panose="02020603050405020304" pitchFamily="18" charset="0"/>
                <a:cs typeface="Times New Roman" panose="02020603050405020304" pitchFamily="18" charset="0"/>
              </a:rPr>
              <a:t>д) прилегла територія: –огороджена та освітлена; –наявність майданчиків для розміщення вантажних автомобілів і паркування легкових автомобілів; –наявність майданчика для маневрування вантажних автомобілів; –наявність офісних приміщень; –наявність допоміжних приміщень (туалети, душові, підсобні приміщення, роздягальні для працівників). </a:t>
            </a:r>
          </a:p>
        </p:txBody>
      </p:sp>
    </p:spTree>
    <p:extLst>
      <p:ext uri="{BB962C8B-B14F-4D97-AF65-F5344CB8AC3E}">
        <p14:creationId xmlns:p14="http://schemas.microsoft.com/office/powerpoint/2010/main" val="3455147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3E6433-72A4-13B0-E5EF-64D8DD4763AF}"/>
              </a:ext>
            </a:extLst>
          </p:cNvPr>
          <p:cNvSpPr txBox="1"/>
          <p:nvPr/>
        </p:nvSpPr>
        <p:spPr>
          <a:xfrm>
            <a:off x="213360" y="191483"/>
            <a:ext cx="11633200" cy="6186309"/>
          </a:xfrm>
          <a:prstGeom prst="rect">
            <a:avLst/>
          </a:prstGeom>
          <a:noFill/>
        </p:spPr>
        <p:txBody>
          <a:bodyPr wrap="square">
            <a:spAutoFit/>
          </a:bodyPr>
          <a:lstStyle/>
          <a:p>
            <a:r>
              <a:rPr lang="uk-UA" dirty="0">
                <a:latin typeface="Times New Roman" panose="02020603050405020304" pitchFamily="18" charset="0"/>
                <a:cs typeface="Times New Roman" panose="02020603050405020304" pitchFamily="18" charset="0"/>
              </a:rPr>
              <a:t>До складських будівель класу В відносять будівлі, для яких виконуються такі умови: </a:t>
            </a:r>
          </a:p>
          <a:p>
            <a:r>
              <a:rPr lang="uk-UA" dirty="0">
                <a:latin typeface="Times New Roman" panose="02020603050405020304" pitchFamily="18" charset="0"/>
                <a:cs typeface="Times New Roman" panose="02020603050405020304" pitchFamily="18" charset="0"/>
              </a:rPr>
              <a:t>а) </a:t>
            </a:r>
            <a:r>
              <a:rPr lang="uk-UA" dirty="0" err="1">
                <a:latin typeface="Times New Roman" panose="02020603050405020304" pitchFamily="18" charset="0"/>
                <a:cs typeface="Times New Roman" panose="02020603050405020304" pitchFamily="18" charset="0"/>
              </a:rPr>
              <a:t>об’ємно</a:t>
            </a:r>
            <a:r>
              <a:rPr lang="uk-UA" dirty="0">
                <a:latin typeface="Times New Roman" panose="02020603050405020304" pitchFamily="18" charset="0"/>
                <a:cs typeface="Times New Roman" panose="02020603050405020304" pitchFamily="18" charset="0"/>
              </a:rPr>
              <a:t>-планувальні рішення: </a:t>
            </a:r>
          </a:p>
          <a:p>
            <a:r>
              <a:rPr lang="uk-UA" dirty="0">
                <a:latin typeface="Times New Roman" panose="02020603050405020304" pitchFamily="18" charset="0"/>
                <a:cs typeface="Times New Roman" panose="02020603050405020304" pitchFamily="18" charset="0"/>
              </a:rPr>
              <a:t>–одноповерхова або багатоповерхова складська будівля; </a:t>
            </a:r>
          </a:p>
          <a:p>
            <a:r>
              <a:rPr lang="uk-UA" dirty="0">
                <a:latin typeface="Times New Roman" panose="02020603050405020304" pitchFamily="18" charset="0"/>
                <a:cs typeface="Times New Roman" panose="02020603050405020304" pitchFamily="18" charset="0"/>
              </a:rPr>
              <a:t>–крок колон не менше ніж 8 м та прогін не менше ніж 12 м; </a:t>
            </a:r>
          </a:p>
          <a:p>
            <a:r>
              <a:rPr lang="uk-UA" dirty="0">
                <a:latin typeface="Times New Roman" panose="02020603050405020304" pitchFamily="18" charset="0"/>
                <a:cs typeface="Times New Roman" panose="02020603050405020304" pitchFamily="18" charset="0"/>
              </a:rPr>
              <a:t>–підлога розрахована на навантаження не менше ніж 35 кПа та розміщена на рівні 1,2±0,1 м від рівня під’їзного майданчика навколо будівлі;</a:t>
            </a:r>
          </a:p>
          <a:p>
            <a:r>
              <a:rPr lang="uk-UA" dirty="0">
                <a:latin typeface="Times New Roman" panose="02020603050405020304" pitchFamily="18" charset="0"/>
                <a:cs typeface="Times New Roman" panose="02020603050405020304" pitchFamily="18" charset="0"/>
              </a:rPr>
              <a:t> –висота від рівня підлоги до низу </a:t>
            </a:r>
            <a:r>
              <a:rPr lang="uk-UA" dirty="0" err="1">
                <a:latin typeface="Times New Roman" panose="02020603050405020304" pitchFamily="18" charset="0"/>
                <a:cs typeface="Times New Roman" panose="02020603050405020304" pitchFamily="18" charset="0"/>
              </a:rPr>
              <a:t>несних</a:t>
            </a:r>
            <a:r>
              <a:rPr lang="uk-UA" dirty="0">
                <a:latin typeface="Times New Roman" panose="02020603050405020304" pitchFamily="18" charset="0"/>
                <a:cs typeface="Times New Roman" panose="02020603050405020304" pitchFamily="18" charset="0"/>
              </a:rPr>
              <a:t> конструкцій перекриття чи покрівлі не менше ніж 6,0 м; </a:t>
            </a:r>
          </a:p>
          <a:p>
            <a:r>
              <a:rPr lang="uk-UA" dirty="0">
                <a:latin typeface="Times New Roman" panose="02020603050405020304" pitchFamily="18" charset="0"/>
                <a:cs typeface="Times New Roman" panose="02020603050405020304" pitchFamily="18" charset="0"/>
              </a:rPr>
              <a:t>–наявність не менше одного вантажопідйомного ліфта (підйомника) вантажопідйомністю не менше 3 т на кожні 2 000 м2 площі для багатоповерхової складської будівлі; </a:t>
            </a:r>
          </a:p>
          <a:p>
            <a:r>
              <a:rPr lang="uk-UA" dirty="0">
                <a:latin typeface="Times New Roman" panose="02020603050405020304" pitchFamily="18" charset="0"/>
                <a:cs typeface="Times New Roman" panose="02020603050405020304" pitchFamily="18" charset="0"/>
              </a:rPr>
              <a:t>–наявність не менше одних воріт докового типу на кожні 2000 м2 площі складської будівлі або рампи для розвантаження автомобільного транспорту; </a:t>
            </a:r>
          </a:p>
          <a:p>
            <a:r>
              <a:rPr lang="uk-UA" dirty="0">
                <a:latin typeface="Times New Roman" panose="02020603050405020304" pitchFamily="18" charset="0"/>
                <a:cs typeface="Times New Roman" panose="02020603050405020304" pitchFamily="18" charset="0"/>
              </a:rPr>
              <a:t>б) інженерні мережі: </a:t>
            </a:r>
          </a:p>
          <a:p>
            <a:r>
              <a:rPr lang="uk-UA" dirty="0">
                <a:latin typeface="Times New Roman" panose="02020603050405020304" pitchFamily="18" charset="0"/>
                <a:cs typeface="Times New Roman" panose="02020603050405020304" pitchFamily="18" charset="0"/>
              </a:rPr>
              <a:t>–система опалення; </a:t>
            </a:r>
          </a:p>
          <a:p>
            <a:r>
              <a:rPr lang="uk-UA" dirty="0">
                <a:latin typeface="Times New Roman" panose="02020603050405020304" pitchFamily="18" charset="0"/>
                <a:cs typeface="Times New Roman" panose="02020603050405020304" pitchFamily="18" charset="0"/>
              </a:rPr>
              <a:t>–система пожежної сигналізації та автоматичної системи гасіння пожежі;</a:t>
            </a:r>
          </a:p>
          <a:p>
            <a:r>
              <a:rPr lang="uk-UA" dirty="0">
                <a:latin typeface="Times New Roman" panose="02020603050405020304" pitchFamily="18" charset="0"/>
                <a:cs typeface="Times New Roman" panose="02020603050405020304" pitchFamily="18" charset="0"/>
              </a:rPr>
              <a:t>–система вентиляції (механічна, природна чи змішана); </a:t>
            </a:r>
          </a:p>
          <a:p>
            <a:r>
              <a:rPr lang="uk-UA" dirty="0">
                <a:latin typeface="Times New Roman" panose="02020603050405020304" pitchFamily="18" charset="0"/>
                <a:cs typeface="Times New Roman" panose="02020603050405020304" pitchFamily="18" charset="0"/>
              </a:rPr>
              <a:t>–система відеоспостереження; </a:t>
            </a:r>
          </a:p>
          <a:p>
            <a:r>
              <a:rPr lang="uk-UA" dirty="0">
                <a:latin typeface="Times New Roman" panose="02020603050405020304" pitchFamily="18" charset="0"/>
                <a:cs typeface="Times New Roman" panose="02020603050405020304" pitchFamily="18" charset="0"/>
              </a:rPr>
              <a:t>–наявність аварійного забезпечення електроживленням та тепловий вузол; </a:t>
            </a:r>
          </a:p>
          <a:p>
            <a:r>
              <a:rPr lang="uk-UA" dirty="0">
                <a:latin typeface="Times New Roman" panose="02020603050405020304" pitchFamily="18" charset="0"/>
                <a:cs typeface="Times New Roman" panose="02020603050405020304" pitchFamily="18" charset="0"/>
              </a:rPr>
              <a:t>в) площа забудови території понад 55 % до 65 % загальної території;</a:t>
            </a:r>
          </a:p>
          <a:p>
            <a:r>
              <a:rPr lang="uk-UA" dirty="0">
                <a:latin typeface="Times New Roman" panose="02020603050405020304" pitchFamily="18" charset="0"/>
                <a:cs typeface="Times New Roman" panose="02020603050405020304" pitchFamily="18" charset="0"/>
              </a:rPr>
              <a:t> г) прилегла територія:</a:t>
            </a:r>
          </a:p>
          <a:p>
            <a:r>
              <a:rPr lang="uk-UA" dirty="0">
                <a:latin typeface="Times New Roman" panose="02020603050405020304" pitchFamily="18" charset="0"/>
                <a:cs typeface="Times New Roman" panose="02020603050405020304" pitchFamily="18" charset="0"/>
              </a:rPr>
              <a:t> –огороджена та освітлена; </a:t>
            </a:r>
          </a:p>
          <a:p>
            <a:r>
              <a:rPr lang="uk-UA" dirty="0">
                <a:latin typeface="Times New Roman" panose="02020603050405020304" pitchFamily="18" charset="0"/>
                <a:cs typeface="Times New Roman" panose="02020603050405020304" pitchFamily="18" charset="0"/>
              </a:rPr>
              <a:t>–наявність офісних приміщень;</a:t>
            </a:r>
          </a:p>
          <a:p>
            <a:r>
              <a:rPr lang="uk-UA" dirty="0">
                <a:latin typeface="Times New Roman" panose="02020603050405020304" pitchFamily="18" charset="0"/>
                <a:cs typeface="Times New Roman" panose="02020603050405020304" pitchFamily="18" charset="0"/>
              </a:rPr>
              <a:t> –наявність допоміжних приміщень (туалети, душові, підсобні приміщення, роздягальні для працівників).</a:t>
            </a:r>
          </a:p>
        </p:txBody>
      </p:sp>
    </p:spTree>
    <p:extLst>
      <p:ext uri="{BB962C8B-B14F-4D97-AF65-F5344CB8AC3E}">
        <p14:creationId xmlns:p14="http://schemas.microsoft.com/office/powerpoint/2010/main" val="4273019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6ED012-593B-65A4-5DD1-CF70AD58C71A}"/>
              </a:ext>
            </a:extLst>
          </p:cNvPr>
          <p:cNvSpPr txBox="1"/>
          <p:nvPr/>
        </p:nvSpPr>
        <p:spPr>
          <a:xfrm>
            <a:off x="213360" y="117684"/>
            <a:ext cx="11734800" cy="4524315"/>
          </a:xfrm>
          <a:prstGeom prst="rect">
            <a:avLst/>
          </a:prstGeom>
          <a:noFill/>
        </p:spPr>
        <p:txBody>
          <a:bodyPr wrap="square">
            <a:spAutoFit/>
          </a:bodyPr>
          <a:lstStyle/>
          <a:p>
            <a:r>
              <a:rPr lang="uk-UA" dirty="0">
                <a:latin typeface="Times New Roman" panose="02020603050405020304" pitchFamily="18" charset="0"/>
                <a:cs typeface="Times New Roman" panose="02020603050405020304" pitchFamily="18" charset="0"/>
              </a:rPr>
              <a:t>До складських будівель </a:t>
            </a:r>
            <a:r>
              <a:rPr lang="uk-UA" b="1" dirty="0">
                <a:latin typeface="Times New Roman" panose="02020603050405020304" pitchFamily="18" charset="0"/>
                <a:cs typeface="Times New Roman" panose="02020603050405020304" pitchFamily="18" charset="0"/>
              </a:rPr>
              <a:t>класу С </a:t>
            </a:r>
            <a:r>
              <a:rPr lang="uk-UA" dirty="0">
                <a:latin typeface="Times New Roman" panose="02020603050405020304" pitchFamily="18" charset="0"/>
                <a:cs typeface="Times New Roman" panose="02020603050405020304" pitchFamily="18" charset="0"/>
              </a:rPr>
              <a:t>відносять будівлі, для яких виконуються такі умови: </a:t>
            </a:r>
          </a:p>
          <a:p>
            <a:r>
              <a:rPr lang="uk-UA" dirty="0">
                <a:latin typeface="Times New Roman" panose="02020603050405020304" pitchFamily="18" charset="0"/>
                <a:cs typeface="Times New Roman" panose="02020603050405020304" pitchFamily="18" charset="0"/>
              </a:rPr>
              <a:t>а) </a:t>
            </a:r>
            <a:r>
              <a:rPr lang="uk-UA" dirty="0" err="1">
                <a:latin typeface="Times New Roman" panose="02020603050405020304" pitchFamily="18" charset="0"/>
                <a:cs typeface="Times New Roman" panose="02020603050405020304" pitchFamily="18" charset="0"/>
              </a:rPr>
              <a:t>об’ємно</a:t>
            </a:r>
            <a:r>
              <a:rPr lang="uk-UA" dirty="0">
                <a:latin typeface="Times New Roman" panose="02020603050405020304" pitchFamily="18" charset="0"/>
                <a:cs typeface="Times New Roman" panose="02020603050405020304" pitchFamily="18" charset="0"/>
              </a:rPr>
              <a:t>-планувальні рішення:</a:t>
            </a:r>
          </a:p>
          <a:p>
            <a:r>
              <a:rPr lang="uk-UA" dirty="0">
                <a:latin typeface="Times New Roman" panose="02020603050405020304" pitchFamily="18" charset="0"/>
                <a:cs typeface="Times New Roman" panose="02020603050405020304" pitchFamily="18" charset="0"/>
              </a:rPr>
              <a:t> –утеплений ангар або виробнича будівля; </a:t>
            </a:r>
          </a:p>
          <a:p>
            <a:r>
              <a:rPr lang="uk-UA" dirty="0">
                <a:latin typeface="Times New Roman" panose="02020603050405020304" pitchFamily="18" charset="0"/>
                <a:cs typeface="Times New Roman" panose="02020603050405020304" pitchFamily="18" charset="0"/>
              </a:rPr>
              <a:t>–підлога бетонна, асфальтована чи вимощена бетонною плиткою; </a:t>
            </a:r>
          </a:p>
          <a:p>
            <a:r>
              <a:rPr lang="uk-UA" dirty="0">
                <a:latin typeface="Times New Roman" panose="02020603050405020304" pitchFamily="18" charset="0"/>
                <a:cs typeface="Times New Roman" panose="02020603050405020304" pitchFamily="18" charset="0"/>
              </a:rPr>
              <a:t>–висота від рівня підлоги до низу </a:t>
            </a:r>
            <a:r>
              <a:rPr lang="uk-UA" dirty="0" err="1">
                <a:latin typeface="Times New Roman" panose="02020603050405020304" pitchFamily="18" charset="0"/>
                <a:cs typeface="Times New Roman" panose="02020603050405020304" pitchFamily="18" charset="0"/>
              </a:rPr>
              <a:t>несних</a:t>
            </a:r>
            <a:r>
              <a:rPr lang="uk-UA" dirty="0">
                <a:latin typeface="Times New Roman" panose="02020603050405020304" pitchFamily="18" charset="0"/>
                <a:cs typeface="Times New Roman" panose="02020603050405020304" pitchFamily="18" charset="0"/>
              </a:rPr>
              <a:t> конструкцій перекриття чи покрівлі від 4,0 м;</a:t>
            </a:r>
          </a:p>
          <a:p>
            <a:r>
              <a:rPr lang="uk-UA" dirty="0">
                <a:latin typeface="Times New Roman" panose="02020603050405020304" pitchFamily="18" charset="0"/>
                <a:cs typeface="Times New Roman" panose="02020603050405020304" pitchFamily="18" charset="0"/>
              </a:rPr>
              <a:t> –наявність вантажопідйомних ліфтів (підйомників) для багатоповерхової складської будівлі; </a:t>
            </a:r>
          </a:p>
          <a:p>
            <a:r>
              <a:rPr lang="uk-UA" dirty="0">
                <a:latin typeface="Times New Roman" panose="02020603050405020304" pitchFamily="18" charset="0"/>
                <a:cs typeface="Times New Roman" panose="02020603050405020304" pitchFamily="18" charset="0"/>
              </a:rPr>
              <a:t>–рампа для розвантаження автомобільного транспорту; </a:t>
            </a:r>
          </a:p>
          <a:p>
            <a:r>
              <a:rPr lang="uk-UA" dirty="0">
                <a:latin typeface="Times New Roman" panose="02020603050405020304" pitchFamily="18" charset="0"/>
                <a:cs typeface="Times New Roman" panose="02020603050405020304" pitchFamily="18" charset="0"/>
              </a:rPr>
              <a:t>–рампа для розвантаження автомобільного транспорту або ворота на рівні під’їзного майданчика; </a:t>
            </a:r>
          </a:p>
          <a:p>
            <a:r>
              <a:rPr lang="uk-UA" dirty="0">
                <a:latin typeface="Times New Roman" panose="02020603050405020304" pitchFamily="18" charset="0"/>
                <a:cs typeface="Times New Roman" panose="02020603050405020304" pitchFamily="18" charset="0"/>
              </a:rPr>
              <a:t>б) інженерні мережі:</a:t>
            </a:r>
          </a:p>
          <a:p>
            <a:r>
              <a:rPr lang="uk-UA" dirty="0">
                <a:latin typeface="Times New Roman" panose="02020603050405020304" pitchFamily="18" charset="0"/>
                <a:cs typeface="Times New Roman" panose="02020603050405020304" pitchFamily="18" charset="0"/>
              </a:rPr>
              <a:t> –система опалення;</a:t>
            </a:r>
          </a:p>
          <a:p>
            <a:r>
              <a:rPr lang="uk-UA" dirty="0">
                <a:latin typeface="Times New Roman" panose="02020603050405020304" pitchFamily="18" charset="0"/>
                <a:cs typeface="Times New Roman" panose="02020603050405020304" pitchFamily="18" charset="0"/>
              </a:rPr>
              <a:t> –система пожежної сигналізації та системи гасіння пожежі; </a:t>
            </a:r>
          </a:p>
          <a:p>
            <a:r>
              <a:rPr lang="uk-UA" dirty="0">
                <a:latin typeface="Times New Roman" panose="02020603050405020304" pitchFamily="18" charset="0"/>
                <a:cs typeface="Times New Roman" panose="02020603050405020304" pitchFamily="18" charset="0"/>
              </a:rPr>
              <a:t>–система вентиляції (механічна, природна чи змішана);</a:t>
            </a:r>
          </a:p>
          <a:p>
            <a:r>
              <a:rPr lang="uk-UA" dirty="0">
                <a:latin typeface="Times New Roman" panose="02020603050405020304" pitchFamily="18" charset="0"/>
                <a:cs typeface="Times New Roman" panose="02020603050405020304" pitchFamily="18" charset="0"/>
              </a:rPr>
              <a:t> в) площа забудови території понад 65 % до 75 % від загальної території.</a:t>
            </a:r>
          </a:p>
          <a:p>
            <a:r>
              <a:rPr lang="uk-UA" dirty="0">
                <a:latin typeface="Times New Roman" panose="02020603050405020304" pitchFamily="18" charset="0"/>
                <a:cs typeface="Times New Roman" panose="02020603050405020304" pitchFamily="18" charset="0"/>
              </a:rPr>
              <a:t> г) прилегла територія: </a:t>
            </a:r>
          </a:p>
          <a:p>
            <a:r>
              <a:rPr lang="uk-UA" dirty="0">
                <a:latin typeface="Times New Roman" panose="02020603050405020304" pitchFamily="18" charset="0"/>
                <a:cs typeface="Times New Roman" panose="02020603050405020304" pitchFamily="18" charset="0"/>
              </a:rPr>
              <a:t>–наявність майданчиків для розміщення та маневрування вантажних автомобілів;</a:t>
            </a:r>
          </a:p>
          <a:p>
            <a:r>
              <a:rPr lang="uk-UA" dirty="0">
                <a:latin typeface="Times New Roman" panose="02020603050405020304" pitchFamily="18" charset="0"/>
                <a:cs typeface="Times New Roman" panose="02020603050405020304" pitchFamily="18" charset="0"/>
              </a:rPr>
              <a:t> –наявність допоміжних приміщень (туалети, душові, підсобні приміщення, роздягальні для працівників). </a:t>
            </a:r>
          </a:p>
        </p:txBody>
      </p:sp>
    </p:spTree>
    <p:extLst>
      <p:ext uri="{BB962C8B-B14F-4D97-AF65-F5344CB8AC3E}">
        <p14:creationId xmlns:p14="http://schemas.microsoft.com/office/powerpoint/2010/main" val="1134241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1BC8E8-C491-449E-2848-C46EE2738D1A}"/>
              </a:ext>
            </a:extLst>
          </p:cNvPr>
          <p:cNvSpPr txBox="1"/>
          <p:nvPr/>
        </p:nvSpPr>
        <p:spPr>
          <a:xfrm>
            <a:off x="254000" y="275441"/>
            <a:ext cx="11765280" cy="3139321"/>
          </a:xfrm>
          <a:prstGeom prst="rect">
            <a:avLst/>
          </a:prstGeom>
          <a:noFill/>
        </p:spPr>
        <p:txBody>
          <a:bodyPr wrap="square">
            <a:spAutoFit/>
          </a:bodyPr>
          <a:lstStyle/>
          <a:p>
            <a:r>
              <a:rPr lang="uk-UA" dirty="0">
                <a:latin typeface="Times New Roman" panose="02020603050405020304" pitchFamily="18" charset="0"/>
                <a:cs typeface="Times New Roman" panose="02020603050405020304" pitchFamily="18" charset="0"/>
              </a:rPr>
              <a:t>До складських будівель </a:t>
            </a:r>
            <a:r>
              <a:rPr lang="uk-UA" b="1" dirty="0">
                <a:latin typeface="Times New Roman" panose="02020603050405020304" pitchFamily="18" charset="0"/>
                <a:cs typeface="Times New Roman" panose="02020603050405020304" pitchFamily="18" charset="0"/>
              </a:rPr>
              <a:t>класу </a:t>
            </a:r>
            <a:r>
              <a:rPr lang="en-US" b="1" dirty="0">
                <a:latin typeface="Times New Roman" panose="02020603050405020304" pitchFamily="18" charset="0"/>
                <a:cs typeface="Times New Roman" panose="02020603050405020304" pitchFamily="18" charset="0"/>
              </a:rPr>
              <a:t>D </a:t>
            </a:r>
            <a:r>
              <a:rPr lang="uk-UA" dirty="0">
                <a:latin typeface="Times New Roman" panose="02020603050405020304" pitchFamily="18" charset="0"/>
                <a:cs typeface="Times New Roman" panose="02020603050405020304" pitchFamily="18" charset="0"/>
              </a:rPr>
              <a:t>відносять будівлі, щодо яких виконуються такі умови: </a:t>
            </a:r>
          </a:p>
          <a:p>
            <a:r>
              <a:rPr lang="uk-UA" dirty="0">
                <a:latin typeface="Times New Roman" panose="02020603050405020304" pitchFamily="18" charset="0"/>
                <a:cs typeface="Times New Roman" panose="02020603050405020304" pitchFamily="18" charset="0"/>
              </a:rPr>
              <a:t>а) </a:t>
            </a:r>
            <a:r>
              <a:rPr lang="uk-UA" dirty="0" err="1">
                <a:latin typeface="Times New Roman" panose="02020603050405020304" pitchFamily="18" charset="0"/>
                <a:cs typeface="Times New Roman" panose="02020603050405020304" pitchFamily="18" charset="0"/>
              </a:rPr>
              <a:t>об’ємно</a:t>
            </a:r>
            <a:r>
              <a:rPr lang="uk-UA" dirty="0">
                <a:latin typeface="Times New Roman" panose="02020603050405020304" pitchFamily="18" charset="0"/>
                <a:cs typeface="Times New Roman" panose="02020603050405020304" pitchFamily="18" charset="0"/>
              </a:rPr>
              <a:t>-планувальні рішення: –неопалювана виробнича будівля, ангар чи підвальне приміщення;</a:t>
            </a:r>
          </a:p>
          <a:p>
            <a:r>
              <a:rPr lang="uk-UA" dirty="0">
                <a:latin typeface="Times New Roman" panose="02020603050405020304" pitchFamily="18" charset="0"/>
                <a:cs typeface="Times New Roman" panose="02020603050405020304" pitchFamily="18" charset="0"/>
              </a:rPr>
              <a:t> б) інженерні мережі: </a:t>
            </a:r>
          </a:p>
          <a:p>
            <a:r>
              <a:rPr lang="uk-UA" dirty="0">
                <a:latin typeface="Times New Roman" panose="02020603050405020304" pitchFamily="18" charset="0"/>
                <a:cs typeface="Times New Roman" panose="02020603050405020304" pitchFamily="18" charset="0"/>
              </a:rPr>
              <a:t>–система пожежної сигналізації та системи гасіння пожежі;</a:t>
            </a:r>
          </a:p>
          <a:p>
            <a:r>
              <a:rPr lang="uk-UA" dirty="0">
                <a:latin typeface="Times New Roman" panose="02020603050405020304" pitchFamily="18" charset="0"/>
                <a:cs typeface="Times New Roman" panose="02020603050405020304" pitchFamily="18" charset="0"/>
              </a:rPr>
              <a:t> –система вентиляції (механічна, природна чи змішана);</a:t>
            </a:r>
          </a:p>
          <a:p>
            <a:r>
              <a:rPr lang="uk-UA" dirty="0">
                <a:latin typeface="Times New Roman" panose="02020603050405020304" pitchFamily="18" charset="0"/>
                <a:cs typeface="Times New Roman" panose="02020603050405020304" pitchFamily="18" charset="0"/>
              </a:rPr>
              <a:t> в) площа забудови території понад 75 % до 85 % від загальної території; </a:t>
            </a:r>
          </a:p>
          <a:p>
            <a:r>
              <a:rPr lang="uk-UA" dirty="0">
                <a:latin typeface="Times New Roman" panose="02020603050405020304" pitchFamily="18" charset="0"/>
                <a:cs typeface="Times New Roman" panose="02020603050405020304" pitchFamily="18" charset="0"/>
              </a:rPr>
              <a:t>г) прилегла територія: </a:t>
            </a:r>
          </a:p>
          <a:p>
            <a:r>
              <a:rPr lang="uk-UA" dirty="0">
                <a:latin typeface="Times New Roman" panose="02020603050405020304" pitchFamily="18" charset="0"/>
                <a:cs typeface="Times New Roman" panose="02020603050405020304" pitchFamily="18" charset="0"/>
              </a:rPr>
              <a:t>–наявність майданчиків для маневрування вантажних автомобілів. </a:t>
            </a:r>
          </a:p>
          <a:p>
            <a:r>
              <a:rPr lang="uk-UA" dirty="0">
                <a:latin typeface="Times New Roman" panose="02020603050405020304" pitchFamily="18" charset="0"/>
                <a:cs typeface="Times New Roman" panose="02020603050405020304" pitchFamily="18" charset="0"/>
              </a:rPr>
              <a:t>Якщо хоча б одну з умов, передбачених для класів </a:t>
            </a:r>
            <a:r>
              <a:rPr lang="en-US" dirty="0">
                <a:latin typeface="Times New Roman" panose="02020603050405020304" pitchFamily="18" charset="0"/>
                <a:cs typeface="Times New Roman" panose="02020603050405020304" pitchFamily="18" charset="0"/>
              </a:rPr>
              <a:t>A, B, </a:t>
            </a:r>
            <a:r>
              <a:rPr lang="uk-UA" dirty="0">
                <a:latin typeface="Times New Roman" panose="02020603050405020304" pitchFamily="18" charset="0"/>
                <a:cs typeface="Times New Roman" panose="02020603050405020304" pitchFamily="18" charset="0"/>
              </a:rPr>
              <a:t>С, не виконано, такий склад відносять до нижчого класу. Якщо склад не відповідає хоча б одній з вимог, зазначених для складських будівель класу </a:t>
            </a:r>
            <a:r>
              <a:rPr lang="en-US" dirty="0">
                <a:latin typeface="Times New Roman" panose="02020603050405020304" pitchFamily="18" charset="0"/>
                <a:cs typeface="Times New Roman" panose="02020603050405020304" pitchFamily="18" charset="0"/>
              </a:rPr>
              <a:t>D, </a:t>
            </a:r>
            <a:r>
              <a:rPr lang="uk-UA" dirty="0">
                <a:latin typeface="Times New Roman" panose="02020603050405020304" pitchFamily="18" charset="0"/>
                <a:cs typeface="Times New Roman" panose="02020603050405020304" pitchFamily="18" charset="0"/>
              </a:rPr>
              <a:t>то така складська будівля не підлягає класифікації за класом</a:t>
            </a:r>
            <a:r>
              <a:rPr lang="uk-UA" dirty="0"/>
              <a:t>.</a:t>
            </a:r>
          </a:p>
        </p:txBody>
      </p:sp>
    </p:spTree>
    <p:extLst>
      <p:ext uri="{BB962C8B-B14F-4D97-AF65-F5344CB8AC3E}">
        <p14:creationId xmlns:p14="http://schemas.microsoft.com/office/powerpoint/2010/main" val="3389533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7668C4-0E95-E343-F38F-08451E6C1F5D}"/>
              </a:ext>
            </a:extLst>
          </p:cNvPr>
          <p:cNvSpPr txBox="1"/>
          <p:nvPr/>
        </p:nvSpPr>
        <p:spPr>
          <a:xfrm>
            <a:off x="254000" y="300058"/>
            <a:ext cx="11633200" cy="2862322"/>
          </a:xfrm>
          <a:prstGeom prst="rect">
            <a:avLst/>
          </a:prstGeom>
          <a:noFill/>
        </p:spPr>
        <p:txBody>
          <a:bodyPr wrap="square">
            <a:spAutoFit/>
          </a:bodyPr>
          <a:lstStyle/>
          <a:p>
            <a:r>
              <a:rPr lang="uk-UA" b="0" i="0" dirty="0">
                <a:solidFill>
                  <a:srgbClr val="1C1C1C"/>
                </a:solidFill>
                <a:effectLst/>
                <a:latin typeface="Times New Roman" panose="02020603050405020304" pitchFamily="18" charset="0"/>
              </a:rPr>
              <a:t>В ході ринкового розвитку найпопулярнішою стала систематизація складів, яку представила компанія </a:t>
            </a:r>
            <a:r>
              <a:rPr lang="en-US" b="0" i="0" dirty="0">
                <a:solidFill>
                  <a:srgbClr val="1C1C1C"/>
                </a:solidFill>
                <a:effectLst/>
                <a:latin typeface="Times New Roman" panose="02020603050405020304" pitchFamily="18" charset="0"/>
              </a:rPr>
              <a:t>Swiss Realty Group. </a:t>
            </a:r>
            <a:r>
              <a:rPr lang="uk-UA" b="0" i="0" dirty="0">
                <a:solidFill>
                  <a:srgbClr val="1C1C1C"/>
                </a:solidFill>
                <a:effectLst/>
                <a:latin typeface="Times New Roman" panose="02020603050405020304" pitchFamily="18" charset="0"/>
              </a:rPr>
              <a:t>Система класифікації спирається на технічні характеристики приміщень, ступінь розвитку інфраструктурних елементів, інженерні комунікації. В даний час склади діляться на чотири класи: «</a:t>
            </a:r>
            <a:r>
              <a:rPr lang="en-US" b="0" i="0" dirty="0">
                <a:solidFill>
                  <a:srgbClr val="1C1C1C"/>
                </a:solidFill>
                <a:effectLst/>
                <a:latin typeface="Times New Roman" panose="02020603050405020304" pitchFamily="18" charset="0"/>
              </a:rPr>
              <a:t>A», «B», «C» </a:t>
            </a:r>
            <a:r>
              <a:rPr lang="uk-UA" b="0" i="0" dirty="0">
                <a:solidFill>
                  <a:srgbClr val="1C1C1C"/>
                </a:solidFill>
                <a:effectLst/>
                <a:latin typeface="Times New Roman" panose="02020603050405020304" pitchFamily="18" charset="0"/>
              </a:rPr>
              <a:t>та «</a:t>
            </a:r>
            <a:r>
              <a:rPr lang="en-US" b="0" i="0" dirty="0">
                <a:solidFill>
                  <a:srgbClr val="1C1C1C"/>
                </a:solidFill>
                <a:effectLst/>
                <a:latin typeface="Times New Roman" panose="02020603050405020304" pitchFamily="18" charset="0"/>
              </a:rPr>
              <a:t>D».</a:t>
            </a:r>
            <a:r>
              <a:rPr lang="en-US" u="sng" dirty="0">
                <a:solidFill>
                  <a:srgbClr val="0404B4"/>
                </a:solidFill>
                <a:latin typeface="Times New Roman" panose="02020603050405020304" pitchFamily="18" charset="0"/>
              </a:rPr>
              <a:t>.</a:t>
            </a:r>
            <a:endParaRPr lang="uk-UA" u="sng" dirty="0">
              <a:solidFill>
                <a:srgbClr val="0404B4"/>
              </a:solidFill>
              <a:latin typeface="Times New Roman" panose="02020603050405020304" pitchFamily="18" charset="0"/>
            </a:endParaRPr>
          </a:p>
          <a:p>
            <a:r>
              <a:rPr lang="uk-UA" b="0" i="0" dirty="0">
                <a:solidFill>
                  <a:srgbClr val="1C1C1C"/>
                </a:solidFill>
                <a:effectLst/>
                <a:latin typeface="Times New Roman" panose="02020603050405020304" pitchFamily="18" charset="0"/>
              </a:rPr>
              <a:t>Зараз всі види нових складів будують, враховуючи особливості їх експлуатації. Місце розташування, внутрішнє оздоблення і встановлені технічні засоби в таких приміщеннях повинні відповідати всім нормам логістики, включаючи:</a:t>
            </a:r>
          </a:p>
          <a:p>
            <a:pPr marL="285750" indent="-285750">
              <a:buFont typeface="Arial" panose="020B0604020202020204" pitchFamily="34" charset="0"/>
              <a:buChar char="•"/>
            </a:pPr>
            <a:r>
              <a:rPr lang="uk-UA" b="0" i="0" dirty="0">
                <a:solidFill>
                  <a:srgbClr val="1C1C1C"/>
                </a:solidFill>
                <a:effectLst/>
                <a:latin typeface="Times New Roman" panose="02020603050405020304" pitchFamily="18" charset="0"/>
              </a:rPr>
              <a:t>розташування недалеко від транспортних розв’язок; </a:t>
            </a:r>
          </a:p>
          <a:p>
            <a:pPr marL="285750" indent="-285750">
              <a:buFont typeface="Arial" panose="020B0604020202020204" pitchFamily="34" charset="0"/>
              <a:buChar char="•"/>
            </a:pPr>
            <a:r>
              <a:rPr lang="uk-UA" b="0" i="0" dirty="0">
                <a:solidFill>
                  <a:srgbClr val="1C1C1C"/>
                </a:solidFill>
                <a:effectLst/>
                <a:latin typeface="Times New Roman" panose="02020603050405020304" pitchFamily="18" charset="0"/>
              </a:rPr>
              <a:t>розміщення будь-яких видів продукції; </a:t>
            </a:r>
          </a:p>
          <a:p>
            <a:pPr marL="285750" indent="-285750">
              <a:buFont typeface="Arial" panose="020B0604020202020204" pitchFamily="34" charset="0"/>
              <a:buChar char="•"/>
            </a:pPr>
            <a:r>
              <a:rPr lang="uk-UA" b="0" i="0" dirty="0">
                <a:solidFill>
                  <a:srgbClr val="1C1C1C"/>
                </a:solidFill>
                <a:effectLst/>
                <a:latin typeface="Times New Roman" panose="02020603050405020304" pitchFamily="18" charset="0"/>
              </a:rPr>
              <a:t>гарні показники товарообігу; </a:t>
            </a:r>
          </a:p>
          <a:p>
            <a:pPr marL="285750" indent="-285750">
              <a:buFont typeface="Arial" panose="020B0604020202020204" pitchFamily="34" charset="0"/>
              <a:buChar char="•"/>
            </a:pPr>
            <a:r>
              <a:rPr lang="uk-UA" b="0" i="0" dirty="0">
                <a:solidFill>
                  <a:srgbClr val="1C1C1C"/>
                </a:solidFill>
                <a:effectLst/>
                <a:latin typeface="Times New Roman" panose="02020603050405020304" pitchFamily="18" charset="0"/>
              </a:rPr>
              <a:t>збереження і безпека зберігання продукції.</a:t>
            </a:r>
            <a:endParaRPr lang="uk-UA" dirty="0"/>
          </a:p>
        </p:txBody>
      </p:sp>
    </p:spTree>
    <p:extLst>
      <p:ext uri="{BB962C8B-B14F-4D97-AF65-F5344CB8AC3E}">
        <p14:creationId xmlns:p14="http://schemas.microsoft.com/office/powerpoint/2010/main" val="1869256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72B9F6-BC12-871D-CBCA-B965161D5374}"/>
              </a:ext>
            </a:extLst>
          </p:cNvPr>
          <p:cNvSpPr txBox="1"/>
          <p:nvPr/>
        </p:nvSpPr>
        <p:spPr>
          <a:xfrm>
            <a:off x="101600" y="130148"/>
            <a:ext cx="11592560" cy="6597704"/>
          </a:xfrm>
          <a:prstGeom prst="rect">
            <a:avLst/>
          </a:prstGeom>
          <a:noFill/>
        </p:spPr>
        <p:txBody>
          <a:bodyPr wrap="square">
            <a:spAutoFit/>
          </a:bodyPr>
          <a:lstStyle/>
          <a:p>
            <a:pPr marL="457200" algn="just">
              <a:lnSpc>
                <a:spcPct val="107000"/>
              </a:lnSpc>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Складські приміщення </a:t>
            </a:r>
            <a:r>
              <a:rPr lang="uk-UA" sz="1800" b="1"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Класу  А  </a:t>
            </a: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також повинні відповідати таким вимогам: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Знаходитися поблизу магістралей.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Доступ на склад повинен бути зручним, а під’їзд повинен здійснюватися безпосередньо з головної дороги або ж з траси, яка не є головною, проте відповідає необхідним критеріям.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Приміщення повинні мати один поверх, бути </a:t>
            </a:r>
            <a:r>
              <a:rPr lang="uk-UA" sz="1800" kern="100" dirty="0" err="1">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однооб’ємними</a:t>
            </a: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Склад повинен мати високу стелю. Це необхідно для комфортної та безпечної установки стелажів і обладнання, включаючи автоматизовані багатоярусні системи стелажів.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Підлоги повинні бути плоскими, на них в обов’язковому порядку повинно бути нанесено покриття проти осідання пилу та бруду, яке забезпечить комфортне пересування для маніпуляторів.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Завдяки тому, що в початковому проекті приміщення передбачені високі показники навантаження на підлогу, можна встановлювати стелажі максимально високого рівня.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Опорні колони повинні бути розташовані якомога рідше. Це необхідно для більш зручного розміщення товарів і комфорту роботи на складі.</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 На 1 км2 потрібні як мінімум одні ворота для навантаження і вивантаження продукції.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На складі повинна бути встановлена протипожежна система і сигналізація.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Потрібне опалення. Необхідні повністю автономні інженерні системи, що забезпечують водопостачання та водовідведення, а також теплопостачання.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На складських воротах повинна бути можливість встановити спеціальні гідравлічні апарелі та </a:t>
            </a:r>
            <a:r>
              <a:rPr lang="uk-UA" sz="1800" kern="100" dirty="0" err="1">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докшелтери</a:t>
            </a: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Територія поблизу складу (</a:t>
            </a:r>
            <a:r>
              <a:rPr lang="uk-UA" sz="1800" kern="100" dirty="0" err="1">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госпбудівлі</a:t>
            </a: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 внутрішні доріжки, місця під </a:t>
            </a:r>
            <a:r>
              <a:rPr lang="uk-UA" sz="1800" kern="100" dirty="0" err="1">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парковку</a:t>
            </a: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 автомобілів, місця для розвороту машин, зелені зони), повинна становити як мінімум 40 відсотків від загальної території комплексу. </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uk-UA" sz="1800" kern="100" dirty="0">
                <a:solidFill>
                  <a:srgbClr val="1C1C1C"/>
                </a:solidFill>
                <a:effectLst/>
                <a:latin typeface="Times New Roman" panose="02020603050405020304" pitchFamily="18" charset="0"/>
                <a:ea typeface="Calibri" panose="020F0502020204030204" pitchFamily="34" charset="0"/>
                <a:cs typeface="Times New Roman" panose="02020603050405020304" pitchFamily="18" charset="0"/>
              </a:rPr>
              <a:t>Зовнішній вигляд складу повинен бути презентабельним, встановлені сучасні склопакети, проведена зовнішня обробка будівлі</a:t>
            </a:r>
            <a:r>
              <a:rPr lang="uk-UA" sz="1800" u="sng" kern="100" dirty="0">
                <a:solidFill>
                  <a:srgbClr val="0404B4"/>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endParaRPr lang="uk-UA"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0289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F9BB41-A083-3637-4BFE-9149C3316C24}"/>
              </a:ext>
            </a:extLst>
          </p:cNvPr>
          <p:cNvSpPr txBox="1"/>
          <p:nvPr/>
        </p:nvSpPr>
        <p:spPr>
          <a:xfrm>
            <a:off x="142240" y="117693"/>
            <a:ext cx="11948160" cy="6740307"/>
          </a:xfrm>
          <a:prstGeom prst="rect">
            <a:avLst/>
          </a:prstGeom>
          <a:noFill/>
        </p:spPr>
        <p:txBody>
          <a:bodyPr wrap="square">
            <a:spAutoFit/>
          </a:bodyPr>
          <a:lstStyle/>
          <a:p>
            <a:pPr algn="ctr"/>
            <a:r>
              <a:rPr lang="uk-UA" b="1" dirty="0">
                <a:solidFill>
                  <a:srgbClr val="1C1C1C"/>
                </a:solidFill>
                <a:latin typeface="Times New Roman" panose="02020603050405020304" pitchFamily="18" charset="0"/>
              </a:rPr>
              <a:t>К</a:t>
            </a:r>
            <a:r>
              <a:rPr lang="uk-UA" b="1" i="0" dirty="0">
                <a:solidFill>
                  <a:srgbClr val="1C1C1C"/>
                </a:solidFill>
                <a:effectLst/>
                <a:latin typeface="Times New Roman" panose="02020603050405020304" pitchFamily="18" charset="0"/>
              </a:rPr>
              <a:t>лас </a:t>
            </a:r>
            <a:r>
              <a:rPr lang="en-US" b="1" i="0" dirty="0">
                <a:solidFill>
                  <a:srgbClr val="1C1C1C"/>
                </a:solidFill>
                <a:effectLst/>
                <a:latin typeface="Times New Roman" panose="02020603050405020304" pitchFamily="18" charset="0"/>
              </a:rPr>
              <a:t>A– </a:t>
            </a:r>
            <a:endParaRPr lang="uk-UA" b="1" i="0" dirty="0">
              <a:solidFill>
                <a:srgbClr val="1C1C1C"/>
              </a:solidFill>
              <a:effectLst/>
              <a:latin typeface="Times New Roman" panose="02020603050405020304" pitchFamily="18" charset="0"/>
            </a:endParaRPr>
          </a:p>
          <a:p>
            <a:r>
              <a:rPr lang="uk-UA" b="0" i="0" dirty="0">
                <a:solidFill>
                  <a:srgbClr val="1C1C1C"/>
                </a:solidFill>
                <a:effectLst/>
                <a:latin typeface="Times New Roman" panose="02020603050405020304" pitchFamily="18" charset="0"/>
              </a:rPr>
              <a:t>До даної категорії відносяться реконструйовані споруди, віком 20-30 років. Для реконструкції таких будівель повинні були використовувати сучасні будматеріали і технології. Вимоги до таких складів майже такі ж, як і до складів </a:t>
            </a:r>
            <a:r>
              <a:rPr lang="en-US" b="0" i="0" dirty="0">
                <a:solidFill>
                  <a:srgbClr val="1C1C1C"/>
                </a:solidFill>
                <a:effectLst/>
                <a:latin typeface="Times New Roman" panose="02020603050405020304" pitchFamily="18" charset="0"/>
              </a:rPr>
              <a:t>A </a:t>
            </a:r>
            <a:r>
              <a:rPr lang="uk-UA" b="0" i="0" dirty="0">
                <a:solidFill>
                  <a:srgbClr val="1C1C1C"/>
                </a:solidFill>
                <a:effectLst/>
                <a:latin typeface="Times New Roman" panose="02020603050405020304" pitchFamily="18" charset="0"/>
              </a:rPr>
              <a:t>класу, крім розташування. Вони нерідко розташовуються на околицях міст, в промислових районах. Вимоги для даної категорії наступні: Склад має бути зведений не пізніше, ніж у 1970-80 роках. Будівля повинна бути капітальною, найчастіше одноповерховою, з металевим або залізобетонним каркасом.</a:t>
            </a:r>
          </a:p>
          <a:p>
            <a:pPr algn="ctr"/>
            <a:r>
              <a:rPr lang="uk-UA" b="0" i="0" dirty="0">
                <a:solidFill>
                  <a:srgbClr val="1C1C1C"/>
                </a:solidFill>
                <a:effectLst/>
                <a:latin typeface="Times New Roman" panose="02020603050405020304" pitchFamily="18" charset="0"/>
              </a:rPr>
              <a:t> </a:t>
            </a:r>
            <a:r>
              <a:rPr lang="uk-UA" b="1" i="0" dirty="0">
                <a:solidFill>
                  <a:srgbClr val="1C1C1C"/>
                </a:solidFill>
                <a:effectLst/>
                <a:latin typeface="Times New Roman" panose="02020603050405020304" pitchFamily="18" charset="0"/>
              </a:rPr>
              <a:t>Клас </a:t>
            </a:r>
            <a:r>
              <a:rPr lang="en-US" b="1" i="0" dirty="0">
                <a:solidFill>
                  <a:srgbClr val="1C1C1C"/>
                </a:solidFill>
                <a:effectLst/>
                <a:latin typeface="Times New Roman" panose="02020603050405020304" pitchFamily="18" charset="0"/>
              </a:rPr>
              <a:t>B+ </a:t>
            </a:r>
            <a:endParaRPr lang="uk-UA" b="1" i="0" dirty="0">
              <a:solidFill>
                <a:srgbClr val="1C1C1C"/>
              </a:solidFill>
              <a:effectLst/>
              <a:latin typeface="Times New Roman" panose="02020603050405020304" pitchFamily="18" charset="0"/>
            </a:endParaRPr>
          </a:p>
          <a:p>
            <a:r>
              <a:rPr lang="uk-UA" b="0" i="0" dirty="0">
                <a:solidFill>
                  <a:srgbClr val="1C1C1C"/>
                </a:solidFill>
                <a:effectLst/>
                <a:latin typeface="Times New Roman" panose="02020603050405020304" pitchFamily="18" charset="0"/>
              </a:rPr>
              <a:t>До даної категорії можна віднести нові склади, які за кількома критеріями не можуть бути класифіковані, як будівлі класу </a:t>
            </a:r>
            <a:r>
              <a:rPr lang="en-US" b="0" i="0" dirty="0">
                <a:solidFill>
                  <a:srgbClr val="1C1C1C"/>
                </a:solidFill>
                <a:effectLst/>
                <a:latin typeface="Times New Roman" panose="02020603050405020304" pitchFamily="18" charset="0"/>
              </a:rPr>
              <a:t>A. </a:t>
            </a:r>
            <a:r>
              <a:rPr lang="uk-UA" b="0" i="0" dirty="0">
                <a:solidFill>
                  <a:srgbClr val="1C1C1C"/>
                </a:solidFill>
                <a:effectLst/>
                <a:latin typeface="Times New Roman" panose="02020603050405020304" pitchFamily="18" charset="0"/>
              </a:rPr>
              <a:t>Наприклад, може бути встановлено мало воріт для навантаження і розвантаження, під’їзд може бути некомфортним тощо. Такі склади повинні бути побудовані з початку 90-х років минулого століття. </a:t>
            </a:r>
          </a:p>
          <a:p>
            <a:pPr algn="ctr"/>
            <a:r>
              <a:rPr lang="uk-UA" b="1" i="0" dirty="0">
                <a:solidFill>
                  <a:srgbClr val="1C1C1C"/>
                </a:solidFill>
                <a:effectLst/>
                <a:latin typeface="Times New Roman" panose="02020603050405020304" pitchFamily="18" charset="0"/>
              </a:rPr>
              <a:t>Клас </a:t>
            </a:r>
            <a:r>
              <a:rPr lang="en-US" b="1" i="0" dirty="0">
                <a:solidFill>
                  <a:srgbClr val="1C1C1C"/>
                </a:solidFill>
                <a:effectLst/>
                <a:latin typeface="Times New Roman" panose="02020603050405020304" pitchFamily="18" charset="0"/>
              </a:rPr>
              <a:t>B </a:t>
            </a:r>
            <a:endParaRPr lang="uk-UA" b="1" i="0" dirty="0">
              <a:solidFill>
                <a:srgbClr val="1C1C1C"/>
              </a:solidFill>
              <a:effectLst/>
              <a:latin typeface="Times New Roman" panose="02020603050405020304" pitchFamily="18" charset="0"/>
            </a:endParaRPr>
          </a:p>
          <a:p>
            <a:r>
              <a:rPr lang="uk-UA" b="0" i="0" dirty="0">
                <a:solidFill>
                  <a:srgbClr val="1C1C1C"/>
                </a:solidFill>
                <a:effectLst/>
                <a:latin typeface="Times New Roman" panose="02020603050405020304" pitchFamily="18" charset="0"/>
              </a:rPr>
              <a:t>Склади, які були зведені ще до Перебудови. Враховуючи період, коли будівлі були побудовані, для їх комфортного використання необхідна незначна модернізація. Приміщення відноситься до даної категорії, якщо було побудовано в 1970-80-х роках; це капітальна будова з залізобетонним каркасом з одним або більше поверхами; в приміщенні є опалення; стелі висотою не менше 6-9 м; підлога повністю з бетону; підключена протипожежна сигналізація і встановлені пожежні рукави; встановлена крита рампа або пандус для відвантаження і навантаження продукції.</a:t>
            </a:r>
            <a:r>
              <a:rPr lang="uk-UA" u="sng" dirty="0">
                <a:solidFill>
                  <a:srgbClr val="0404B4"/>
                </a:solidFill>
                <a:latin typeface="Times New Roman" panose="02020603050405020304" pitchFamily="18" charset="0"/>
              </a:rPr>
              <a:t>.</a:t>
            </a:r>
          </a:p>
          <a:p>
            <a:pPr algn="ctr"/>
            <a:r>
              <a:rPr lang="uk-UA" b="1" i="0" dirty="0">
                <a:solidFill>
                  <a:srgbClr val="1C1C1C"/>
                </a:solidFill>
                <a:effectLst/>
                <a:latin typeface="Times New Roman" panose="02020603050405020304" pitchFamily="18" charset="0"/>
              </a:rPr>
              <a:t>Клас С</a:t>
            </a:r>
          </a:p>
          <a:p>
            <a:r>
              <a:rPr lang="uk-UA" b="0" i="0" dirty="0">
                <a:solidFill>
                  <a:srgbClr val="1C1C1C"/>
                </a:solidFill>
                <a:effectLst/>
                <a:latin typeface="Times New Roman" panose="02020603050405020304" pitchFamily="18" charset="0"/>
              </a:rPr>
              <a:t>До даної категорії можна віднести споруди, які раніше були виробничими будівлями, автопарками або базами. Головним критерієм є те, що спочатку будівля не планувалося як склад. Для експлуатації таких приміщень необхідно вкласти серйозні фінансові інвестиції, адже потрібно перепланування і практично повна модернізація. До даного класу належать споруди, які: були побудовані з початку 1950-х років; є капітальними, з будь-якою кількістю поверхів і надійною конструкцією із залізобетону; мають стелі висотою 7-18 м; підлогове покриття може бути як з бетону, так і з простого асфальту; з встановленою протипожежною сигналізацією і системою гасіння; мають недостатню кількість воріт; знаходяться в промислових районах великих міст.</a:t>
            </a:r>
            <a:r>
              <a:rPr lang="uk-UA" b="0" i="0" u="sng" dirty="0">
                <a:solidFill>
                  <a:srgbClr val="0404B4"/>
                </a:solidFill>
                <a:effectLst/>
                <a:latin typeface="Times New Roman" panose="02020603050405020304" pitchFamily="18" charset="0"/>
                <a:hlinkClick r:id="rId2"/>
              </a:rPr>
              <a:t>.</a:t>
            </a:r>
            <a:endParaRPr lang="uk-UA" dirty="0"/>
          </a:p>
        </p:txBody>
      </p:sp>
    </p:spTree>
    <p:extLst>
      <p:ext uri="{BB962C8B-B14F-4D97-AF65-F5344CB8AC3E}">
        <p14:creationId xmlns:p14="http://schemas.microsoft.com/office/powerpoint/2010/main" val="3522104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72E8C6-07A8-78E7-10FB-9959A2725EE4}"/>
              </a:ext>
            </a:extLst>
          </p:cNvPr>
          <p:cNvSpPr txBox="1"/>
          <p:nvPr/>
        </p:nvSpPr>
        <p:spPr>
          <a:xfrm>
            <a:off x="91440" y="58847"/>
            <a:ext cx="11917680" cy="3970318"/>
          </a:xfrm>
          <a:prstGeom prst="rect">
            <a:avLst/>
          </a:prstGeom>
          <a:noFill/>
        </p:spPr>
        <p:txBody>
          <a:bodyPr wrap="square">
            <a:spAutoFit/>
          </a:bodyPr>
          <a:lstStyle/>
          <a:p>
            <a:pPr algn="ctr"/>
            <a:r>
              <a:rPr lang="ru-RU" b="1" i="0" dirty="0">
                <a:solidFill>
                  <a:srgbClr val="1C1C1C"/>
                </a:solidFill>
                <a:effectLst/>
                <a:latin typeface="Times New Roman" panose="02020603050405020304" pitchFamily="18" charset="0"/>
              </a:rPr>
              <a:t>Клас C– </a:t>
            </a:r>
          </a:p>
          <a:p>
            <a:r>
              <a:rPr lang="ru-RU" b="0" i="0" dirty="0">
                <a:solidFill>
                  <a:srgbClr val="1C1C1C"/>
                </a:solidFill>
                <a:effectLst/>
                <a:latin typeface="Times New Roman" panose="02020603050405020304" pitchFamily="18" charset="0"/>
              </a:rPr>
              <a:t>До </a:t>
            </a:r>
            <a:r>
              <a:rPr lang="ru-RU" b="0" i="0" dirty="0" err="1">
                <a:solidFill>
                  <a:srgbClr val="1C1C1C"/>
                </a:solidFill>
                <a:effectLst/>
                <a:latin typeface="Times New Roman" panose="02020603050405020304" pitchFamily="18" charset="0"/>
              </a:rPr>
              <a:t>даної</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категорії</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відносяться</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застарілі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будівлі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які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знаходяться</a:t>
            </a:r>
            <a:r>
              <a:rPr lang="ru-RU" b="0" i="0" dirty="0">
                <a:solidFill>
                  <a:srgbClr val="1C1C1C"/>
                </a:solidFill>
                <a:effectLst/>
                <a:latin typeface="Times New Roman" panose="02020603050405020304" pitchFamily="18" charset="0"/>
              </a:rPr>
              <a:t> в поганому </a:t>
            </a:r>
            <a:r>
              <a:rPr lang="ru-RU" b="0" i="0" dirty="0" err="1">
                <a:solidFill>
                  <a:srgbClr val="1C1C1C"/>
                </a:solidFill>
                <a:effectLst/>
                <a:latin typeface="Times New Roman" panose="02020603050405020304" pitchFamily="18" charset="0"/>
              </a:rPr>
              <a:t>стані</a:t>
            </a:r>
            <a:r>
              <a:rPr lang="ru-RU" b="0" i="0" dirty="0">
                <a:solidFill>
                  <a:srgbClr val="1C1C1C"/>
                </a:solidFill>
                <a:effectLst/>
                <a:latin typeface="Times New Roman" panose="02020603050405020304" pitchFamily="18" charset="0"/>
              </a:rPr>
              <a:t>. Для того, </a:t>
            </a:r>
            <a:r>
              <a:rPr lang="ru-RU" b="0" i="0" dirty="0" err="1">
                <a:solidFill>
                  <a:srgbClr val="1C1C1C"/>
                </a:solidFill>
                <a:effectLst/>
                <a:latin typeface="Times New Roman" panose="02020603050405020304" pitchFamily="18" charset="0"/>
              </a:rPr>
              <a:t>щоб</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такі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будівлі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можна</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було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використовувати</a:t>
            </a:r>
            <a:r>
              <a:rPr lang="ru-RU" b="0" i="0" dirty="0">
                <a:solidFill>
                  <a:srgbClr val="1C1C1C"/>
                </a:solidFill>
                <a:effectLst/>
                <a:latin typeface="Times New Roman" panose="02020603050405020304" pitchFamily="18" charset="0"/>
              </a:rPr>
              <a:t> в </a:t>
            </a:r>
            <a:r>
              <a:rPr lang="ru-RU" b="0" i="0" dirty="0" err="1">
                <a:solidFill>
                  <a:srgbClr val="1C1C1C"/>
                </a:solidFill>
                <a:effectLst/>
                <a:latin typeface="Times New Roman" panose="02020603050405020304" pitchFamily="18" charset="0"/>
              </a:rPr>
              <a:t>якості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складів</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необхідно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повністю</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їх</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перебудовувати</a:t>
            </a:r>
            <a:r>
              <a:rPr lang="ru-RU" b="0" i="0" dirty="0">
                <a:solidFill>
                  <a:srgbClr val="1C1C1C"/>
                </a:solidFill>
                <a:effectLst/>
                <a:latin typeface="Times New Roman" panose="02020603050405020304" pitchFamily="18" charset="0"/>
              </a:rPr>
              <a:t> і </a:t>
            </a:r>
            <a:r>
              <a:rPr lang="ru-RU" b="0" i="0" dirty="0" err="1">
                <a:solidFill>
                  <a:srgbClr val="1C1C1C"/>
                </a:solidFill>
                <a:effectLst/>
                <a:latin typeface="Times New Roman" panose="02020603050405020304" pitchFamily="18" charset="0"/>
              </a:rPr>
              <a:t>оновлювати</a:t>
            </a:r>
            <a:r>
              <a:rPr lang="ru-RU" b="0" i="0" dirty="0">
                <a:solidFill>
                  <a:srgbClr val="1C1C1C"/>
                </a:solidFill>
                <a:effectLst/>
                <a:latin typeface="Times New Roman" panose="02020603050405020304" pitchFamily="18" charset="0"/>
              </a:rPr>
              <a:t>. Для таких </a:t>
            </a:r>
            <a:r>
              <a:rPr lang="ru-RU" b="0" i="0" dirty="0" err="1">
                <a:solidFill>
                  <a:srgbClr val="1C1C1C"/>
                </a:solidFill>
                <a:effectLst/>
                <a:latin typeface="Times New Roman" panose="02020603050405020304" pitchFamily="18" charset="0"/>
              </a:rPr>
              <a:t>будівель</a:t>
            </a:r>
            <a:r>
              <a:rPr lang="ru-RU" b="0" i="0" dirty="0">
                <a:solidFill>
                  <a:srgbClr val="1C1C1C"/>
                </a:solidFill>
                <a:effectLst/>
                <a:latin typeface="Times New Roman" panose="02020603050405020304" pitchFamily="18" charset="0"/>
              </a:rPr>
              <a:t> характерно: </a:t>
            </a:r>
            <a:r>
              <a:rPr lang="ru-RU" b="0" i="0" dirty="0" err="1">
                <a:solidFill>
                  <a:srgbClr val="1C1C1C"/>
                </a:solidFill>
                <a:effectLst/>
                <a:latin typeface="Times New Roman" panose="02020603050405020304" pitchFamily="18" charset="0"/>
              </a:rPr>
              <a:t>Зведення</a:t>
            </a:r>
            <a:r>
              <a:rPr lang="ru-RU" b="0" i="0" dirty="0">
                <a:solidFill>
                  <a:srgbClr val="1C1C1C"/>
                </a:solidFill>
                <a:effectLst/>
                <a:latin typeface="Times New Roman" panose="02020603050405020304" pitchFamily="18" charset="0"/>
              </a:rPr>
              <a:t> в 30-80-х роках ХХ </a:t>
            </a:r>
            <a:r>
              <a:rPr lang="ru-RU" b="0" i="0" dirty="0" err="1">
                <a:solidFill>
                  <a:srgbClr val="1C1C1C"/>
                </a:solidFill>
                <a:effectLst/>
                <a:latin typeface="Times New Roman" panose="02020603050405020304" pitchFamily="18" charset="0"/>
              </a:rPr>
              <a:t>сторіччя</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Капітальний</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залізобетонний</a:t>
            </a:r>
            <a:r>
              <a:rPr lang="ru-RU" b="0" i="0" dirty="0">
                <a:solidFill>
                  <a:srgbClr val="1C1C1C"/>
                </a:solidFill>
                <a:effectLst/>
                <a:latin typeface="Times New Roman" panose="02020603050405020304" pitchFamily="18" charset="0"/>
              </a:rPr>
              <a:t> каркас, один </a:t>
            </a:r>
            <a:r>
              <a:rPr lang="ru-RU" b="0" i="0" dirty="0" err="1">
                <a:solidFill>
                  <a:srgbClr val="1C1C1C"/>
                </a:solidFill>
                <a:effectLst/>
                <a:latin typeface="Times New Roman" panose="02020603050405020304" pitchFamily="18" charset="0"/>
              </a:rPr>
              <a:t>або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кілька</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поверхів</a:t>
            </a:r>
            <a:r>
              <a:rPr lang="ru-RU" b="0" i="0" dirty="0">
                <a:solidFill>
                  <a:srgbClr val="1C1C1C"/>
                </a:solidFill>
                <a:effectLst/>
                <a:latin typeface="Times New Roman" panose="02020603050405020304" pitchFamily="18" charset="0"/>
              </a:rPr>
              <a:t>. Система </a:t>
            </a:r>
            <a:r>
              <a:rPr lang="ru-RU" b="0" i="0" dirty="0" err="1">
                <a:solidFill>
                  <a:srgbClr val="1C1C1C"/>
                </a:solidFill>
                <a:effectLst/>
                <a:latin typeface="Times New Roman" panose="02020603050405020304" pitchFamily="18" charset="0"/>
              </a:rPr>
              <a:t>централізованого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опалення</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приміщення</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Середня</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висота</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стель</a:t>
            </a:r>
            <a:r>
              <a:rPr lang="ru-RU" b="0" i="0" dirty="0">
                <a:solidFill>
                  <a:srgbClr val="1C1C1C"/>
                </a:solidFill>
                <a:effectLst/>
                <a:latin typeface="Times New Roman" panose="02020603050405020304" pitchFamily="18" charset="0"/>
              </a:rPr>
              <a:t> становить 4-5 м. </a:t>
            </a:r>
            <a:r>
              <a:rPr lang="ru-RU" b="0" i="0" dirty="0" err="1">
                <a:solidFill>
                  <a:srgbClr val="1C1C1C"/>
                </a:solidFill>
                <a:effectLst/>
                <a:latin typeface="Times New Roman" panose="02020603050405020304" pitchFamily="18" charset="0"/>
              </a:rPr>
              <a:t>Підлога</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може</a:t>
            </a:r>
            <a:r>
              <a:rPr lang="ru-RU" b="0" i="0" dirty="0">
                <a:solidFill>
                  <a:srgbClr val="1C1C1C"/>
                </a:solidFill>
                <a:effectLst/>
                <a:latin typeface="Times New Roman" panose="02020603050405020304" pitchFamily="18" charset="0"/>
              </a:rPr>
              <a:t> бути </a:t>
            </a:r>
            <a:r>
              <a:rPr lang="ru-RU" b="0" i="0" dirty="0" err="1">
                <a:solidFill>
                  <a:srgbClr val="1C1C1C"/>
                </a:solidFill>
                <a:effectLst/>
                <a:latin typeface="Times New Roman" panose="02020603050405020304" pitchFamily="18" charset="0"/>
              </a:rPr>
              <a:t>асфальтованою</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або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повністю</a:t>
            </a:r>
            <a:r>
              <a:rPr lang="ru-RU" b="0" i="0" dirty="0">
                <a:solidFill>
                  <a:srgbClr val="1C1C1C"/>
                </a:solidFill>
                <a:effectLst/>
                <a:latin typeface="Times New Roman" panose="02020603050405020304" pitchFamily="18" charset="0"/>
              </a:rPr>
              <a:t> бетонною. Рампа </a:t>
            </a:r>
            <a:r>
              <a:rPr lang="ru-RU" b="0" i="0" dirty="0" err="1">
                <a:solidFill>
                  <a:srgbClr val="1C1C1C"/>
                </a:solidFill>
                <a:effectLst/>
                <a:latin typeface="Times New Roman" panose="02020603050405020304" pitchFamily="18" charset="0"/>
              </a:rPr>
              <a:t>або</a:t>
            </a:r>
            <a:r>
              <a:rPr lang="ru-RU" b="0" i="0" dirty="0">
                <a:solidFill>
                  <a:srgbClr val="1C1C1C"/>
                </a:solidFill>
                <a:effectLst/>
                <a:latin typeface="Times New Roman" panose="02020603050405020304" pitchFamily="18" charset="0"/>
              </a:rPr>
              <a:t> пандус для </a:t>
            </a:r>
            <a:r>
              <a:rPr lang="ru-RU" b="0" i="0" dirty="0" err="1">
                <a:solidFill>
                  <a:srgbClr val="1C1C1C"/>
                </a:solidFill>
                <a:effectLst/>
                <a:latin typeface="Times New Roman" panose="02020603050405020304" pitchFamily="18" charset="0"/>
              </a:rPr>
              <a:t>навантаження</a:t>
            </a:r>
            <a:r>
              <a:rPr lang="ru-RU" b="0" i="0" dirty="0">
                <a:solidFill>
                  <a:srgbClr val="1C1C1C"/>
                </a:solidFill>
                <a:effectLst/>
                <a:latin typeface="Times New Roman" panose="02020603050405020304" pitchFamily="18" charset="0"/>
              </a:rPr>
              <a:t> і </a:t>
            </a:r>
            <a:r>
              <a:rPr lang="ru-RU" b="0" i="0" dirty="0" err="1">
                <a:solidFill>
                  <a:srgbClr val="1C1C1C"/>
                </a:solidFill>
                <a:effectLst/>
                <a:latin typeface="Times New Roman" panose="02020603050405020304" pitchFamily="18" charset="0"/>
              </a:rPr>
              <a:t>відвантаження</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продукції</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може</a:t>
            </a:r>
            <a:r>
              <a:rPr lang="ru-RU" b="0" i="0" dirty="0">
                <a:solidFill>
                  <a:srgbClr val="1C1C1C"/>
                </a:solidFill>
                <a:effectLst/>
                <a:latin typeface="Times New Roman" panose="02020603050405020304" pitchFamily="18" charset="0"/>
              </a:rPr>
              <a:t> бути як </a:t>
            </a:r>
            <a:r>
              <a:rPr lang="ru-RU" b="0" i="0" dirty="0" err="1">
                <a:solidFill>
                  <a:srgbClr val="1C1C1C"/>
                </a:solidFill>
                <a:effectLst/>
                <a:latin typeface="Times New Roman" panose="02020603050405020304" pitchFamily="18" charset="0"/>
              </a:rPr>
              <a:t>відкритим</a:t>
            </a:r>
            <a:r>
              <a:rPr lang="ru-RU" b="0" i="0" dirty="0">
                <a:solidFill>
                  <a:srgbClr val="1C1C1C"/>
                </a:solidFill>
                <a:effectLst/>
                <a:latin typeface="Times New Roman" panose="02020603050405020304" pitchFamily="18" charset="0"/>
              </a:rPr>
              <a:t>, так і </a:t>
            </a:r>
            <a:r>
              <a:rPr lang="ru-RU" b="0" i="0" dirty="0" err="1">
                <a:solidFill>
                  <a:srgbClr val="1C1C1C"/>
                </a:solidFill>
                <a:effectLst/>
                <a:latin typeface="Times New Roman" panose="02020603050405020304" pitchFamily="18" charset="0"/>
              </a:rPr>
              <a:t>критим</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Розташування</a:t>
            </a:r>
            <a:r>
              <a:rPr lang="ru-RU" b="0" i="0" dirty="0">
                <a:solidFill>
                  <a:srgbClr val="1C1C1C"/>
                </a:solidFill>
                <a:effectLst/>
                <a:latin typeface="Times New Roman" panose="02020603050405020304" pitchFamily="18" charset="0"/>
              </a:rPr>
              <a:t> в </a:t>
            </a:r>
            <a:r>
              <a:rPr lang="ru-RU" b="0" i="0" dirty="0" err="1">
                <a:solidFill>
                  <a:srgbClr val="1C1C1C"/>
                </a:solidFill>
                <a:effectLst/>
                <a:latin typeface="Times New Roman" panose="02020603050405020304" pitchFamily="18" charset="0"/>
              </a:rPr>
              <a:t>промислових</a:t>
            </a:r>
            <a:r>
              <a:rPr lang="ru-RU" b="0" i="0" dirty="0">
                <a:solidFill>
                  <a:srgbClr val="1C1C1C"/>
                </a:solidFill>
                <a:effectLst/>
                <a:latin typeface="Times New Roman" panose="02020603050405020304" pitchFamily="18" charset="0"/>
              </a:rPr>
              <a:t> районах. Невелика прилегла </a:t>
            </a:r>
            <a:r>
              <a:rPr lang="ru-RU" b="0" i="0" dirty="0" err="1">
                <a:solidFill>
                  <a:srgbClr val="1C1C1C"/>
                </a:solidFill>
                <a:effectLst/>
                <a:latin typeface="Times New Roman" panose="02020603050405020304" pitchFamily="18" charset="0"/>
              </a:rPr>
              <a:t>площа</a:t>
            </a:r>
            <a:r>
              <a:rPr lang="ru-RU" b="0" i="0" dirty="0">
                <a:solidFill>
                  <a:srgbClr val="1C1C1C"/>
                </a:solidFill>
                <a:effectLst/>
                <a:latin typeface="Times New Roman" panose="02020603050405020304" pitchFamily="18" charset="0"/>
              </a:rPr>
              <a:t>, мало </a:t>
            </a:r>
            <a:r>
              <a:rPr lang="ru-RU" b="0" i="0" dirty="0" err="1">
                <a:solidFill>
                  <a:srgbClr val="1C1C1C"/>
                </a:solidFill>
                <a:effectLst/>
                <a:latin typeface="Times New Roman" panose="02020603050405020304" pitchFamily="18" charset="0"/>
              </a:rPr>
              <a:t>місця</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під</a:t>
            </a:r>
            <a:r>
              <a:rPr lang="ru-RU" b="0" i="0" dirty="0">
                <a:solidFill>
                  <a:srgbClr val="1C1C1C"/>
                </a:solidFill>
                <a:effectLst/>
                <a:latin typeface="Times New Roman" panose="02020603050405020304" pitchFamily="18" charset="0"/>
              </a:rPr>
              <a:t> парковку і </a:t>
            </a:r>
            <a:r>
              <a:rPr lang="ru-RU" b="0" i="0" dirty="0" err="1">
                <a:solidFill>
                  <a:srgbClr val="1C1C1C"/>
                </a:solidFill>
                <a:effectLst/>
                <a:latin typeface="Times New Roman" panose="02020603050405020304" pitchFamily="18" charset="0"/>
              </a:rPr>
              <a:t>розворот</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автомобілів</a:t>
            </a:r>
            <a:r>
              <a:rPr lang="ru-RU" b="0" i="0" dirty="0">
                <a:solidFill>
                  <a:srgbClr val="1C1C1C"/>
                </a:solidFill>
                <a:effectLst/>
                <a:latin typeface="Times New Roman" panose="02020603050405020304" pitchFamily="18" charset="0"/>
              </a:rPr>
              <a:t>. Морально </a:t>
            </a:r>
            <a:r>
              <a:rPr lang="ru-RU" b="0" i="0" dirty="0" err="1">
                <a:solidFill>
                  <a:srgbClr val="1C1C1C"/>
                </a:solidFill>
                <a:effectLst/>
                <a:latin typeface="Times New Roman" panose="02020603050405020304" pitchFamily="18" charset="0"/>
              </a:rPr>
              <a:t>застарілі</a:t>
            </a:r>
            <a:r>
              <a:rPr lang="ru-RU" b="0" i="0" dirty="0">
                <a:solidFill>
                  <a:srgbClr val="1C1C1C"/>
                </a:solidFill>
                <a:effectLst/>
                <a:latin typeface="Times New Roman" panose="02020603050405020304" pitchFamily="18" charset="0"/>
              </a:rPr>
              <a:t> та </a:t>
            </a:r>
            <a:r>
              <a:rPr lang="ru-RU" b="0" i="0" dirty="0" err="1">
                <a:solidFill>
                  <a:srgbClr val="1C1C1C"/>
                </a:solidFill>
                <a:effectLst/>
                <a:latin typeface="Times New Roman" panose="02020603050405020304" pitchFamily="18" charset="0"/>
              </a:rPr>
              <a:t>зношені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протипожежні</a:t>
            </a:r>
            <a:r>
              <a:rPr lang="ru-RU" b="0" i="0" dirty="0">
                <a:solidFill>
                  <a:srgbClr val="1C1C1C"/>
                </a:solidFill>
                <a:effectLst/>
                <a:latin typeface="Times New Roman" panose="02020603050405020304" pitchFamily="18" charset="0"/>
              </a:rPr>
              <a:t> та </a:t>
            </a:r>
            <a:r>
              <a:rPr lang="ru-RU" b="0" i="0" dirty="0" err="1">
                <a:solidFill>
                  <a:srgbClr val="1C1C1C"/>
                </a:solidFill>
                <a:effectLst/>
                <a:latin typeface="Times New Roman" panose="02020603050405020304" pitchFamily="18" charset="0"/>
              </a:rPr>
              <a:t>охоронні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системи</a:t>
            </a:r>
            <a:r>
              <a:rPr lang="ru-RU" b="0" i="0" dirty="0">
                <a:solidFill>
                  <a:srgbClr val="1C1C1C"/>
                </a:solidFill>
                <a:effectLst/>
                <a:latin typeface="Times New Roman" panose="02020603050405020304" pitchFamily="18" charset="0"/>
              </a:rPr>
              <a:t>. </a:t>
            </a:r>
          </a:p>
          <a:p>
            <a:pPr algn="ctr"/>
            <a:r>
              <a:rPr lang="ru-RU" b="1" i="0" dirty="0">
                <a:solidFill>
                  <a:srgbClr val="1C1C1C"/>
                </a:solidFill>
                <a:effectLst/>
                <a:latin typeface="Times New Roman" panose="02020603050405020304" pitchFamily="18" charset="0"/>
              </a:rPr>
              <a:t>Клас D </a:t>
            </a:r>
          </a:p>
          <a:p>
            <a:r>
              <a:rPr lang="ru-RU" b="0" i="0" dirty="0">
                <a:solidFill>
                  <a:srgbClr val="1C1C1C"/>
                </a:solidFill>
                <a:effectLst/>
                <a:latin typeface="Times New Roman" panose="02020603050405020304" pitchFamily="18" charset="0"/>
              </a:rPr>
              <a:t>До </a:t>
            </a:r>
            <a:r>
              <a:rPr lang="ru-RU" b="0" i="0" dirty="0" err="1">
                <a:solidFill>
                  <a:srgbClr val="1C1C1C"/>
                </a:solidFill>
                <a:effectLst/>
                <a:latin typeface="Times New Roman" panose="02020603050405020304" pitchFamily="18" charset="0"/>
              </a:rPr>
              <a:t>даної</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категорії</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можна</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віднести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всі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споруди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які</a:t>
            </a:r>
            <a:r>
              <a:rPr lang="ru-RU" b="0" i="0" dirty="0">
                <a:solidFill>
                  <a:srgbClr val="1C1C1C"/>
                </a:solidFill>
                <a:effectLst/>
                <a:latin typeface="Times New Roman" panose="02020603050405020304" pitchFamily="18" charset="0"/>
              </a:rPr>
              <a:t> не </a:t>
            </a:r>
            <a:r>
              <a:rPr lang="ru-RU" b="0" i="0" dirty="0" err="1">
                <a:solidFill>
                  <a:srgbClr val="1C1C1C"/>
                </a:solidFill>
                <a:effectLst/>
                <a:latin typeface="Times New Roman" panose="02020603050405020304" pitchFamily="18" charset="0"/>
              </a:rPr>
              <a:t>відповідають</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критеріям</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складського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приміщення</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Наприклад</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підвал</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неопалювальний</a:t>
            </a:r>
            <a:r>
              <a:rPr lang="ru-RU" b="0" i="0" dirty="0">
                <a:solidFill>
                  <a:srgbClr val="1C1C1C"/>
                </a:solidFill>
                <a:effectLst/>
                <a:latin typeface="Times New Roman" panose="02020603050405020304" pitchFamily="18" charset="0"/>
              </a:rPr>
              <a:t> ангар </a:t>
            </a:r>
            <a:r>
              <a:rPr lang="ru-RU" b="0" i="0" dirty="0" err="1">
                <a:solidFill>
                  <a:srgbClr val="1C1C1C"/>
                </a:solidFill>
                <a:effectLst/>
                <a:latin typeface="Times New Roman" panose="02020603050405020304" pitchFamily="18" charset="0"/>
              </a:rPr>
              <a:t>тощо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Дані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спорудження</a:t>
            </a:r>
            <a:r>
              <a:rPr lang="ru-RU" b="0" i="0" dirty="0">
                <a:solidFill>
                  <a:srgbClr val="1C1C1C"/>
                </a:solidFill>
                <a:effectLst/>
                <a:latin typeface="Times New Roman" panose="02020603050405020304" pitchFamily="18" charset="0"/>
              </a:rPr>
              <a:t> нерентабельно </a:t>
            </a:r>
            <a:r>
              <a:rPr lang="ru-RU" b="0" i="0" dirty="0" err="1">
                <a:solidFill>
                  <a:srgbClr val="1C1C1C"/>
                </a:solidFill>
                <a:effectLst/>
                <a:latin typeface="Times New Roman" panose="02020603050405020304" pitchFamily="18" charset="0"/>
              </a:rPr>
              <a:t>модернізувати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Набагато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вигідніше</a:t>
            </a:r>
            <a:r>
              <a:rPr lang="ru-RU" b="0" i="0" dirty="0">
                <a:solidFill>
                  <a:srgbClr val="1C1C1C"/>
                </a:solidFill>
                <a:effectLst/>
                <a:latin typeface="Times New Roman" panose="02020603050405020304" pitchFamily="18" charset="0"/>
              </a:rPr>
              <a:t> просто </a:t>
            </a:r>
            <a:r>
              <a:rPr lang="ru-RU" b="0" i="0" dirty="0" err="1">
                <a:solidFill>
                  <a:srgbClr val="1C1C1C"/>
                </a:solidFill>
                <a:effectLst/>
                <a:latin typeface="Times New Roman" panose="02020603050405020304" pitchFamily="18" charset="0"/>
              </a:rPr>
              <a:t>знести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таку</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будівлю</a:t>
            </a:r>
            <a:r>
              <a:rPr lang="ru-RU" b="0" i="0" dirty="0">
                <a:solidFill>
                  <a:srgbClr val="1C1C1C"/>
                </a:solidFill>
                <a:effectLst/>
                <a:latin typeface="Times New Roman" panose="02020603050405020304" pitchFamily="18" charset="0"/>
              </a:rPr>
              <a:t>, а на </a:t>
            </a:r>
            <a:r>
              <a:rPr lang="ru-RU" b="0" i="0" dirty="0" err="1">
                <a:solidFill>
                  <a:srgbClr val="1C1C1C"/>
                </a:solidFill>
                <a:effectLst/>
                <a:latin typeface="Times New Roman" panose="02020603050405020304" pitchFamily="18" charset="0"/>
              </a:rPr>
              <a:t>її</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місці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побудувати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нове</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Споруди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даного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класу</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можна</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використовувати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виключно</a:t>
            </a:r>
            <a:r>
              <a:rPr lang="ru-RU" b="0" i="0" dirty="0">
                <a:solidFill>
                  <a:srgbClr val="1C1C1C"/>
                </a:solidFill>
                <a:effectLst/>
                <a:latin typeface="Times New Roman" panose="02020603050405020304" pitchFamily="18" charset="0"/>
              </a:rPr>
              <a:t> для </a:t>
            </a:r>
            <a:r>
              <a:rPr lang="ru-RU" b="0" i="0" dirty="0" err="1">
                <a:solidFill>
                  <a:srgbClr val="1C1C1C"/>
                </a:solidFill>
                <a:effectLst/>
                <a:latin typeface="Times New Roman" panose="02020603050405020304" pitchFamily="18" charset="0"/>
              </a:rPr>
              <a:t>низько</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обігової</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продукції</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якій</a:t>
            </a:r>
            <a:r>
              <a:rPr lang="ru-RU" b="0" i="0" dirty="0">
                <a:solidFill>
                  <a:srgbClr val="1C1C1C"/>
                </a:solidFill>
                <a:effectLst/>
                <a:latin typeface="Times New Roman" panose="02020603050405020304" pitchFamily="18" charset="0"/>
              </a:rPr>
              <a:t> не </a:t>
            </a:r>
            <a:r>
              <a:rPr lang="ru-RU" b="0" i="0" dirty="0" err="1">
                <a:solidFill>
                  <a:srgbClr val="1C1C1C"/>
                </a:solidFill>
                <a:effectLst/>
                <a:latin typeface="Times New Roman" panose="02020603050405020304" pitchFamily="18" charset="0"/>
              </a:rPr>
              <a:t>потрібні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особливі</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умови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Наприклад</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матеріали</a:t>
            </a:r>
            <a:r>
              <a:rPr lang="ru-RU" b="0" i="0" dirty="0">
                <a:solidFill>
                  <a:srgbClr val="1C1C1C"/>
                </a:solidFill>
                <a:effectLst/>
                <a:latin typeface="Times New Roman" panose="02020603050405020304" pitchFamily="18" charset="0"/>
              </a:rPr>
              <a:t> для </a:t>
            </a:r>
            <a:r>
              <a:rPr lang="ru-RU" b="0" i="0" dirty="0" err="1">
                <a:solidFill>
                  <a:srgbClr val="1C1C1C"/>
                </a:solidFill>
                <a:effectLst/>
                <a:latin typeface="Times New Roman" panose="02020603050405020304" pitchFamily="18" charset="0"/>
              </a:rPr>
              <a:t>промвиробництва</a:t>
            </a:r>
            <a:r>
              <a:rPr lang="ru-RU" b="0" i="0" dirty="0">
                <a:solidFill>
                  <a:srgbClr val="1C1C1C"/>
                </a:solidFill>
                <a:effectLst/>
                <a:latin typeface="Times New Roman" panose="02020603050405020304" pitchFamily="18" charset="0"/>
              </a:rPr>
              <a:t>, ПММ, </a:t>
            </a:r>
            <a:r>
              <a:rPr lang="ru-RU" b="0" i="0" dirty="0" err="1">
                <a:solidFill>
                  <a:srgbClr val="1C1C1C"/>
                </a:solidFill>
                <a:effectLst/>
                <a:latin typeface="Times New Roman" panose="02020603050405020304" pitchFamily="18" charset="0"/>
              </a:rPr>
              <a:t>вироби</a:t>
            </a:r>
            <a:r>
              <a:rPr lang="ru-RU" b="0" i="0" dirty="0">
                <a:solidFill>
                  <a:srgbClr val="1C1C1C"/>
                </a:solidFill>
                <a:effectLst/>
                <a:latin typeface="Times New Roman" panose="02020603050405020304" pitchFamily="18" charset="0"/>
              </a:rPr>
              <a:t> з </a:t>
            </a:r>
            <a:r>
              <a:rPr lang="ru-RU" b="0" i="0" dirty="0" err="1">
                <a:solidFill>
                  <a:srgbClr val="1C1C1C"/>
                </a:solidFill>
                <a:effectLst/>
                <a:latin typeface="Times New Roman" panose="02020603050405020304" pitchFamily="18" charset="0"/>
              </a:rPr>
              <a:t>гуми</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металу</a:t>
            </a:r>
            <a:r>
              <a:rPr lang="ru-RU" b="0" i="0" dirty="0">
                <a:solidFill>
                  <a:srgbClr val="1C1C1C"/>
                </a:solidFill>
                <a:effectLst/>
                <a:latin typeface="Times New Roman" panose="02020603050405020304" pitchFamily="18" charset="0"/>
              </a:rPr>
              <a:t> </a:t>
            </a:r>
            <a:r>
              <a:rPr lang="ru-RU" b="0" i="0" dirty="0" err="1">
                <a:solidFill>
                  <a:srgbClr val="1C1C1C"/>
                </a:solidFill>
                <a:effectLst/>
                <a:latin typeface="Times New Roman" panose="02020603050405020304" pitchFamily="18" charset="0"/>
              </a:rPr>
              <a:t>або</a:t>
            </a:r>
            <a:r>
              <a:rPr lang="ru-RU" b="0" i="0" dirty="0">
                <a:solidFill>
                  <a:srgbClr val="1C1C1C"/>
                </a:solidFill>
                <a:effectLst/>
                <a:latin typeface="Times New Roman" panose="02020603050405020304" pitchFamily="18" charset="0"/>
              </a:rPr>
              <a:t> пластику </a:t>
            </a:r>
            <a:r>
              <a:rPr lang="ru-RU" b="0" i="0" dirty="0" err="1">
                <a:solidFill>
                  <a:srgbClr val="1C1C1C"/>
                </a:solidFill>
                <a:effectLst/>
                <a:latin typeface="Times New Roman" panose="02020603050405020304" pitchFamily="18" charset="0"/>
              </a:rPr>
              <a:t>тощо</a:t>
            </a:r>
            <a:r>
              <a:rPr lang="ru-RU" b="0" i="0" dirty="0">
                <a:solidFill>
                  <a:srgbClr val="1C1C1C"/>
                </a:solidFill>
                <a:effectLst/>
                <a:latin typeface="Times New Roman" panose="02020603050405020304" pitchFamily="18" charset="0"/>
              </a:rPr>
              <a:t>.</a:t>
            </a:r>
            <a:r>
              <a:rPr lang="ru-RU" u="sng" dirty="0">
                <a:solidFill>
                  <a:srgbClr val="0404B4"/>
                </a:solidFill>
                <a:latin typeface="Times New Roman" panose="02020603050405020304" pitchFamily="18" charset="0"/>
              </a:rPr>
              <a:t>.</a:t>
            </a:r>
            <a:endParaRPr lang="uk-UA" dirty="0"/>
          </a:p>
        </p:txBody>
      </p:sp>
    </p:spTree>
    <p:extLst>
      <p:ext uri="{BB962C8B-B14F-4D97-AF65-F5344CB8AC3E}">
        <p14:creationId xmlns:p14="http://schemas.microsoft.com/office/powerpoint/2010/main" val="119103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327647-3771-6AF5-C6A2-79E249CBE93C}"/>
              </a:ext>
            </a:extLst>
          </p:cNvPr>
          <p:cNvSpPr txBox="1"/>
          <p:nvPr/>
        </p:nvSpPr>
        <p:spPr>
          <a:xfrm>
            <a:off x="304800" y="345440"/>
            <a:ext cx="11633200" cy="5078313"/>
          </a:xfrm>
          <a:prstGeom prst="rect">
            <a:avLst/>
          </a:prstGeom>
          <a:noFill/>
        </p:spPr>
        <p:txBody>
          <a:bodyPr wrap="square">
            <a:spAutoFit/>
          </a:bodyPr>
          <a:lstStyle/>
          <a:p>
            <a:r>
              <a:rPr lang="uk-UA" sz="1800" b="0" i="0" dirty="0">
                <a:solidFill>
                  <a:srgbClr val="242021"/>
                </a:solidFill>
                <a:effectLst/>
                <a:latin typeface="TimesNewRomanPSMT"/>
              </a:rPr>
              <a:t>Склад забезпечує обслуговування споживачів шляхом надання різних послуг, що надає (особливо для розподільної логістики) продажне і після продажне сервісне обслуговування продукції. Виділяють чотири основні групи складських послуг:</a:t>
            </a:r>
          </a:p>
          <a:p>
            <a:r>
              <a:rPr lang="uk-UA" sz="1800" b="0" i="1" dirty="0">
                <a:solidFill>
                  <a:srgbClr val="242021"/>
                </a:solidFill>
                <a:effectLst/>
                <a:latin typeface="TimesNewRomanPS-ItalicMT"/>
              </a:rPr>
              <a:t>– матеріальні </a:t>
            </a:r>
            <a:r>
              <a:rPr lang="uk-UA" sz="1800" b="0" i="0" dirty="0">
                <a:solidFill>
                  <a:srgbClr val="242021"/>
                </a:solidFill>
                <a:effectLst/>
                <a:latin typeface="TimesNewRomanPSMT"/>
              </a:rPr>
              <a:t>– послуги, пов’язані з підготовкою продукції до продажу, надання їй товарного вигляду (розфасовка, комплектування та ін.);</a:t>
            </a:r>
          </a:p>
          <a:p>
            <a:r>
              <a:rPr lang="uk-UA" sz="1800" b="0" i="1" dirty="0">
                <a:solidFill>
                  <a:srgbClr val="242021"/>
                </a:solidFill>
                <a:effectLst/>
                <a:latin typeface="TimesNewRomanPS-ItalicMT"/>
              </a:rPr>
              <a:t>– організаційно-комерційні </a:t>
            </a:r>
            <a:r>
              <a:rPr lang="uk-UA" sz="1800" b="0" i="0" dirty="0">
                <a:solidFill>
                  <a:srgbClr val="242021"/>
                </a:solidFill>
                <a:effectLst/>
                <a:latin typeface="TimesNewRomanPSMT"/>
              </a:rPr>
              <a:t>– послуги, пов’язані з реалізацією продукції, наданням в оренду обладнання, техніки і т. п.);</a:t>
            </a:r>
          </a:p>
          <a:p>
            <a:r>
              <a:rPr lang="uk-UA" sz="1800" b="0" i="1" dirty="0">
                <a:solidFill>
                  <a:srgbClr val="242021"/>
                </a:solidFill>
                <a:effectLst/>
                <a:latin typeface="TimesNewRomanPS-ItalicMT"/>
              </a:rPr>
              <a:t>– складські </a:t>
            </a:r>
            <a:r>
              <a:rPr lang="uk-UA" sz="1800" b="0" i="0" dirty="0">
                <a:solidFill>
                  <a:srgbClr val="242021"/>
                </a:solidFill>
                <a:effectLst/>
                <a:latin typeface="TimesNewRomanPSMT"/>
              </a:rPr>
              <a:t>– послуги, пов’язані з виконанням операцій складування за оплату, прийом ТМЦ на тимчасове зберігання, здача в оренду складських площ;</a:t>
            </a:r>
          </a:p>
          <a:p>
            <a:r>
              <a:rPr lang="uk-UA" sz="1800" b="0" i="1" dirty="0">
                <a:solidFill>
                  <a:srgbClr val="242021"/>
                </a:solidFill>
                <a:effectLst/>
                <a:latin typeface="TimesNewRomanPS-ItalicMT"/>
              </a:rPr>
              <a:t>– транспортно-експедиційні </a:t>
            </a:r>
            <a:r>
              <a:rPr lang="uk-UA" sz="1800" b="0" i="0" dirty="0">
                <a:solidFill>
                  <a:srgbClr val="242021"/>
                </a:solidFill>
                <a:effectLst/>
                <a:latin typeface="TimesNewRomanPSMT"/>
              </a:rPr>
              <a:t>– послуги, пов’язані з доставкою вантажів споживачам власним або орендованим транспортом</a:t>
            </a:r>
            <a:r>
              <a:rPr lang="uk-UA" dirty="0"/>
              <a:t> </a:t>
            </a:r>
            <a:br>
              <a:rPr lang="uk-UA" dirty="0"/>
            </a:br>
            <a:r>
              <a:rPr lang="uk-UA" sz="1800" b="0" i="0" dirty="0">
                <a:solidFill>
                  <a:srgbClr val="242021"/>
                </a:solidFill>
                <a:effectLst/>
                <a:latin typeface="TimesNewRomanPSMT"/>
              </a:rPr>
              <a:t>З іншої сторони, склад розглядається як складова частина системи більш високого рівня – логістичного каналу (ланцюга), який визначає основні технічні вимоги до складської системи, диктує завдання і позиції її оптимальної роботи, встановлює умови переробки вантажу (рис. 2). Від поєднує в собі технічні (використання спеціального технічного оснащення, технологій, засобів механізованого виконання робіт) і логістичні (враховують рівень запасів, їх збереження, раціональне розміщення, облік і оновлення) аспекти, тобто має комплексний характер. Іншими словами, такі склади називаються складськими комплексами</a:t>
            </a:r>
            <a:r>
              <a:rPr lang="uk-UA" dirty="0"/>
              <a:t> </a:t>
            </a:r>
            <a:br>
              <a:rPr lang="uk-UA" dirty="0"/>
            </a:br>
            <a:endParaRPr lang="uk-UA" dirty="0"/>
          </a:p>
        </p:txBody>
      </p:sp>
    </p:spTree>
    <p:extLst>
      <p:ext uri="{BB962C8B-B14F-4D97-AF65-F5344CB8AC3E}">
        <p14:creationId xmlns:p14="http://schemas.microsoft.com/office/powerpoint/2010/main" val="3462167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B0456CA-2B60-AFCA-26AD-94E30479AEB7}"/>
              </a:ext>
            </a:extLst>
          </p:cNvPr>
          <p:cNvPicPr>
            <a:picLocks noChangeAspect="1"/>
          </p:cNvPicPr>
          <p:nvPr/>
        </p:nvPicPr>
        <p:blipFill>
          <a:blip r:embed="rId2"/>
          <a:stretch>
            <a:fillRect/>
          </a:stretch>
        </p:blipFill>
        <p:spPr>
          <a:xfrm>
            <a:off x="844827" y="447041"/>
            <a:ext cx="10257195" cy="4462462"/>
          </a:xfrm>
          <a:prstGeom prst="rect">
            <a:avLst/>
          </a:prstGeom>
        </p:spPr>
      </p:pic>
      <p:sp>
        <p:nvSpPr>
          <p:cNvPr id="6" name="TextBox 5">
            <a:extLst>
              <a:ext uri="{FF2B5EF4-FFF2-40B4-BE49-F238E27FC236}">
                <a16:creationId xmlns:a16="http://schemas.microsoft.com/office/drawing/2014/main" id="{A7479564-E0B2-B369-AC9A-60597AFF6B84}"/>
              </a:ext>
            </a:extLst>
          </p:cNvPr>
          <p:cNvSpPr txBox="1"/>
          <p:nvPr/>
        </p:nvSpPr>
        <p:spPr>
          <a:xfrm>
            <a:off x="1635760" y="4206240"/>
            <a:ext cx="1168400" cy="477520"/>
          </a:xfrm>
          <a:prstGeom prst="rect">
            <a:avLst/>
          </a:prstGeom>
          <a:solidFill>
            <a:schemeClr val="bg1"/>
          </a:solidFill>
        </p:spPr>
        <p:txBody>
          <a:bodyPr wrap="square" rtlCol="0">
            <a:spAutoFit/>
          </a:bodyPr>
          <a:lstStyle/>
          <a:p>
            <a:endParaRPr lang="uk-UA" dirty="0"/>
          </a:p>
        </p:txBody>
      </p:sp>
    </p:spTree>
    <p:extLst>
      <p:ext uri="{BB962C8B-B14F-4D97-AF65-F5344CB8AC3E}">
        <p14:creationId xmlns:p14="http://schemas.microsoft.com/office/powerpoint/2010/main" val="394516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26FA70-CE41-F3C8-612C-D5EB60181E9D}"/>
              </a:ext>
            </a:extLst>
          </p:cNvPr>
          <p:cNvSpPr txBox="1"/>
          <p:nvPr/>
        </p:nvSpPr>
        <p:spPr>
          <a:xfrm>
            <a:off x="375920" y="357277"/>
            <a:ext cx="11247120" cy="6186309"/>
          </a:xfrm>
          <a:prstGeom prst="rect">
            <a:avLst/>
          </a:prstGeom>
          <a:noFill/>
        </p:spPr>
        <p:txBody>
          <a:bodyPr wrap="square">
            <a:spAutoFit/>
          </a:bodyPr>
          <a:lstStyle/>
          <a:p>
            <a:r>
              <a:rPr lang="uk-UA" sz="1800" b="1" i="0" dirty="0">
                <a:solidFill>
                  <a:srgbClr val="242021"/>
                </a:solidFill>
                <a:effectLst/>
                <a:latin typeface="TimesNewRomanPS-BoldMT"/>
              </a:rPr>
              <a:t>Складський комплекс </a:t>
            </a:r>
            <a:r>
              <a:rPr lang="uk-UA" sz="1800" b="0" i="1" dirty="0">
                <a:solidFill>
                  <a:srgbClr val="242021"/>
                </a:solidFill>
                <a:effectLst/>
                <a:latin typeface="TimesNewRomanPS-ItalicMT"/>
              </a:rPr>
              <a:t>– це технічно складна оснащена споруда, яка включає взаємопов’язані елементи, має відповідну структуру і виконує ряд функцій зміни матеріальних потоків (МП), а також збору, переробки та розподілу вантажів між споживачами.</a:t>
            </a:r>
            <a:r>
              <a:rPr lang="uk-UA" dirty="0"/>
              <a:t> </a:t>
            </a:r>
            <a:br>
              <a:rPr lang="uk-UA" dirty="0"/>
            </a:br>
            <a:r>
              <a:rPr lang="uk-UA" sz="1800" b="0" i="0" dirty="0">
                <a:solidFill>
                  <a:srgbClr val="242021"/>
                </a:solidFill>
                <a:effectLst/>
                <a:latin typeface="TimesNewRomanPSMT"/>
              </a:rPr>
              <a:t>Обслуговування ланцюгів поставок забезпечують транспортно-розподільчі логістичні системи, що формують канали просування вантажів від відправників до одержувачів, до складу яких, крім транспортної інфраструктури, входять склади для зберігання вантажів, їх комплектації та відправки за призначенням.</a:t>
            </a:r>
          </a:p>
          <a:p>
            <a:r>
              <a:rPr lang="uk-UA" sz="1800" b="0" i="0" dirty="0">
                <a:solidFill>
                  <a:srgbClr val="242021"/>
                </a:solidFill>
                <a:effectLst/>
                <a:latin typeface="TimesNewRomanPSMT"/>
              </a:rPr>
              <a:t>Складовими частинами транспортно-розподільної логістичної системи можуть бути термінали різного призначення, розподільчі та логістичні центри.</a:t>
            </a:r>
          </a:p>
          <a:p>
            <a:r>
              <a:rPr lang="uk-UA" sz="1800" b="1" i="0" dirty="0">
                <a:solidFill>
                  <a:srgbClr val="242021"/>
                </a:solidFill>
                <a:effectLst/>
                <a:latin typeface="TimesNewRomanPS-BoldMT"/>
              </a:rPr>
              <a:t>Термінал </a:t>
            </a:r>
            <a:r>
              <a:rPr lang="uk-UA" sz="1800" b="0" i="1" dirty="0">
                <a:solidFill>
                  <a:srgbClr val="242021"/>
                </a:solidFill>
                <a:effectLst/>
                <a:latin typeface="TimesNewRomanPS-ItalicMT"/>
              </a:rPr>
              <a:t>– це комплекс логістичної інфраструктури, де відбувається укрупнення вантажних партій або поділ їх на дрібні, тимчасове зберігання вантажів, перевантаження вантажних одиниць між різними транспортними засобами або різними видами транспорту.</a:t>
            </a:r>
          </a:p>
          <a:p>
            <a:r>
              <a:rPr lang="uk-UA" sz="1800" b="0" i="0" dirty="0">
                <a:solidFill>
                  <a:srgbClr val="242021"/>
                </a:solidFill>
                <a:effectLst/>
                <a:latin typeface="TimesNewRomanPSMT"/>
              </a:rPr>
              <a:t>На деяких термінальних об’єктах виконуються операції з товарами, що створюють додану вартість. Термінали, як правило, розташовуються на морських (річкових) портах і на залізничних станціях (контейнерні, транспортні, транспортно-складські термінали), а також на території аеропортів (спеціалізовані вантажні термінали).</a:t>
            </a:r>
          </a:p>
          <a:p>
            <a:r>
              <a:rPr lang="uk-UA" sz="1800" b="0" i="0" dirty="0">
                <a:solidFill>
                  <a:srgbClr val="242021"/>
                </a:solidFill>
                <a:effectLst/>
                <a:latin typeface="TimesNewRomanPSMT"/>
              </a:rPr>
              <a:t>Збільшення вантажопідйомності автомобільного транспорту зажадало створення складської інфраструктури для перегрупування дрібних партій вантажу. З часом вони перетворилися в багатопрофільні логістичні об’єкти – розподільчі центри.</a:t>
            </a:r>
            <a:r>
              <a:rPr lang="uk-UA" dirty="0"/>
              <a:t> </a:t>
            </a:r>
            <a:br>
              <a:rPr lang="uk-UA" dirty="0"/>
            </a:br>
            <a:r>
              <a:rPr lang="uk-UA" sz="1800" b="1" i="0" dirty="0">
                <a:solidFill>
                  <a:srgbClr val="242021"/>
                </a:solidFill>
                <a:effectLst/>
                <a:latin typeface="TimesNewRomanPS-BoldMT"/>
              </a:rPr>
              <a:t>Розподільчий центр </a:t>
            </a:r>
            <a:r>
              <a:rPr lang="uk-UA" sz="1800" b="0" i="1" dirty="0">
                <a:solidFill>
                  <a:srgbClr val="242021"/>
                </a:solidFill>
                <a:effectLst/>
                <a:latin typeface="TimesNewRomanPS-ItalicMT"/>
              </a:rPr>
              <a:t>– це складський комплекс, який отримує товари від підприємств-виробників або від підприємств оптової торгівлі і розподіляє їх більш дрібними партіями замовникам (підприємствам дрібнооптової та роздрібної торгівлі) через свою або їх товаропровідну мережу.</a:t>
            </a:r>
          </a:p>
          <a:p>
            <a:r>
              <a:rPr lang="uk-UA" sz="1800" b="0" i="0" dirty="0">
                <a:solidFill>
                  <a:srgbClr val="242021"/>
                </a:solidFill>
                <a:effectLst/>
                <a:latin typeface="TimesNewRomanPSMT"/>
              </a:rPr>
              <a:t>Побудова мережі розподільчих центрів суттєво впливає на витрати, які виникають в процесі доставки товарів до споживачів, а через них і на кінцеву вартість реалізованої продукції.</a:t>
            </a:r>
            <a:r>
              <a:rPr lang="uk-UA" dirty="0"/>
              <a:t> </a:t>
            </a:r>
          </a:p>
        </p:txBody>
      </p:sp>
    </p:spTree>
    <p:extLst>
      <p:ext uri="{BB962C8B-B14F-4D97-AF65-F5344CB8AC3E}">
        <p14:creationId xmlns:p14="http://schemas.microsoft.com/office/powerpoint/2010/main" val="1332324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EEE06A-51F2-2E84-89C2-D3285FED7F30}"/>
              </a:ext>
            </a:extLst>
          </p:cNvPr>
          <p:cNvSpPr txBox="1"/>
          <p:nvPr/>
        </p:nvSpPr>
        <p:spPr>
          <a:xfrm>
            <a:off x="193040" y="173841"/>
            <a:ext cx="11816080" cy="6186309"/>
          </a:xfrm>
          <a:prstGeom prst="rect">
            <a:avLst/>
          </a:prstGeom>
          <a:noFill/>
        </p:spPr>
        <p:txBody>
          <a:bodyPr wrap="square">
            <a:spAutoFit/>
          </a:bodyPr>
          <a:lstStyle/>
          <a:p>
            <a:r>
              <a:rPr lang="uk-UA" sz="1800" b="1" i="0" dirty="0">
                <a:solidFill>
                  <a:srgbClr val="242021"/>
                </a:solidFill>
                <a:effectLst/>
                <a:latin typeface="TimesNewRomanPS-BoldMT"/>
              </a:rPr>
              <a:t>Логістичний центр </a:t>
            </a:r>
            <a:r>
              <a:rPr lang="uk-UA" sz="1800" b="0" i="1" dirty="0">
                <a:solidFill>
                  <a:srgbClr val="242021"/>
                </a:solidFill>
                <a:effectLst/>
                <a:latin typeface="TimesNewRomanPS-ItalicMT"/>
              </a:rPr>
              <a:t>– це комплекс складської інфраструктури, що включає спеціально відведену ділянку з розташованими на ньому капітальними будівлями, спорудами, обладнанням, призначених для надання комплексу логістичних послуг.</a:t>
            </a:r>
          </a:p>
          <a:p>
            <a:r>
              <a:rPr lang="uk-UA" sz="1800" b="0" i="0" dirty="0">
                <a:solidFill>
                  <a:srgbClr val="242021"/>
                </a:solidFill>
                <a:effectLst/>
                <a:latin typeface="TimesNewRomanPSMT"/>
              </a:rPr>
              <a:t>Логістичні центри спеціалізуються на обробці та зберіганні вантажів, їх митному оформленні, універсальних вантажних рішеннях і супутніх інформаційних послугах. У зв’язку з цим, логістичні центри поділяються на:</a:t>
            </a:r>
          </a:p>
          <a:p>
            <a:r>
              <a:rPr lang="uk-UA" sz="1800" b="0" i="0" dirty="0">
                <a:solidFill>
                  <a:srgbClr val="242021"/>
                </a:solidFill>
                <a:effectLst/>
                <a:latin typeface="TimesNewRomanPSMT"/>
              </a:rPr>
              <a:t>– транспортно-логістичні;</a:t>
            </a:r>
          </a:p>
          <a:p>
            <a:r>
              <a:rPr lang="uk-UA" sz="1800" b="0" i="0" dirty="0">
                <a:solidFill>
                  <a:srgbClr val="242021"/>
                </a:solidFill>
                <a:effectLst/>
                <a:latin typeface="TimesNewRomanPSMT"/>
              </a:rPr>
              <a:t>– </a:t>
            </a:r>
            <a:r>
              <a:rPr lang="uk-UA" sz="1800" b="0" i="0" dirty="0" err="1">
                <a:solidFill>
                  <a:srgbClr val="242021"/>
                </a:solidFill>
                <a:effectLst/>
                <a:latin typeface="TimesNewRomanPSMT"/>
              </a:rPr>
              <a:t>торгівельно</a:t>
            </a:r>
            <a:r>
              <a:rPr lang="uk-UA" sz="1800" b="0" i="0" dirty="0">
                <a:solidFill>
                  <a:srgbClr val="242021"/>
                </a:solidFill>
                <a:effectLst/>
                <a:latin typeface="TimesNewRomanPSMT"/>
              </a:rPr>
              <a:t>-логістичні;</a:t>
            </a:r>
          </a:p>
          <a:p>
            <a:r>
              <a:rPr lang="uk-UA" sz="1800" b="0" i="0" dirty="0">
                <a:solidFill>
                  <a:srgbClr val="242021"/>
                </a:solidFill>
                <a:effectLst/>
                <a:latin typeface="TimesNewRomanPSMT"/>
              </a:rPr>
              <a:t>– митно-логістичні;</a:t>
            </a:r>
          </a:p>
          <a:p>
            <a:r>
              <a:rPr lang="uk-UA" sz="1800" b="0" i="0" dirty="0">
                <a:solidFill>
                  <a:srgbClr val="242021"/>
                </a:solidFill>
                <a:effectLst/>
                <a:latin typeface="TimesNewRomanPSMT"/>
              </a:rPr>
              <a:t>– інформаційно-логістичні.</a:t>
            </a:r>
            <a:r>
              <a:rPr lang="uk-UA" dirty="0"/>
              <a:t> </a:t>
            </a:r>
            <a:br>
              <a:rPr lang="uk-UA" dirty="0"/>
            </a:br>
            <a:r>
              <a:rPr lang="uk-UA" sz="1800" b="1" i="0" dirty="0">
                <a:solidFill>
                  <a:srgbClr val="242021"/>
                </a:solidFill>
                <a:effectLst/>
                <a:latin typeface="TimesNewRomanPS-BoldMT"/>
              </a:rPr>
              <a:t>Транспортно-логістичний центр (ТЛЦ) </a:t>
            </a:r>
            <a:r>
              <a:rPr lang="uk-UA" sz="1800" b="0" i="1" dirty="0">
                <a:solidFill>
                  <a:srgbClr val="242021"/>
                </a:solidFill>
                <a:effectLst/>
                <a:latin typeface="TimesNewRomanPS-ItalicMT"/>
              </a:rPr>
              <a:t>– це комплекс </a:t>
            </a:r>
            <a:r>
              <a:rPr lang="uk-UA" sz="1800" b="0" i="1" dirty="0" err="1">
                <a:solidFill>
                  <a:srgbClr val="242021"/>
                </a:solidFill>
                <a:effectLst/>
                <a:latin typeface="TimesNewRomanPS-ItalicMT"/>
              </a:rPr>
              <a:t>транспортнологістичної</a:t>
            </a:r>
            <a:r>
              <a:rPr lang="uk-UA" sz="1800" b="0" i="1" dirty="0">
                <a:solidFill>
                  <a:srgbClr val="242021"/>
                </a:solidFill>
                <a:effectLst/>
                <a:latin typeface="TimesNewRomanPS-ItalicMT"/>
              </a:rPr>
              <a:t> інфраструктури, призначений для надання транспортно-експедиційних послуг при перевезенні вантажів, а також супутніх послуг, пов’язаних з організацією перевезення вантажів.</a:t>
            </a:r>
          </a:p>
          <a:p>
            <a:r>
              <a:rPr lang="uk-UA" sz="1800" b="0" i="0" dirty="0">
                <a:solidFill>
                  <a:srgbClr val="242021"/>
                </a:solidFill>
                <a:effectLst/>
                <a:latin typeface="TimesNewRomanPSMT"/>
              </a:rPr>
              <a:t>На території ТЛЦ можуть розташовуватися такі об’єкти індустріальної нерухомості:</a:t>
            </a:r>
          </a:p>
          <a:p>
            <a:r>
              <a:rPr lang="uk-UA" sz="1800" b="0" i="0" dirty="0">
                <a:solidFill>
                  <a:srgbClr val="242021"/>
                </a:solidFill>
                <a:effectLst/>
                <a:latin typeface="TimesNewRomanPSMT"/>
              </a:rPr>
              <a:t>– </a:t>
            </a:r>
            <a:r>
              <a:rPr lang="uk-UA" sz="1800" b="0" i="0" dirty="0" err="1">
                <a:solidFill>
                  <a:srgbClr val="242021"/>
                </a:solidFill>
                <a:effectLst/>
                <a:latin typeface="TimesNewRomanPSMT"/>
              </a:rPr>
              <a:t>інтермодальний</a:t>
            </a:r>
            <a:r>
              <a:rPr lang="uk-UA" sz="1800" b="0" i="0" dirty="0">
                <a:solidFill>
                  <a:srgbClr val="242021"/>
                </a:solidFill>
                <a:effectLst/>
                <a:latin typeface="TimesNewRomanPSMT"/>
              </a:rPr>
              <a:t> (контейнерний) термінал або «сухий порт»;</a:t>
            </a:r>
          </a:p>
          <a:p>
            <a:r>
              <a:rPr lang="uk-UA" sz="1800" b="0" i="0" dirty="0">
                <a:solidFill>
                  <a:srgbClr val="242021"/>
                </a:solidFill>
                <a:effectLst/>
                <a:latin typeface="TimesNewRomanPSMT"/>
              </a:rPr>
              <a:t>– складські приміщення;</a:t>
            </a:r>
          </a:p>
          <a:p>
            <a:r>
              <a:rPr lang="uk-UA" sz="1800" b="0" i="0" dirty="0">
                <a:solidFill>
                  <a:srgbClr val="242021"/>
                </a:solidFill>
                <a:effectLst/>
                <a:latin typeface="TimesNewRomanPSMT"/>
              </a:rPr>
              <a:t>– митний пост і склади тимчасового зберігання;</a:t>
            </a:r>
          </a:p>
          <a:p>
            <a:r>
              <a:rPr lang="uk-UA" sz="1800" b="0" i="0" dirty="0">
                <a:solidFill>
                  <a:srgbClr val="242021"/>
                </a:solidFill>
                <a:effectLst/>
                <a:latin typeface="TimesNewRomanPSMT"/>
              </a:rPr>
              <a:t>– автомобільний термінал (для відкритого зберігання автомобілів);</a:t>
            </a:r>
          </a:p>
          <a:p>
            <a:r>
              <a:rPr lang="uk-UA" sz="1800" b="0" i="0" dirty="0">
                <a:solidFill>
                  <a:srgbClr val="242021"/>
                </a:solidFill>
                <a:effectLst/>
                <a:latin typeface="TimesNewRomanPSMT"/>
              </a:rPr>
              <a:t>– виробничі приміщення;</a:t>
            </a:r>
          </a:p>
          <a:p>
            <a:r>
              <a:rPr lang="uk-UA" sz="1800" b="0" i="0" dirty="0">
                <a:solidFill>
                  <a:srgbClr val="242021"/>
                </a:solidFill>
                <a:effectLst/>
                <a:latin typeface="TimesNewRomanPSMT"/>
              </a:rPr>
              <a:t>– оптові розподільчі центри;</a:t>
            </a:r>
          </a:p>
          <a:p>
            <a:r>
              <a:rPr lang="uk-UA" sz="1800" b="0" i="0" dirty="0">
                <a:solidFill>
                  <a:srgbClr val="242021"/>
                </a:solidFill>
                <a:effectLst/>
                <a:latin typeface="TimesNewRomanPSMT"/>
              </a:rPr>
              <a:t>– сервісні центри, депо і майстерні;</a:t>
            </a:r>
          </a:p>
          <a:p>
            <a:r>
              <a:rPr lang="uk-UA" sz="1800" b="0" i="0" dirty="0">
                <a:solidFill>
                  <a:srgbClr val="242021"/>
                </a:solidFill>
                <a:effectLst/>
                <a:latin typeface="TimesNewRomanPSMT"/>
              </a:rPr>
              <a:t>– приміщення для автопарку компаній-перевізників.</a:t>
            </a:r>
            <a:r>
              <a:rPr lang="uk-UA" dirty="0"/>
              <a:t> </a:t>
            </a:r>
            <a:br>
              <a:rPr lang="uk-UA" dirty="0"/>
            </a:br>
            <a:endParaRPr lang="uk-UA" dirty="0"/>
          </a:p>
        </p:txBody>
      </p:sp>
    </p:spTree>
    <p:extLst>
      <p:ext uri="{BB962C8B-B14F-4D97-AF65-F5344CB8AC3E}">
        <p14:creationId xmlns:p14="http://schemas.microsoft.com/office/powerpoint/2010/main" val="190359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261F6D-7251-514D-A6AF-ECB2F81CC800}"/>
              </a:ext>
            </a:extLst>
          </p:cNvPr>
          <p:cNvSpPr txBox="1"/>
          <p:nvPr/>
        </p:nvSpPr>
        <p:spPr>
          <a:xfrm>
            <a:off x="243840" y="58847"/>
            <a:ext cx="11755120" cy="3416320"/>
          </a:xfrm>
          <a:prstGeom prst="rect">
            <a:avLst/>
          </a:prstGeom>
          <a:noFill/>
        </p:spPr>
        <p:txBody>
          <a:bodyPr wrap="square">
            <a:spAutoFit/>
          </a:bodyPr>
          <a:lstStyle/>
          <a:p>
            <a:r>
              <a:rPr lang="uk-UA" sz="1800" b="1" i="0" dirty="0">
                <a:solidFill>
                  <a:srgbClr val="242021"/>
                </a:solidFill>
                <a:effectLst/>
                <a:latin typeface="TimesNewRomanPS-BoldMT"/>
              </a:rPr>
              <a:t>Торгівельно-логістичний центр </a:t>
            </a:r>
            <a:r>
              <a:rPr lang="uk-UA" sz="1800" b="0" i="1" dirty="0">
                <a:solidFill>
                  <a:srgbClr val="242021"/>
                </a:solidFill>
                <a:effectLst/>
                <a:latin typeface="TimesNewRomanPS-ItalicMT"/>
              </a:rPr>
              <a:t>– це комплекс логістичної інфраструктури, що спеціалізується на оптових партіях споживчих </a:t>
            </a:r>
            <a:r>
              <a:rPr lang="uk-UA" sz="1800" b="0" i="1" dirty="0" err="1">
                <a:solidFill>
                  <a:srgbClr val="242021"/>
                </a:solidFill>
                <a:effectLst/>
                <a:latin typeface="TimesNewRomanPS-ItalicMT"/>
              </a:rPr>
              <a:t>товаріві</a:t>
            </a:r>
            <a:r>
              <a:rPr lang="uk-UA" sz="1800" b="0" i="1" dirty="0">
                <a:solidFill>
                  <a:srgbClr val="242021"/>
                </a:solidFill>
                <a:effectLst/>
                <a:latin typeface="TimesNewRomanPS-ItalicMT"/>
              </a:rPr>
              <a:t> продукції виробничо-технічного призначення і призначений для надання</a:t>
            </a:r>
          </a:p>
          <a:p>
            <a:r>
              <a:rPr lang="uk-UA" sz="1800" b="0" i="1" dirty="0">
                <a:solidFill>
                  <a:srgbClr val="242021"/>
                </a:solidFill>
                <a:effectLst/>
                <a:latin typeface="TimesNewRomanPS-ItalicMT"/>
              </a:rPr>
              <a:t>розширеного переліку послуг з їх підготовки до реалізації через систему</a:t>
            </a:r>
            <a:r>
              <a:rPr lang="uk-UA" i="1" dirty="0">
                <a:solidFill>
                  <a:srgbClr val="242021"/>
                </a:solidFill>
                <a:latin typeface="TimesNewRomanPS-ItalicMT"/>
              </a:rPr>
              <a:t> </a:t>
            </a:r>
            <a:r>
              <a:rPr lang="uk-UA" sz="1800" b="0" i="1" dirty="0">
                <a:solidFill>
                  <a:srgbClr val="242021"/>
                </a:solidFill>
                <a:effectLst/>
                <a:latin typeface="TimesNewRomanPS-ItalicMT"/>
              </a:rPr>
              <a:t>роздрібної торгівлі.</a:t>
            </a:r>
          </a:p>
          <a:p>
            <a:r>
              <a:rPr lang="uk-UA" sz="1800" b="0" i="0" dirty="0">
                <a:solidFill>
                  <a:srgbClr val="242021"/>
                </a:solidFill>
                <a:effectLst/>
                <a:latin typeface="TimesNewRomanPSMT"/>
              </a:rPr>
              <a:t>Даний вид логістичних центрів забезпечує підвищення ефективності оптової торгівлі за рахунок прискорення оборотності товарів, зниження витрат на рух товару, підвищення якості обслуговування.</a:t>
            </a:r>
          </a:p>
          <a:p>
            <a:r>
              <a:rPr lang="uk-UA" sz="1800" b="1" i="0" dirty="0">
                <a:solidFill>
                  <a:srgbClr val="242021"/>
                </a:solidFill>
                <a:effectLst/>
                <a:latin typeface="TimesNewRomanPS-BoldMT"/>
              </a:rPr>
              <a:t>Митно-логістичний центр </a:t>
            </a:r>
            <a:r>
              <a:rPr lang="uk-UA" sz="1800" b="0" i="1" dirty="0">
                <a:solidFill>
                  <a:srgbClr val="242021"/>
                </a:solidFill>
                <a:effectLst/>
                <a:latin typeface="TimesNewRomanPS-ItalicMT"/>
              </a:rPr>
              <a:t>– це комплекс складської інфраструктури, призначений для надання послуг з розміщення товарів під митний режим тимчасового зберігання, їх митного контролю і митного оформлення відповідно до чинного законодавства.</a:t>
            </a:r>
          </a:p>
          <a:p>
            <a:r>
              <a:rPr lang="uk-UA" sz="1800" b="1" i="0" dirty="0">
                <a:solidFill>
                  <a:srgbClr val="242021"/>
                </a:solidFill>
                <a:effectLst/>
                <a:latin typeface="TimesNewRomanPS-BoldMT"/>
              </a:rPr>
              <a:t>Інформаційно-логістичний центр </a:t>
            </a:r>
            <a:r>
              <a:rPr lang="uk-UA" sz="1800" b="0" i="1" dirty="0">
                <a:solidFill>
                  <a:srgbClr val="242021"/>
                </a:solidFill>
                <a:effectLst/>
                <a:latin typeface="TimesNewRomanPS-ItalicMT"/>
              </a:rPr>
              <a:t>– призначений для надання послуг з отримання оперативної інформації безперервного моніторингу стану і положення об’єктів логістичної системи і транспортної інфраструктури, а також підтримці інформаційного обміну між зацікавленими сторонами в процесі перевезення вантажів.</a:t>
            </a:r>
            <a:r>
              <a:rPr lang="uk-UA" dirty="0"/>
              <a:t> </a:t>
            </a:r>
            <a:br>
              <a:rPr lang="uk-UA" dirty="0"/>
            </a:br>
            <a:endParaRPr lang="uk-UA" dirty="0"/>
          </a:p>
        </p:txBody>
      </p:sp>
      <p:sp>
        <p:nvSpPr>
          <p:cNvPr id="7" name="TextBox 6">
            <a:extLst>
              <a:ext uri="{FF2B5EF4-FFF2-40B4-BE49-F238E27FC236}">
                <a16:creationId xmlns:a16="http://schemas.microsoft.com/office/drawing/2014/main" id="{F7519441-832F-C1EB-70FB-86C7305409EE}"/>
              </a:ext>
            </a:extLst>
          </p:cNvPr>
          <p:cNvSpPr txBox="1"/>
          <p:nvPr/>
        </p:nvSpPr>
        <p:spPr>
          <a:xfrm>
            <a:off x="335280" y="3145919"/>
            <a:ext cx="11663680" cy="3139321"/>
          </a:xfrm>
          <a:prstGeom prst="rect">
            <a:avLst/>
          </a:prstGeom>
          <a:noFill/>
        </p:spPr>
        <p:txBody>
          <a:bodyPr wrap="square">
            <a:spAutoFit/>
          </a:bodyPr>
          <a:lstStyle/>
          <a:p>
            <a:r>
              <a:rPr lang="uk-UA" sz="1800" b="0" i="0" dirty="0">
                <a:solidFill>
                  <a:srgbClr val="242021"/>
                </a:solidFill>
                <a:effectLst/>
                <a:latin typeface="TimesNewRomanPSMT"/>
              </a:rPr>
              <a:t>За даними Європейської логістичної асоціації (</a:t>
            </a:r>
            <a:r>
              <a:rPr lang="en-US" sz="1800" b="0" i="0" dirty="0">
                <a:solidFill>
                  <a:srgbClr val="242021"/>
                </a:solidFill>
                <a:effectLst/>
                <a:latin typeface="TimesNewRomanPSMT"/>
              </a:rPr>
              <a:t>European Logistics Association – ELA), </a:t>
            </a:r>
            <a:r>
              <a:rPr lang="uk-UA" sz="1800" b="0" i="0" dirty="0">
                <a:solidFill>
                  <a:srgbClr val="242021"/>
                </a:solidFill>
                <a:effectLst/>
                <a:latin typeface="TimesNewRomanPSMT"/>
              </a:rPr>
              <a:t>використання логістичних центрів в ланцюгах поставок при здійсненні мультимодальних перевезень дозволяє клієнтам економити 12-15 % від вартості доставки в прямому змішаному сполученні. При цьому найбільш часто на аутсорсинг логістичних центрів передавалися такі логістичні функції, як:</a:t>
            </a:r>
          </a:p>
          <a:p>
            <a:r>
              <a:rPr lang="uk-UA" sz="1800" b="0" i="0" dirty="0">
                <a:solidFill>
                  <a:srgbClr val="242021"/>
                </a:solidFill>
                <a:effectLst/>
                <a:latin typeface="TimesNewRomanPSMT"/>
              </a:rPr>
              <a:t>– складування – 73,7%;</a:t>
            </a:r>
            <a:r>
              <a:rPr lang="uk-UA" dirty="0"/>
              <a:t> </a:t>
            </a:r>
            <a:br>
              <a:rPr lang="uk-UA" dirty="0"/>
            </a:br>
            <a:r>
              <a:rPr lang="uk-UA" dirty="0"/>
              <a:t> </a:t>
            </a:r>
            <a:r>
              <a:rPr lang="uk-UA" sz="1800" b="0" i="0" dirty="0">
                <a:solidFill>
                  <a:srgbClr val="242021"/>
                </a:solidFill>
                <a:effectLst/>
                <a:latin typeface="TimesNewRomanPSMT"/>
              </a:rPr>
              <a:t>–</a:t>
            </a:r>
            <a:r>
              <a:rPr lang="uk-UA" dirty="0"/>
              <a:t> </a:t>
            </a:r>
            <a:r>
              <a:rPr lang="uk-UA" sz="1800" b="0" i="0" dirty="0">
                <a:solidFill>
                  <a:srgbClr val="242021"/>
                </a:solidFill>
                <a:effectLst/>
                <a:latin typeface="TimesNewRomanPSMT"/>
              </a:rPr>
              <a:t>зовнішнє транспортування – 68,4 %;</a:t>
            </a:r>
          </a:p>
          <a:p>
            <a:r>
              <a:rPr lang="uk-UA" sz="1800" b="0" i="0" dirty="0">
                <a:solidFill>
                  <a:srgbClr val="242021"/>
                </a:solidFill>
                <a:effectLst/>
                <a:latin typeface="TimesNewRomanPSMT"/>
              </a:rPr>
              <a:t>– оформлення вантажів / платежів – 61,4%;</a:t>
            </a:r>
          </a:p>
          <a:p>
            <a:r>
              <a:rPr lang="uk-UA" sz="1800" b="0" i="0" dirty="0">
                <a:solidFill>
                  <a:srgbClr val="242021"/>
                </a:solidFill>
                <a:effectLst/>
                <a:latin typeface="TimesNewRomanPSMT"/>
              </a:rPr>
              <a:t>– внутрішнє транспортування – 56,1 %;</a:t>
            </a:r>
          </a:p>
          <a:p>
            <a:r>
              <a:rPr lang="uk-UA" sz="1800" b="0" i="0" dirty="0">
                <a:solidFill>
                  <a:srgbClr val="242021"/>
                </a:solidFill>
                <a:effectLst/>
                <a:latin typeface="TimesNewRomanPSMT"/>
              </a:rPr>
              <a:t>– консолідація вантажів (дистрибуція) – 40,4%;</a:t>
            </a:r>
          </a:p>
          <a:p>
            <a:r>
              <a:rPr lang="uk-UA" sz="1800" b="0" i="0" dirty="0">
                <a:solidFill>
                  <a:srgbClr val="242021"/>
                </a:solidFill>
                <a:effectLst/>
                <a:latin typeface="TimesNewRomanPSMT"/>
              </a:rPr>
              <a:t>– пряме транспортування – 38,6 %.</a:t>
            </a:r>
            <a:r>
              <a:rPr lang="uk-UA" dirty="0"/>
              <a:t> </a:t>
            </a:r>
            <a:br>
              <a:rPr lang="uk-UA" dirty="0"/>
            </a:br>
            <a:endParaRPr lang="uk-UA" dirty="0"/>
          </a:p>
        </p:txBody>
      </p:sp>
    </p:spTree>
    <p:extLst>
      <p:ext uri="{BB962C8B-B14F-4D97-AF65-F5344CB8AC3E}">
        <p14:creationId xmlns:p14="http://schemas.microsoft.com/office/powerpoint/2010/main" val="3821660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C9948-325C-0FB3-333E-9093ACB8C945}"/>
              </a:ext>
            </a:extLst>
          </p:cNvPr>
          <p:cNvSpPr txBox="1"/>
          <p:nvPr/>
        </p:nvSpPr>
        <p:spPr>
          <a:xfrm>
            <a:off x="243840" y="254001"/>
            <a:ext cx="11734800" cy="3416320"/>
          </a:xfrm>
          <a:prstGeom prst="rect">
            <a:avLst/>
          </a:prstGeom>
          <a:noFill/>
        </p:spPr>
        <p:txBody>
          <a:bodyPr wrap="square">
            <a:spAutoFit/>
          </a:bodyPr>
          <a:lstStyle/>
          <a:p>
            <a:r>
              <a:rPr lang="uk-UA" sz="1800" b="1" i="0" dirty="0">
                <a:solidFill>
                  <a:srgbClr val="242021"/>
                </a:solidFill>
                <a:effectLst/>
                <a:latin typeface="TimesNewRomanPSMT"/>
              </a:rPr>
              <a:t>2. Функції складів</a:t>
            </a:r>
          </a:p>
          <a:p>
            <a:r>
              <a:rPr lang="uk-UA" sz="1800" b="0" i="0" dirty="0">
                <a:solidFill>
                  <a:srgbClr val="242021"/>
                </a:solidFill>
                <a:effectLst/>
                <a:latin typeface="TimesNewRomanPSMT"/>
              </a:rPr>
              <a:t>Сучасний складський комплекс представляє собою складну технічну споруду, що складається із взаємопов’язаних підсистем, які виконують різні функції. Виділяють три основні функції складу:</a:t>
            </a:r>
          </a:p>
          <a:p>
            <a:r>
              <a:rPr lang="uk-UA" sz="1800" b="0" i="0" dirty="0">
                <a:solidFill>
                  <a:srgbClr val="242021"/>
                </a:solidFill>
                <a:effectLst/>
                <a:latin typeface="TimesNewRomanPSMT"/>
              </a:rPr>
              <a:t>– функція складування;</a:t>
            </a:r>
          </a:p>
          <a:p>
            <a:r>
              <a:rPr lang="uk-UA" sz="1800" b="0" i="0" dirty="0">
                <a:solidFill>
                  <a:srgbClr val="242021"/>
                </a:solidFill>
                <a:effectLst/>
                <a:latin typeface="TimesNewRomanPSMT"/>
              </a:rPr>
              <a:t>– функція зберігання;</a:t>
            </a:r>
          </a:p>
          <a:p>
            <a:r>
              <a:rPr lang="uk-UA" sz="1800" b="0" i="0" dirty="0">
                <a:solidFill>
                  <a:srgbClr val="242021"/>
                </a:solidFill>
                <a:effectLst/>
                <a:latin typeface="TimesNewRomanPSMT"/>
              </a:rPr>
              <a:t>– сервісні функції.</a:t>
            </a:r>
          </a:p>
          <a:p>
            <a:r>
              <a:rPr lang="uk-UA" sz="1800" b="0" i="0" dirty="0">
                <a:solidFill>
                  <a:srgbClr val="242021"/>
                </a:solidFill>
                <a:effectLst/>
                <a:latin typeface="TimesNewRomanPSMT"/>
              </a:rPr>
              <a:t>Основними функціями </a:t>
            </a:r>
            <a:r>
              <a:rPr lang="uk-UA" sz="1800" b="1" i="0" dirty="0">
                <a:solidFill>
                  <a:srgbClr val="242021"/>
                </a:solidFill>
                <a:effectLst/>
                <a:latin typeface="TimesNewRomanPS-BoldMT"/>
              </a:rPr>
              <a:t>складування </a:t>
            </a:r>
            <a:r>
              <a:rPr lang="uk-UA" sz="1800" b="0" i="0" dirty="0">
                <a:solidFill>
                  <a:srgbClr val="242021"/>
                </a:solidFill>
                <a:effectLst/>
                <a:latin typeface="TimesNewRomanPSMT"/>
              </a:rPr>
              <a:t>є:</a:t>
            </a:r>
          </a:p>
          <a:p>
            <a:r>
              <a:rPr lang="uk-UA" sz="1800" b="0" i="0" dirty="0">
                <a:solidFill>
                  <a:srgbClr val="242021"/>
                </a:solidFill>
                <a:effectLst/>
                <a:latin typeface="TimesNewRomanPSMT"/>
              </a:rPr>
              <a:t>– консолідація вантажів;</a:t>
            </a:r>
          </a:p>
          <a:p>
            <a:r>
              <a:rPr lang="uk-UA" sz="1800" b="0" i="0" dirty="0">
                <a:solidFill>
                  <a:srgbClr val="242021"/>
                </a:solidFill>
                <a:effectLst/>
                <a:latin typeface="TimesNewRomanPSMT"/>
              </a:rPr>
              <a:t>– розукрупнення та перевезення вантажів;</a:t>
            </a:r>
          </a:p>
          <a:p>
            <a:r>
              <a:rPr lang="uk-UA" sz="1800" b="0" i="0" dirty="0">
                <a:solidFill>
                  <a:srgbClr val="242021"/>
                </a:solidFill>
                <a:effectLst/>
                <a:latin typeface="TimesNewRomanPSMT"/>
              </a:rPr>
              <a:t>– доробка або відстрочка продукції;</a:t>
            </a:r>
          </a:p>
          <a:p>
            <a:r>
              <a:rPr lang="uk-UA" sz="1800" b="0" i="0" dirty="0">
                <a:solidFill>
                  <a:srgbClr val="242021"/>
                </a:solidFill>
                <a:effectLst/>
                <a:latin typeface="TimesNewRomanPSMT"/>
              </a:rPr>
              <a:t>– накопичення запасів.</a:t>
            </a:r>
            <a:r>
              <a:rPr lang="uk-UA" dirty="0"/>
              <a:t> </a:t>
            </a:r>
            <a:br>
              <a:rPr lang="uk-UA" dirty="0"/>
            </a:br>
            <a:endParaRPr lang="uk-UA" dirty="0"/>
          </a:p>
        </p:txBody>
      </p:sp>
      <p:sp>
        <p:nvSpPr>
          <p:cNvPr id="7" name="TextBox 6">
            <a:extLst>
              <a:ext uri="{FF2B5EF4-FFF2-40B4-BE49-F238E27FC236}">
                <a16:creationId xmlns:a16="http://schemas.microsoft.com/office/drawing/2014/main" id="{7767CF8C-0E62-F5B4-6F24-9F6658504141}"/>
              </a:ext>
            </a:extLst>
          </p:cNvPr>
          <p:cNvSpPr txBox="1"/>
          <p:nvPr/>
        </p:nvSpPr>
        <p:spPr>
          <a:xfrm>
            <a:off x="243840" y="3296920"/>
            <a:ext cx="11409680" cy="923330"/>
          </a:xfrm>
          <a:prstGeom prst="rect">
            <a:avLst/>
          </a:prstGeom>
          <a:noFill/>
        </p:spPr>
        <p:txBody>
          <a:bodyPr wrap="square">
            <a:spAutoFit/>
          </a:bodyPr>
          <a:lstStyle/>
          <a:p>
            <a:r>
              <a:rPr lang="ru-RU" sz="1800" b="1" i="0" dirty="0" err="1">
                <a:solidFill>
                  <a:srgbClr val="242021"/>
                </a:solidFill>
                <a:effectLst/>
                <a:latin typeface="TimesNewRomanPS-BoldMT"/>
              </a:rPr>
              <a:t>Консолідація</a:t>
            </a:r>
            <a:r>
              <a:rPr lang="ru-RU" sz="1800" b="1" i="0" dirty="0">
                <a:solidFill>
                  <a:srgbClr val="242021"/>
                </a:solidFill>
                <a:effectLst/>
                <a:latin typeface="TimesNewRomanPS-BoldMT"/>
              </a:rPr>
              <a:t> </a:t>
            </a:r>
            <a:r>
              <a:rPr lang="ru-RU" sz="1800" b="1" i="0" dirty="0" err="1">
                <a:solidFill>
                  <a:srgbClr val="242021"/>
                </a:solidFill>
                <a:effectLst/>
                <a:latin typeface="TimesNewRomanPS-BoldMT"/>
              </a:rPr>
              <a:t>вантажів</a:t>
            </a:r>
            <a:r>
              <a:rPr lang="ru-RU" sz="1800" b="1" i="0" dirty="0">
                <a:solidFill>
                  <a:srgbClr val="242021"/>
                </a:solidFill>
                <a:effectLst/>
                <a:latin typeface="TimesNewRomanPS-BoldMT"/>
              </a:rPr>
              <a:t> </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це</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процес</a:t>
            </a:r>
            <a:r>
              <a:rPr lang="ru-RU" sz="1800" b="0" i="1" dirty="0">
                <a:solidFill>
                  <a:srgbClr val="242021"/>
                </a:solidFill>
                <a:effectLst/>
                <a:latin typeface="TimesNewRomanPS-ItalicMT"/>
              </a:rPr>
              <a:t>, направлений на </a:t>
            </a:r>
            <a:r>
              <a:rPr lang="ru-RU" sz="1800" b="0" i="1" dirty="0" err="1">
                <a:solidFill>
                  <a:srgbClr val="242021"/>
                </a:solidFill>
                <a:effectLst/>
                <a:latin typeface="TimesNewRomanPS-ItalicMT"/>
              </a:rPr>
              <a:t>об’єднання</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вантажів</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кількох</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різних</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відправників</a:t>
            </a:r>
            <a:r>
              <a:rPr lang="ru-RU" sz="1800" b="0" i="1" dirty="0">
                <a:solidFill>
                  <a:srgbClr val="242021"/>
                </a:solidFill>
                <a:effectLst/>
                <a:latin typeface="TimesNewRomanPS-ItalicMT"/>
              </a:rPr>
              <a:t> для </a:t>
            </a:r>
            <a:r>
              <a:rPr lang="ru-RU" sz="1800" b="0" i="1" dirty="0" err="1">
                <a:solidFill>
                  <a:srgbClr val="242021"/>
                </a:solidFill>
                <a:effectLst/>
                <a:latin typeface="TimesNewRomanPS-ItalicMT"/>
              </a:rPr>
              <a:t>подальшого</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їх</a:t>
            </a:r>
            <a:r>
              <a:rPr lang="ru-RU" sz="1800" b="0" i="1" dirty="0">
                <a:solidFill>
                  <a:srgbClr val="242021"/>
                </a:solidFill>
                <a:effectLst/>
                <a:latin typeface="TimesNewRomanPS-ItalicMT"/>
              </a:rPr>
              <a:t> </a:t>
            </a:r>
            <a:r>
              <a:rPr lang="ru-RU" sz="1800" b="0" i="1" dirty="0" err="1">
                <a:solidFill>
                  <a:srgbClr val="242021"/>
                </a:solidFill>
                <a:effectLst/>
                <a:latin typeface="TimesNewRomanPS-ItalicMT"/>
              </a:rPr>
              <a:t>транспортування</a:t>
            </a:r>
            <a:r>
              <a:rPr lang="ru-RU" sz="1800" b="0" i="1" dirty="0">
                <a:solidFill>
                  <a:srgbClr val="242021"/>
                </a:solidFill>
                <a:effectLst/>
                <a:latin typeface="TimesNewRomanPS-ItalicMT"/>
              </a:rPr>
              <a:t> одним транспортом </a:t>
            </a:r>
            <a:r>
              <a:rPr lang="ru-RU" dirty="0"/>
              <a:t> </a:t>
            </a:r>
            <a:br>
              <a:rPr lang="ru-RU" dirty="0"/>
            </a:br>
            <a:endParaRPr lang="uk-UA" dirty="0"/>
          </a:p>
        </p:txBody>
      </p:sp>
      <p:pic>
        <p:nvPicPr>
          <p:cNvPr id="9" name="Рисунок 8">
            <a:extLst>
              <a:ext uri="{FF2B5EF4-FFF2-40B4-BE49-F238E27FC236}">
                <a16:creationId xmlns:a16="http://schemas.microsoft.com/office/drawing/2014/main" id="{7EB4EE42-02ED-B15B-3139-3AC3C1EA48A4}"/>
              </a:ext>
            </a:extLst>
          </p:cNvPr>
          <p:cNvPicPr>
            <a:picLocks noChangeAspect="1"/>
          </p:cNvPicPr>
          <p:nvPr/>
        </p:nvPicPr>
        <p:blipFill>
          <a:blip r:embed="rId2"/>
          <a:stretch>
            <a:fillRect/>
          </a:stretch>
        </p:blipFill>
        <p:spPr>
          <a:xfrm>
            <a:off x="5852160" y="3744942"/>
            <a:ext cx="5496560" cy="2768996"/>
          </a:xfrm>
          <a:prstGeom prst="rect">
            <a:avLst/>
          </a:prstGeom>
        </p:spPr>
      </p:pic>
    </p:spTree>
    <p:extLst>
      <p:ext uri="{BB962C8B-B14F-4D97-AF65-F5344CB8AC3E}">
        <p14:creationId xmlns:p14="http://schemas.microsoft.com/office/powerpoint/2010/main" val="109952326"/>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5573</Words>
  <Application>Microsoft Office PowerPoint</Application>
  <PresentationFormat>Широкий екран</PresentationFormat>
  <Paragraphs>292</Paragraphs>
  <Slides>37</Slides>
  <Notes>0</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37</vt:i4>
      </vt:variant>
    </vt:vector>
  </HeadingPairs>
  <TitlesOfParts>
    <vt:vector size="47" baseType="lpstr">
      <vt:lpstr>Arial</vt:lpstr>
      <vt:lpstr>Calibri</vt:lpstr>
      <vt:lpstr>Calibri Light</vt:lpstr>
      <vt:lpstr>Helvetica Neue</vt:lpstr>
      <vt:lpstr>Symbol</vt:lpstr>
      <vt:lpstr>Times New Roman</vt:lpstr>
      <vt:lpstr>TimesNewRomanPS-BoldMT</vt:lpstr>
      <vt:lpstr>TimesNewRomanPS-ItalicMT</vt:lpstr>
      <vt:lpstr>TimesNewRomanPSMT</vt:lpstr>
      <vt:lpstr>Тема Office</vt:lpstr>
      <vt:lpstr>Тема: Міжнародна складська логістика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Міжнародні класифікації складів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moonspell</dc:creator>
  <cp:lastModifiedBy>moonspell</cp:lastModifiedBy>
  <cp:revision>2</cp:revision>
  <dcterms:created xsi:type="dcterms:W3CDTF">2024-11-06T09:20:27Z</dcterms:created>
  <dcterms:modified xsi:type="dcterms:W3CDTF">2024-11-06T10:02:28Z</dcterms:modified>
</cp:coreProperties>
</file>