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6FF5D7F-CD99-47D0-A3D7-AD4BA68427BA}"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12BAB9-6A0E-4DB9-A68F-4E4B9B310BCE}"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E6FF5D7F-CD99-47D0-A3D7-AD4BA68427BA}"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12BAB9-6A0E-4DB9-A68F-4E4B9B310BCE}"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FF5D7F-CD99-47D0-A3D7-AD4BA68427BA}"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12BAB9-6A0E-4DB9-A68F-4E4B9B310BCE}"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6FF5D7F-CD99-47D0-A3D7-AD4BA68427BA}"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12BAB9-6A0E-4DB9-A68F-4E4B9B310BCE}"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FF5D7F-CD99-47D0-A3D7-AD4BA68427BA}"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12BAB9-6A0E-4DB9-A68F-4E4B9B310BCE}"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6FF5D7F-CD99-47D0-A3D7-AD4BA68427BA}"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812BAB9-6A0E-4DB9-A68F-4E4B9B310BCE}"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6FF5D7F-CD99-47D0-A3D7-AD4BA68427BA}" type="datetimeFigureOut">
              <a:rPr lang="uk-UA" smtClean="0"/>
              <a:t>24.09.2024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2812BAB9-6A0E-4DB9-A68F-4E4B9B310BCE}" type="slidenum">
              <a:rPr lang="uk-UA" smtClean="0"/>
              <a:t>‹№›</a:t>
            </a:fld>
            <a:endParaRPr lang="uk-UA"/>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6FF5D7F-CD99-47D0-A3D7-AD4BA68427BA}" type="datetimeFigureOut">
              <a:rPr lang="uk-UA" smtClean="0"/>
              <a:t>24.09.2024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2812BAB9-6A0E-4DB9-A68F-4E4B9B310BCE}"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F5D7F-CD99-47D0-A3D7-AD4BA68427BA}" type="datetimeFigureOut">
              <a:rPr lang="uk-UA" smtClean="0"/>
              <a:t>24.09.2024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2812BAB9-6A0E-4DB9-A68F-4E4B9B310BCE}"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6FF5D7F-CD99-47D0-A3D7-AD4BA68427BA}"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812BAB9-6A0E-4DB9-A68F-4E4B9B310BCE}"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6FF5D7F-CD99-47D0-A3D7-AD4BA68427BA}"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812BAB9-6A0E-4DB9-A68F-4E4B9B310BCE}"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6FF5D7F-CD99-47D0-A3D7-AD4BA68427BA}" type="datetimeFigureOut">
              <a:rPr lang="uk-UA" smtClean="0"/>
              <a:t>24.09.2024</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812BAB9-6A0E-4DB9-A68F-4E4B9B310BCE}"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job.bigmir.net/" TargetMode="External"/><Relationship Id="rId2" Type="http://schemas.openxmlformats.org/officeDocument/2006/relationships/hyperlink" Target="http://www.trud.gov.ua/control/uk#typeSearch=1&amp;startPos=0" TargetMode="External"/><Relationship Id="rId1" Type="http://schemas.openxmlformats.org/officeDocument/2006/relationships/slideLayout" Target="../slideLayouts/slideLayout1.xml"/><Relationship Id="rId6" Type="http://schemas.openxmlformats.org/officeDocument/2006/relationships/hyperlink" Target="http://www.work.ua/" TargetMode="External"/><Relationship Id="rId5" Type="http://schemas.openxmlformats.org/officeDocument/2006/relationships/hyperlink" Target="http://job.kiev.ua/" TargetMode="External"/><Relationship Id="rId4" Type="http://schemas.openxmlformats.org/officeDocument/2006/relationships/hyperlink" Target="http://rabota.ua/"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764704"/>
            <a:ext cx="8496943" cy="5760639"/>
          </a:xfrm>
        </p:spPr>
        <p:txBody>
          <a:bodyPr>
            <a:normAutofit/>
          </a:bodyPr>
          <a:lstStyle/>
          <a:p>
            <a:r>
              <a:rPr lang="uk-UA" sz="1400" dirty="0"/>
              <a:t>1.1. Початок ділової кар’єри та міфи щодо працевлаштування.</a:t>
            </a:r>
            <a:endParaRPr lang="ru-RU" sz="1400" dirty="0"/>
          </a:p>
          <a:p>
            <a:r>
              <a:rPr lang="uk-UA" sz="1400" dirty="0"/>
              <a:t>1.2. Аналіз сучасного ринку праці.</a:t>
            </a:r>
            <a:endParaRPr lang="ru-RU" sz="1400" dirty="0"/>
          </a:p>
          <a:p>
            <a:r>
              <a:rPr lang="uk-UA" sz="1400" dirty="0"/>
              <a:t>1.3. Алгоритм пошуку </a:t>
            </a:r>
            <a:r>
              <a:rPr lang="ru-RU" sz="1400" dirty="0"/>
              <a:t>«</a:t>
            </a:r>
            <a:r>
              <a:rPr lang="uk-UA" sz="1400" dirty="0"/>
              <a:t>ключових переваг компанії</a:t>
            </a:r>
            <a:r>
              <a:rPr lang="ru-RU" sz="1400" dirty="0"/>
              <a:t>»</a:t>
            </a:r>
            <a:r>
              <a:rPr lang="uk-UA" sz="1400" dirty="0"/>
              <a:t> для пошукача.</a:t>
            </a:r>
            <a:endParaRPr lang="ru-RU" sz="1400" dirty="0"/>
          </a:p>
          <a:p>
            <a:r>
              <a:rPr lang="uk-UA" sz="1400" dirty="0"/>
              <a:t>1.4. Діловий етикет.</a:t>
            </a:r>
            <a:endParaRPr lang="ru-RU" sz="1400" dirty="0"/>
          </a:p>
          <a:p>
            <a:endParaRPr lang="uk-UA" sz="1400" dirty="0"/>
          </a:p>
          <a:p>
            <a:r>
              <a:rPr lang="uk-UA" sz="1400" dirty="0"/>
              <a:t>1.1. Актуальність проблеми планування й розвитку кар’єри обумовлена переходом від планової економіки до ринкової, за якої, зокрема, діє закон попиту та пропозиції, який стосується й ринку робочої сили. При цьому вимоги до основних її характеристик (набір професійних і загальних компетенцій, кваліфікація, професійний досвід, професійна мобільність тощо) можуть суттєво змінюватися під впливом кон’юнктури вітчизняного ринку робочої сили, який суттєво залежить не лише від внутрішніх, але й зовнішніх соціально-політичних та економічних факторів. За такого підходу випускнику закладу професійної (професійно-технічної) освіти, орієнтованому на професійний розвиток та професійний успіх, уже недостатньо сформувати набір певних професійних навичок і мати міцні знання в рамках своєї професії, у нього у процесі навчання також повинно сформуватися уявлення про майбутню професійну кар’єру, навички професійної адаптації й активної поведінки на ринку праці, уміння керувати власним професійним розвитком і т.п.</a:t>
            </a:r>
            <a:endParaRPr lang="ru-RU" sz="1400" dirty="0"/>
          </a:p>
          <a:p>
            <a:r>
              <a:rPr lang="uk-UA" sz="1400" dirty="0"/>
              <a:t>Аналіз робіт закордонних і вітчизняних дослідників психології кар’єри дозволить виділити наступні, властиві їй, закономірності: у професійній кар’єрі мають місце загальні універсальні закономірності, насамперед – нерівномірний і перманентний характер професійного розвитку особистості; професійний розвиток особи має еволюційний характер; особистість реалізує себе в професії індивідуально й своєрідно. </a:t>
            </a:r>
            <a:endParaRPr lang="uk-UA" sz="14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971600" y="260648"/>
            <a:ext cx="7175351" cy="504056"/>
          </a:xfrm>
        </p:spPr>
        <p:txBody>
          <a:bodyPr/>
          <a:lstStyle/>
          <a:p>
            <a:r>
              <a:rPr lang="uk-UA" sz="1400" dirty="0">
                <a:effectLst/>
              </a:rPr>
              <a:t>Тема 1. Психологія працевлаштування та ділова кар</a:t>
            </a:r>
            <a:r>
              <a:rPr lang="ru-RU" sz="1400" dirty="0">
                <a:effectLst/>
              </a:rPr>
              <a:t>’</a:t>
            </a:r>
            <a:r>
              <a:rPr lang="uk-UA" sz="1400" dirty="0" err="1">
                <a:effectLst/>
              </a:rPr>
              <a:t>єра</a:t>
            </a:r>
            <a:r>
              <a:rPr lang="uk-UA" sz="1400" dirty="0">
                <a:effectLst/>
              </a:rPr>
              <a:t>. Вибір професії та форми роботи.</a:t>
            </a:r>
            <a:br>
              <a:rPr lang="ru-RU" sz="1400" dirty="0">
                <a:effectLst/>
              </a:rPr>
            </a:b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4727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ru-RU" sz="1400" dirty="0"/>
              <a:t>1. </a:t>
            </a:r>
            <a:r>
              <a:rPr lang="ru-RU" sz="1400" dirty="0" err="1"/>
              <a:t>Громадянська</a:t>
            </a:r>
            <a:r>
              <a:rPr lang="ru-RU" sz="1400" dirty="0"/>
              <a:t> </a:t>
            </a:r>
            <a:r>
              <a:rPr lang="ru-RU" sz="1400" dirty="0" err="1"/>
              <a:t>зрілість</a:t>
            </a:r>
            <a:r>
              <a:rPr lang="ru-RU" sz="1400" dirty="0"/>
              <a:t>. До </a:t>
            </a:r>
            <a:r>
              <a:rPr lang="ru-RU" sz="1400" dirty="0" err="1"/>
              <a:t>неї</a:t>
            </a:r>
            <a:r>
              <a:rPr lang="ru-RU" sz="1400" dirty="0"/>
              <a:t> </a:t>
            </a:r>
            <a:r>
              <a:rPr lang="ru-RU" sz="1400" dirty="0" err="1"/>
              <a:t>відносяться</a:t>
            </a:r>
            <a:r>
              <a:rPr lang="ru-RU" sz="1400" dirty="0"/>
              <a:t>: </a:t>
            </a:r>
            <a:r>
              <a:rPr lang="ru-RU" sz="1400" dirty="0" err="1"/>
              <a:t>здатність</a:t>
            </a:r>
            <a:r>
              <a:rPr lang="ru-RU" sz="1400" dirty="0"/>
              <a:t> </a:t>
            </a:r>
            <a:r>
              <a:rPr lang="ru-RU" sz="1400" dirty="0" err="1"/>
              <a:t>підпорядковувати</a:t>
            </a:r>
            <a:r>
              <a:rPr lang="ru-RU" sz="1400" dirty="0"/>
              <a:t> </a:t>
            </a:r>
            <a:r>
              <a:rPr lang="ru-RU" sz="1400" dirty="0" err="1"/>
              <a:t>особисті</a:t>
            </a:r>
            <a:r>
              <a:rPr lang="ru-RU" sz="1400" dirty="0"/>
              <a:t> </a:t>
            </a:r>
            <a:r>
              <a:rPr lang="ru-RU" sz="1400" dirty="0" err="1"/>
              <a:t>інтереси</a:t>
            </a:r>
            <a:r>
              <a:rPr lang="ru-RU" sz="1400" dirty="0"/>
              <a:t> </a:t>
            </a:r>
            <a:r>
              <a:rPr lang="ru-RU" sz="1400" dirty="0" err="1"/>
              <a:t>інтересам</a:t>
            </a:r>
            <a:r>
              <a:rPr lang="ru-RU" sz="1400" dirty="0"/>
              <a:t> </a:t>
            </a:r>
            <a:r>
              <a:rPr lang="ru-RU" sz="1400" dirty="0" err="1"/>
              <a:t>фірми</a:t>
            </a:r>
            <a:r>
              <a:rPr lang="ru-RU" sz="1400" dirty="0"/>
              <a:t>; </a:t>
            </a:r>
            <a:r>
              <a:rPr lang="ru-RU" sz="1400" dirty="0" err="1"/>
              <a:t>уміння</a:t>
            </a:r>
            <a:r>
              <a:rPr lang="ru-RU" sz="1400" dirty="0"/>
              <a:t> </a:t>
            </a:r>
            <a:r>
              <a:rPr lang="ru-RU" sz="1400" dirty="0" err="1"/>
              <a:t>прислухатися</a:t>
            </a:r>
            <a:r>
              <a:rPr lang="ru-RU" sz="1400" dirty="0"/>
              <a:t> до людей, бути </a:t>
            </a:r>
            <a:r>
              <a:rPr lang="ru-RU" sz="1400" dirty="0" err="1"/>
              <a:t>самокритичним</a:t>
            </a:r>
            <a:r>
              <a:rPr lang="ru-RU" sz="1400" dirty="0"/>
              <a:t>, </a:t>
            </a:r>
            <a:r>
              <a:rPr lang="ru-RU" sz="1400" dirty="0" err="1"/>
              <a:t>вміння</a:t>
            </a:r>
            <a:r>
              <a:rPr lang="ru-RU" sz="1400" dirty="0"/>
              <a:t> </a:t>
            </a:r>
            <a:r>
              <a:rPr lang="ru-RU" sz="1400" dirty="0" err="1"/>
              <a:t>володіти</a:t>
            </a:r>
            <a:r>
              <a:rPr lang="ru-RU" sz="1400" dirty="0"/>
              <a:t> собою; </a:t>
            </a:r>
            <a:r>
              <a:rPr lang="ru-RU" sz="1400" dirty="0" err="1"/>
              <a:t>впевненість</a:t>
            </a:r>
            <a:r>
              <a:rPr lang="ru-RU" sz="1400" dirty="0"/>
              <a:t> у </a:t>
            </a:r>
            <a:r>
              <a:rPr lang="ru-RU" sz="1400" dirty="0" err="1"/>
              <a:t>собі</a:t>
            </a:r>
            <a:r>
              <a:rPr lang="ru-RU" sz="1400" dirty="0"/>
              <a:t>. </a:t>
            </a:r>
          </a:p>
          <a:p>
            <a:r>
              <a:rPr lang="uk-UA" sz="1400" dirty="0"/>
              <a:t>2. Ставлення до праці. Ця група охоплює такі якості: почуття особистої відповідальності за доручену справу; чуйне та уважне ставлення до людей; працьовитість; особисту дисциплінованість і вимогливість до дотримання дисципліни іншими; рівень естетики роботи. </a:t>
            </a:r>
            <a:endParaRPr lang="ru-RU" sz="1400" dirty="0"/>
          </a:p>
          <a:p>
            <a:r>
              <a:rPr lang="uk-UA" sz="1400" dirty="0"/>
              <a:t>3. Рівень знань. Ця група включає такі якості, як наявність кваліфікації, що відповідає займаній посаді; знання можливостей сучасної техніки управління та вміння використовувати її у своїй праці; вміння вчасно приймати рішення; здатність забезпечити контроль їх виконання; вміння швидко орієнтуватися в складній обстановці; загальна ерудиція, </a:t>
            </a:r>
            <a:endParaRPr lang="ru-RU" sz="1400" dirty="0"/>
          </a:p>
          <a:p>
            <a:r>
              <a:rPr lang="uk-UA" sz="1400" dirty="0"/>
              <a:t>4. Організаторські здібності. До них відносяться: уміння організувати свою працю; розуміння працювати в колективі; вміння коротко і ясно формулювати цілі, викладати думки в ділових листах, наказах, розпорядженнях, дорученнях, завданнях; здатність до самооцінці своїх можливостей і своєї праці; </a:t>
            </a:r>
            <a:endParaRPr lang="ru-RU" sz="1400" dirty="0"/>
          </a:p>
          <a:p>
            <a:r>
              <a:rPr lang="uk-UA" sz="1400" dirty="0"/>
              <a:t>5. Здатність підтримувати передове. У цю групу входять: уміння побачити нове; ініціативність; сміливість і рішучість у підтримці та впровадженні нововведень; мужність і здатність йти на обґрунтований ризик. </a:t>
            </a:r>
            <a:endParaRPr lang="ru-RU" sz="1400" dirty="0"/>
          </a:p>
          <a:p>
            <a:r>
              <a:rPr lang="uk-UA" sz="1400" dirty="0"/>
              <a:t>6. Морально-етичні риси характеру. До цієї групи відносяться: чесність, , порядність, принциповість, врівноваженість, витриманість, ввічливість, наполегливість, товариськість, чарівність, скромність, простота, охайність зовнішнього вигляду. </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07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З усього цього можна зробити висновок: щоб досягти успіху і зробити гідну кар'єру, потрібно постійно піклуватися про свій імідж, вміти відстоювати свою думку, завжди керуватися розумом, а не тільки почуттями, мужньо шукати вихід у будь-якій ситуації, у що б то не стало зберігати оптимізм, вміти знаходити спільну мову з кожною людиною незалежно від посади, використовувати будь-яку можливість для просування вперед, бути цілеспрямованим, творчо підходити до роботи і ніколи не зупинятися на досягнутому.</a:t>
            </a:r>
            <a:endParaRPr lang="ru-RU" sz="1400" dirty="0"/>
          </a:p>
          <a:p>
            <a:r>
              <a:rPr lang="uk-UA" sz="1400" dirty="0"/>
              <a:t> </a:t>
            </a:r>
            <a:endParaRPr lang="ru-RU" sz="1400" dirty="0"/>
          </a:p>
          <a:p>
            <a:r>
              <a:rPr lang="uk-UA" sz="1400" dirty="0"/>
              <a:t>1.2. Аналіз сучасного ринку праці</a:t>
            </a:r>
            <a:endParaRPr lang="ru-RU" sz="1400" dirty="0"/>
          </a:p>
          <a:p>
            <a:r>
              <a:rPr lang="uk-UA" sz="1400" dirty="0"/>
              <a:t>В сучасних умовах економічного розвитку України все більшої актуальності набувають проблеми зайнятості населення, запобігання масового безробіття та ефективного функціонування ринку праці. </a:t>
            </a:r>
            <a:r>
              <a:rPr lang="ru-RU" sz="1400" dirty="0" err="1"/>
              <a:t>Це</a:t>
            </a:r>
            <a:r>
              <a:rPr lang="ru-RU" sz="1400" dirty="0"/>
              <a:t>, в першу </a:t>
            </a:r>
            <a:r>
              <a:rPr lang="ru-RU" sz="1400" dirty="0" err="1"/>
              <a:t>чергу</a:t>
            </a:r>
            <a:r>
              <a:rPr lang="ru-RU" sz="1400" dirty="0"/>
              <a:t>, </a:t>
            </a:r>
            <a:r>
              <a:rPr lang="ru-RU" sz="1400" dirty="0" err="1"/>
              <a:t>залежить</a:t>
            </a:r>
            <a:r>
              <a:rPr lang="ru-RU" sz="1400" dirty="0"/>
              <a:t> </a:t>
            </a:r>
            <a:r>
              <a:rPr lang="ru-RU" sz="1400" dirty="0" err="1"/>
              <a:t>від</a:t>
            </a:r>
            <a:r>
              <a:rPr lang="ru-RU" sz="1400" dirty="0"/>
              <a:t> </a:t>
            </a:r>
            <a:r>
              <a:rPr lang="ru-RU" sz="1400" dirty="0" err="1"/>
              <a:t>соціально-економічного</a:t>
            </a:r>
            <a:r>
              <a:rPr lang="ru-RU" sz="1400" dirty="0"/>
              <a:t> стану в </a:t>
            </a:r>
            <a:r>
              <a:rPr lang="ru-RU" sz="1400" dirty="0" err="1"/>
              <a:t>країні</a:t>
            </a:r>
            <a:r>
              <a:rPr lang="ru-RU" sz="1400" dirty="0"/>
              <a:t>, </a:t>
            </a:r>
            <a:r>
              <a:rPr lang="ru-RU" sz="1400" dirty="0" err="1"/>
              <a:t>структурних</a:t>
            </a:r>
            <a:r>
              <a:rPr lang="ru-RU" sz="1400" dirty="0"/>
              <a:t> </a:t>
            </a:r>
            <a:r>
              <a:rPr lang="ru-RU" sz="1400" dirty="0" err="1"/>
              <a:t>змін</a:t>
            </a:r>
            <a:r>
              <a:rPr lang="ru-RU" sz="1400" dirty="0"/>
              <a:t> та </a:t>
            </a:r>
            <a:r>
              <a:rPr lang="ru-RU" sz="1400" dirty="0" err="1"/>
              <a:t>інноваційно-інвестиційного</a:t>
            </a:r>
            <a:r>
              <a:rPr lang="ru-RU" sz="1400" dirty="0"/>
              <a:t> </a:t>
            </a:r>
            <a:r>
              <a:rPr lang="ru-RU" sz="1400" dirty="0" err="1"/>
              <a:t>розвитку</a:t>
            </a:r>
            <a:r>
              <a:rPr lang="ru-RU" sz="1400" dirty="0"/>
              <a:t> </a:t>
            </a:r>
            <a:r>
              <a:rPr lang="ru-RU" sz="1400" dirty="0" err="1"/>
              <a:t>підприємств</a:t>
            </a:r>
            <a:r>
              <a:rPr lang="ru-RU" sz="1400" dirty="0"/>
              <a:t>. </a:t>
            </a:r>
            <a:r>
              <a:rPr lang="ru-RU" sz="1400" dirty="0" err="1"/>
              <a:t>Окрім</a:t>
            </a:r>
            <a:r>
              <a:rPr lang="ru-RU" sz="1400" dirty="0"/>
              <a:t> того, </a:t>
            </a:r>
            <a:r>
              <a:rPr lang="ru-RU" sz="1400" dirty="0" err="1"/>
              <a:t>відносини</a:t>
            </a:r>
            <a:r>
              <a:rPr lang="ru-RU" sz="1400" dirty="0"/>
              <a:t>, </a:t>
            </a:r>
            <a:r>
              <a:rPr lang="ru-RU" sz="1400" dirty="0" err="1"/>
              <a:t>що</a:t>
            </a:r>
            <a:r>
              <a:rPr lang="ru-RU" sz="1400" dirty="0"/>
              <a:t> </a:t>
            </a:r>
            <a:r>
              <a:rPr lang="ru-RU" sz="1400" dirty="0" err="1"/>
              <a:t>виникають</a:t>
            </a:r>
            <a:r>
              <a:rPr lang="ru-RU" sz="1400" dirty="0"/>
              <a:t> на ринку </a:t>
            </a:r>
            <a:r>
              <a:rPr lang="ru-RU" sz="1400" dirty="0" err="1"/>
              <a:t>праці</a:t>
            </a:r>
            <a:r>
              <a:rPr lang="ru-RU" sz="1400" dirty="0"/>
              <a:t>, </a:t>
            </a:r>
            <a:r>
              <a:rPr lang="ru-RU" sz="1400" dirty="0" err="1"/>
              <a:t>потребують</a:t>
            </a:r>
            <a:r>
              <a:rPr lang="ru-RU" sz="1400" dirty="0"/>
              <a:t> </a:t>
            </a:r>
            <a:r>
              <a:rPr lang="ru-RU" sz="1400" dirty="0" err="1"/>
              <a:t>особливої</a:t>
            </a:r>
            <a:r>
              <a:rPr lang="ru-RU" sz="1400" dirty="0"/>
              <a:t> </a:t>
            </a:r>
            <a:r>
              <a:rPr lang="ru-RU" sz="1400" dirty="0" err="1"/>
              <a:t>уваги</a:t>
            </a:r>
            <a:r>
              <a:rPr lang="ru-RU" sz="1400" dirty="0"/>
              <a:t> з боку </a:t>
            </a:r>
            <a:r>
              <a:rPr lang="ru-RU" sz="1400" dirty="0" err="1"/>
              <a:t>держави</a:t>
            </a:r>
            <a:r>
              <a:rPr lang="ru-RU" sz="1400" dirty="0"/>
              <a:t>. Тому </a:t>
            </a:r>
            <a:r>
              <a:rPr lang="ru-RU" sz="1400" dirty="0" err="1"/>
              <a:t>дослідження</a:t>
            </a:r>
            <a:r>
              <a:rPr lang="ru-RU" sz="1400" dirty="0"/>
              <a:t> </a:t>
            </a:r>
            <a:r>
              <a:rPr lang="ru-RU" sz="1400" dirty="0" err="1"/>
              <a:t>процесів</a:t>
            </a:r>
            <a:r>
              <a:rPr lang="ru-RU" sz="1400" dirty="0"/>
              <a:t>, </a:t>
            </a:r>
            <a:r>
              <a:rPr lang="ru-RU" sz="1400" dirty="0" err="1"/>
              <a:t>що</a:t>
            </a:r>
            <a:r>
              <a:rPr lang="ru-RU" sz="1400" dirty="0"/>
              <a:t> </a:t>
            </a:r>
            <a:r>
              <a:rPr lang="ru-RU" sz="1400" dirty="0" err="1"/>
              <a:t>відбуваються</a:t>
            </a:r>
            <a:r>
              <a:rPr lang="ru-RU" sz="1400" dirty="0"/>
              <a:t> на ринку </a:t>
            </a:r>
            <a:r>
              <a:rPr lang="ru-RU" sz="1400" dirty="0" err="1"/>
              <a:t>праці</a:t>
            </a:r>
            <a:r>
              <a:rPr lang="ru-RU" sz="1400" dirty="0"/>
              <a:t> </a:t>
            </a:r>
            <a:r>
              <a:rPr lang="ru-RU" sz="1400" dirty="0" err="1"/>
              <a:t>України</a:t>
            </a:r>
            <a:r>
              <a:rPr lang="ru-RU" sz="1400" dirty="0"/>
              <a:t>, </a:t>
            </a:r>
            <a:r>
              <a:rPr lang="ru-RU" sz="1400" dirty="0" err="1"/>
              <a:t>напрямів</a:t>
            </a:r>
            <a:r>
              <a:rPr lang="ru-RU" sz="1400" dirty="0"/>
              <a:t> </a:t>
            </a:r>
            <a:r>
              <a:rPr lang="ru-RU" sz="1400" dirty="0" err="1"/>
              <a:t>його</a:t>
            </a:r>
            <a:r>
              <a:rPr lang="ru-RU" sz="1400" dirty="0"/>
              <a:t> </a:t>
            </a:r>
            <a:r>
              <a:rPr lang="ru-RU" sz="1400" dirty="0" err="1"/>
              <a:t>ефективного</a:t>
            </a:r>
            <a:r>
              <a:rPr lang="ru-RU" sz="1400" dirty="0"/>
              <a:t> </a:t>
            </a:r>
            <a:r>
              <a:rPr lang="ru-RU" sz="1400" dirty="0" err="1"/>
              <a:t>функціонування</a:t>
            </a:r>
            <a:r>
              <a:rPr lang="ru-RU" sz="1400" dirty="0"/>
              <a:t> в </a:t>
            </a:r>
            <a:r>
              <a:rPr lang="ru-RU" sz="1400" dirty="0" err="1"/>
              <a:t>умовах</a:t>
            </a:r>
            <a:r>
              <a:rPr lang="ru-RU" sz="1400" dirty="0"/>
              <a:t> </a:t>
            </a:r>
            <a:r>
              <a:rPr lang="ru-RU" sz="1400" dirty="0" err="1"/>
              <a:t>глобалізації</a:t>
            </a:r>
            <a:r>
              <a:rPr lang="ru-RU" sz="1400" dirty="0"/>
              <a:t> та </a:t>
            </a:r>
            <a:r>
              <a:rPr lang="ru-RU" sz="1400" dirty="0" err="1"/>
              <a:t>розвитку</a:t>
            </a:r>
            <a:r>
              <a:rPr lang="ru-RU" sz="1400" dirty="0"/>
              <a:t> </a:t>
            </a:r>
            <a:r>
              <a:rPr lang="ru-RU" sz="1400" dirty="0" err="1"/>
              <a:t>інформаційного</a:t>
            </a:r>
            <a:r>
              <a:rPr lang="ru-RU" sz="1400" dirty="0"/>
              <a:t> </a:t>
            </a:r>
            <a:r>
              <a:rPr lang="ru-RU" sz="1400" dirty="0" err="1"/>
              <a:t>суспільства</a:t>
            </a:r>
            <a:r>
              <a:rPr lang="ru-RU" sz="1400" dirty="0"/>
              <a:t>, є </a:t>
            </a:r>
            <a:r>
              <a:rPr lang="ru-RU" sz="1400" dirty="0" err="1"/>
              <a:t>досить</a:t>
            </a:r>
            <a:r>
              <a:rPr lang="ru-RU" sz="1400" dirty="0"/>
              <a:t> </a:t>
            </a:r>
            <a:r>
              <a:rPr lang="ru-RU" sz="1400" dirty="0" err="1"/>
              <a:t>актуальними</a:t>
            </a:r>
            <a:r>
              <a:rPr lang="ru-RU" sz="1400" dirty="0"/>
              <a:t>.</a:t>
            </a:r>
          </a:p>
          <a:p>
            <a:r>
              <a:rPr lang="ru-RU" sz="1400" dirty="0" err="1"/>
              <a:t>Ринок</a:t>
            </a:r>
            <a:r>
              <a:rPr lang="ru-RU" sz="1400" dirty="0"/>
              <a:t> </a:t>
            </a:r>
            <a:r>
              <a:rPr lang="ru-RU" sz="1400" dirty="0" err="1"/>
              <a:t>праці</a:t>
            </a:r>
            <a:r>
              <a:rPr lang="ru-RU" sz="1400" dirty="0"/>
              <a:t> – </a:t>
            </a:r>
            <a:r>
              <a:rPr lang="ru-RU" sz="1400" dirty="0" err="1"/>
              <a:t>це</a:t>
            </a:r>
            <a:r>
              <a:rPr lang="ru-RU" sz="1400" dirty="0"/>
              <a:t> система </a:t>
            </a:r>
            <a:r>
              <a:rPr lang="ru-RU" sz="1400" dirty="0" err="1"/>
              <a:t>суспільних</a:t>
            </a:r>
            <a:r>
              <a:rPr lang="ru-RU" sz="1400" dirty="0"/>
              <a:t> </a:t>
            </a:r>
            <a:r>
              <a:rPr lang="ru-RU" sz="1400" dirty="0" err="1"/>
              <a:t>відносин</a:t>
            </a:r>
            <a:r>
              <a:rPr lang="ru-RU" sz="1400" dirty="0"/>
              <a:t>, </a:t>
            </a:r>
            <a:r>
              <a:rPr lang="ru-RU" sz="1400" dirty="0" err="1"/>
              <a:t>пов’язаних</a:t>
            </a:r>
            <a:r>
              <a:rPr lang="ru-RU" sz="1400" dirty="0"/>
              <a:t> з </a:t>
            </a:r>
            <a:r>
              <a:rPr lang="ru-RU" sz="1400" dirty="0" err="1"/>
              <a:t>купівлею</a:t>
            </a:r>
            <a:r>
              <a:rPr lang="ru-RU" sz="1400" dirty="0"/>
              <a:t> і </a:t>
            </a:r>
            <a:r>
              <a:rPr lang="ru-RU" sz="1400" dirty="0" err="1"/>
              <a:t>продажем</a:t>
            </a:r>
            <a:r>
              <a:rPr lang="ru-RU" sz="1400" dirty="0"/>
              <a:t> </a:t>
            </a:r>
            <a:r>
              <a:rPr lang="ru-RU" sz="1400" dirty="0" err="1"/>
              <a:t>трудових</a:t>
            </a:r>
            <a:r>
              <a:rPr lang="ru-RU" sz="1400" dirty="0"/>
              <a:t> </a:t>
            </a:r>
            <a:r>
              <a:rPr lang="ru-RU" sz="1400" dirty="0" err="1"/>
              <a:t>послуг</a:t>
            </a:r>
            <a:r>
              <a:rPr lang="ru-RU" sz="1400" dirty="0"/>
              <a:t> </a:t>
            </a:r>
            <a:r>
              <a:rPr lang="ru-RU" sz="1400" dirty="0" err="1"/>
              <a:t>працівників</a:t>
            </a:r>
            <a:r>
              <a:rPr lang="ru-RU" sz="1400" dirty="0"/>
              <a:t>. У </a:t>
            </a:r>
            <a:r>
              <a:rPr lang="ru-RU" sz="1400" dirty="0" err="1"/>
              <a:t>класичному</a:t>
            </a:r>
            <a:r>
              <a:rPr lang="ru-RU" sz="1400" dirty="0"/>
              <a:t> </a:t>
            </a:r>
            <a:r>
              <a:rPr lang="ru-RU" sz="1400" dirty="0" err="1"/>
              <a:t>розумінні</a:t>
            </a:r>
            <a:r>
              <a:rPr lang="ru-RU" sz="1400" dirty="0"/>
              <a:t> </a:t>
            </a:r>
            <a:r>
              <a:rPr lang="ru-RU" sz="1400" dirty="0" err="1"/>
              <a:t>ринок</a:t>
            </a:r>
            <a:r>
              <a:rPr lang="ru-RU" sz="1400" dirty="0"/>
              <a:t> </a:t>
            </a:r>
            <a:r>
              <a:rPr lang="ru-RU" sz="1400" dirty="0" err="1"/>
              <a:t>праці</a:t>
            </a:r>
            <a:r>
              <a:rPr lang="ru-RU" sz="1400" dirty="0"/>
              <a:t> – </a:t>
            </a:r>
            <a:r>
              <a:rPr lang="ru-RU" sz="1400" dirty="0" err="1"/>
              <a:t>це</a:t>
            </a:r>
            <a:r>
              <a:rPr lang="ru-RU" sz="1400" dirty="0"/>
              <a:t> сфера </a:t>
            </a:r>
            <a:r>
              <a:rPr lang="ru-RU" sz="1400" dirty="0" err="1"/>
              <a:t>формування</a:t>
            </a:r>
            <a:r>
              <a:rPr lang="ru-RU" sz="1400" dirty="0"/>
              <a:t> </a:t>
            </a:r>
            <a:r>
              <a:rPr lang="ru-RU" sz="1400" dirty="0" err="1"/>
              <a:t>попиту</a:t>
            </a:r>
            <a:r>
              <a:rPr lang="ru-RU" sz="1400" dirty="0"/>
              <a:t> і </a:t>
            </a:r>
            <a:r>
              <a:rPr lang="ru-RU" sz="1400" dirty="0" err="1"/>
              <a:t>пропозиції</a:t>
            </a:r>
            <a:r>
              <a:rPr lang="ru-RU" sz="1400" dirty="0"/>
              <a:t> на </a:t>
            </a:r>
            <a:r>
              <a:rPr lang="ru-RU" sz="1400" dirty="0" err="1"/>
              <a:t>робочу</a:t>
            </a:r>
            <a:r>
              <a:rPr lang="ru-RU" sz="1400" dirty="0"/>
              <a:t> силу. </a:t>
            </a:r>
            <a:r>
              <a:rPr lang="ru-RU" sz="1400" dirty="0" err="1"/>
              <a:t>Він</a:t>
            </a:r>
            <a:r>
              <a:rPr lang="ru-RU" sz="1400" dirty="0"/>
              <a:t> </a:t>
            </a:r>
            <a:r>
              <a:rPr lang="ru-RU" sz="1400" dirty="0" err="1"/>
              <a:t>охоплює</a:t>
            </a:r>
            <a:r>
              <a:rPr lang="ru-RU" sz="1400" dirty="0"/>
              <a:t> </a:t>
            </a:r>
            <a:r>
              <a:rPr lang="ru-RU" sz="1400" dirty="0" err="1"/>
              <a:t>всі</a:t>
            </a:r>
            <a:r>
              <a:rPr lang="ru-RU" sz="1400" dirty="0"/>
              <a:t> </a:t>
            </a:r>
            <a:r>
              <a:rPr lang="ru-RU" sz="1400" dirty="0" err="1"/>
              <a:t>категорії</a:t>
            </a:r>
            <a:r>
              <a:rPr lang="ru-RU" sz="1400" dirty="0"/>
              <a:t> </a:t>
            </a:r>
            <a:r>
              <a:rPr lang="ru-RU" sz="1400" dirty="0" err="1"/>
              <a:t>працездатного</a:t>
            </a:r>
            <a:r>
              <a:rPr lang="ru-RU" sz="1400" dirty="0"/>
              <a:t> </a:t>
            </a:r>
            <a:r>
              <a:rPr lang="ru-RU" sz="1400" dirty="0" err="1"/>
              <a:t>населення</a:t>
            </a:r>
            <a:r>
              <a:rPr lang="ru-RU" sz="1400" dirty="0"/>
              <a:t>, яке </a:t>
            </a:r>
            <a:r>
              <a:rPr lang="ru-RU" sz="1400" dirty="0" err="1"/>
              <a:t>готове</a:t>
            </a:r>
            <a:r>
              <a:rPr lang="ru-RU" sz="1400" dirty="0"/>
              <a:t> </a:t>
            </a:r>
            <a:r>
              <a:rPr lang="ru-RU" sz="1400" dirty="0" err="1"/>
              <a:t>працювати</a:t>
            </a:r>
            <a:r>
              <a:rPr lang="ru-RU" sz="1400" dirty="0"/>
              <a:t> за наймом </a:t>
            </a:r>
            <a:r>
              <a:rPr lang="ru-RU" sz="1400" dirty="0" err="1"/>
              <a:t>або</a:t>
            </a:r>
            <a:r>
              <a:rPr lang="ru-RU" sz="1400" dirty="0"/>
              <a:t> в </a:t>
            </a:r>
            <a:r>
              <a:rPr lang="ru-RU" sz="1400" dirty="0" err="1"/>
              <a:t>режимі</a:t>
            </a:r>
            <a:r>
              <a:rPr lang="ru-RU" sz="1400" dirty="0"/>
              <a:t> </a:t>
            </a:r>
            <a:r>
              <a:rPr lang="ru-RU" sz="1400" dirty="0" err="1"/>
              <a:t>самозайнятості</a:t>
            </a:r>
            <a:r>
              <a:rPr lang="ru-RU" sz="1400" dirty="0"/>
              <a:t>. </a:t>
            </a:r>
          </a:p>
          <a:p>
            <a:r>
              <a:rPr lang="ru-RU" sz="1400" dirty="0" err="1"/>
              <a:t>Ринок</a:t>
            </a:r>
            <a:r>
              <a:rPr lang="ru-RU" sz="1400" dirty="0"/>
              <a:t> </a:t>
            </a:r>
            <a:r>
              <a:rPr lang="ru-RU" sz="1400" dirty="0" err="1"/>
              <a:t>праці</a:t>
            </a:r>
            <a:r>
              <a:rPr lang="ru-RU" sz="1400" dirty="0"/>
              <a:t> є </a:t>
            </a:r>
            <a:r>
              <a:rPr lang="ru-RU" sz="1400" dirty="0" err="1"/>
              <a:t>механізмом</a:t>
            </a:r>
            <a:r>
              <a:rPr lang="ru-RU" sz="1400" dirty="0"/>
              <a:t> </a:t>
            </a:r>
            <a:r>
              <a:rPr lang="ru-RU" sz="1400" dirty="0" err="1"/>
              <a:t>розподілу</a:t>
            </a:r>
            <a:r>
              <a:rPr lang="ru-RU" sz="1400" dirty="0"/>
              <a:t> </a:t>
            </a:r>
            <a:r>
              <a:rPr lang="ru-RU" sz="1400" dirty="0" err="1"/>
              <a:t>трудових</a:t>
            </a:r>
            <a:r>
              <a:rPr lang="ru-RU" sz="1400" dirty="0"/>
              <a:t> </a:t>
            </a:r>
            <a:r>
              <a:rPr lang="ru-RU" sz="1400" dirty="0" err="1"/>
              <a:t>ресурсів</a:t>
            </a:r>
            <a:r>
              <a:rPr lang="ru-RU" sz="1400" dirty="0"/>
              <a:t> за </a:t>
            </a:r>
            <a:r>
              <a:rPr lang="ru-RU" sz="1400" dirty="0" err="1"/>
              <a:t>галузями</a:t>
            </a:r>
            <a:r>
              <a:rPr lang="ru-RU" sz="1400" dirty="0"/>
              <a:t> народного </a:t>
            </a:r>
            <a:r>
              <a:rPr lang="ru-RU" sz="1400" dirty="0" err="1"/>
              <a:t>господарства</a:t>
            </a:r>
            <a:r>
              <a:rPr lang="ru-RU" sz="1400" dirty="0"/>
              <a:t> з </a:t>
            </a:r>
            <a:r>
              <a:rPr lang="ru-RU" sz="1400" dirty="0" err="1"/>
              <a:t>урахуванням</a:t>
            </a:r>
            <a:r>
              <a:rPr lang="ru-RU" sz="1400" dirty="0"/>
              <a:t> </a:t>
            </a:r>
            <a:r>
              <a:rPr lang="ru-RU" sz="1400" dirty="0" err="1"/>
              <a:t>професійної</a:t>
            </a:r>
            <a:r>
              <a:rPr lang="ru-RU" sz="1400" dirty="0"/>
              <a:t> </a:t>
            </a:r>
            <a:r>
              <a:rPr lang="ru-RU" sz="1400" dirty="0" err="1"/>
              <a:t>підготовки</a:t>
            </a:r>
            <a:r>
              <a:rPr lang="ru-RU" sz="1400" dirty="0"/>
              <a:t> та </a:t>
            </a:r>
            <a:r>
              <a:rPr lang="ru-RU" sz="1400" dirty="0" err="1"/>
              <a:t>кваліфікації</a:t>
            </a:r>
            <a:r>
              <a:rPr lang="ru-RU" sz="1400" dirty="0"/>
              <a:t> </a:t>
            </a:r>
            <a:r>
              <a:rPr lang="ru-RU" sz="1400" dirty="0" err="1"/>
              <a:t>працівників</a:t>
            </a:r>
            <a:r>
              <a:rPr lang="ru-RU" sz="1400" dirty="0"/>
              <a:t>. </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585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Основними функціями сучасного ринку праці є такі:</a:t>
            </a:r>
            <a:endParaRPr lang="ru-RU" sz="1400" dirty="0"/>
          </a:p>
          <a:p>
            <a:r>
              <a:rPr lang="uk-UA" sz="1400" dirty="0"/>
              <a:t> - суспільного поділу праці – розмежування роботодавців і найманих працівників за професіями, спеціальностями, галузями, регіонами;</a:t>
            </a:r>
            <a:endParaRPr lang="ru-RU" sz="1400" dirty="0"/>
          </a:p>
          <a:p>
            <a:r>
              <a:rPr lang="uk-UA" sz="1400" dirty="0"/>
              <a:t> - інформаційна – надання інформації щодо умов найму, рівня заробітної плати, вимог до якості робочої сили;</a:t>
            </a:r>
            <a:endParaRPr lang="ru-RU" sz="1400" dirty="0"/>
          </a:p>
          <a:p>
            <a:r>
              <a:rPr lang="uk-UA" sz="1400" dirty="0"/>
              <a:t> - посередницька – встановлює зв’язок між роботодавцями та найманими працівниками для задоволення взаємних інтересів та потреб щодо вигідних умов купівлі-продажу товару «робоча сила»;</a:t>
            </a:r>
            <a:endParaRPr lang="ru-RU" sz="1400" dirty="0"/>
          </a:p>
          <a:p>
            <a:r>
              <a:rPr lang="uk-UA" sz="1400" dirty="0"/>
              <a:t> - ціноутворююча – встановлює рівновагу між попитом і пропозицією робочої сили; під впливом дії закону вартості відбувається визначення витрат праці на відтворення робочої сили;</a:t>
            </a:r>
            <a:endParaRPr lang="ru-RU" sz="1400" dirty="0"/>
          </a:p>
          <a:p>
            <a:r>
              <a:rPr lang="uk-UA" sz="1400" dirty="0"/>
              <a:t> - регулююча – впливає на формування пропорцій суспільного виробництва, розвиток регіонів, сприяючи переміщенню робочої сили з одних регіонів в інші;</a:t>
            </a:r>
            <a:endParaRPr lang="ru-RU" sz="1400" dirty="0"/>
          </a:p>
          <a:p>
            <a:r>
              <a:rPr lang="uk-UA" sz="1400" dirty="0"/>
              <a:t> - стимулююча – ринок вимагає якісної робочої сили, стимулюючи найманих працівників поліпшувати свій професійний рівень знань та вмінь, кваліфікованість, компетентність.</a:t>
            </a:r>
            <a:endParaRPr lang="ru-RU" sz="1400" dirty="0"/>
          </a:p>
          <a:p>
            <a:r>
              <a:rPr lang="uk-UA" sz="1400" dirty="0"/>
              <a:t>В умовах ринкової економіки на ринку праці повинно мати місце:</a:t>
            </a:r>
            <a:endParaRPr lang="ru-RU" sz="1400" dirty="0"/>
          </a:p>
          <a:p>
            <a:r>
              <a:rPr lang="uk-UA" sz="1400" dirty="0"/>
              <a:t> - забезпечення працюючого населення доходами, що дає можливість задовольняти їх соціально-економічні потреби;</a:t>
            </a:r>
            <a:endParaRPr lang="ru-RU" sz="1400" dirty="0"/>
          </a:p>
          <a:p>
            <a:r>
              <a:rPr lang="uk-UA" sz="1400" dirty="0"/>
              <a:t> - зменшення соціальної нерівності в суспільстві та забезпечення соціально-економічної стабільності; - максимально ефективне використання трудового потенціалу країни.</a:t>
            </a:r>
            <a:endParaRPr lang="ru-RU" sz="1400" dirty="0"/>
          </a:p>
          <a:p>
            <a:r>
              <a:rPr lang="uk-UA" sz="1400" dirty="0"/>
              <a:t>Суттєвий вплив на розвиток національного та світового ринків праці мають: глобалізація; посилення конкуренції; розвиток економіки знань та інформаційних технологій; структурна перебудова економіки; прискорене економічне зростання; науково-технічний прогрес; інформатизація суспільства; державне регулювання. </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142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Сучасний ринок праці України характеризується дисбалансом між попитом та пропозицією робочої сили, який відображається у професійно-кваліфікаційній невідповідності. </a:t>
            </a:r>
            <a:r>
              <a:rPr lang="ru-RU" sz="1400" dirty="0" err="1"/>
              <a:t>Це</a:t>
            </a:r>
            <a:r>
              <a:rPr lang="ru-RU" sz="1400" dirty="0"/>
              <a:t> </a:t>
            </a:r>
            <a:r>
              <a:rPr lang="ru-RU" sz="1400" dirty="0" err="1"/>
              <a:t>призводить</a:t>
            </a:r>
            <a:r>
              <a:rPr lang="ru-RU" sz="1400" dirty="0"/>
              <a:t> до </a:t>
            </a:r>
            <a:r>
              <a:rPr lang="ru-RU" sz="1400" dirty="0" err="1"/>
              <a:t>підвищення</a:t>
            </a:r>
            <a:r>
              <a:rPr lang="ru-RU" sz="1400" dirty="0"/>
              <a:t> структурного </a:t>
            </a:r>
            <a:r>
              <a:rPr lang="ru-RU" sz="1400" dirty="0" err="1"/>
              <a:t>безробіття</a:t>
            </a:r>
            <a:r>
              <a:rPr lang="ru-RU" sz="1400" dirty="0"/>
              <a:t>, </a:t>
            </a:r>
            <a:r>
              <a:rPr lang="ru-RU" sz="1400" dirty="0" err="1"/>
              <a:t>що</a:t>
            </a:r>
            <a:r>
              <a:rPr lang="ru-RU" sz="1400" dirty="0"/>
              <a:t> негативно </a:t>
            </a:r>
            <a:r>
              <a:rPr lang="ru-RU" sz="1400" dirty="0" err="1"/>
              <a:t>впливає</a:t>
            </a:r>
            <a:r>
              <a:rPr lang="ru-RU" sz="1400" dirty="0"/>
              <a:t> на </a:t>
            </a:r>
            <a:r>
              <a:rPr lang="ru-RU" sz="1400" dirty="0" err="1"/>
              <a:t>ефективність</a:t>
            </a:r>
            <a:r>
              <a:rPr lang="ru-RU" sz="1400" dirty="0"/>
              <a:t> </a:t>
            </a:r>
            <a:r>
              <a:rPr lang="ru-RU" sz="1400" dirty="0" err="1"/>
              <a:t>функціонування</a:t>
            </a:r>
            <a:r>
              <a:rPr lang="ru-RU" sz="1400" dirty="0"/>
              <a:t> </a:t>
            </a:r>
            <a:r>
              <a:rPr lang="ru-RU" sz="1400" dirty="0" err="1"/>
              <a:t>економіки</a:t>
            </a:r>
            <a:r>
              <a:rPr lang="ru-RU" sz="1400" dirty="0"/>
              <a:t>, </a:t>
            </a:r>
            <a:r>
              <a:rPr lang="ru-RU" sz="1400" dirty="0" err="1"/>
              <a:t>зниження</a:t>
            </a:r>
            <a:r>
              <a:rPr lang="ru-RU" sz="1400" dirty="0"/>
              <a:t> </a:t>
            </a:r>
            <a:r>
              <a:rPr lang="ru-RU" sz="1400" dirty="0" err="1"/>
              <a:t>виробництва</a:t>
            </a:r>
            <a:r>
              <a:rPr lang="ru-RU" sz="1400" dirty="0"/>
              <a:t> </a:t>
            </a:r>
            <a:r>
              <a:rPr lang="ru-RU" sz="1400" dirty="0" err="1"/>
              <a:t>товарів</a:t>
            </a:r>
            <a:r>
              <a:rPr lang="ru-RU" sz="1400" dirty="0"/>
              <a:t> та </a:t>
            </a:r>
            <a:r>
              <a:rPr lang="ru-RU" sz="1400" dirty="0" err="1"/>
              <a:t>послуг</a:t>
            </a:r>
            <a:r>
              <a:rPr lang="ru-RU" sz="1400" dirty="0"/>
              <a:t>, </a:t>
            </a:r>
            <a:r>
              <a:rPr lang="ru-RU" sz="1400" dirty="0" err="1"/>
              <a:t>скорочення</a:t>
            </a:r>
            <a:r>
              <a:rPr lang="ru-RU" sz="1400" dirty="0"/>
              <a:t> ВВП. Для </a:t>
            </a:r>
            <a:r>
              <a:rPr lang="ru-RU" sz="1400" dirty="0" err="1"/>
              <a:t>нашої</a:t>
            </a:r>
            <a:r>
              <a:rPr lang="ru-RU" sz="1400" dirty="0"/>
              <a:t> </a:t>
            </a:r>
            <a:r>
              <a:rPr lang="ru-RU" sz="1400" dirty="0" err="1"/>
              <a:t>держави</a:t>
            </a:r>
            <a:r>
              <a:rPr lang="ru-RU" sz="1400" dirty="0"/>
              <a:t> </a:t>
            </a:r>
            <a:r>
              <a:rPr lang="ru-RU" sz="1400" dirty="0" err="1"/>
              <a:t>також</a:t>
            </a:r>
            <a:r>
              <a:rPr lang="ru-RU" sz="1400" dirty="0"/>
              <a:t> </a:t>
            </a:r>
            <a:r>
              <a:rPr lang="ru-RU" sz="1400" dirty="0" err="1"/>
              <a:t>актуальними</a:t>
            </a:r>
            <a:r>
              <a:rPr lang="ru-RU" sz="1400" dirty="0"/>
              <a:t> є </a:t>
            </a:r>
            <a:r>
              <a:rPr lang="ru-RU" sz="1400" dirty="0" err="1"/>
              <a:t>внутрішні</a:t>
            </a:r>
            <a:r>
              <a:rPr lang="ru-RU" sz="1400" dirty="0"/>
              <a:t> </a:t>
            </a:r>
            <a:r>
              <a:rPr lang="ru-RU" sz="1400" dirty="0" err="1"/>
              <a:t>чинники</a:t>
            </a:r>
            <a:r>
              <a:rPr lang="ru-RU" sz="1400" dirty="0"/>
              <a:t> </a:t>
            </a:r>
            <a:r>
              <a:rPr lang="ru-RU" sz="1400" dirty="0" err="1"/>
              <a:t>соціально-економічної</a:t>
            </a:r>
            <a:r>
              <a:rPr lang="ru-RU" sz="1400" dirty="0"/>
              <a:t> </a:t>
            </a:r>
            <a:r>
              <a:rPr lang="ru-RU" sz="1400" dirty="0" err="1"/>
              <a:t>нестабільності</a:t>
            </a:r>
            <a:r>
              <a:rPr lang="ru-RU" sz="1400" dirty="0"/>
              <a:t>, </a:t>
            </a:r>
            <a:r>
              <a:rPr lang="ru-RU" sz="1400" dirty="0" err="1"/>
              <a:t>пов’язані</a:t>
            </a:r>
            <a:r>
              <a:rPr lang="ru-RU" sz="1400" dirty="0"/>
              <a:t> </a:t>
            </a:r>
            <a:r>
              <a:rPr lang="ru-RU" sz="1400" dirty="0" err="1"/>
              <a:t>зі</a:t>
            </a:r>
            <a:r>
              <a:rPr lang="ru-RU" sz="1400" dirty="0"/>
              <a:t> </a:t>
            </a:r>
            <a:r>
              <a:rPr lang="ru-RU" sz="1400" dirty="0" err="1"/>
              <a:t>зниженням</a:t>
            </a:r>
            <a:r>
              <a:rPr lang="ru-RU" sz="1400" dirty="0"/>
              <a:t> </a:t>
            </a:r>
            <a:r>
              <a:rPr lang="ru-RU" sz="1400" dirty="0" err="1"/>
              <a:t>рівня</a:t>
            </a:r>
            <a:r>
              <a:rPr lang="ru-RU" sz="1400" dirty="0"/>
              <a:t> </a:t>
            </a:r>
            <a:r>
              <a:rPr lang="ru-RU" sz="1400" dirty="0" err="1"/>
              <a:t>життя</a:t>
            </a:r>
            <a:r>
              <a:rPr lang="ru-RU" sz="1400" dirty="0"/>
              <a:t> та </a:t>
            </a:r>
            <a:r>
              <a:rPr lang="ru-RU" sz="1400" dirty="0" err="1"/>
              <a:t>зайнятості</a:t>
            </a:r>
            <a:r>
              <a:rPr lang="ru-RU" sz="1400" dirty="0"/>
              <a:t>, </a:t>
            </a:r>
            <a:r>
              <a:rPr lang="ru-RU" sz="1400" dirty="0" err="1"/>
              <a:t>територіальними</a:t>
            </a:r>
            <a:r>
              <a:rPr lang="ru-RU" sz="1400" dirty="0"/>
              <a:t> </a:t>
            </a:r>
            <a:r>
              <a:rPr lang="ru-RU" sz="1400" dirty="0" err="1"/>
              <a:t>диспропорціями</a:t>
            </a:r>
            <a:r>
              <a:rPr lang="ru-RU" sz="1400" dirty="0"/>
              <a:t> </a:t>
            </a:r>
            <a:r>
              <a:rPr lang="ru-RU" sz="1400" dirty="0" err="1"/>
              <a:t>між</a:t>
            </a:r>
            <a:r>
              <a:rPr lang="ru-RU" sz="1400" dirty="0"/>
              <a:t> попитом та </a:t>
            </a:r>
            <a:r>
              <a:rPr lang="ru-RU" sz="1400" dirty="0" err="1"/>
              <a:t>пропозицією</a:t>
            </a:r>
            <a:r>
              <a:rPr lang="ru-RU" sz="1400" dirty="0"/>
              <a:t> на ринку </a:t>
            </a:r>
            <a:r>
              <a:rPr lang="ru-RU" sz="1400" dirty="0" err="1"/>
              <a:t>праці</a:t>
            </a:r>
            <a:r>
              <a:rPr lang="ru-RU" sz="1400" dirty="0"/>
              <a:t>, </a:t>
            </a:r>
            <a:r>
              <a:rPr lang="ru-RU" sz="1400" dirty="0" err="1"/>
              <a:t>загостренням</a:t>
            </a:r>
            <a:r>
              <a:rPr lang="ru-RU" sz="1400" dirty="0"/>
              <a:t> </a:t>
            </a:r>
            <a:r>
              <a:rPr lang="ru-RU" sz="1400" dirty="0" err="1"/>
              <a:t>ситуації</a:t>
            </a:r>
            <a:r>
              <a:rPr lang="ru-RU" sz="1400" dirty="0"/>
              <a:t> на </a:t>
            </a:r>
            <a:r>
              <a:rPr lang="ru-RU" sz="1400" dirty="0" err="1"/>
              <a:t>локальних</a:t>
            </a:r>
            <a:r>
              <a:rPr lang="ru-RU" sz="1400" dirty="0"/>
              <a:t> ринках </a:t>
            </a:r>
            <a:r>
              <a:rPr lang="ru-RU" sz="1400" dirty="0" err="1"/>
              <a:t>праці</a:t>
            </a:r>
            <a:r>
              <a:rPr lang="ru-RU" sz="1400" dirty="0"/>
              <a:t>.</a:t>
            </a:r>
          </a:p>
          <a:p>
            <a:r>
              <a:rPr lang="ru-RU" sz="1400" dirty="0" err="1"/>
              <a:t>Відбуваються</a:t>
            </a:r>
            <a:r>
              <a:rPr lang="ru-RU" sz="1400" dirty="0"/>
              <a:t> </a:t>
            </a:r>
            <a:r>
              <a:rPr lang="ru-RU" sz="1400" dirty="0" err="1"/>
              <a:t>багатовекторні</a:t>
            </a:r>
            <a:r>
              <a:rPr lang="ru-RU" sz="1400" dirty="0"/>
              <a:t> й </a:t>
            </a:r>
            <a:r>
              <a:rPr lang="ru-RU" sz="1400" dirty="0" err="1"/>
              <a:t>широкомасштабні</a:t>
            </a:r>
            <a:r>
              <a:rPr lang="ru-RU" sz="1400" dirty="0"/>
              <a:t> </a:t>
            </a:r>
            <a:r>
              <a:rPr lang="ru-RU" sz="1400" dirty="0" err="1"/>
              <a:t>зміни</a:t>
            </a:r>
            <a:r>
              <a:rPr lang="ru-RU" sz="1400" dirty="0"/>
              <a:t> на ринку </a:t>
            </a:r>
            <a:r>
              <a:rPr lang="ru-RU" sz="1400" dirty="0" err="1"/>
              <a:t>праці</a:t>
            </a:r>
            <a:r>
              <a:rPr lang="ru-RU" sz="1400" dirty="0"/>
              <a:t>, </a:t>
            </a:r>
            <a:r>
              <a:rPr lang="ru-RU" sz="1400" dirty="0" err="1"/>
              <a:t>які</a:t>
            </a:r>
            <a:r>
              <a:rPr lang="ru-RU" sz="1400" dirty="0"/>
              <a:t>, </a:t>
            </a:r>
            <a:r>
              <a:rPr lang="ru-RU" sz="1400" dirty="0" err="1"/>
              <a:t>однак</a:t>
            </a:r>
            <a:r>
              <a:rPr lang="ru-RU" sz="1400" dirty="0"/>
              <a:t>, далеко не </a:t>
            </a:r>
            <a:r>
              <a:rPr lang="ru-RU" sz="1400" dirty="0" err="1"/>
              <a:t>завжди</a:t>
            </a:r>
            <a:r>
              <a:rPr lang="ru-RU" sz="1400" dirty="0"/>
              <a:t> </a:t>
            </a:r>
            <a:r>
              <a:rPr lang="ru-RU" sz="1400" dirty="0" err="1"/>
              <a:t>відповідають</a:t>
            </a:r>
            <a:r>
              <a:rPr lang="ru-RU" sz="1400" dirty="0"/>
              <a:t> </a:t>
            </a:r>
            <a:r>
              <a:rPr lang="ru-RU" sz="1400" dirty="0" err="1"/>
              <a:t>інтересам</a:t>
            </a:r>
            <a:r>
              <a:rPr lang="ru-RU" sz="1400" dirty="0"/>
              <a:t> </a:t>
            </a:r>
            <a:r>
              <a:rPr lang="ru-RU" sz="1400" dirty="0" err="1"/>
              <a:t>найманих</a:t>
            </a:r>
            <a:r>
              <a:rPr lang="ru-RU" sz="1400" dirty="0"/>
              <a:t> </a:t>
            </a:r>
            <a:r>
              <a:rPr lang="ru-RU" sz="1400" dirty="0" err="1"/>
              <a:t>працівників</a:t>
            </a:r>
            <a:r>
              <a:rPr lang="ru-RU" sz="1400" dirty="0"/>
              <a:t>. Так, </a:t>
            </a:r>
            <a:r>
              <a:rPr lang="ru-RU" sz="1400" dirty="0" err="1"/>
              <a:t>набуває</a:t>
            </a:r>
            <a:r>
              <a:rPr lang="ru-RU" sz="1400" dirty="0"/>
              <a:t> </a:t>
            </a:r>
            <a:r>
              <a:rPr lang="ru-RU" sz="1400" dirty="0" err="1"/>
              <a:t>небачених</a:t>
            </a:r>
            <a:r>
              <a:rPr lang="ru-RU" sz="1400" dirty="0"/>
              <a:t> </a:t>
            </a:r>
            <a:r>
              <a:rPr lang="ru-RU" sz="1400" dirty="0" err="1"/>
              <a:t>раніше</a:t>
            </a:r>
            <a:r>
              <a:rPr lang="ru-RU" sz="1400" dirty="0"/>
              <a:t> </a:t>
            </a:r>
            <a:r>
              <a:rPr lang="ru-RU" sz="1400" dirty="0" err="1"/>
              <a:t>масштабів</a:t>
            </a:r>
            <a:r>
              <a:rPr lang="ru-RU" sz="1400" dirty="0"/>
              <a:t> </a:t>
            </a:r>
            <a:r>
              <a:rPr lang="ru-RU" sz="1400" dirty="0" err="1"/>
              <a:t>застосування</a:t>
            </a:r>
            <a:r>
              <a:rPr lang="ru-RU" sz="1400" dirty="0"/>
              <a:t> </a:t>
            </a:r>
            <a:r>
              <a:rPr lang="ru-RU" sz="1400" dirty="0" err="1"/>
              <a:t>нестандартних</a:t>
            </a:r>
            <a:r>
              <a:rPr lang="ru-RU" sz="1400" dirty="0"/>
              <a:t> форм </a:t>
            </a:r>
            <a:r>
              <a:rPr lang="ru-RU" sz="1400" dirty="0" err="1"/>
              <a:t>зайнятості</a:t>
            </a:r>
            <a:r>
              <a:rPr lang="ru-RU" sz="1400" dirty="0"/>
              <a:t> та </a:t>
            </a:r>
            <a:r>
              <a:rPr lang="ru-RU" sz="1400" dirty="0" err="1"/>
              <a:t>режимів</a:t>
            </a:r>
            <a:r>
              <a:rPr lang="ru-RU" sz="1400" dirty="0"/>
              <a:t> </a:t>
            </a:r>
            <a:r>
              <a:rPr lang="ru-RU" sz="1400" dirty="0" err="1"/>
              <a:t>робочого</a:t>
            </a:r>
            <a:r>
              <a:rPr lang="ru-RU" sz="1400" dirty="0"/>
              <a:t> часу й </a:t>
            </a:r>
            <a:r>
              <a:rPr lang="ru-RU" sz="1400" dirty="0" err="1"/>
              <a:t>атипових</a:t>
            </a:r>
            <a:r>
              <a:rPr lang="ru-RU" sz="1400" dirty="0"/>
              <a:t> </a:t>
            </a:r>
            <a:r>
              <a:rPr lang="ru-RU" sz="1400" dirty="0" err="1"/>
              <a:t>трудових</a:t>
            </a:r>
            <a:r>
              <a:rPr lang="ru-RU" sz="1400" dirty="0"/>
              <a:t> </a:t>
            </a:r>
            <a:r>
              <a:rPr lang="ru-RU" sz="1400" dirty="0" err="1"/>
              <a:t>договорів</a:t>
            </a:r>
            <a:r>
              <a:rPr lang="ru-RU" sz="1400" dirty="0"/>
              <a:t>. </a:t>
            </a:r>
            <a:r>
              <a:rPr lang="ru-RU" sz="1400" dirty="0" err="1"/>
              <a:t>Поширення</a:t>
            </a:r>
            <a:r>
              <a:rPr lang="ru-RU" sz="1400" dirty="0"/>
              <a:t> </a:t>
            </a:r>
            <a:r>
              <a:rPr lang="ru-RU" sz="1400" dirty="0" err="1"/>
              <a:t>зазначених</a:t>
            </a:r>
            <a:r>
              <a:rPr lang="ru-RU" sz="1400" dirty="0"/>
              <a:t> форм </a:t>
            </a:r>
            <a:r>
              <a:rPr lang="ru-RU" sz="1400" dirty="0" err="1"/>
              <a:t>зайнятості</a:t>
            </a:r>
            <a:r>
              <a:rPr lang="ru-RU" sz="1400" dirty="0"/>
              <a:t> та </a:t>
            </a:r>
            <a:r>
              <a:rPr lang="ru-RU" sz="1400" dirty="0" err="1"/>
              <a:t>трудових</a:t>
            </a:r>
            <a:r>
              <a:rPr lang="ru-RU" sz="1400" dirty="0"/>
              <a:t> </a:t>
            </a:r>
            <a:r>
              <a:rPr lang="ru-RU" sz="1400" dirty="0" err="1"/>
              <a:t>договорів</a:t>
            </a:r>
            <a:r>
              <a:rPr lang="ru-RU" sz="1400" dirty="0"/>
              <a:t> </a:t>
            </a:r>
            <a:r>
              <a:rPr lang="ru-RU" sz="1400" dirty="0" err="1"/>
              <a:t>чимраз</a:t>
            </a:r>
            <a:r>
              <a:rPr lang="ru-RU" sz="1400" dirty="0"/>
              <a:t> </a:t>
            </a:r>
            <a:r>
              <a:rPr lang="ru-RU" sz="1400" dirty="0" err="1"/>
              <a:t>частіше</a:t>
            </a:r>
            <a:r>
              <a:rPr lang="ru-RU" sz="1400" dirty="0"/>
              <a:t> </a:t>
            </a:r>
            <a:r>
              <a:rPr lang="ru-RU" sz="1400" dirty="0" err="1"/>
              <a:t>стає</a:t>
            </a:r>
            <a:r>
              <a:rPr lang="ru-RU" sz="1400" dirty="0"/>
              <a:t> </a:t>
            </a:r>
            <a:r>
              <a:rPr lang="ru-RU" sz="1400" dirty="0" err="1"/>
              <a:t>наслідком</a:t>
            </a:r>
            <a:r>
              <a:rPr lang="ru-RU" sz="1400" dirty="0"/>
              <a:t> як </a:t>
            </a:r>
            <a:r>
              <a:rPr lang="ru-RU" sz="1400" dirty="0" err="1"/>
              <a:t>реальних</a:t>
            </a:r>
            <a:r>
              <a:rPr lang="ru-RU" sz="1400" dirty="0"/>
              <a:t> </a:t>
            </a:r>
            <a:r>
              <a:rPr lang="ru-RU" sz="1400" dirty="0" err="1"/>
              <a:t>змін</a:t>
            </a:r>
            <a:r>
              <a:rPr lang="ru-RU" sz="1400" dirty="0"/>
              <a:t> у </a:t>
            </a:r>
            <a:r>
              <a:rPr lang="ru-RU" sz="1400" dirty="0" err="1"/>
              <a:t>структурі</a:t>
            </a:r>
            <a:r>
              <a:rPr lang="ru-RU" sz="1400" dirty="0"/>
              <a:t> </a:t>
            </a:r>
            <a:r>
              <a:rPr lang="ru-RU" sz="1400" dirty="0" err="1"/>
              <a:t>виробництва</a:t>
            </a:r>
            <a:r>
              <a:rPr lang="ru-RU" sz="1400" dirty="0"/>
              <a:t> й </a:t>
            </a:r>
            <a:r>
              <a:rPr lang="ru-RU" sz="1400" dirty="0" err="1"/>
              <a:t>організаційно-економічних</a:t>
            </a:r>
            <a:r>
              <a:rPr lang="ru-RU" sz="1400" dirty="0"/>
              <a:t> </a:t>
            </a:r>
            <a:r>
              <a:rPr lang="ru-RU" sz="1400" dirty="0" err="1"/>
              <a:t>особливостях</a:t>
            </a:r>
            <a:r>
              <a:rPr lang="ru-RU" sz="1400" dirty="0"/>
              <a:t> </a:t>
            </a:r>
            <a:r>
              <a:rPr lang="ru-RU" sz="1400" dirty="0" err="1"/>
              <a:t>його</a:t>
            </a:r>
            <a:r>
              <a:rPr lang="ru-RU" sz="1400" dirty="0"/>
              <a:t> </a:t>
            </a:r>
            <a:r>
              <a:rPr lang="ru-RU" sz="1400" dirty="0" err="1"/>
              <a:t>функціонування</a:t>
            </a:r>
            <a:r>
              <a:rPr lang="ru-RU" sz="1400" dirty="0"/>
              <a:t>, так і </a:t>
            </a:r>
            <a:r>
              <a:rPr lang="ru-RU" sz="1400" dirty="0" err="1"/>
              <a:t>послаблення</a:t>
            </a:r>
            <a:r>
              <a:rPr lang="ru-RU" sz="1400" dirty="0"/>
              <a:t> </a:t>
            </a:r>
            <a:r>
              <a:rPr lang="ru-RU" sz="1400" dirty="0" err="1"/>
              <a:t>співвідношення</a:t>
            </a:r>
            <a:r>
              <a:rPr lang="ru-RU" sz="1400" dirty="0"/>
              <a:t> сил </a:t>
            </a:r>
            <a:r>
              <a:rPr lang="ru-RU" sz="1400" dirty="0" err="1"/>
              <a:t>роботодавців</a:t>
            </a:r>
            <a:r>
              <a:rPr lang="ru-RU" sz="1400" dirty="0"/>
              <a:t> і </a:t>
            </a:r>
            <a:r>
              <a:rPr lang="ru-RU" sz="1400" dirty="0" err="1"/>
              <a:t>найманих</a:t>
            </a:r>
            <a:r>
              <a:rPr lang="ru-RU" sz="1400" dirty="0"/>
              <a:t> </a:t>
            </a:r>
            <a:r>
              <a:rPr lang="ru-RU" sz="1400" dirty="0" err="1"/>
              <a:t>працівників</a:t>
            </a:r>
            <a:r>
              <a:rPr lang="ru-RU" sz="1400" dirty="0"/>
              <a:t> </a:t>
            </a:r>
            <a:r>
              <a:rPr lang="ru-RU" sz="1400" dirty="0" err="1"/>
              <a:t>унаслідок</a:t>
            </a:r>
            <a:r>
              <a:rPr lang="ru-RU" sz="1400" dirty="0"/>
              <a:t> </a:t>
            </a:r>
            <a:r>
              <a:rPr lang="ru-RU" sz="1400" dirty="0" err="1"/>
              <a:t>слабкості</a:t>
            </a:r>
            <a:r>
              <a:rPr lang="ru-RU" sz="1400" dirty="0"/>
              <a:t> (</a:t>
            </a:r>
            <a:r>
              <a:rPr lang="ru-RU" sz="1400" dirty="0" err="1"/>
              <a:t>неадекватності</a:t>
            </a:r>
            <a:r>
              <a:rPr lang="ru-RU" sz="1400" dirty="0"/>
              <a:t>) </a:t>
            </a:r>
            <a:r>
              <a:rPr lang="ru-RU" sz="1400" dirty="0" err="1"/>
              <a:t>національного</a:t>
            </a:r>
            <a:r>
              <a:rPr lang="ru-RU" sz="1400" dirty="0"/>
              <a:t> </a:t>
            </a:r>
            <a:r>
              <a:rPr lang="ru-RU" sz="1400" dirty="0" err="1"/>
              <a:t>законодавства</a:t>
            </a:r>
            <a:r>
              <a:rPr lang="ru-RU" sz="1400" dirty="0"/>
              <a:t> у </a:t>
            </a:r>
            <a:r>
              <a:rPr lang="ru-RU" sz="1400" dirty="0" err="1"/>
              <a:t>сфері</a:t>
            </a:r>
            <a:r>
              <a:rPr lang="ru-RU" sz="1400" dirty="0"/>
              <a:t> </a:t>
            </a:r>
            <a:r>
              <a:rPr lang="ru-RU" sz="1400" dirty="0" err="1"/>
              <a:t>праці</a:t>
            </a:r>
            <a:r>
              <a:rPr lang="ru-RU" sz="1400" dirty="0"/>
              <a:t> та </a:t>
            </a:r>
            <a:r>
              <a:rPr lang="ru-RU" sz="1400" dirty="0" err="1"/>
              <a:t>зниження</a:t>
            </a:r>
            <a:r>
              <a:rPr lang="ru-RU" sz="1400" dirty="0"/>
              <a:t> </a:t>
            </a:r>
            <a:r>
              <a:rPr lang="ru-RU" sz="1400" dirty="0" err="1"/>
              <a:t>ролі</a:t>
            </a:r>
            <a:r>
              <a:rPr lang="ru-RU" sz="1400" dirty="0"/>
              <a:t> </a:t>
            </a:r>
            <a:r>
              <a:rPr lang="ru-RU" sz="1400" dirty="0" err="1"/>
              <a:t>соціального</a:t>
            </a:r>
            <a:r>
              <a:rPr lang="ru-RU" sz="1400" dirty="0"/>
              <a:t> </a:t>
            </a:r>
            <a:r>
              <a:rPr lang="ru-RU" sz="1400" dirty="0" err="1"/>
              <a:t>діалогу</a:t>
            </a:r>
            <a:r>
              <a:rPr lang="ru-RU" sz="1400" dirty="0"/>
              <a:t>. </a:t>
            </a:r>
            <a:r>
              <a:rPr lang="ru-RU" sz="1400" dirty="0" err="1"/>
              <a:t>Трудове</a:t>
            </a:r>
            <a:r>
              <a:rPr lang="ru-RU" sz="1400" dirty="0"/>
              <a:t> </a:t>
            </a:r>
            <a:r>
              <a:rPr lang="ru-RU" sz="1400" dirty="0" err="1"/>
              <a:t>законодавство</a:t>
            </a:r>
            <a:r>
              <a:rPr lang="ru-RU" sz="1400" dirty="0"/>
              <a:t> </a:t>
            </a:r>
            <a:r>
              <a:rPr lang="ru-RU" sz="1400" dirty="0" err="1"/>
              <a:t>має</a:t>
            </a:r>
            <a:r>
              <a:rPr lang="ru-RU" sz="1400" dirty="0"/>
              <a:t> </a:t>
            </a:r>
            <a:r>
              <a:rPr lang="ru-RU" sz="1400" dirty="0" err="1"/>
              <a:t>тенденцію</a:t>
            </a:r>
            <a:r>
              <a:rPr lang="ru-RU" sz="1400" dirty="0"/>
              <a:t> до </a:t>
            </a:r>
            <a:r>
              <a:rPr lang="ru-RU" sz="1400" dirty="0" err="1"/>
              <a:t>лібералізації</a:t>
            </a:r>
            <a:r>
              <a:rPr lang="ru-RU" sz="1400" dirty="0"/>
              <a:t>, а </a:t>
            </a:r>
            <a:r>
              <a:rPr lang="ru-RU" sz="1400" dirty="0" err="1"/>
              <a:t>колективно-договірне</a:t>
            </a:r>
            <a:r>
              <a:rPr lang="ru-RU" sz="1400" dirty="0"/>
              <a:t> </a:t>
            </a:r>
            <a:r>
              <a:rPr lang="ru-RU" sz="1400" dirty="0" err="1"/>
              <a:t>регулювання</a:t>
            </a:r>
            <a:r>
              <a:rPr lang="ru-RU" sz="1400" dirty="0"/>
              <a:t> не </a:t>
            </a:r>
            <a:r>
              <a:rPr lang="ru-RU" sz="1400" dirty="0" err="1"/>
              <a:t>охоплює</a:t>
            </a:r>
            <a:r>
              <a:rPr lang="ru-RU" sz="1400" dirty="0"/>
              <a:t> </a:t>
            </a:r>
            <a:r>
              <a:rPr lang="ru-RU" sz="1400" dirty="0" err="1"/>
              <a:t>всього</a:t>
            </a:r>
            <a:r>
              <a:rPr lang="ru-RU" sz="1400" dirty="0"/>
              <a:t> </a:t>
            </a:r>
            <a:r>
              <a:rPr lang="ru-RU" sz="1400" dirty="0" err="1"/>
              <a:t>різноманіття</a:t>
            </a:r>
            <a:r>
              <a:rPr lang="ru-RU" sz="1400" dirty="0"/>
              <a:t> форм </a:t>
            </a:r>
            <a:r>
              <a:rPr lang="ru-RU" sz="1400" dirty="0" err="1"/>
              <a:t>зайнятості</a:t>
            </a:r>
            <a:r>
              <a:rPr lang="ru-RU" sz="1400" dirty="0"/>
              <a:t>, </a:t>
            </a:r>
            <a:r>
              <a:rPr lang="ru-RU" sz="1400" dirty="0" err="1"/>
              <a:t>які</a:t>
            </a:r>
            <a:r>
              <a:rPr lang="ru-RU" sz="1400" dirty="0"/>
              <a:t> є </a:t>
            </a:r>
            <a:r>
              <a:rPr lang="ru-RU" sz="1400" dirty="0" err="1"/>
              <a:t>реальністю</a:t>
            </a:r>
            <a:r>
              <a:rPr lang="ru-RU" sz="1400" dirty="0"/>
              <a:t> </a:t>
            </a:r>
            <a:r>
              <a:rPr lang="ru-RU" sz="1400" dirty="0" err="1"/>
              <a:t>сьогодення</a:t>
            </a:r>
            <a:r>
              <a:rPr lang="ru-RU" sz="1400" dirty="0"/>
              <a:t> [8, с. 12].</a:t>
            </a:r>
          </a:p>
          <a:p>
            <a:r>
              <a:rPr lang="ru-RU" sz="1400" dirty="0" err="1"/>
              <a:t>Кількість</a:t>
            </a:r>
            <a:r>
              <a:rPr lang="ru-RU" sz="1400" dirty="0"/>
              <a:t> </a:t>
            </a:r>
            <a:r>
              <a:rPr lang="ru-RU" sz="1400" dirty="0" err="1"/>
              <a:t>зайнятого</a:t>
            </a:r>
            <a:r>
              <a:rPr lang="ru-RU" sz="1400" dirty="0"/>
              <a:t> </a:t>
            </a:r>
            <a:r>
              <a:rPr lang="ru-RU" sz="1400" dirty="0" err="1"/>
              <a:t>населення</a:t>
            </a:r>
            <a:r>
              <a:rPr lang="ru-RU" sz="1400" dirty="0"/>
              <a:t> у </a:t>
            </a:r>
            <a:r>
              <a:rPr lang="ru-RU" sz="1400" dirty="0" err="1"/>
              <a:t>віці</a:t>
            </a:r>
            <a:r>
              <a:rPr lang="ru-RU" sz="1400" dirty="0"/>
              <a:t> 15 - 70 </a:t>
            </a:r>
            <a:r>
              <a:rPr lang="ru-RU" sz="1400" dirty="0" err="1"/>
              <a:t>років</a:t>
            </a:r>
            <a:r>
              <a:rPr lang="ru-RU" sz="1400" dirty="0"/>
              <a:t> за </a:t>
            </a:r>
            <a:r>
              <a:rPr lang="ru-RU" sz="1400" dirty="0" err="1"/>
              <a:t>січень-вересень</a:t>
            </a:r>
            <a:r>
              <a:rPr lang="ru-RU" sz="1400" dirty="0"/>
              <a:t> 2019 р. становила 16 628 тис </a:t>
            </a:r>
            <a:r>
              <a:rPr lang="ru-RU" sz="1400" dirty="0" err="1"/>
              <a:t>осіб</a:t>
            </a:r>
            <a:r>
              <a:rPr lang="ru-RU" sz="1400" dirty="0"/>
              <a:t>, а </a:t>
            </a:r>
            <a:r>
              <a:rPr lang="ru-RU" sz="1400" dirty="0" err="1"/>
              <a:t>рівень</a:t>
            </a:r>
            <a:r>
              <a:rPr lang="ru-RU" sz="1400" dirty="0"/>
              <a:t> </a:t>
            </a:r>
            <a:r>
              <a:rPr lang="ru-RU" sz="1400" dirty="0" err="1"/>
              <a:t>зайнятості</a:t>
            </a:r>
            <a:r>
              <a:rPr lang="ru-RU" sz="1400" dirty="0"/>
              <a:t> – 58,3%. За </a:t>
            </a:r>
            <a:r>
              <a:rPr lang="ru-RU" sz="1400" dirty="0" err="1"/>
              <a:t>досліджуваний</a:t>
            </a:r>
            <a:r>
              <a:rPr lang="ru-RU" sz="1400" dirty="0"/>
              <a:t> </a:t>
            </a:r>
            <a:r>
              <a:rPr lang="ru-RU" sz="1400" dirty="0" err="1"/>
              <a:t>період</a:t>
            </a:r>
            <a:r>
              <a:rPr lang="ru-RU" sz="1400" dirty="0"/>
              <a:t> </a:t>
            </a:r>
            <a:r>
              <a:rPr lang="ru-RU" sz="1400" dirty="0" err="1"/>
              <a:t>безробітне</a:t>
            </a:r>
            <a:r>
              <a:rPr lang="ru-RU" sz="1400" dirty="0"/>
              <a:t> </a:t>
            </a:r>
            <a:r>
              <a:rPr lang="ru-RU" sz="1400" dirty="0" err="1"/>
              <a:t>населення</a:t>
            </a:r>
            <a:r>
              <a:rPr lang="ru-RU" sz="1400" dirty="0"/>
              <a:t> склало1 462 тис </a:t>
            </a:r>
            <a:r>
              <a:rPr lang="ru-RU" sz="1400" dirty="0" err="1"/>
              <a:t>осіб</a:t>
            </a:r>
            <a:r>
              <a:rPr lang="ru-RU" sz="1400" dirty="0"/>
              <a:t>, </a:t>
            </a:r>
            <a:r>
              <a:rPr lang="ru-RU" sz="1400" dirty="0" err="1"/>
              <a:t>рівень</a:t>
            </a:r>
            <a:r>
              <a:rPr lang="ru-RU" sz="1400" dirty="0"/>
              <a:t> </a:t>
            </a:r>
            <a:r>
              <a:rPr lang="ru-RU" sz="1400" dirty="0" err="1"/>
              <a:t>безробіття</a:t>
            </a:r>
            <a:r>
              <a:rPr lang="ru-RU" sz="1400" dirty="0"/>
              <a:t> – 8,1%. </a:t>
            </a:r>
            <a:r>
              <a:rPr lang="ru-RU" sz="1400" dirty="0" err="1"/>
              <a:t>Насправді</a:t>
            </a:r>
            <a:r>
              <a:rPr lang="ru-RU" sz="1400" dirty="0"/>
              <a:t> </a:t>
            </a:r>
            <a:r>
              <a:rPr lang="ru-RU" sz="1400" dirty="0" err="1"/>
              <a:t>рівень</a:t>
            </a:r>
            <a:r>
              <a:rPr lang="ru-RU" sz="1400" dirty="0"/>
              <a:t> </a:t>
            </a:r>
            <a:r>
              <a:rPr lang="ru-RU" sz="1400" dirty="0" err="1"/>
              <a:t>безробіття</a:t>
            </a:r>
            <a:r>
              <a:rPr lang="ru-RU" sz="1400" dirty="0"/>
              <a:t> занижений через </a:t>
            </a:r>
            <a:r>
              <a:rPr lang="ru-RU" sz="1400" dirty="0" err="1"/>
              <a:t>міграцію</a:t>
            </a:r>
            <a:r>
              <a:rPr lang="ru-RU" sz="1400" dirty="0"/>
              <a:t> </a:t>
            </a:r>
            <a:r>
              <a:rPr lang="ru-RU" sz="1400" dirty="0" err="1"/>
              <a:t>працездатного</a:t>
            </a:r>
            <a:r>
              <a:rPr lang="ru-RU" sz="1400" dirty="0"/>
              <a:t> </a:t>
            </a:r>
            <a:r>
              <a:rPr lang="ru-RU" sz="1400" dirty="0" err="1"/>
              <a:t>населення</a:t>
            </a:r>
            <a:r>
              <a:rPr lang="ru-RU" sz="1400" dirty="0"/>
              <a:t> за кордон. </a:t>
            </a:r>
            <a:r>
              <a:rPr lang="ru-RU" sz="1400" dirty="0" err="1"/>
              <a:t>Державна</a:t>
            </a:r>
            <a:r>
              <a:rPr lang="ru-RU" sz="1400" dirty="0"/>
              <a:t> служба </a:t>
            </a:r>
            <a:r>
              <a:rPr lang="ru-RU" sz="1400" dirty="0" err="1"/>
              <a:t>зайнятості</a:t>
            </a:r>
            <a:r>
              <a:rPr lang="ru-RU" sz="1400" dirty="0"/>
              <a:t> в </a:t>
            </a:r>
            <a:r>
              <a:rPr lang="ru-RU" sz="1400" dirty="0" err="1"/>
              <a:t>Україні</a:t>
            </a:r>
            <a:r>
              <a:rPr lang="ru-RU" sz="1400" dirty="0"/>
              <a:t> </a:t>
            </a:r>
            <a:r>
              <a:rPr lang="ru-RU" sz="1400" dirty="0" err="1"/>
              <a:t>повідомила</a:t>
            </a:r>
            <a:r>
              <a:rPr lang="ru-RU" sz="1400" dirty="0"/>
              <a:t> про 59 018 </a:t>
            </a:r>
            <a:r>
              <a:rPr lang="ru-RU" sz="1400" dirty="0" err="1"/>
              <a:t>вакансій</a:t>
            </a:r>
            <a:r>
              <a:rPr lang="ru-RU" sz="1400" dirty="0"/>
              <a:t> станом на 1 </a:t>
            </a:r>
            <a:r>
              <a:rPr lang="ru-RU" sz="1400" dirty="0" err="1"/>
              <a:t>січня</a:t>
            </a:r>
            <a:r>
              <a:rPr lang="ru-RU" sz="1400" dirty="0"/>
              <a:t> 2020 року, </a:t>
            </a:r>
            <a:r>
              <a:rPr lang="ru-RU" sz="1400" dirty="0" err="1"/>
              <a:t>що</a:t>
            </a:r>
            <a:r>
              <a:rPr lang="ru-RU" sz="1400" dirty="0"/>
              <a:t> на 1% </a:t>
            </a:r>
            <a:r>
              <a:rPr lang="ru-RU" sz="1400" dirty="0" err="1"/>
              <a:t>більше</a:t>
            </a:r>
            <a:r>
              <a:rPr lang="ru-RU" sz="1400" dirty="0"/>
              <a:t>, </a:t>
            </a:r>
            <a:r>
              <a:rPr lang="ru-RU" sz="1400" dirty="0" err="1"/>
              <a:t>ніж</a:t>
            </a:r>
            <a:r>
              <a:rPr lang="ru-RU" sz="1400" dirty="0"/>
              <a:t> на </a:t>
            </a:r>
            <a:r>
              <a:rPr lang="ru-RU" sz="1400" dirty="0" err="1"/>
              <a:t>відповідну</a:t>
            </a:r>
            <a:r>
              <a:rPr lang="ru-RU" sz="1400" dirty="0"/>
              <a:t> дату 2019 року. В </a:t>
            </a:r>
            <a:r>
              <a:rPr lang="ru-RU" sz="1400" dirty="0" err="1"/>
              <a:t>цілому</a:t>
            </a:r>
            <a:r>
              <a:rPr lang="ru-RU" sz="1400" dirty="0"/>
              <a:t> за 2019 </a:t>
            </a:r>
            <a:r>
              <a:rPr lang="ru-RU" sz="1400" dirty="0" err="1"/>
              <a:t>рік</a:t>
            </a:r>
            <a:r>
              <a:rPr lang="ru-RU" sz="1400" dirty="0"/>
              <a:t> </a:t>
            </a:r>
            <a:r>
              <a:rPr lang="ru-RU" sz="1400" dirty="0" err="1"/>
              <a:t>було</a:t>
            </a:r>
            <a:r>
              <a:rPr lang="ru-RU" sz="1400" dirty="0"/>
              <a:t> 1 153 326 </a:t>
            </a:r>
            <a:r>
              <a:rPr lang="ru-RU" sz="1400" dirty="0" err="1"/>
              <a:t>вакансій</a:t>
            </a:r>
            <a:r>
              <a:rPr lang="ru-RU" sz="1400" dirty="0"/>
              <a:t>. </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080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За видами економічної діяльності найбільше вакансій пропонувалося: на підприємствах переробної промисловості – 17,9%, в оптовій та роздрібній торгівлі – 15,7%, у сільському, лісовому та рибному господарстві – 14%. Найбільший попит на вітчизняному ринку праці спостерігається на робітників з обслуговування, експлуатації устаткування, представників найпростіших професій, працівників сфери торгівлі та послуг, кваліфікованих робітників з інструментом.</a:t>
            </a:r>
            <a:endParaRPr lang="ru-RU" sz="1400" dirty="0"/>
          </a:p>
          <a:p>
            <a:r>
              <a:rPr lang="ru-RU" sz="1400" dirty="0"/>
              <a:t>За </a:t>
            </a:r>
            <a:r>
              <a:rPr lang="ru-RU" sz="1400" dirty="0" err="1"/>
              <a:t>даними</a:t>
            </a:r>
            <a:r>
              <a:rPr lang="ru-RU" sz="1400" dirty="0"/>
              <a:t> </a:t>
            </a:r>
            <a:r>
              <a:rPr lang="ru-RU" sz="1400" dirty="0" err="1"/>
              <a:t>Державної</a:t>
            </a:r>
            <a:r>
              <a:rPr lang="ru-RU" sz="1400" dirty="0"/>
              <a:t> </a:t>
            </a:r>
            <a:r>
              <a:rPr lang="ru-RU" sz="1400" dirty="0" err="1"/>
              <a:t>служби</a:t>
            </a:r>
            <a:r>
              <a:rPr lang="ru-RU" sz="1400" dirty="0"/>
              <a:t> </a:t>
            </a:r>
            <a:r>
              <a:rPr lang="ru-RU" sz="1400" dirty="0" err="1"/>
              <a:t>зайнятості</a:t>
            </a:r>
            <a:r>
              <a:rPr lang="ru-RU" sz="1400" dirty="0"/>
              <a:t> </a:t>
            </a:r>
            <a:r>
              <a:rPr lang="ru-RU" sz="1400" dirty="0" err="1"/>
              <a:t>найбільший</a:t>
            </a:r>
            <a:r>
              <a:rPr lang="ru-RU" sz="1400" dirty="0"/>
              <a:t> попит </a:t>
            </a:r>
            <a:r>
              <a:rPr lang="ru-RU" sz="1400" dirty="0" err="1"/>
              <a:t>роботодавців</a:t>
            </a:r>
            <a:r>
              <a:rPr lang="ru-RU" sz="1400" dirty="0"/>
              <a:t> на </a:t>
            </a:r>
            <a:r>
              <a:rPr lang="ru-RU" sz="1400" dirty="0" err="1"/>
              <a:t>кваліфікованих</a:t>
            </a:r>
            <a:r>
              <a:rPr lang="ru-RU" sz="1400" dirty="0"/>
              <a:t> </a:t>
            </a:r>
            <a:r>
              <a:rPr lang="ru-RU" sz="1400" dirty="0" err="1"/>
              <a:t>робітників</a:t>
            </a:r>
            <a:r>
              <a:rPr lang="ru-RU" sz="1400" dirty="0"/>
              <a:t> – </a:t>
            </a:r>
            <a:r>
              <a:rPr lang="ru-RU" sz="1400" dirty="0" err="1"/>
              <a:t>це</a:t>
            </a:r>
            <a:r>
              <a:rPr lang="ru-RU" sz="1400" dirty="0"/>
              <a:t> </a:t>
            </a:r>
            <a:r>
              <a:rPr lang="ru-RU" sz="1400" dirty="0" err="1"/>
              <a:t>водії</a:t>
            </a:r>
            <a:r>
              <a:rPr lang="ru-RU" sz="1400" dirty="0"/>
              <a:t>, </a:t>
            </a:r>
            <a:r>
              <a:rPr lang="ru-RU" sz="1400" dirty="0" err="1"/>
              <a:t>швачки</a:t>
            </a:r>
            <a:r>
              <a:rPr lang="ru-RU" sz="1400" dirty="0"/>
              <a:t>, </a:t>
            </a:r>
            <a:r>
              <a:rPr lang="ru-RU" sz="1400" dirty="0" err="1"/>
              <a:t>оператори</a:t>
            </a:r>
            <a:r>
              <a:rPr lang="ru-RU" sz="1400" dirty="0"/>
              <a:t> та </a:t>
            </a:r>
            <a:r>
              <a:rPr lang="ru-RU" sz="1400" dirty="0" err="1"/>
              <a:t>машиністи</a:t>
            </a:r>
            <a:r>
              <a:rPr lang="ru-RU" sz="1400" dirty="0"/>
              <a:t> </a:t>
            </a:r>
            <a:r>
              <a:rPr lang="ru-RU" sz="1400" dirty="0" err="1"/>
              <a:t>котельної</a:t>
            </a:r>
            <a:r>
              <a:rPr lang="ru-RU" sz="1400" dirty="0"/>
              <a:t>, </a:t>
            </a:r>
            <a:r>
              <a:rPr lang="ru-RU" sz="1400" dirty="0" err="1"/>
              <a:t>слюсарі</a:t>
            </a:r>
            <a:r>
              <a:rPr lang="ru-RU" sz="1400" dirty="0"/>
              <a:t>, </a:t>
            </a:r>
            <a:r>
              <a:rPr lang="ru-RU" sz="1400" dirty="0" err="1"/>
              <a:t>електромонтери</a:t>
            </a:r>
            <a:r>
              <a:rPr lang="ru-RU" sz="1400" dirty="0"/>
              <a:t>, </a:t>
            </a:r>
            <a:r>
              <a:rPr lang="ru-RU" sz="1400" dirty="0" err="1"/>
              <a:t>електрогазозварники</a:t>
            </a:r>
            <a:r>
              <a:rPr lang="ru-RU" sz="1400" dirty="0"/>
              <a:t>, </a:t>
            </a:r>
            <a:r>
              <a:rPr lang="ru-RU" sz="1400" dirty="0" err="1"/>
              <a:t>токарі</a:t>
            </a:r>
            <a:r>
              <a:rPr lang="ru-RU" sz="1400" dirty="0"/>
              <a:t>, </a:t>
            </a:r>
            <a:r>
              <a:rPr lang="ru-RU" sz="1400" dirty="0" err="1"/>
              <a:t>трактористи</a:t>
            </a:r>
            <a:r>
              <a:rPr lang="ru-RU" sz="1400" dirty="0"/>
              <a:t>, </a:t>
            </a:r>
            <a:r>
              <a:rPr lang="ru-RU" sz="1400" dirty="0" err="1"/>
              <a:t>монтери</a:t>
            </a:r>
            <a:r>
              <a:rPr lang="ru-RU" sz="1400" dirty="0"/>
              <a:t> </a:t>
            </a:r>
            <a:r>
              <a:rPr lang="ru-RU" sz="1400" dirty="0" err="1"/>
              <a:t>колії</a:t>
            </a:r>
            <a:r>
              <a:rPr lang="ru-RU" sz="1400" dirty="0"/>
              <a:t>, </a:t>
            </a:r>
            <a:r>
              <a:rPr lang="ru-RU" sz="1400" dirty="0" err="1"/>
              <a:t>оператори</a:t>
            </a:r>
            <a:r>
              <a:rPr lang="ru-RU" sz="1400" dirty="0"/>
              <a:t> </a:t>
            </a:r>
            <a:r>
              <a:rPr lang="ru-RU" sz="1400" dirty="0" err="1"/>
              <a:t>заправочних</a:t>
            </a:r>
            <a:r>
              <a:rPr lang="ru-RU" sz="1400" dirty="0"/>
              <a:t> </a:t>
            </a:r>
            <a:r>
              <a:rPr lang="ru-RU" sz="1400" dirty="0" err="1"/>
              <a:t>станцій</a:t>
            </a:r>
            <a:r>
              <a:rPr lang="ru-RU" sz="1400" dirty="0"/>
              <a:t>, </a:t>
            </a:r>
            <a:r>
              <a:rPr lang="ru-RU" sz="1400" dirty="0" err="1"/>
              <a:t>робітники</a:t>
            </a:r>
            <a:r>
              <a:rPr lang="ru-RU" sz="1400" dirty="0"/>
              <a:t> з комплексного </a:t>
            </a:r>
            <a:r>
              <a:rPr lang="ru-RU" sz="1400" dirty="0" err="1"/>
              <a:t>обслуговування</a:t>
            </a:r>
            <a:r>
              <a:rPr lang="ru-RU" sz="1400" dirty="0"/>
              <a:t> </a:t>
            </a:r>
            <a:r>
              <a:rPr lang="ru-RU" sz="1400" dirty="0" err="1"/>
              <a:t>будинків</a:t>
            </a:r>
            <a:r>
              <a:rPr lang="ru-RU" sz="1400" dirty="0"/>
              <a:t>, </a:t>
            </a:r>
            <a:r>
              <a:rPr lang="ru-RU" sz="1400" dirty="0" err="1"/>
              <a:t>маляри</a:t>
            </a:r>
            <a:r>
              <a:rPr lang="ru-RU" sz="1400" dirty="0"/>
              <a:t>, </a:t>
            </a:r>
            <a:r>
              <a:rPr lang="ru-RU" sz="1400" dirty="0" err="1"/>
              <a:t>муляри</a:t>
            </a:r>
            <a:r>
              <a:rPr lang="ru-RU" sz="1400" dirty="0"/>
              <a:t> та </a:t>
            </a:r>
            <a:r>
              <a:rPr lang="ru-RU" sz="1400" dirty="0" err="1"/>
              <a:t>столяри</a:t>
            </a:r>
            <a:r>
              <a:rPr lang="ru-RU" sz="1400" dirty="0"/>
              <a:t>.</a:t>
            </a:r>
          </a:p>
          <a:p>
            <a:r>
              <a:rPr lang="uk-UA" sz="1400" dirty="0"/>
              <a:t>Затребуваними на ринку праці України є також працівники сфери послуг: продавці, кухарі, пекарі, охоронники, офіціанти, помічники вихователя, молодші медичні сестри, бармени, перукарі, соціальні робітники, кондуктори громадського транспорту, пожежники-рятувальники тощо. Має місце високий попит на професіоналів та фахівців з досвідом роботи – бухгалтерів, вихователів, вчителів, лікарів, інженерів різних галузей, фармацевтів, провізорів. </a:t>
            </a:r>
            <a:r>
              <a:rPr lang="ru-RU" sz="1400" dirty="0" err="1"/>
              <a:t>Серед</a:t>
            </a:r>
            <a:r>
              <a:rPr lang="ru-RU" sz="1400" dirty="0"/>
              <a:t> </a:t>
            </a:r>
            <a:r>
              <a:rPr lang="ru-RU" sz="1400" dirty="0" err="1"/>
              <a:t>найпростіших</a:t>
            </a:r>
            <a:r>
              <a:rPr lang="ru-RU" sz="1400" dirty="0"/>
              <a:t> </a:t>
            </a:r>
            <a:r>
              <a:rPr lang="ru-RU" sz="1400" dirty="0" err="1"/>
              <a:t>професій</a:t>
            </a:r>
            <a:r>
              <a:rPr lang="ru-RU" sz="1400" dirty="0"/>
              <a:t> </a:t>
            </a:r>
            <a:r>
              <a:rPr lang="ru-RU" sz="1400" dirty="0" err="1"/>
              <a:t>найбільш</a:t>
            </a:r>
            <a:r>
              <a:rPr lang="ru-RU" sz="1400" dirty="0"/>
              <a:t> </a:t>
            </a:r>
            <a:r>
              <a:rPr lang="ru-RU" sz="1400" dirty="0" err="1"/>
              <a:t>затребувані</a:t>
            </a:r>
            <a:r>
              <a:rPr lang="ru-RU" sz="1400" dirty="0"/>
              <a:t> </a:t>
            </a:r>
            <a:r>
              <a:rPr lang="ru-RU" sz="1400" dirty="0" err="1"/>
              <a:t>підсобні</a:t>
            </a:r>
            <a:r>
              <a:rPr lang="ru-RU" sz="1400" dirty="0"/>
              <a:t> </a:t>
            </a:r>
            <a:r>
              <a:rPr lang="ru-RU" sz="1400" dirty="0" err="1"/>
              <a:t>робітники</a:t>
            </a:r>
            <a:r>
              <a:rPr lang="ru-RU" sz="1400" dirty="0"/>
              <a:t>, </a:t>
            </a:r>
            <a:r>
              <a:rPr lang="ru-RU" sz="1400" dirty="0" err="1"/>
              <a:t>прибиральники</a:t>
            </a:r>
            <a:r>
              <a:rPr lang="ru-RU" sz="1400" dirty="0"/>
              <a:t>, </a:t>
            </a:r>
            <a:r>
              <a:rPr lang="ru-RU" sz="1400" dirty="0" err="1"/>
              <a:t>вантажники</a:t>
            </a:r>
            <a:r>
              <a:rPr lang="ru-RU" sz="1400" dirty="0"/>
              <a:t>, </a:t>
            </a:r>
            <a:r>
              <a:rPr lang="ru-RU" sz="1400" dirty="0" err="1"/>
              <a:t>двірники</a:t>
            </a:r>
            <a:r>
              <a:rPr lang="ru-RU" sz="1400" dirty="0"/>
              <a:t>, </a:t>
            </a:r>
            <a:r>
              <a:rPr lang="ru-RU" sz="1400" dirty="0" err="1"/>
              <a:t>опалювачі</a:t>
            </a:r>
            <a:r>
              <a:rPr lang="ru-RU" sz="1400" dirty="0"/>
              <a:t>, </a:t>
            </a:r>
            <a:r>
              <a:rPr lang="ru-RU" sz="1400" dirty="0" err="1"/>
              <a:t>укладальники-пакувальники</a:t>
            </a:r>
            <a:r>
              <a:rPr lang="ru-RU" sz="1400" dirty="0"/>
              <a:t>, </a:t>
            </a:r>
            <a:r>
              <a:rPr lang="ru-RU" sz="1400" dirty="0" err="1"/>
              <a:t>комірники</a:t>
            </a:r>
            <a:r>
              <a:rPr lang="ru-RU" sz="1400" dirty="0"/>
              <a:t>, </a:t>
            </a:r>
            <a:r>
              <a:rPr lang="ru-RU" sz="1400" dirty="0" err="1"/>
              <a:t>кухонні</a:t>
            </a:r>
            <a:r>
              <a:rPr lang="ru-RU" sz="1400" dirty="0"/>
              <a:t> </a:t>
            </a:r>
            <a:r>
              <a:rPr lang="ru-RU" sz="1400" dirty="0" err="1"/>
              <a:t>робітники</a:t>
            </a:r>
            <a:r>
              <a:rPr lang="ru-RU" sz="1400" dirty="0"/>
              <a:t> та </a:t>
            </a:r>
            <a:r>
              <a:rPr lang="ru-RU" sz="1400" dirty="0" err="1"/>
              <a:t>сторожі</a:t>
            </a:r>
            <a:r>
              <a:rPr lang="ru-RU" sz="1400" dirty="0"/>
              <a:t>. </a:t>
            </a:r>
            <a:r>
              <a:rPr lang="ru-RU" sz="1400" dirty="0" err="1"/>
              <a:t>Результати</a:t>
            </a:r>
            <a:r>
              <a:rPr lang="ru-RU" sz="1400" dirty="0"/>
              <a:t> </a:t>
            </a:r>
            <a:r>
              <a:rPr lang="ru-RU" sz="1400" dirty="0" err="1"/>
              <a:t>спеціальних</a:t>
            </a:r>
            <a:r>
              <a:rPr lang="ru-RU" sz="1400" dirty="0"/>
              <a:t> </a:t>
            </a:r>
            <a:r>
              <a:rPr lang="ru-RU" sz="1400" dirty="0" err="1"/>
              <a:t>досліджень</a:t>
            </a:r>
            <a:r>
              <a:rPr lang="ru-RU" sz="1400" dirty="0"/>
              <a:t>, </a:t>
            </a:r>
            <a:r>
              <a:rPr lang="ru-RU" sz="1400" dirty="0" err="1"/>
              <a:t>численні</a:t>
            </a:r>
            <a:r>
              <a:rPr lang="ru-RU" sz="1400" dirty="0"/>
              <a:t> </a:t>
            </a:r>
            <a:r>
              <a:rPr lang="ru-RU" sz="1400" dirty="0" err="1"/>
              <a:t>публікації</a:t>
            </a:r>
            <a:r>
              <a:rPr lang="ru-RU" sz="1400" dirty="0"/>
              <a:t> з </a:t>
            </a:r>
            <a:r>
              <a:rPr lang="ru-RU" sz="1400" dirty="0" err="1"/>
              <a:t>питань</a:t>
            </a:r>
            <a:r>
              <a:rPr lang="ru-RU" sz="1400" dirty="0"/>
              <a:t> ринку </a:t>
            </a:r>
            <a:r>
              <a:rPr lang="ru-RU" sz="1400" dirty="0" err="1"/>
              <a:t>праці</a:t>
            </a:r>
            <a:r>
              <a:rPr lang="ru-RU" sz="1400" dirty="0"/>
              <a:t> та </a:t>
            </a:r>
            <a:r>
              <a:rPr lang="ru-RU" sz="1400" dirty="0" err="1"/>
              <a:t>зайнятості</a:t>
            </a:r>
            <a:r>
              <a:rPr lang="ru-RU" sz="1400" dirty="0"/>
              <a:t> </a:t>
            </a:r>
            <a:r>
              <a:rPr lang="ru-RU" sz="1400" dirty="0" err="1"/>
              <a:t>переконують</a:t>
            </a:r>
            <a:r>
              <a:rPr lang="ru-RU" sz="1400" dirty="0"/>
              <a:t> у тому, </a:t>
            </a:r>
            <a:r>
              <a:rPr lang="ru-RU" sz="1400" dirty="0" err="1"/>
              <a:t>що</a:t>
            </a:r>
            <a:r>
              <a:rPr lang="ru-RU" sz="1400" dirty="0"/>
              <a:t> </a:t>
            </a:r>
            <a:r>
              <a:rPr lang="ru-RU" sz="1400" dirty="0" err="1"/>
              <a:t>застосування</a:t>
            </a:r>
            <a:r>
              <a:rPr lang="ru-RU" sz="1400" dirty="0"/>
              <a:t> </a:t>
            </a:r>
            <a:r>
              <a:rPr lang="ru-RU" sz="1400" dirty="0" err="1"/>
              <a:t>нестандартних</a:t>
            </a:r>
            <a:r>
              <a:rPr lang="ru-RU" sz="1400" dirty="0"/>
              <a:t> форм </a:t>
            </a:r>
            <a:r>
              <a:rPr lang="ru-RU" sz="1400" dirty="0" err="1"/>
              <a:t>зайнятості</a:t>
            </a:r>
            <a:r>
              <a:rPr lang="ru-RU" sz="1400" dirty="0"/>
              <a:t> все </a:t>
            </a:r>
            <a:r>
              <a:rPr lang="ru-RU" sz="1400" dirty="0" err="1"/>
              <a:t>більше</a:t>
            </a:r>
            <a:r>
              <a:rPr lang="ru-RU" sz="1400" dirty="0"/>
              <a:t> і </a:t>
            </a:r>
            <a:r>
              <a:rPr lang="ru-RU" sz="1400" dirty="0" err="1"/>
              <a:t>більше</a:t>
            </a:r>
            <a:r>
              <a:rPr lang="ru-RU" sz="1400" dirty="0"/>
              <a:t> </a:t>
            </a:r>
            <a:r>
              <a:rPr lang="ru-RU" sz="1400" dirty="0" err="1"/>
              <a:t>має</a:t>
            </a:r>
            <a:r>
              <a:rPr lang="ru-RU" sz="1400" dirty="0"/>
              <a:t> не </a:t>
            </a:r>
            <a:r>
              <a:rPr lang="ru-RU" sz="1400" dirty="0" err="1"/>
              <a:t>добровільний</a:t>
            </a:r>
            <a:r>
              <a:rPr lang="ru-RU" sz="1400" dirty="0"/>
              <a:t>, а </a:t>
            </a:r>
            <a:r>
              <a:rPr lang="ru-RU" sz="1400" dirty="0" err="1"/>
              <a:t>вимушений</a:t>
            </a:r>
            <a:r>
              <a:rPr lang="ru-RU" sz="1400" dirty="0"/>
              <a:t> характер. </a:t>
            </a:r>
            <a:r>
              <a:rPr lang="ru-RU" sz="1400" dirty="0" err="1"/>
              <a:t>Останнє</a:t>
            </a:r>
            <a:r>
              <a:rPr lang="ru-RU" sz="1400" dirty="0"/>
              <a:t> </a:t>
            </a:r>
            <a:r>
              <a:rPr lang="ru-RU" sz="1400" dirty="0" err="1"/>
              <a:t>пов’язано</a:t>
            </a:r>
            <a:r>
              <a:rPr lang="ru-RU" sz="1400" dirty="0"/>
              <a:t> з </a:t>
            </a:r>
            <a:r>
              <a:rPr lang="ru-RU" sz="1400" dirty="0" err="1"/>
              <a:t>дефіцитом</a:t>
            </a:r>
            <a:r>
              <a:rPr lang="ru-RU" sz="1400" dirty="0"/>
              <a:t> </a:t>
            </a:r>
            <a:r>
              <a:rPr lang="ru-RU" sz="1400" dirty="0" err="1"/>
              <a:t>гідних</a:t>
            </a:r>
            <a:r>
              <a:rPr lang="ru-RU" sz="1400" dirty="0"/>
              <a:t> </a:t>
            </a:r>
            <a:r>
              <a:rPr lang="ru-RU" sz="1400" dirty="0" err="1"/>
              <a:t>робочих</a:t>
            </a:r>
            <a:r>
              <a:rPr lang="ru-RU" sz="1400" dirty="0"/>
              <a:t> </a:t>
            </a:r>
            <a:r>
              <a:rPr lang="ru-RU" sz="1400" dirty="0" err="1"/>
              <a:t>місць</a:t>
            </a:r>
            <a:r>
              <a:rPr lang="ru-RU" sz="1400" dirty="0"/>
              <a:t> і </a:t>
            </a:r>
            <a:r>
              <a:rPr lang="ru-RU" sz="1400" dirty="0" err="1"/>
              <a:t>відсутністю</a:t>
            </a:r>
            <a:r>
              <a:rPr lang="ru-RU" sz="1400" dirty="0"/>
              <a:t> </a:t>
            </a:r>
            <a:r>
              <a:rPr lang="ru-RU" sz="1400" dirty="0" err="1"/>
              <a:t>можливості</a:t>
            </a:r>
            <a:r>
              <a:rPr lang="ru-RU" sz="1400" dirty="0"/>
              <a:t> </a:t>
            </a:r>
            <a:r>
              <a:rPr lang="ru-RU" sz="1400" dirty="0" err="1"/>
              <a:t>працювати</a:t>
            </a:r>
            <a:r>
              <a:rPr lang="ru-RU" sz="1400" dirty="0"/>
              <a:t> на </a:t>
            </a:r>
            <a:r>
              <a:rPr lang="ru-RU" sz="1400" dirty="0" err="1"/>
              <a:t>умовах</a:t>
            </a:r>
            <a:r>
              <a:rPr lang="ru-RU" sz="1400" dirty="0"/>
              <a:t> стандартного трудового договору (не </a:t>
            </a:r>
            <a:r>
              <a:rPr lang="ru-RU" sz="1400" dirty="0" err="1"/>
              <a:t>обмеженого</a:t>
            </a:r>
            <a:r>
              <a:rPr lang="ru-RU" sz="1400" dirty="0"/>
              <a:t> </a:t>
            </a:r>
            <a:r>
              <a:rPr lang="ru-RU" sz="1400" dirty="0" err="1"/>
              <a:t>певним</a:t>
            </a:r>
            <a:r>
              <a:rPr lang="ru-RU" sz="1400" dirty="0"/>
              <a:t> </a:t>
            </a:r>
            <a:r>
              <a:rPr lang="ru-RU" sz="1400" dirty="0" err="1"/>
              <a:t>періодом</a:t>
            </a:r>
            <a:r>
              <a:rPr lang="ru-RU" sz="1400" dirty="0"/>
              <a:t> і </a:t>
            </a:r>
            <a:r>
              <a:rPr lang="ru-RU" sz="1400" dirty="0" err="1"/>
              <a:t>повну</a:t>
            </a:r>
            <a:r>
              <a:rPr lang="ru-RU" sz="1400" dirty="0"/>
              <a:t> норму </a:t>
            </a:r>
            <a:r>
              <a:rPr lang="ru-RU" sz="1400" dirty="0" err="1"/>
              <a:t>робочого</a:t>
            </a:r>
            <a:r>
              <a:rPr lang="ru-RU" sz="1400" dirty="0"/>
              <a:t> часу) [2]. </a:t>
            </a:r>
          </a:p>
          <a:p>
            <a:r>
              <a:rPr lang="ru-RU" sz="1400" dirty="0"/>
              <a:t>В </a:t>
            </a:r>
            <a:r>
              <a:rPr lang="ru-RU" sz="1400" dirty="0" err="1"/>
              <a:t>Україні</a:t>
            </a:r>
            <a:r>
              <a:rPr lang="ru-RU" sz="1400" dirty="0"/>
              <a:t> разом з </a:t>
            </a:r>
            <a:r>
              <a:rPr lang="ru-RU" sz="1400" dirty="0" err="1"/>
              <a:t>надлишковою</a:t>
            </a:r>
            <a:r>
              <a:rPr lang="ru-RU" sz="1400" dirty="0"/>
              <a:t> </a:t>
            </a:r>
            <a:r>
              <a:rPr lang="ru-RU" sz="1400" dirty="0" err="1"/>
              <a:t>пропозицією</a:t>
            </a:r>
            <a:r>
              <a:rPr lang="ru-RU" sz="1400" dirty="0"/>
              <a:t> </a:t>
            </a:r>
            <a:r>
              <a:rPr lang="ru-RU" sz="1400" dirty="0" err="1"/>
              <a:t>робочої</a:t>
            </a:r>
            <a:r>
              <a:rPr lang="ru-RU" sz="1400" dirty="0"/>
              <a:t> </a:t>
            </a:r>
            <a:r>
              <a:rPr lang="ru-RU" sz="1400" dirty="0" err="1"/>
              <a:t>сили</a:t>
            </a:r>
            <a:r>
              <a:rPr lang="ru-RU" sz="1400" dirty="0"/>
              <a:t> </a:t>
            </a:r>
            <a:r>
              <a:rPr lang="ru-RU" sz="1400" dirty="0" err="1"/>
              <a:t>має</a:t>
            </a:r>
            <a:r>
              <a:rPr lang="ru-RU" sz="1400" dirty="0"/>
              <a:t> </a:t>
            </a:r>
            <a:r>
              <a:rPr lang="ru-RU" sz="1400" dirty="0" err="1"/>
              <a:t>місце</a:t>
            </a:r>
            <a:r>
              <a:rPr lang="ru-RU" sz="1400" dirty="0"/>
              <a:t> </a:t>
            </a:r>
            <a:r>
              <a:rPr lang="ru-RU" sz="1400" dirty="0" err="1"/>
              <a:t>незадоволений</a:t>
            </a:r>
            <a:r>
              <a:rPr lang="ru-RU" sz="1400" dirty="0"/>
              <a:t> попит на </a:t>
            </a:r>
            <a:r>
              <a:rPr lang="ru-RU" sz="1400" dirty="0" err="1"/>
              <a:t>вакантні</a:t>
            </a:r>
            <a:r>
              <a:rPr lang="ru-RU" sz="1400" dirty="0"/>
              <a:t> </a:t>
            </a:r>
            <a:r>
              <a:rPr lang="ru-RU" sz="1400" dirty="0" err="1"/>
              <a:t>робочі</a:t>
            </a:r>
            <a:r>
              <a:rPr lang="ru-RU" sz="1400" dirty="0"/>
              <a:t> </a:t>
            </a:r>
            <a:r>
              <a:rPr lang="ru-RU" sz="1400" dirty="0" err="1"/>
              <a:t>місця</a:t>
            </a:r>
            <a:r>
              <a:rPr lang="ru-RU" sz="1400" dirty="0"/>
              <a:t>. </a:t>
            </a:r>
            <a:r>
              <a:rPr lang="ru-RU" sz="1400" dirty="0" err="1"/>
              <a:t>Це</a:t>
            </a:r>
            <a:r>
              <a:rPr lang="ru-RU" sz="1400" dirty="0"/>
              <a:t> </a:t>
            </a:r>
            <a:r>
              <a:rPr lang="ru-RU" sz="1400" dirty="0" err="1"/>
              <a:t>зумовлено</a:t>
            </a:r>
            <a:r>
              <a:rPr lang="ru-RU" sz="1400" dirty="0"/>
              <a:t> </a:t>
            </a:r>
            <a:r>
              <a:rPr lang="ru-RU" sz="1400" dirty="0" err="1"/>
              <a:t>насамперед</a:t>
            </a:r>
            <a:r>
              <a:rPr lang="ru-RU" sz="1400" dirty="0"/>
              <a:t> </a:t>
            </a:r>
            <a:r>
              <a:rPr lang="ru-RU" sz="1400" dirty="0" err="1"/>
              <a:t>невідповідністю</a:t>
            </a:r>
            <a:r>
              <a:rPr lang="ru-RU" sz="1400" dirty="0"/>
              <a:t> </a:t>
            </a:r>
            <a:r>
              <a:rPr lang="ru-RU" sz="1400" dirty="0" err="1"/>
              <a:t>між</a:t>
            </a:r>
            <a:r>
              <a:rPr lang="ru-RU" sz="1400" dirty="0"/>
              <a:t> </a:t>
            </a:r>
            <a:r>
              <a:rPr lang="ru-RU" sz="1400" dirty="0" err="1"/>
              <a:t>професіями</a:t>
            </a:r>
            <a:r>
              <a:rPr lang="ru-RU" sz="1400" dirty="0"/>
              <a:t> та </a:t>
            </a:r>
            <a:r>
              <a:rPr lang="ru-RU" sz="1400" dirty="0" err="1"/>
              <a:t>рівнем</a:t>
            </a:r>
            <a:r>
              <a:rPr lang="ru-RU" sz="1400" dirty="0"/>
              <a:t> </a:t>
            </a:r>
            <a:r>
              <a:rPr lang="ru-RU" sz="1400" dirty="0" err="1"/>
              <a:t>кваліфікації</a:t>
            </a:r>
            <a:r>
              <a:rPr lang="ru-RU" sz="1400" dirty="0"/>
              <a:t> </a:t>
            </a:r>
            <a:r>
              <a:rPr lang="ru-RU" sz="1400" dirty="0" err="1"/>
              <a:t>працівників</a:t>
            </a:r>
            <a:r>
              <a:rPr lang="ru-RU" sz="1400" dirty="0"/>
              <a:t>, </a:t>
            </a:r>
            <a:r>
              <a:rPr lang="ru-RU" sz="1400" dirty="0" err="1"/>
              <a:t>які</a:t>
            </a:r>
            <a:r>
              <a:rPr lang="ru-RU" sz="1400" dirty="0"/>
              <a:t> </a:t>
            </a:r>
            <a:r>
              <a:rPr lang="ru-RU" sz="1400" dirty="0" err="1"/>
              <a:t>мають</a:t>
            </a:r>
            <a:r>
              <a:rPr lang="ru-RU" sz="1400" dirty="0"/>
              <a:t> </a:t>
            </a:r>
            <a:r>
              <a:rPr lang="ru-RU" sz="1400" dirty="0" err="1"/>
              <a:t>бажання</a:t>
            </a:r>
            <a:r>
              <a:rPr lang="ru-RU" sz="1400" dirty="0"/>
              <a:t> </a:t>
            </a:r>
            <a:r>
              <a:rPr lang="ru-RU" sz="1400" dirty="0" err="1"/>
              <a:t>працювати</a:t>
            </a:r>
            <a:r>
              <a:rPr lang="ru-RU" sz="1400" dirty="0"/>
              <a:t>, та </a:t>
            </a:r>
            <a:r>
              <a:rPr lang="ru-RU" sz="1400" dirty="0" err="1"/>
              <a:t>вимогами</a:t>
            </a:r>
            <a:r>
              <a:rPr lang="ru-RU" sz="1400" dirty="0"/>
              <a:t>, </a:t>
            </a:r>
            <a:r>
              <a:rPr lang="ru-RU" sz="1400" dirty="0" err="1"/>
              <a:t>які</a:t>
            </a:r>
            <a:r>
              <a:rPr lang="ru-RU" sz="1400" dirty="0"/>
              <a:t> до них </a:t>
            </a:r>
            <a:r>
              <a:rPr lang="ru-RU" sz="1400" dirty="0" err="1"/>
              <a:t>пред’являються</a:t>
            </a:r>
            <a:r>
              <a:rPr lang="ru-RU" sz="1400" dirty="0"/>
              <a:t>. </a:t>
            </a:r>
            <a:r>
              <a:rPr lang="ru-RU" sz="1400" dirty="0" err="1"/>
              <a:t>Дефіцит</a:t>
            </a:r>
            <a:r>
              <a:rPr lang="ru-RU" sz="1400" dirty="0"/>
              <a:t> </a:t>
            </a:r>
            <a:r>
              <a:rPr lang="ru-RU" sz="1400" dirty="0" err="1"/>
              <a:t>кваліфікованих</a:t>
            </a:r>
            <a:r>
              <a:rPr lang="ru-RU" sz="1400" dirty="0"/>
              <a:t> </a:t>
            </a:r>
            <a:r>
              <a:rPr lang="ru-RU" sz="1400" dirty="0" err="1"/>
              <a:t>кадрів</a:t>
            </a:r>
            <a:r>
              <a:rPr lang="ru-RU" sz="1400" dirty="0"/>
              <a:t> за </a:t>
            </a:r>
            <a:r>
              <a:rPr lang="ru-RU" sz="1400" dirty="0" err="1"/>
              <a:t>професіями</a:t>
            </a:r>
            <a:r>
              <a:rPr lang="ru-RU" sz="1400" dirty="0"/>
              <a:t> </a:t>
            </a:r>
            <a:r>
              <a:rPr lang="ru-RU" sz="1400" dirty="0" err="1"/>
              <a:t>призводить</a:t>
            </a:r>
            <a:r>
              <a:rPr lang="ru-RU" sz="1400" dirty="0"/>
              <a:t> до </a:t>
            </a:r>
            <a:r>
              <a:rPr lang="ru-RU" sz="1400" dirty="0" err="1"/>
              <a:t>зниження</a:t>
            </a:r>
            <a:r>
              <a:rPr lang="ru-RU" sz="1400" dirty="0"/>
              <a:t> </a:t>
            </a:r>
            <a:r>
              <a:rPr lang="ru-RU" sz="1400" dirty="0" err="1"/>
              <a:t>продуктивності</a:t>
            </a:r>
            <a:r>
              <a:rPr lang="ru-RU" sz="1400" dirty="0"/>
              <a:t> </a:t>
            </a:r>
            <a:r>
              <a:rPr lang="ru-RU" sz="1400" dirty="0" err="1"/>
              <a:t>праці</a:t>
            </a:r>
            <a:r>
              <a:rPr lang="ru-RU" sz="1400" dirty="0"/>
              <a:t> та </a:t>
            </a:r>
            <a:r>
              <a:rPr lang="ru-RU" sz="1400" dirty="0" err="1"/>
              <a:t>конкурентоспроможності</a:t>
            </a:r>
            <a:r>
              <a:rPr lang="ru-RU" sz="1400" dirty="0"/>
              <a:t> </a:t>
            </a:r>
            <a:r>
              <a:rPr lang="ru-RU" sz="1400" dirty="0" err="1"/>
              <a:t>вітчизняних</a:t>
            </a:r>
            <a:r>
              <a:rPr lang="ru-RU" sz="1400" dirty="0"/>
              <a:t> </a:t>
            </a:r>
            <a:r>
              <a:rPr lang="ru-RU" sz="1400" dirty="0" err="1"/>
              <a:t>підприємств</a:t>
            </a:r>
            <a:r>
              <a:rPr lang="ru-RU" sz="1400" dirty="0"/>
              <a:t>, </a:t>
            </a:r>
            <a:r>
              <a:rPr lang="ru-RU" sz="1400" dirty="0" err="1"/>
              <a:t>неможливості</a:t>
            </a:r>
            <a:r>
              <a:rPr lang="ru-RU" sz="1400" dirty="0"/>
              <a:t> </a:t>
            </a:r>
            <a:r>
              <a:rPr lang="ru-RU" sz="1400" dirty="0" err="1"/>
              <a:t>забезпечення</a:t>
            </a:r>
            <a:r>
              <a:rPr lang="ru-RU" sz="1400" dirty="0"/>
              <a:t> </a:t>
            </a:r>
            <a:r>
              <a:rPr lang="ru-RU" sz="1400" dirty="0" err="1"/>
              <a:t>інноваційного</a:t>
            </a:r>
            <a:r>
              <a:rPr lang="ru-RU" sz="1400" dirty="0"/>
              <a:t> </a:t>
            </a:r>
            <a:r>
              <a:rPr lang="ru-RU" sz="1400" dirty="0" err="1"/>
              <a:t>розвитку</a:t>
            </a:r>
            <a:r>
              <a:rPr lang="ru-RU" sz="1400" dirty="0"/>
              <a:t> </a:t>
            </a:r>
            <a:r>
              <a:rPr lang="ru-RU" sz="1400" dirty="0" err="1"/>
              <a:t>економіки</a:t>
            </a:r>
            <a:r>
              <a:rPr lang="uk-UA" sz="1400" dirty="0"/>
              <a:t>.</a:t>
            </a: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412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fontScale="62500" lnSpcReduction="20000"/>
          </a:bodyPr>
          <a:lstStyle/>
          <a:p>
            <a:r>
              <a:rPr lang="ru-RU" sz="2400" dirty="0"/>
              <a:t>1</a:t>
            </a:r>
            <a:r>
              <a:rPr lang="uk-UA" sz="2400" dirty="0"/>
              <a:t>.3. </a:t>
            </a:r>
            <a:r>
              <a:rPr lang="ru-RU" sz="2400" dirty="0" err="1"/>
              <a:t>Пошук</a:t>
            </a:r>
            <a:r>
              <a:rPr lang="ru-RU" sz="2400" dirty="0"/>
              <a:t> </a:t>
            </a:r>
            <a:r>
              <a:rPr lang="ru-RU" sz="2400" dirty="0" err="1"/>
              <a:t>роботи</a:t>
            </a:r>
            <a:r>
              <a:rPr lang="ru-RU" sz="2400" dirty="0"/>
              <a:t> </a:t>
            </a:r>
            <a:r>
              <a:rPr lang="ru-RU" sz="2400" dirty="0" err="1"/>
              <a:t>вимагає</a:t>
            </a:r>
            <a:r>
              <a:rPr lang="ru-RU" sz="2400" dirty="0"/>
              <a:t> не </a:t>
            </a:r>
            <a:r>
              <a:rPr lang="ru-RU" sz="2400" dirty="0" err="1"/>
              <a:t>тільки</a:t>
            </a:r>
            <a:r>
              <a:rPr lang="ru-RU" sz="2400" dirty="0"/>
              <a:t> </a:t>
            </a:r>
            <a:r>
              <a:rPr lang="ru-RU" sz="2400" dirty="0" err="1"/>
              <a:t>професійних</a:t>
            </a:r>
            <a:r>
              <a:rPr lang="ru-RU" sz="2400" dirty="0"/>
              <a:t> </a:t>
            </a:r>
            <a:r>
              <a:rPr lang="ru-RU" sz="2400" dirty="0" err="1"/>
              <a:t>знань</a:t>
            </a:r>
            <a:r>
              <a:rPr lang="ru-RU" sz="2400" dirty="0"/>
              <a:t>, але й </a:t>
            </a:r>
            <a:r>
              <a:rPr lang="ru-RU" sz="2400" dirty="0" err="1"/>
              <a:t>загальних</a:t>
            </a:r>
            <a:r>
              <a:rPr lang="ru-RU" sz="2400" dirty="0"/>
              <a:t> правил </a:t>
            </a:r>
            <a:r>
              <a:rPr lang="ru-RU" sz="2400" dirty="0" err="1"/>
              <a:t>поведінки</a:t>
            </a:r>
            <a:r>
              <a:rPr lang="ru-RU" sz="2400" dirty="0"/>
              <a:t>, </a:t>
            </a:r>
            <a:r>
              <a:rPr lang="ru-RU" sz="2400" dirty="0" err="1"/>
              <a:t>вміння</a:t>
            </a:r>
            <a:r>
              <a:rPr lang="ru-RU" sz="2400" dirty="0"/>
              <a:t> </a:t>
            </a:r>
            <a:r>
              <a:rPr lang="ru-RU" sz="2400" dirty="0" err="1"/>
              <a:t>ефективно</a:t>
            </a:r>
            <a:r>
              <a:rPr lang="ru-RU" sz="2400" dirty="0"/>
              <a:t> </a:t>
            </a:r>
            <a:r>
              <a:rPr lang="ru-RU" sz="2400" dirty="0" err="1"/>
              <a:t>використовувати</a:t>
            </a:r>
            <a:r>
              <a:rPr lang="ru-RU" sz="2400" dirty="0"/>
              <a:t> </a:t>
            </a:r>
            <a:r>
              <a:rPr lang="ru-RU" sz="2400" dirty="0" err="1"/>
              <a:t>конкретні</a:t>
            </a:r>
            <a:r>
              <a:rPr lang="ru-RU" sz="2400" dirty="0"/>
              <a:t> </a:t>
            </a:r>
            <a:r>
              <a:rPr lang="ru-RU" sz="2400" dirty="0" err="1"/>
              <a:t>ситуації</a:t>
            </a:r>
            <a:r>
              <a:rPr lang="ru-RU" sz="2400" dirty="0"/>
              <a:t>, </a:t>
            </a:r>
            <a:r>
              <a:rPr lang="ru-RU" sz="2400" dirty="0" err="1"/>
              <a:t>що</a:t>
            </a:r>
            <a:r>
              <a:rPr lang="ru-RU" sz="2400" dirty="0"/>
              <a:t> </a:t>
            </a:r>
            <a:r>
              <a:rPr lang="ru-RU" sz="2400" dirty="0" err="1"/>
              <a:t>виникають</a:t>
            </a:r>
            <a:r>
              <a:rPr lang="ru-RU" sz="2400" dirty="0"/>
              <a:t> на </a:t>
            </a:r>
            <a:r>
              <a:rPr lang="ru-RU" sz="2400" dirty="0" err="1"/>
              <a:t>цьому</a:t>
            </a:r>
            <a:r>
              <a:rPr lang="ru-RU" sz="2400" dirty="0"/>
              <a:t> </a:t>
            </a:r>
            <a:r>
              <a:rPr lang="ru-RU" sz="2400" dirty="0" err="1"/>
              <a:t>етапі</a:t>
            </a:r>
            <a:r>
              <a:rPr lang="ru-RU" sz="2400" dirty="0"/>
              <a:t>.</a:t>
            </a:r>
            <a:endParaRPr lang="ru-RU" sz="1800" dirty="0"/>
          </a:p>
          <a:p>
            <a:r>
              <a:rPr lang="ru-RU" sz="2400" dirty="0" err="1"/>
              <a:t>Конкуренція</a:t>
            </a:r>
            <a:r>
              <a:rPr lang="ru-RU" sz="2400" dirty="0"/>
              <a:t> при </a:t>
            </a:r>
            <a:r>
              <a:rPr lang="ru-RU" sz="2400" dirty="0" err="1"/>
              <a:t>прийомі</a:t>
            </a:r>
            <a:r>
              <a:rPr lang="ru-RU" sz="2400" dirty="0"/>
              <a:t> на роботу </a:t>
            </a:r>
            <a:r>
              <a:rPr lang="ru-RU" sz="2400" dirty="0" err="1"/>
              <a:t>досить</a:t>
            </a:r>
            <a:r>
              <a:rPr lang="ru-RU" sz="2400" dirty="0"/>
              <a:t> </a:t>
            </a:r>
            <a:r>
              <a:rPr lang="ru-RU" sz="2400" dirty="0" err="1"/>
              <a:t>значна</a:t>
            </a:r>
            <a:r>
              <a:rPr lang="ru-RU" sz="2400" dirty="0"/>
              <a:t> й </a:t>
            </a:r>
            <a:r>
              <a:rPr lang="ru-RU" sz="2400" dirty="0" err="1"/>
              <a:t>продовжує</a:t>
            </a:r>
            <a:r>
              <a:rPr lang="ru-RU" sz="2400" dirty="0"/>
              <a:t> </a:t>
            </a:r>
            <a:r>
              <a:rPr lang="ru-RU" sz="2400" dirty="0" err="1"/>
              <a:t>зростати</a:t>
            </a:r>
            <a:r>
              <a:rPr lang="ru-RU" sz="2400" dirty="0"/>
              <a:t>, тому </a:t>
            </a:r>
            <a:r>
              <a:rPr lang="ru-RU" sz="2400" dirty="0" err="1"/>
              <a:t>знання</a:t>
            </a:r>
            <a:r>
              <a:rPr lang="ru-RU" sz="2400" dirty="0"/>
              <a:t> </a:t>
            </a:r>
            <a:r>
              <a:rPr lang="ru-RU" sz="2400" dirty="0" err="1"/>
              <a:t>певних</a:t>
            </a:r>
            <a:r>
              <a:rPr lang="ru-RU" sz="2400" dirty="0"/>
              <a:t> </a:t>
            </a:r>
            <a:r>
              <a:rPr lang="ru-RU" sz="2400" dirty="0" err="1"/>
              <a:t>неписаних</a:t>
            </a:r>
            <a:r>
              <a:rPr lang="ru-RU" sz="2400" dirty="0"/>
              <a:t> правил, </a:t>
            </a:r>
            <a:r>
              <a:rPr lang="ru-RU" sz="2400" dirty="0" err="1"/>
              <a:t>що</a:t>
            </a:r>
            <a:r>
              <a:rPr lang="ru-RU" sz="2400" dirty="0"/>
              <a:t> </a:t>
            </a:r>
            <a:r>
              <a:rPr lang="ru-RU" sz="2400" dirty="0" err="1"/>
              <a:t>вже</a:t>
            </a:r>
            <a:r>
              <a:rPr lang="ru-RU" sz="2400" dirty="0"/>
              <a:t> </a:t>
            </a:r>
            <a:r>
              <a:rPr lang="ru-RU" sz="2400" dirty="0" err="1"/>
              <a:t>склалися</a:t>
            </a:r>
            <a:r>
              <a:rPr lang="ru-RU" sz="2400" dirty="0"/>
              <a:t> на ринку </a:t>
            </a:r>
            <a:r>
              <a:rPr lang="ru-RU" sz="2400" dirty="0" err="1"/>
              <a:t>праці</a:t>
            </a:r>
            <a:r>
              <a:rPr lang="ru-RU" sz="2400" dirty="0"/>
              <a:t>, </a:t>
            </a:r>
            <a:r>
              <a:rPr lang="ru-RU" sz="2400" dirty="0" err="1"/>
              <a:t>має</a:t>
            </a:r>
            <a:r>
              <a:rPr lang="ru-RU" sz="2400" dirty="0"/>
              <a:t> стати в </a:t>
            </a:r>
            <a:r>
              <a:rPr lang="ru-RU" sz="2400" dirty="0" err="1"/>
              <a:t>пригоді</a:t>
            </a:r>
            <a:r>
              <a:rPr lang="ru-RU" sz="2400" dirty="0"/>
              <a:t> кожному, </a:t>
            </a:r>
            <a:r>
              <a:rPr lang="ru-RU" sz="2400" dirty="0" err="1"/>
              <a:t>хто</a:t>
            </a:r>
            <a:r>
              <a:rPr lang="ru-RU" sz="2400" dirty="0"/>
              <a:t> </a:t>
            </a:r>
            <a:r>
              <a:rPr lang="ru-RU" sz="2400" dirty="0" err="1"/>
              <a:t>шукає</a:t>
            </a:r>
            <a:r>
              <a:rPr lang="ru-RU" sz="2400" dirty="0"/>
              <a:t> роботу.</a:t>
            </a:r>
            <a:endParaRPr lang="ru-RU" sz="1800" dirty="0"/>
          </a:p>
          <a:p>
            <a:r>
              <a:rPr lang="ru-RU" sz="2400" dirty="0"/>
              <a:t>Першим </a:t>
            </a:r>
            <a:r>
              <a:rPr lang="ru-RU" sz="2400" dirty="0" err="1"/>
              <a:t>кроком</a:t>
            </a:r>
            <a:r>
              <a:rPr lang="ru-RU" sz="2400" dirty="0"/>
              <a:t> у </a:t>
            </a:r>
            <a:r>
              <a:rPr lang="ru-RU" sz="2400" dirty="0" err="1"/>
              <a:t>здійсненні</a:t>
            </a:r>
            <a:r>
              <a:rPr lang="ru-RU" sz="2400" dirty="0"/>
              <a:t> </a:t>
            </a:r>
            <a:r>
              <a:rPr lang="ru-RU" sz="2400" dirty="0" err="1"/>
              <a:t>успішного</a:t>
            </a:r>
            <a:r>
              <a:rPr lang="ru-RU" sz="2400" dirty="0"/>
              <a:t> </a:t>
            </a:r>
            <a:r>
              <a:rPr lang="ru-RU" sz="2400" dirty="0" err="1"/>
              <a:t>пошуку</a:t>
            </a:r>
            <a:r>
              <a:rPr lang="ru-RU" sz="2400" dirty="0"/>
              <a:t> </a:t>
            </a:r>
            <a:r>
              <a:rPr lang="ru-RU" sz="2400" dirty="0" err="1"/>
              <a:t>роботи</a:t>
            </a:r>
            <a:r>
              <a:rPr lang="ru-RU" sz="2400" dirty="0"/>
              <a:t> є </a:t>
            </a:r>
            <a:r>
              <a:rPr lang="ru-RU" sz="2400" dirty="0" err="1"/>
              <a:t>прийняття</a:t>
            </a:r>
            <a:r>
              <a:rPr lang="ru-RU" sz="2400" dirty="0"/>
              <a:t> </a:t>
            </a:r>
            <a:r>
              <a:rPr lang="ru-RU" sz="2400" dirty="0" err="1"/>
              <a:t>рішення</a:t>
            </a:r>
            <a:r>
              <a:rPr lang="ru-RU" sz="2400" dirty="0"/>
              <a:t> </a:t>
            </a:r>
            <a:r>
              <a:rPr lang="ru-RU" sz="2400" dirty="0" err="1"/>
              <a:t>щодо</a:t>
            </a:r>
            <a:r>
              <a:rPr lang="ru-RU" sz="2400" dirty="0"/>
              <a:t> </a:t>
            </a:r>
            <a:r>
              <a:rPr lang="ru-RU" sz="2400" dirty="0" err="1"/>
              <a:t>роботи</a:t>
            </a:r>
            <a:r>
              <a:rPr lang="ru-RU" sz="2400" dirty="0"/>
              <a:t>, яка Вам </a:t>
            </a:r>
            <a:r>
              <a:rPr lang="ru-RU" sz="2400" dirty="0" err="1"/>
              <a:t>потрібна</a:t>
            </a:r>
            <a:r>
              <a:rPr lang="ru-RU" sz="2400" dirty="0"/>
              <a:t>, і </a:t>
            </a:r>
            <a:r>
              <a:rPr lang="ru-RU" sz="2400" dirty="0" err="1"/>
              <a:t>наскільки</a:t>
            </a:r>
            <a:r>
              <a:rPr lang="ru-RU" sz="2400" dirty="0"/>
              <a:t> Ваша </a:t>
            </a:r>
            <a:r>
              <a:rPr lang="ru-RU" sz="2400" dirty="0" err="1"/>
              <a:t>кваліфікація</a:t>
            </a:r>
            <a:r>
              <a:rPr lang="ru-RU" sz="2400" dirty="0"/>
              <a:t>  </a:t>
            </a:r>
            <a:r>
              <a:rPr lang="ru-RU" sz="2400" dirty="0" err="1"/>
              <a:t>відповідає</a:t>
            </a:r>
            <a:r>
              <a:rPr lang="ru-RU" sz="2400" dirty="0"/>
              <a:t> </a:t>
            </a:r>
            <a:r>
              <a:rPr lang="ru-RU" sz="2400" dirty="0" err="1"/>
              <a:t>необхідним</a:t>
            </a:r>
            <a:r>
              <a:rPr lang="ru-RU" sz="2400" dirty="0"/>
              <a:t> </a:t>
            </a:r>
            <a:r>
              <a:rPr lang="ru-RU" sz="2400" dirty="0" err="1"/>
              <a:t>вимогам</a:t>
            </a:r>
            <a:r>
              <a:rPr lang="ru-RU" sz="2400" dirty="0"/>
              <a:t>.</a:t>
            </a:r>
            <a:endParaRPr lang="ru-RU" sz="1800" dirty="0"/>
          </a:p>
          <a:p>
            <a:r>
              <a:rPr lang="ru-RU" sz="2400" dirty="0" err="1"/>
              <a:t>Існує</a:t>
            </a:r>
            <a:r>
              <a:rPr lang="ru-RU" sz="2400" dirty="0"/>
              <a:t> </a:t>
            </a:r>
            <a:r>
              <a:rPr lang="ru-RU" sz="2400" dirty="0" err="1"/>
              <a:t>декілька</a:t>
            </a:r>
            <a:r>
              <a:rPr lang="ru-RU" sz="2400" dirty="0"/>
              <a:t> </a:t>
            </a:r>
            <a:r>
              <a:rPr lang="ru-RU" sz="2400" dirty="0" err="1"/>
              <a:t>поширених</a:t>
            </a:r>
            <a:r>
              <a:rPr lang="ru-RU" sz="2400" dirty="0"/>
              <a:t> </a:t>
            </a:r>
            <a:r>
              <a:rPr lang="ru-RU" sz="2400" dirty="0" err="1"/>
              <a:t>підходів</a:t>
            </a:r>
            <a:r>
              <a:rPr lang="ru-RU" sz="2400" dirty="0"/>
              <a:t> до </a:t>
            </a:r>
            <a:r>
              <a:rPr lang="ru-RU" sz="2400" dirty="0" err="1"/>
              <a:t>пошуку</a:t>
            </a:r>
            <a:r>
              <a:rPr lang="ru-RU" sz="2400" dirty="0"/>
              <a:t> </a:t>
            </a:r>
            <a:r>
              <a:rPr lang="ru-RU" sz="2400" dirty="0" err="1"/>
              <a:t>роботи</a:t>
            </a:r>
            <a:r>
              <a:rPr lang="ru-RU" sz="2400" dirty="0"/>
              <a:t>, а </a:t>
            </a:r>
            <a:r>
              <a:rPr lang="ru-RU" sz="2400" dirty="0" err="1"/>
              <a:t>саме</a:t>
            </a:r>
            <a:r>
              <a:rPr lang="ru-RU" sz="2400" dirty="0"/>
              <a:t>:</a:t>
            </a:r>
            <a:endParaRPr lang="ru-RU" sz="1800" dirty="0"/>
          </a:p>
          <a:p>
            <a:pPr lvl="1"/>
            <a:r>
              <a:rPr lang="ru-RU" dirty="0"/>
              <a:t> </a:t>
            </a:r>
            <a:endParaRPr lang="ru-RU" sz="1600" dirty="0"/>
          </a:p>
          <a:p>
            <a:pPr lvl="2"/>
            <a:r>
              <a:rPr lang="ru-RU" dirty="0" err="1"/>
              <a:t>Якщо</a:t>
            </a:r>
            <a:r>
              <a:rPr lang="ru-RU" dirty="0"/>
              <a:t> Ви </a:t>
            </a:r>
            <a:r>
              <a:rPr lang="ru-RU" dirty="0" err="1"/>
              <a:t>керуєтесь</a:t>
            </a:r>
            <a:r>
              <a:rPr lang="ru-RU" dirty="0"/>
              <a:t> </a:t>
            </a:r>
            <a:r>
              <a:rPr lang="ru-RU" dirty="0" err="1"/>
              <a:t>власними</a:t>
            </a:r>
            <a:r>
              <a:rPr lang="ru-RU" dirty="0"/>
              <a:t> </a:t>
            </a:r>
            <a:r>
              <a:rPr lang="ru-RU" dirty="0" err="1"/>
              <a:t>бажаннями</a:t>
            </a:r>
            <a:r>
              <a:rPr lang="ru-RU" dirty="0"/>
              <a:t> у </a:t>
            </a:r>
            <a:r>
              <a:rPr lang="ru-RU" dirty="0" err="1"/>
              <a:t>виборі</a:t>
            </a:r>
            <a:r>
              <a:rPr lang="ru-RU" dirty="0"/>
              <a:t> </a:t>
            </a:r>
            <a:r>
              <a:rPr lang="ru-RU" dirty="0" err="1"/>
              <a:t>необхідної</a:t>
            </a:r>
            <a:r>
              <a:rPr lang="ru-RU" dirty="0"/>
              <a:t> </a:t>
            </a:r>
            <a:r>
              <a:rPr lang="ru-RU" dirty="0" err="1"/>
              <a:t>роботи</a:t>
            </a:r>
            <a:endParaRPr lang="ru-RU" sz="1400" dirty="0"/>
          </a:p>
          <a:p>
            <a:pPr lvl="2"/>
            <a:r>
              <a:rPr lang="ru-RU" dirty="0" err="1"/>
              <a:t>Врахування</a:t>
            </a:r>
            <a:r>
              <a:rPr lang="ru-RU" dirty="0"/>
              <a:t> потреб ринку </a:t>
            </a:r>
            <a:r>
              <a:rPr lang="ru-RU" dirty="0" err="1"/>
              <a:t>праці</a:t>
            </a:r>
            <a:endParaRPr lang="ru-RU" sz="1400" dirty="0"/>
          </a:p>
          <a:p>
            <a:pPr lvl="2"/>
            <a:r>
              <a:rPr lang="ru-RU" dirty="0" err="1"/>
              <a:t>Вибір</a:t>
            </a:r>
            <a:r>
              <a:rPr lang="ru-RU" dirty="0"/>
              <a:t> </a:t>
            </a:r>
            <a:r>
              <a:rPr lang="ru-RU" dirty="0" err="1"/>
              <a:t>бажаної</a:t>
            </a:r>
            <a:r>
              <a:rPr lang="ru-RU" dirty="0"/>
              <a:t> </a:t>
            </a:r>
            <a:r>
              <a:rPr lang="ru-RU" dirty="0" err="1"/>
              <a:t>роботи</a:t>
            </a:r>
            <a:r>
              <a:rPr lang="ru-RU" dirty="0"/>
              <a:t> повинен </a:t>
            </a:r>
            <a:r>
              <a:rPr lang="ru-RU" dirty="0" err="1"/>
              <a:t>спиратись</a:t>
            </a:r>
            <a:r>
              <a:rPr lang="ru-RU" dirty="0"/>
              <a:t> на </a:t>
            </a:r>
            <a:r>
              <a:rPr lang="ru-RU" dirty="0" err="1"/>
              <a:t>особистий</a:t>
            </a:r>
            <a:r>
              <a:rPr lang="ru-RU" dirty="0"/>
              <a:t> </a:t>
            </a:r>
            <a:r>
              <a:rPr lang="ru-RU" dirty="0" err="1"/>
              <a:t>досвід</a:t>
            </a:r>
            <a:r>
              <a:rPr lang="ru-RU" dirty="0"/>
              <a:t> </a:t>
            </a:r>
            <a:r>
              <a:rPr lang="ru-RU" dirty="0" err="1"/>
              <a:t>практичної</a:t>
            </a:r>
            <a:r>
              <a:rPr lang="ru-RU" dirty="0"/>
              <a:t> </a:t>
            </a:r>
            <a:r>
              <a:rPr lang="ru-RU" dirty="0" err="1"/>
              <a:t>роботи</a:t>
            </a:r>
            <a:r>
              <a:rPr lang="ru-RU" dirty="0"/>
              <a:t> та </a:t>
            </a:r>
            <a:r>
              <a:rPr lang="ru-RU" dirty="0" err="1"/>
              <a:t>професійні</a:t>
            </a:r>
            <a:r>
              <a:rPr lang="ru-RU" dirty="0"/>
              <a:t> </a:t>
            </a:r>
            <a:r>
              <a:rPr lang="ru-RU" dirty="0" err="1"/>
              <a:t>навички</a:t>
            </a:r>
            <a:r>
              <a:rPr lang="ru-RU" dirty="0"/>
              <a:t> та </a:t>
            </a:r>
            <a:r>
              <a:rPr lang="ru-RU" dirty="0" err="1"/>
              <a:t>вміння</a:t>
            </a:r>
            <a:r>
              <a:rPr lang="ru-RU" dirty="0"/>
              <a:t>.</a:t>
            </a:r>
            <a:endParaRPr lang="ru-RU" sz="1400" dirty="0"/>
          </a:p>
          <a:p>
            <a:r>
              <a:rPr lang="ru-RU" sz="2400" dirty="0"/>
              <a:t>   При </a:t>
            </a:r>
            <a:r>
              <a:rPr lang="ru-RU" sz="2400" dirty="0" err="1"/>
              <a:t>цьому</a:t>
            </a:r>
            <a:r>
              <a:rPr lang="ru-RU" sz="2400" dirty="0"/>
              <a:t> </a:t>
            </a:r>
            <a:r>
              <a:rPr lang="ru-RU" sz="2400" dirty="0" err="1"/>
              <a:t>необхідно</a:t>
            </a:r>
            <a:r>
              <a:rPr lang="ru-RU" sz="2400" dirty="0"/>
              <a:t> </a:t>
            </a:r>
            <a:r>
              <a:rPr lang="ru-RU" sz="2400" dirty="0" err="1"/>
              <a:t>відповісти</a:t>
            </a:r>
            <a:r>
              <a:rPr lang="ru-RU" sz="2400" dirty="0"/>
              <a:t> на </a:t>
            </a:r>
            <a:r>
              <a:rPr lang="ru-RU" sz="2400" dirty="0" err="1"/>
              <a:t>наступні</a:t>
            </a:r>
            <a:r>
              <a:rPr lang="ru-RU" sz="2400" dirty="0"/>
              <a:t> </a:t>
            </a:r>
            <a:r>
              <a:rPr lang="ru-RU" sz="2400" dirty="0" err="1"/>
              <a:t>питання</a:t>
            </a:r>
            <a:r>
              <a:rPr lang="ru-RU" sz="2400" dirty="0"/>
              <a:t>:</a:t>
            </a:r>
            <a:endParaRPr lang="ru-RU" sz="1800" dirty="0"/>
          </a:p>
          <a:p>
            <a:pPr lvl="1"/>
            <a:r>
              <a:rPr lang="ru-RU" dirty="0"/>
              <a:t> </a:t>
            </a:r>
            <a:endParaRPr lang="ru-RU" sz="1600" dirty="0"/>
          </a:p>
          <a:p>
            <a:pPr lvl="2"/>
            <a:r>
              <a:rPr lang="ru-RU" dirty="0"/>
              <a:t>Ким </a:t>
            </a:r>
            <a:r>
              <a:rPr lang="ru-RU" dirty="0" err="1"/>
              <a:t>саме</a:t>
            </a:r>
            <a:r>
              <a:rPr lang="ru-RU" dirty="0"/>
              <a:t> я хочу бути?</a:t>
            </a:r>
            <a:endParaRPr lang="ru-RU" sz="1400" dirty="0"/>
          </a:p>
          <a:p>
            <a:pPr lvl="2"/>
            <a:r>
              <a:rPr lang="ru-RU" dirty="0" err="1"/>
              <a:t>Які</a:t>
            </a:r>
            <a:r>
              <a:rPr lang="ru-RU" dirty="0"/>
              <a:t> </a:t>
            </a:r>
            <a:r>
              <a:rPr lang="ru-RU" dirty="0" err="1"/>
              <a:t>необхідні</a:t>
            </a:r>
            <a:r>
              <a:rPr lang="ru-RU" dirty="0"/>
              <a:t> для </a:t>
            </a:r>
            <a:r>
              <a:rPr lang="ru-RU" dirty="0" err="1"/>
              <a:t>цього</a:t>
            </a:r>
            <a:r>
              <a:rPr lang="ru-RU" dirty="0"/>
              <a:t> </a:t>
            </a:r>
            <a:r>
              <a:rPr lang="ru-RU" dirty="0" err="1"/>
              <a:t>знання</a:t>
            </a:r>
            <a:r>
              <a:rPr lang="ru-RU" dirty="0"/>
              <a:t>, </a:t>
            </a:r>
            <a:r>
              <a:rPr lang="ru-RU" dirty="0" err="1"/>
              <a:t>вміння</a:t>
            </a:r>
            <a:r>
              <a:rPr lang="ru-RU" dirty="0"/>
              <a:t> та  </a:t>
            </a:r>
            <a:r>
              <a:rPr lang="ru-RU" dirty="0" err="1"/>
              <a:t>навички</a:t>
            </a:r>
            <a:r>
              <a:rPr lang="ru-RU" dirty="0"/>
              <a:t>?</a:t>
            </a:r>
            <a:endParaRPr lang="ru-RU" sz="1400" dirty="0"/>
          </a:p>
          <a:p>
            <a:pPr lvl="2"/>
            <a:r>
              <a:rPr lang="ru-RU" dirty="0"/>
              <a:t>Для </a:t>
            </a:r>
            <a:r>
              <a:rPr lang="ru-RU" dirty="0" err="1"/>
              <a:t>виконання</a:t>
            </a:r>
            <a:r>
              <a:rPr lang="ru-RU" dirty="0"/>
              <a:t> </a:t>
            </a:r>
            <a:r>
              <a:rPr lang="ru-RU" dirty="0" err="1"/>
              <a:t>якої</a:t>
            </a:r>
            <a:r>
              <a:rPr lang="ru-RU" dirty="0"/>
              <a:t> </a:t>
            </a:r>
            <a:r>
              <a:rPr lang="ru-RU" dirty="0" err="1"/>
              <a:t>роботи</a:t>
            </a:r>
            <a:r>
              <a:rPr lang="ru-RU" dirty="0"/>
              <a:t> вони </a:t>
            </a:r>
            <a:r>
              <a:rPr lang="ru-RU" dirty="0" err="1"/>
              <a:t>потрібні</a:t>
            </a:r>
            <a:r>
              <a:rPr lang="ru-RU" dirty="0"/>
              <a:t>?</a:t>
            </a:r>
            <a:endParaRPr lang="ru-RU" sz="1400" dirty="0"/>
          </a:p>
          <a:p>
            <a:pPr lvl="2"/>
            <a:r>
              <a:rPr lang="ru-RU" dirty="0" err="1"/>
              <a:t>Якими</a:t>
            </a:r>
            <a:r>
              <a:rPr lang="ru-RU" dirty="0"/>
              <a:t> з них я </a:t>
            </a:r>
            <a:r>
              <a:rPr lang="ru-RU" dirty="0" err="1"/>
              <a:t>володію</a:t>
            </a:r>
            <a:r>
              <a:rPr lang="ru-RU" dirty="0"/>
              <a:t>?</a:t>
            </a:r>
            <a:endParaRPr lang="ru-RU" sz="1400" dirty="0"/>
          </a:p>
          <a:p>
            <a:pPr lvl="2"/>
            <a:r>
              <a:rPr lang="ru-RU" dirty="0" err="1"/>
              <a:t>Чи</a:t>
            </a:r>
            <a:r>
              <a:rPr lang="ru-RU" dirty="0"/>
              <a:t> </a:t>
            </a:r>
            <a:r>
              <a:rPr lang="ru-RU" dirty="0" err="1"/>
              <a:t>користується</a:t>
            </a:r>
            <a:r>
              <a:rPr lang="ru-RU" dirty="0"/>
              <a:t> </a:t>
            </a:r>
            <a:r>
              <a:rPr lang="ru-RU" dirty="0" err="1"/>
              <a:t>професія</a:t>
            </a:r>
            <a:r>
              <a:rPr lang="ru-RU" dirty="0"/>
              <a:t> попитом на ринку?</a:t>
            </a:r>
            <a:endParaRPr lang="ru-RU" sz="1400" dirty="0"/>
          </a:p>
          <a:p>
            <a:pPr lvl="2"/>
            <a:r>
              <a:rPr lang="ru-RU" dirty="0"/>
              <a:t>Як і де </a:t>
            </a:r>
            <a:r>
              <a:rPr lang="ru-RU" dirty="0" err="1"/>
              <a:t>її</a:t>
            </a:r>
            <a:r>
              <a:rPr lang="ru-RU" dirty="0"/>
              <a:t> </a:t>
            </a:r>
            <a:r>
              <a:rPr lang="ru-RU" dirty="0" err="1"/>
              <a:t>можна</a:t>
            </a:r>
            <a:r>
              <a:rPr lang="ru-RU" dirty="0"/>
              <a:t>  набути?</a:t>
            </a:r>
            <a:endParaRPr lang="ru-RU" sz="1400" dirty="0"/>
          </a:p>
          <a:p>
            <a:pPr lvl="2"/>
            <a:r>
              <a:rPr lang="ru-RU" dirty="0"/>
              <a:t>Де і як </a:t>
            </a:r>
            <a:r>
              <a:rPr lang="ru-RU" dirty="0" err="1"/>
              <a:t>можна</a:t>
            </a:r>
            <a:r>
              <a:rPr lang="ru-RU" dirty="0"/>
              <a:t> за нею </a:t>
            </a:r>
            <a:r>
              <a:rPr lang="ru-RU" dirty="0" err="1"/>
              <a:t>працевлаштуватись</a:t>
            </a:r>
            <a:r>
              <a:rPr lang="ru-RU" dirty="0"/>
              <a:t>?</a:t>
            </a:r>
            <a:endParaRPr lang="ru-RU" sz="1400" dirty="0"/>
          </a:p>
          <a:p>
            <a:r>
              <a:rPr lang="ru-RU" sz="2400" dirty="0"/>
              <a:t>Для </a:t>
            </a:r>
            <a:r>
              <a:rPr lang="ru-RU" sz="2400" dirty="0" err="1"/>
              <a:t>наступного</a:t>
            </a:r>
            <a:r>
              <a:rPr lang="ru-RU" sz="2400" dirty="0"/>
              <a:t> </a:t>
            </a:r>
            <a:r>
              <a:rPr lang="ru-RU" sz="2400" dirty="0" err="1"/>
              <a:t>кроку</a:t>
            </a:r>
            <a:r>
              <a:rPr lang="ru-RU" sz="2400" dirty="0"/>
              <a:t> </a:t>
            </a:r>
            <a:r>
              <a:rPr lang="ru-RU" sz="2400" dirty="0" err="1"/>
              <a:t>пошуку</a:t>
            </a:r>
            <a:r>
              <a:rPr lang="ru-RU" sz="2400" dirty="0"/>
              <a:t> </a:t>
            </a:r>
            <a:r>
              <a:rPr lang="ru-RU" sz="2400" dirty="0" err="1"/>
              <a:t>роботи</a:t>
            </a:r>
            <a:r>
              <a:rPr lang="ru-RU" sz="2400" dirty="0"/>
              <a:t> </a:t>
            </a:r>
            <a:r>
              <a:rPr lang="ru-RU" sz="2400" dirty="0" err="1"/>
              <a:t>необхідно</a:t>
            </a:r>
            <a:r>
              <a:rPr lang="ru-RU" sz="2400" dirty="0"/>
              <a:t> </a:t>
            </a:r>
            <a:r>
              <a:rPr lang="ru-RU" sz="2400" dirty="0" err="1"/>
              <a:t>підключити</a:t>
            </a:r>
            <a:r>
              <a:rPr lang="ru-RU" sz="2400" dirty="0"/>
              <a:t> роботу з </a:t>
            </a:r>
            <a:r>
              <a:rPr lang="ru-RU" sz="2400" dirty="0" err="1"/>
              <a:t>джерелами</a:t>
            </a:r>
            <a:r>
              <a:rPr lang="ru-RU" sz="2400" dirty="0"/>
              <a:t> </a:t>
            </a:r>
            <a:r>
              <a:rPr lang="ru-RU" sz="2400" dirty="0" err="1"/>
              <a:t>вакансій</a:t>
            </a:r>
            <a:r>
              <a:rPr lang="ru-RU" sz="2400" dirty="0"/>
              <a:t> та </a:t>
            </a:r>
            <a:r>
              <a:rPr lang="ru-RU" sz="2400" dirty="0" err="1"/>
              <a:t>визначити</a:t>
            </a:r>
            <a:r>
              <a:rPr lang="ru-RU" sz="2400" dirty="0"/>
              <a:t> </a:t>
            </a:r>
            <a:r>
              <a:rPr lang="ru-RU" sz="2400" dirty="0" err="1"/>
              <a:t>методи</a:t>
            </a:r>
            <a:r>
              <a:rPr lang="ru-RU" sz="2400" dirty="0"/>
              <a:t> </a:t>
            </a:r>
            <a:r>
              <a:rPr lang="ru-RU" sz="2400" dirty="0" err="1"/>
              <a:t>пошуку</a:t>
            </a:r>
            <a:r>
              <a:rPr lang="ru-RU" sz="2400" dirty="0"/>
              <a:t> </a:t>
            </a:r>
            <a:r>
              <a:rPr lang="ru-RU" sz="2400" dirty="0" err="1"/>
              <a:t>роботи</a:t>
            </a:r>
            <a:r>
              <a:rPr lang="ru-RU" sz="2400" dirty="0"/>
              <a:t>.</a:t>
            </a:r>
            <a:endParaRPr lang="ru-RU" sz="1800" dirty="0"/>
          </a:p>
          <a:p>
            <a:r>
              <a:rPr lang="ru-RU" sz="2400" dirty="0" err="1"/>
              <a:t>Джерелом</a:t>
            </a:r>
            <a:r>
              <a:rPr lang="ru-RU" sz="2400" dirty="0"/>
              <a:t> </a:t>
            </a:r>
            <a:r>
              <a:rPr lang="ru-RU" sz="2400" dirty="0" err="1"/>
              <a:t>вакансій</a:t>
            </a:r>
            <a:r>
              <a:rPr lang="ru-RU" sz="2400" dirty="0"/>
              <a:t> </a:t>
            </a:r>
            <a:r>
              <a:rPr lang="ru-RU" sz="2400" dirty="0" err="1"/>
              <a:t>може</a:t>
            </a:r>
            <a:r>
              <a:rPr lang="ru-RU" sz="2400" dirty="0"/>
              <a:t> бути будь-яка особа </a:t>
            </a:r>
            <a:r>
              <a:rPr lang="ru-RU" sz="2400" dirty="0" err="1"/>
              <a:t>чи</a:t>
            </a:r>
            <a:r>
              <a:rPr lang="ru-RU" sz="2400" dirty="0"/>
              <a:t> </a:t>
            </a:r>
            <a:r>
              <a:rPr lang="ru-RU" sz="2400" dirty="0" err="1"/>
              <a:t>організація</a:t>
            </a:r>
            <a:r>
              <a:rPr lang="ru-RU" sz="2400" dirty="0"/>
              <a:t>, яка </a:t>
            </a:r>
            <a:r>
              <a:rPr lang="ru-RU" sz="2400" dirty="0" err="1"/>
              <a:t>може</a:t>
            </a:r>
            <a:r>
              <a:rPr lang="ru-RU" sz="2400" dirty="0"/>
              <a:t> </a:t>
            </a:r>
            <a:r>
              <a:rPr lang="ru-RU" sz="2400" dirty="0" err="1"/>
              <a:t>запропонувати</a:t>
            </a:r>
            <a:r>
              <a:rPr lang="ru-RU" sz="2400" dirty="0"/>
              <a:t> Вам роботу. </a:t>
            </a:r>
            <a:r>
              <a:rPr lang="ru-RU" sz="2400" dirty="0" err="1"/>
              <a:t>Джерело</a:t>
            </a:r>
            <a:r>
              <a:rPr lang="ru-RU" sz="2400" dirty="0"/>
              <a:t> </a:t>
            </a:r>
            <a:r>
              <a:rPr lang="ru-RU" sz="2400" dirty="0" err="1"/>
              <a:t>вакансій</a:t>
            </a:r>
            <a:r>
              <a:rPr lang="ru-RU" sz="2400" dirty="0"/>
              <a:t> – </a:t>
            </a:r>
            <a:r>
              <a:rPr lang="ru-RU" sz="2400" dirty="0" err="1"/>
              <a:t>це</a:t>
            </a:r>
            <a:r>
              <a:rPr lang="ru-RU" sz="2400" dirty="0"/>
              <a:t> не </a:t>
            </a:r>
            <a:r>
              <a:rPr lang="ru-RU" sz="2400" dirty="0" err="1"/>
              <a:t>тільки</a:t>
            </a:r>
            <a:r>
              <a:rPr lang="ru-RU" sz="2400" dirty="0"/>
              <a:t> </a:t>
            </a:r>
            <a:r>
              <a:rPr lang="ru-RU" sz="2400" dirty="0" err="1"/>
              <a:t>вакансії</a:t>
            </a:r>
            <a:r>
              <a:rPr lang="ru-RU" sz="2400" dirty="0"/>
              <a:t>, про </a:t>
            </a:r>
            <a:r>
              <a:rPr lang="ru-RU" sz="2400" dirty="0" err="1"/>
              <a:t>які</a:t>
            </a:r>
            <a:r>
              <a:rPr lang="ru-RU" sz="2400" dirty="0"/>
              <a:t> </a:t>
            </a:r>
            <a:r>
              <a:rPr lang="ru-RU" sz="2400" dirty="0" err="1"/>
              <a:t>повідомляється</a:t>
            </a:r>
            <a:r>
              <a:rPr lang="ru-RU" sz="2400" dirty="0"/>
              <a:t>, а і </a:t>
            </a:r>
            <a:r>
              <a:rPr lang="ru-RU" sz="2400" dirty="0" err="1"/>
              <a:t>приховані</a:t>
            </a:r>
            <a:r>
              <a:rPr lang="ru-RU" sz="2400" dirty="0"/>
              <a:t> </a:t>
            </a:r>
            <a:r>
              <a:rPr lang="ru-RU" sz="2400" dirty="0" err="1"/>
              <a:t>вакансії</a:t>
            </a:r>
            <a:r>
              <a:rPr lang="ru-RU" sz="2400" dirty="0"/>
              <a:t>.</a:t>
            </a:r>
            <a:endParaRPr lang="ru-RU" sz="18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009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fontScale="62500" lnSpcReduction="20000"/>
          </a:bodyPr>
          <a:lstStyle/>
          <a:p>
            <a:r>
              <a:rPr lang="ru-RU" sz="2400" dirty="0"/>
              <a:t>До </a:t>
            </a:r>
            <a:r>
              <a:rPr lang="ru-RU" sz="2400" b="1" dirty="0" err="1"/>
              <a:t>джерел</a:t>
            </a:r>
            <a:r>
              <a:rPr lang="ru-RU" sz="2400" b="1" dirty="0"/>
              <a:t> </a:t>
            </a:r>
            <a:r>
              <a:rPr lang="ru-RU" sz="2400" b="1" dirty="0" err="1"/>
              <a:t>вакансій</a:t>
            </a:r>
            <a:r>
              <a:rPr lang="ru-RU" sz="2400" dirty="0"/>
              <a:t> </a:t>
            </a:r>
            <a:r>
              <a:rPr lang="ru-RU" sz="2400" dirty="0" err="1"/>
              <a:t>можна</a:t>
            </a:r>
            <a:r>
              <a:rPr lang="ru-RU" sz="2400" dirty="0"/>
              <a:t> </a:t>
            </a:r>
            <a:r>
              <a:rPr lang="ru-RU" sz="2400" dirty="0" err="1"/>
              <a:t>віднести</a:t>
            </a:r>
            <a:r>
              <a:rPr lang="ru-RU" sz="2400" dirty="0"/>
              <a:t>:</a:t>
            </a:r>
            <a:endParaRPr lang="ru-RU" sz="1800" dirty="0"/>
          </a:p>
          <a:p>
            <a:pPr lvl="0"/>
            <a:r>
              <a:rPr lang="ru-RU" sz="2400" dirty="0"/>
              <a:t> </a:t>
            </a:r>
            <a:endParaRPr lang="ru-RU" sz="1800" dirty="0"/>
          </a:p>
          <a:p>
            <a:pPr lvl="1"/>
            <a:r>
              <a:rPr lang="ru-RU" dirty="0" err="1"/>
              <a:t>засоби</a:t>
            </a:r>
            <a:r>
              <a:rPr lang="ru-RU" dirty="0"/>
              <a:t> </a:t>
            </a:r>
            <a:r>
              <a:rPr lang="ru-RU" dirty="0" err="1"/>
              <a:t>масової</a:t>
            </a:r>
            <a:r>
              <a:rPr lang="ru-RU" dirty="0"/>
              <a:t> </a:t>
            </a:r>
            <a:r>
              <a:rPr lang="ru-RU" dirty="0" err="1"/>
              <a:t>інформації</a:t>
            </a:r>
            <a:r>
              <a:rPr lang="ru-RU" dirty="0"/>
              <a:t> (</a:t>
            </a:r>
            <a:r>
              <a:rPr lang="ru-RU" dirty="0" err="1"/>
              <a:t>періодичні</a:t>
            </a:r>
            <a:r>
              <a:rPr lang="ru-RU" dirty="0"/>
              <a:t> </a:t>
            </a:r>
            <a:r>
              <a:rPr lang="ru-RU" dirty="0" err="1"/>
              <a:t>видання</a:t>
            </a:r>
            <a:r>
              <a:rPr lang="ru-RU" dirty="0"/>
              <a:t>: </a:t>
            </a:r>
            <a:r>
              <a:rPr lang="ru-RU" dirty="0" err="1"/>
              <a:t>газети</a:t>
            </a:r>
            <a:r>
              <a:rPr lang="ru-RU" dirty="0"/>
              <a:t>, </a:t>
            </a:r>
            <a:r>
              <a:rPr lang="ru-RU" dirty="0" err="1"/>
              <a:t>журнали</a:t>
            </a:r>
            <a:r>
              <a:rPr lang="ru-RU" dirty="0"/>
              <a:t>; </a:t>
            </a:r>
            <a:r>
              <a:rPr lang="ru-RU" dirty="0" err="1"/>
              <a:t>передачі</a:t>
            </a:r>
            <a:r>
              <a:rPr lang="ru-RU" dirty="0"/>
              <a:t> та </a:t>
            </a:r>
            <a:r>
              <a:rPr lang="ru-RU" dirty="0" err="1"/>
              <a:t>телетексти</a:t>
            </a:r>
            <a:r>
              <a:rPr lang="ru-RU" dirty="0"/>
              <a:t> по </a:t>
            </a:r>
            <a:r>
              <a:rPr lang="ru-RU" dirty="0" err="1"/>
              <a:t>телебаченню</a:t>
            </a:r>
            <a:r>
              <a:rPr lang="ru-RU" dirty="0"/>
              <a:t> та </a:t>
            </a:r>
            <a:r>
              <a:rPr lang="ru-RU" dirty="0" err="1"/>
              <a:t>радіо</a:t>
            </a:r>
            <a:r>
              <a:rPr lang="ru-RU" dirty="0"/>
              <a:t>);</a:t>
            </a:r>
            <a:endParaRPr lang="ru-RU" sz="1600" dirty="0"/>
          </a:p>
          <a:p>
            <a:pPr lvl="1"/>
            <a:r>
              <a:rPr lang="ru-RU" dirty="0" err="1"/>
              <a:t>довідники</a:t>
            </a:r>
            <a:r>
              <a:rPr lang="ru-RU" dirty="0"/>
              <a:t> </a:t>
            </a:r>
            <a:r>
              <a:rPr lang="ru-RU" dirty="0" err="1"/>
              <a:t>місцевих</a:t>
            </a:r>
            <a:r>
              <a:rPr lang="ru-RU" dirty="0"/>
              <a:t> </a:t>
            </a:r>
            <a:r>
              <a:rPr lang="ru-RU" dirty="0" err="1"/>
              <a:t>організацій</a:t>
            </a:r>
            <a:r>
              <a:rPr lang="ru-RU" dirty="0"/>
              <a:t>, </a:t>
            </a:r>
            <a:r>
              <a:rPr lang="ru-RU" dirty="0" err="1"/>
              <a:t>щорічний</a:t>
            </a:r>
            <a:r>
              <a:rPr lang="ru-RU" dirty="0"/>
              <a:t> </a:t>
            </a:r>
            <a:r>
              <a:rPr lang="ru-RU" dirty="0" err="1"/>
              <a:t>телефонний</a:t>
            </a:r>
            <a:r>
              <a:rPr lang="ru-RU" dirty="0"/>
              <a:t> </a:t>
            </a:r>
            <a:r>
              <a:rPr lang="ru-RU" dirty="0" err="1"/>
              <a:t>довідник</a:t>
            </a:r>
            <a:r>
              <a:rPr lang="ru-RU" dirty="0"/>
              <a:t> „</a:t>
            </a:r>
            <a:r>
              <a:rPr lang="ru-RU" dirty="0" err="1"/>
              <a:t>Золоті</a:t>
            </a:r>
            <a:r>
              <a:rPr lang="ru-RU" dirty="0"/>
              <a:t> </a:t>
            </a:r>
            <a:r>
              <a:rPr lang="ru-RU" dirty="0" err="1"/>
              <a:t>сторінки</a:t>
            </a:r>
            <a:r>
              <a:rPr lang="ru-RU" dirty="0"/>
              <a:t> </a:t>
            </a:r>
            <a:r>
              <a:rPr lang="ru-RU" dirty="0" err="1"/>
              <a:t>України</a:t>
            </a:r>
            <a:r>
              <a:rPr lang="ru-RU" dirty="0"/>
              <a:t>”, </a:t>
            </a:r>
            <a:r>
              <a:rPr lang="ru-RU" dirty="0" err="1"/>
              <a:t>видання</a:t>
            </a:r>
            <a:r>
              <a:rPr lang="ru-RU" dirty="0"/>
              <a:t>, </a:t>
            </a:r>
            <a:r>
              <a:rPr lang="ru-RU" dirty="0" err="1"/>
              <a:t>які</a:t>
            </a:r>
            <a:r>
              <a:rPr lang="ru-RU" dirty="0"/>
              <a:t> </a:t>
            </a:r>
            <a:r>
              <a:rPr lang="ru-RU" dirty="0" err="1"/>
              <a:t>висвітлюють</a:t>
            </a:r>
            <a:r>
              <a:rPr lang="ru-RU" dirty="0"/>
              <a:t> </a:t>
            </a:r>
            <a:r>
              <a:rPr lang="ru-RU" dirty="0" err="1"/>
              <a:t>благодійні</a:t>
            </a:r>
            <a:r>
              <a:rPr lang="ru-RU" dirty="0"/>
              <a:t> заходи;</a:t>
            </a:r>
            <a:endParaRPr lang="ru-RU" sz="1600" dirty="0"/>
          </a:p>
          <a:p>
            <a:pPr lvl="1"/>
            <a:r>
              <a:rPr lang="ru-RU" dirty="0" err="1"/>
              <a:t>оголошення</a:t>
            </a:r>
            <a:r>
              <a:rPr lang="ru-RU" dirty="0"/>
              <a:t> про </a:t>
            </a:r>
            <a:r>
              <a:rPr lang="ru-RU" dirty="0" err="1"/>
              <a:t>вакансії</a:t>
            </a:r>
            <a:r>
              <a:rPr lang="ru-RU" dirty="0"/>
              <a:t> на </a:t>
            </a:r>
            <a:r>
              <a:rPr lang="ru-RU" dirty="0" err="1"/>
              <a:t>дошках</a:t>
            </a:r>
            <a:r>
              <a:rPr lang="ru-RU" dirty="0"/>
              <a:t> </a:t>
            </a:r>
            <a:r>
              <a:rPr lang="ru-RU" dirty="0" err="1"/>
              <a:t>оголошень</a:t>
            </a:r>
            <a:r>
              <a:rPr lang="ru-RU" dirty="0"/>
              <a:t> (в </a:t>
            </a:r>
            <a:r>
              <a:rPr lang="ru-RU" dirty="0" err="1"/>
              <a:t>підприємствах</a:t>
            </a:r>
            <a:r>
              <a:rPr lang="ru-RU" dirty="0"/>
              <a:t>, </a:t>
            </a:r>
            <a:r>
              <a:rPr lang="ru-RU" dirty="0" err="1"/>
              <a:t>біля</a:t>
            </a:r>
            <a:r>
              <a:rPr lang="ru-RU" dirty="0"/>
              <a:t> </a:t>
            </a:r>
            <a:r>
              <a:rPr lang="ru-RU" dirty="0" err="1"/>
              <a:t>зупинок</a:t>
            </a:r>
            <a:r>
              <a:rPr lang="ru-RU" dirty="0"/>
              <a:t>), у </a:t>
            </a:r>
            <a:r>
              <a:rPr lang="ru-RU" dirty="0" err="1"/>
              <a:t>транспорті</a:t>
            </a:r>
            <a:r>
              <a:rPr lang="ru-RU" dirty="0"/>
              <a:t> (на </a:t>
            </a:r>
            <a:r>
              <a:rPr lang="ru-RU" dirty="0" err="1"/>
              <a:t>моніторах</a:t>
            </a:r>
            <a:r>
              <a:rPr lang="ru-RU" dirty="0"/>
              <a:t>, </a:t>
            </a:r>
            <a:r>
              <a:rPr lang="ru-RU" dirty="0" err="1"/>
              <a:t>бігуча</a:t>
            </a:r>
            <a:r>
              <a:rPr lang="ru-RU" dirty="0"/>
              <a:t> строка) та </a:t>
            </a:r>
            <a:r>
              <a:rPr lang="ru-RU" dirty="0" err="1"/>
              <a:t>інших</a:t>
            </a:r>
            <a:r>
              <a:rPr lang="ru-RU" dirty="0"/>
              <a:t> </a:t>
            </a:r>
            <a:r>
              <a:rPr lang="ru-RU" dirty="0" err="1"/>
              <a:t>громадських</a:t>
            </a:r>
            <a:r>
              <a:rPr lang="ru-RU" dirty="0"/>
              <a:t> </a:t>
            </a:r>
            <a:r>
              <a:rPr lang="ru-RU" dirty="0" err="1"/>
              <a:t>місцях</a:t>
            </a:r>
            <a:r>
              <a:rPr lang="ru-RU" dirty="0"/>
              <a:t>;</a:t>
            </a:r>
            <a:endParaRPr lang="ru-RU" sz="1600" dirty="0"/>
          </a:p>
          <a:p>
            <a:pPr lvl="1"/>
            <a:r>
              <a:rPr lang="ru-RU" dirty="0" err="1"/>
              <a:t>центри</a:t>
            </a:r>
            <a:r>
              <a:rPr lang="ru-RU" dirty="0"/>
              <a:t> </a:t>
            </a:r>
            <a:r>
              <a:rPr lang="ru-RU" dirty="0" err="1"/>
              <a:t>зайнятості</a:t>
            </a:r>
            <a:r>
              <a:rPr lang="ru-RU" dirty="0"/>
              <a:t> та </a:t>
            </a:r>
            <a:r>
              <a:rPr lang="ru-RU" dirty="0" err="1"/>
              <a:t>приватні</a:t>
            </a:r>
            <a:r>
              <a:rPr lang="ru-RU" dirty="0"/>
              <a:t> </a:t>
            </a:r>
            <a:r>
              <a:rPr lang="ru-RU" dirty="0" err="1"/>
              <a:t>агенції</a:t>
            </a:r>
            <a:r>
              <a:rPr lang="ru-RU" dirty="0"/>
              <a:t>;</a:t>
            </a:r>
            <a:endParaRPr lang="ru-RU" sz="1600" dirty="0"/>
          </a:p>
          <a:p>
            <a:pPr lvl="1"/>
            <a:r>
              <a:rPr lang="ru-RU" dirty="0" err="1"/>
              <a:t>особисті</a:t>
            </a:r>
            <a:r>
              <a:rPr lang="ru-RU" dirty="0"/>
              <a:t> </a:t>
            </a:r>
            <a:r>
              <a:rPr lang="ru-RU" dirty="0" err="1"/>
              <a:t>контакти</a:t>
            </a:r>
            <a:r>
              <a:rPr lang="ru-RU" dirty="0"/>
              <a:t>: </a:t>
            </a:r>
            <a:r>
              <a:rPr lang="ru-RU" dirty="0" err="1"/>
              <a:t>друзі</a:t>
            </a:r>
            <a:r>
              <a:rPr lang="ru-RU" dirty="0"/>
              <a:t>, </a:t>
            </a:r>
            <a:r>
              <a:rPr lang="ru-RU" dirty="0" err="1"/>
              <a:t>колишні</a:t>
            </a:r>
            <a:r>
              <a:rPr lang="ru-RU" dirty="0"/>
              <a:t> </a:t>
            </a:r>
            <a:r>
              <a:rPr lang="ru-RU" dirty="0" err="1"/>
              <a:t>товариші</a:t>
            </a:r>
            <a:r>
              <a:rPr lang="ru-RU" dirty="0"/>
              <a:t> по </a:t>
            </a:r>
            <a:r>
              <a:rPr lang="ru-RU" dirty="0" err="1"/>
              <a:t>роботі</a:t>
            </a:r>
            <a:r>
              <a:rPr lang="ru-RU" dirty="0"/>
              <a:t>, </a:t>
            </a:r>
            <a:r>
              <a:rPr lang="ru-RU" dirty="0" err="1"/>
              <a:t>родичі</a:t>
            </a:r>
            <a:r>
              <a:rPr lang="ru-RU" dirty="0"/>
              <a:t>;</a:t>
            </a:r>
            <a:endParaRPr lang="ru-RU" sz="1600" dirty="0"/>
          </a:p>
          <a:p>
            <a:pPr lvl="1"/>
            <a:r>
              <a:rPr lang="ru-RU" dirty="0" err="1"/>
              <a:t>Інтернет</a:t>
            </a:r>
            <a:r>
              <a:rPr lang="ru-RU" dirty="0"/>
              <a:t>;</a:t>
            </a:r>
            <a:endParaRPr lang="ru-RU" sz="1600" dirty="0"/>
          </a:p>
          <a:p>
            <a:pPr lvl="1"/>
            <a:r>
              <a:rPr lang="ru-RU" dirty="0" err="1"/>
              <a:t>різні</a:t>
            </a:r>
            <a:r>
              <a:rPr lang="ru-RU" dirty="0"/>
              <a:t> </a:t>
            </a:r>
            <a:r>
              <a:rPr lang="ru-RU" dirty="0" err="1"/>
              <a:t>масові</a:t>
            </a:r>
            <a:r>
              <a:rPr lang="ru-RU" dirty="0"/>
              <a:t> </a:t>
            </a:r>
            <a:r>
              <a:rPr lang="ru-RU" dirty="0" err="1"/>
              <a:t>інформаційні</a:t>
            </a:r>
            <a:r>
              <a:rPr lang="ru-RU" dirty="0"/>
              <a:t> заходи (ярмарки </a:t>
            </a:r>
            <a:r>
              <a:rPr lang="ru-RU" dirty="0" err="1"/>
              <a:t>вакансій</a:t>
            </a:r>
            <a:r>
              <a:rPr lang="ru-RU" dirty="0"/>
              <a:t>, </a:t>
            </a:r>
            <a:r>
              <a:rPr lang="ru-RU" dirty="0" err="1"/>
              <a:t>аукціони</a:t>
            </a:r>
            <a:r>
              <a:rPr lang="ru-RU" dirty="0"/>
              <a:t> </a:t>
            </a:r>
            <a:r>
              <a:rPr lang="ru-RU" dirty="0" err="1"/>
              <a:t>спеціалістів</a:t>
            </a:r>
            <a:r>
              <a:rPr lang="ru-RU" dirty="0"/>
              <a:t>, </a:t>
            </a:r>
            <a:r>
              <a:rPr lang="ru-RU" dirty="0" err="1"/>
              <a:t>дні</a:t>
            </a:r>
            <a:r>
              <a:rPr lang="ru-RU" dirty="0"/>
              <a:t>  </a:t>
            </a:r>
            <a:r>
              <a:rPr lang="ru-RU" dirty="0" err="1"/>
              <a:t>інформацій</a:t>
            </a:r>
            <a:r>
              <a:rPr lang="ru-RU" dirty="0"/>
              <a:t> та </a:t>
            </a:r>
            <a:r>
              <a:rPr lang="ru-RU" dirty="0" err="1"/>
              <a:t>відкритих</a:t>
            </a:r>
            <a:r>
              <a:rPr lang="ru-RU" dirty="0"/>
              <a:t> дверей </a:t>
            </a:r>
            <a:r>
              <a:rPr lang="ru-RU" dirty="0" err="1"/>
              <a:t>тощо</a:t>
            </a:r>
            <a:r>
              <a:rPr lang="ru-RU" dirty="0"/>
              <a:t>)</a:t>
            </a:r>
            <a:endParaRPr lang="ru-RU" sz="1600" dirty="0"/>
          </a:p>
          <a:p>
            <a:pPr lvl="1"/>
            <a:r>
              <a:rPr lang="ru-RU" dirty="0" err="1"/>
              <a:t>спілки</a:t>
            </a:r>
            <a:r>
              <a:rPr lang="ru-RU" dirty="0"/>
              <a:t>, </a:t>
            </a:r>
            <a:r>
              <a:rPr lang="ru-RU" dirty="0" err="1"/>
              <a:t>бібліотеки</a:t>
            </a:r>
            <a:endParaRPr lang="ru-RU" sz="1600" dirty="0"/>
          </a:p>
          <a:p>
            <a:r>
              <a:rPr lang="ru-RU" sz="2400" b="1" i="1" dirty="0"/>
              <a:t>Де </a:t>
            </a:r>
            <a:r>
              <a:rPr lang="ru-RU" sz="2400" b="1" i="1" dirty="0" err="1"/>
              <a:t>слід</a:t>
            </a:r>
            <a:r>
              <a:rPr lang="ru-RU" sz="2400" b="1" i="1" dirty="0"/>
              <a:t> </a:t>
            </a:r>
            <a:r>
              <a:rPr lang="ru-RU" sz="2400" b="1" i="1" dirty="0" err="1"/>
              <a:t>шукати</a:t>
            </a:r>
            <a:r>
              <a:rPr lang="ru-RU" sz="2400" b="1" i="1" dirty="0"/>
              <a:t> </a:t>
            </a:r>
            <a:r>
              <a:rPr lang="ru-RU" sz="2400" b="1" i="1" dirty="0" err="1"/>
              <a:t>вакансії</a:t>
            </a:r>
            <a:r>
              <a:rPr lang="ru-RU" sz="2400" b="1" i="1" dirty="0"/>
              <a:t>?</a:t>
            </a:r>
            <a:endParaRPr lang="ru-RU" sz="1800" b="1" i="1" dirty="0"/>
          </a:p>
          <a:p>
            <a:r>
              <a:rPr lang="ru-RU" sz="2400" b="1" dirty="0" err="1"/>
              <a:t>Проглядайте</a:t>
            </a:r>
            <a:r>
              <a:rPr lang="ru-RU" sz="2400" b="1" dirty="0"/>
              <a:t> </a:t>
            </a:r>
            <a:r>
              <a:rPr lang="ru-RU" sz="2400" b="1" dirty="0" err="1"/>
              <a:t>газети</a:t>
            </a:r>
            <a:r>
              <a:rPr lang="ru-RU" sz="2400" b="1" dirty="0"/>
              <a:t>, </a:t>
            </a:r>
            <a:r>
              <a:rPr lang="ru-RU" sz="2400" b="1" dirty="0" err="1"/>
              <a:t>журнали</a:t>
            </a:r>
            <a:r>
              <a:rPr lang="ru-RU" sz="2400" b="1" dirty="0"/>
              <a:t>. </a:t>
            </a:r>
            <a:r>
              <a:rPr lang="ru-RU" sz="2400" dirty="0" err="1"/>
              <a:t>Продивляйтесь</a:t>
            </a:r>
            <a:r>
              <a:rPr lang="ru-RU" sz="2400" dirty="0"/>
              <a:t> будь-</a:t>
            </a:r>
            <a:r>
              <a:rPr lang="ru-RU" sz="2400" dirty="0" err="1"/>
              <a:t>які</a:t>
            </a:r>
            <a:r>
              <a:rPr lang="ru-RU" sz="2400" dirty="0"/>
              <a:t> </a:t>
            </a:r>
            <a:r>
              <a:rPr lang="ru-RU" sz="2400" dirty="0" err="1"/>
              <a:t>газети</a:t>
            </a:r>
            <a:r>
              <a:rPr lang="ru-RU" sz="2400" dirty="0"/>
              <a:t>, </a:t>
            </a:r>
            <a:r>
              <a:rPr lang="ru-RU" sz="2400" dirty="0" err="1"/>
              <a:t>що</a:t>
            </a:r>
            <a:r>
              <a:rPr lang="ru-RU" sz="2400" dirty="0"/>
              <a:t> </a:t>
            </a:r>
            <a:r>
              <a:rPr lang="ru-RU" sz="2400" dirty="0" err="1"/>
              <a:t>можуть</a:t>
            </a:r>
            <a:r>
              <a:rPr lang="ru-RU" sz="2400" dirty="0"/>
              <a:t> нести </a:t>
            </a:r>
            <a:r>
              <a:rPr lang="ru-RU" sz="2400" dirty="0" err="1"/>
              <a:t>інформацію</a:t>
            </a:r>
            <a:r>
              <a:rPr lang="ru-RU" sz="2400" dirty="0"/>
              <a:t> про </a:t>
            </a:r>
            <a:r>
              <a:rPr lang="ru-RU" sz="2400" dirty="0" err="1"/>
              <a:t>відкриті</a:t>
            </a:r>
            <a:r>
              <a:rPr lang="ru-RU" sz="2400" dirty="0"/>
              <a:t> </a:t>
            </a:r>
            <a:r>
              <a:rPr lang="ru-RU" sz="2400" dirty="0" err="1"/>
              <a:t>вакансії</a:t>
            </a:r>
            <a:r>
              <a:rPr lang="ru-RU" sz="2400" dirty="0"/>
              <a:t>. </a:t>
            </a:r>
            <a:r>
              <a:rPr lang="ru-RU" sz="2400" dirty="0" err="1"/>
              <a:t>Це</a:t>
            </a:r>
            <a:r>
              <a:rPr lang="ru-RU" sz="2400" dirty="0"/>
              <a:t> </a:t>
            </a:r>
            <a:r>
              <a:rPr lang="ru-RU" sz="2400" dirty="0" err="1"/>
              <a:t>дасть</a:t>
            </a:r>
            <a:r>
              <a:rPr lang="ru-RU" sz="2400" dirty="0"/>
              <a:t> Вам </a:t>
            </a:r>
            <a:r>
              <a:rPr lang="ru-RU" sz="2400" dirty="0" err="1"/>
              <a:t>можливість</a:t>
            </a:r>
            <a:r>
              <a:rPr lang="ru-RU" sz="2400" dirty="0"/>
              <a:t> </a:t>
            </a:r>
            <a:r>
              <a:rPr lang="ru-RU" sz="2400" dirty="0" err="1"/>
              <a:t>зробити</a:t>
            </a:r>
            <a:r>
              <a:rPr lang="ru-RU" sz="2400" dirty="0"/>
              <a:t> </a:t>
            </a:r>
            <a:r>
              <a:rPr lang="ru-RU" sz="2400" dirty="0" err="1"/>
              <a:t>пробні</a:t>
            </a:r>
            <a:r>
              <a:rPr lang="ru-RU" sz="2400" dirty="0"/>
              <a:t> </a:t>
            </a:r>
            <a:r>
              <a:rPr lang="ru-RU" sz="2400" dirty="0" err="1"/>
              <a:t>телефонні</a:t>
            </a:r>
            <a:r>
              <a:rPr lang="ru-RU" sz="2400" dirty="0"/>
              <a:t> </a:t>
            </a:r>
            <a:r>
              <a:rPr lang="ru-RU" sz="2400" dirty="0" err="1"/>
              <a:t>дзвінки</a:t>
            </a:r>
            <a:r>
              <a:rPr lang="ru-RU" sz="2400" dirty="0"/>
              <a:t>, </a:t>
            </a:r>
            <a:r>
              <a:rPr lang="ru-RU" sz="2400" dirty="0" err="1"/>
              <a:t>надсилати</a:t>
            </a:r>
            <a:r>
              <a:rPr lang="ru-RU" sz="2400" dirty="0"/>
              <a:t> </a:t>
            </a:r>
            <a:r>
              <a:rPr lang="ru-RU" sz="2400" dirty="0" err="1"/>
              <a:t>листи</a:t>
            </a:r>
            <a:r>
              <a:rPr lang="ru-RU" sz="2400" dirty="0"/>
              <a:t> та </a:t>
            </a:r>
            <a:r>
              <a:rPr lang="ru-RU" sz="2400" dirty="0" err="1"/>
              <a:t>інше</a:t>
            </a:r>
            <a:r>
              <a:rPr lang="ru-RU" sz="2400" dirty="0"/>
              <a:t>. </a:t>
            </a:r>
            <a:r>
              <a:rPr lang="ru-RU" sz="2400" dirty="0" err="1"/>
              <a:t>Особливу</a:t>
            </a:r>
            <a:r>
              <a:rPr lang="ru-RU" sz="2400" dirty="0"/>
              <a:t> </a:t>
            </a:r>
            <a:r>
              <a:rPr lang="ru-RU" sz="2400" dirty="0" err="1"/>
              <a:t>увагу</a:t>
            </a:r>
            <a:r>
              <a:rPr lang="ru-RU" sz="2400" dirty="0"/>
              <a:t> </a:t>
            </a:r>
            <a:r>
              <a:rPr lang="ru-RU" sz="2400" dirty="0" err="1"/>
              <a:t>приділяйте</a:t>
            </a:r>
            <a:r>
              <a:rPr lang="ru-RU" sz="2400" dirty="0"/>
              <a:t> </a:t>
            </a:r>
            <a:r>
              <a:rPr lang="ru-RU" sz="2400" dirty="0" err="1"/>
              <a:t>публікаціям</a:t>
            </a:r>
            <a:r>
              <a:rPr lang="ru-RU" sz="2400" dirty="0"/>
              <a:t> про:</a:t>
            </a:r>
            <a:endParaRPr lang="ru-RU" sz="2000" dirty="0"/>
          </a:p>
          <a:p>
            <a:pPr lvl="2"/>
            <a:r>
              <a:rPr lang="ru-RU" dirty="0" err="1"/>
              <a:t>нові</a:t>
            </a:r>
            <a:r>
              <a:rPr lang="ru-RU" dirty="0"/>
              <a:t> </a:t>
            </a:r>
            <a:r>
              <a:rPr lang="ru-RU" dirty="0" err="1"/>
              <a:t>підприємства</a:t>
            </a:r>
            <a:r>
              <a:rPr lang="ru-RU" dirty="0"/>
              <a:t>, </a:t>
            </a:r>
            <a:r>
              <a:rPr lang="ru-RU" dirty="0" err="1"/>
              <a:t>які</a:t>
            </a:r>
            <a:r>
              <a:rPr lang="ru-RU" dirty="0"/>
              <a:t> </a:t>
            </a:r>
            <a:r>
              <a:rPr lang="ru-RU" dirty="0" err="1"/>
              <a:t>відкриваються</a:t>
            </a:r>
            <a:r>
              <a:rPr lang="ru-RU" dirty="0"/>
              <a:t> у </a:t>
            </a:r>
            <a:r>
              <a:rPr lang="ru-RU" dirty="0" err="1"/>
              <a:t>місцевості</a:t>
            </a:r>
            <a:r>
              <a:rPr lang="ru-RU" dirty="0"/>
              <a:t>, де Ви </a:t>
            </a:r>
            <a:r>
              <a:rPr lang="ru-RU" dirty="0" err="1"/>
              <a:t>мешкаєте</a:t>
            </a:r>
            <a:r>
              <a:rPr lang="ru-RU" dirty="0"/>
              <a:t>;</a:t>
            </a:r>
            <a:endParaRPr lang="ru-RU" sz="1400" dirty="0"/>
          </a:p>
          <a:p>
            <a:pPr lvl="2"/>
            <a:r>
              <a:rPr lang="ru-RU" dirty="0" err="1"/>
              <a:t>підприємства</a:t>
            </a:r>
            <a:r>
              <a:rPr lang="ru-RU" dirty="0"/>
              <a:t>, </a:t>
            </a:r>
            <a:r>
              <a:rPr lang="ru-RU" dirty="0" err="1"/>
              <a:t>які</a:t>
            </a:r>
            <a:r>
              <a:rPr lang="ru-RU" dirty="0"/>
              <a:t> </a:t>
            </a:r>
            <a:r>
              <a:rPr lang="ru-RU" dirty="0" err="1"/>
              <a:t>нещодавно</a:t>
            </a:r>
            <a:r>
              <a:rPr lang="ru-RU" dirty="0"/>
              <a:t> </a:t>
            </a:r>
            <a:r>
              <a:rPr lang="ru-RU" dirty="0" err="1"/>
              <a:t>уклали</a:t>
            </a:r>
            <a:r>
              <a:rPr lang="ru-RU" dirty="0"/>
              <a:t> </a:t>
            </a:r>
            <a:r>
              <a:rPr lang="ru-RU" dirty="0" err="1"/>
              <a:t>нові</a:t>
            </a:r>
            <a:r>
              <a:rPr lang="ru-RU" dirty="0"/>
              <a:t> </a:t>
            </a:r>
            <a:r>
              <a:rPr lang="ru-RU" dirty="0" err="1"/>
              <a:t>контракти</a:t>
            </a:r>
            <a:r>
              <a:rPr lang="ru-RU" dirty="0"/>
              <a:t> і </a:t>
            </a:r>
            <a:r>
              <a:rPr lang="ru-RU" dirty="0" err="1"/>
              <a:t>мають</a:t>
            </a:r>
            <a:r>
              <a:rPr lang="ru-RU" dirty="0"/>
              <a:t> потребу в </a:t>
            </a:r>
            <a:r>
              <a:rPr lang="ru-RU" dirty="0" err="1"/>
              <a:t>додатковому</a:t>
            </a:r>
            <a:r>
              <a:rPr lang="ru-RU" dirty="0"/>
              <a:t> </a:t>
            </a:r>
            <a:r>
              <a:rPr lang="ru-RU" dirty="0" err="1"/>
              <a:t>штаті</a:t>
            </a:r>
            <a:r>
              <a:rPr lang="ru-RU" dirty="0"/>
              <a:t> </a:t>
            </a:r>
            <a:r>
              <a:rPr lang="ru-RU" dirty="0" err="1"/>
              <a:t>працівників</a:t>
            </a:r>
            <a:r>
              <a:rPr lang="ru-RU" dirty="0"/>
              <a:t>;</a:t>
            </a:r>
            <a:endParaRPr lang="ru-RU" sz="1400" dirty="0"/>
          </a:p>
          <a:p>
            <a:pPr lvl="2"/>
            <a:r>
              <a:rPr lang="ru-RU" dirty="0" err="1"/>
              <a:t>підприємства</a:t>
            </a:r>
            <a:r>
              <a:rPr lang="ru-RU" dirty="0"/>
              <a:t>, </a:t>
            </a:r>
            <a:r>
              <a:rPr lang="ru-RU" dirty="0" err="1"/>
              <a:t>які</a:t>
            </a:r>
            <a:r>
              <a:rPr lang="ru-RU" dirty="0"/>
              <a:t> </a:t>
            </a:r>
            <a:r>
              <a:rPr lang="ru-RU" dirty="0" err="1"/>
              <a:t>можуть</a:t>
            </a:r>
            <a:r>
              <a:rPr lang="ru-RU" dirty="0"/>
              <a:t> </a:t>
            </a:r>
            <a:r>
              <a:rPr lang="ru-RU" dirty="0" err="1"/>
              <a:t>розширюватись</a:t>
            </a:r>
            <a:r>
              <a:rPr lang="ru-RU" dirty="0"/>
              <a:t> та </a:t>
            </a:r>
            <a:r>
              <a:rPr lang="ru-RU" dirty="0" err="1"/>
              <a:t>відкривати</a:t>
            </a:r>
            <a:r>
              <a:rPr lang="ru-RU" dirty="0"/>
              <a:t> </a:t>
            </a:r>
            <a:r>
              <a:rPr lang="ru-RU" dirty="0" err="1"/>
              <a:t>філії</a:t>
            </a:r>
            <a:r>
              <a:rPr lang="ru-RU" dirty="0"/>
              <a:t>.</a:t>
            </a:r>
            <a:endParaRPr lang="ru-RU" sz="1400" dirty="0"/>
          </a:p>
          <a:p>
            <a:r>
              <a:rPr lang="ru-RU" sz="2400" b="1" dirty="0" err="1"/>
              <a:t>Ретельно</a:t>
            </a:r>
            <a:r>
              <a:rPr lang="ru-RU" sz="2400" b="1" dirty="0"/>
              <a:t> читайте </a:t>
            </a:r>
            <a:r>
              <a:rPr lang="ru-RU" sz="2400" b="1" dirty="0" err="1"/>
              <a:t>публікації</a:t>
            </a:r>
            <a:r>
              <a:rPr lang="ru-RU" sz="2400" b="1" dirty="0"/>
              <a:t> про:</a:t>
            </a:r>
            <a:endParaRPr lang="ru-RU" sz="1800" dirty="0"/>
          </a:p>
          <a:p>
            <a:pPr lvl="2"/>
            <a:r>
              <a:rPr lang="ru-RU" dirty="0" err="1"/>
              <a:t>нові</a:t>
            </a:r>
            <a:r>
              <a:rPr lang="ru-RU" dirty="0"/>
              <a:t> </a:t>
            </a:r>
            <a:r>
              <a:rPr lang="ru-RU" dirty="0" err="1"/>
              <a:t>підприємства</a:t>
            </a:r>
            <a:r>
              <a:rPr lang="ru-RU" dirty="0"/>
              <a:t>, </a:t>
            </a:r>
            <a:r>
              <a:rPr lang="ru-RU" dirty="0" err="1"/>
              <a:t>які</a:t>
            </a:r>
            <a:r>
              <a:rPr lang="ru-RU" dirty="0"/>
              <a:t> </a:t>
            </a:r>
            <a:r>
              <a:rPr lang="ru-RU" dirty="0" err="1"/>
              <a:t>відкриваються</a:t>
            </a:r>
            <a:r>
              <a:rPr lang="ru-RU" dirty="0"/>
              <a:t>;</a:t>
            </a:r>
            <a:endParaRPr lang="ru-RU" sz="1400" dirty="0"/>
          </a:p>
          <a:p>
            <a:pPr lvl="2"/>
            <a:r>
              <a:rPr lang="ru-RU" dirty="0" err="1"/>
              <a:t>підприємства</a:t>
            </a:r>
            <a:r>
              <a:rPr lang="ru-RU" dirty="0"/>
              <a:t>, </a:t>
            </a:r>
            <a:r>
              <a:rPr lang="ru-RU" dirty="0" err="1"/>
              <a:t>які</a:t>
            </a:r>
            <a:r>
              <a:rPr lang="ru-RU" dirty="0"/>
              <a:t> </a:t>
            </a:r>
            <a:r>
              <a:rPr lang="ru-RU" dirty="0" err="1"/>
              <a:t>переїжджають</a:t>
            </a:r>
            <a:r>
              <a:rPr lang="ru-RU" dirty="0"/>
              <a:t> у Вашу </a:t>
            </a:r>
            <a:r>
              <a:rPr lang="ru-RU" dirty="0" err="1"/>
              <a:t>місцевість</a:t>
            </a:r>
            <a:r>
              <a:rPr lang="ru-RU" dirty="0"/>
              <a:t>;</a:t>
            </a:r>
            <a:endParaRPr lang="ru-RU" sz="1400" dirty="0"/>
          </a:p>
          <a:p>
            <a:pPr lvl="2"/>
            <a:r>
              <a:rPr lang="ru-RU" dirty="0" err="1"/>
              <a:t>підписання</a:t>
            </a:r>
            <a:r>
              <a:rPr lang="ru-RU" dirty="0"/>
              <a:t> </a:t>
            </a:r>
            <a:r>
              <a:rPr lang="ru-RU" dirty="0" err="1"/>
              <a:t>контрактів</a:t>
            </a:r>
            <a:r>
              <a:rPr lang="ru-RU" dirty="0"/>
              <a:t> </a:t>
            </a:r>
            <a:r>
              <a:rPr lang="ru-RU" dirty="0" err="1"/>
              <a:t>підприємствами</a:t>
            </a:r>
            <a:r>
              <a:rPr lang="ru-RU" dirty="0"/>
              <a:t>, </a:t>
            </a:r>
            <a:r>
              <a:rPr lang="ru-RU" dirty="0" err="1"/>
              <a:t>які</a:t>
            </a:r>
            <a:r>
              <a:rPr lang="ru-RU" dirty="0"/>
              <a:t> </a:t>
            </a:r>
            <a:r>
              <a:rPr lang="ru-RU" dirty="0" err="1"/>
              <a:t>обумовлюють</a:t>
            </a:r>
            <a:r>
              <a:rPr lang="ru-RU" dirty="0"/>
              <a:t> </a:t>
            </a:r>
            <a:r>
              <a:rPr lang="ru-RU" dirty="0" err="1"/>
              <a:t>збільшення</a:t>
            </a:r>
            <a:r>
              <a:rPr lang="ru-RU" dirty="0"/>
              <a:t> штату </a:t>
            </a:r>
            <a:r>
              <a:rPr lang="ru-RU" dirty="0" err="1"/>
              <a:t>робітників</a:t>
            </a:r>
            <a:r>
              <a:rPr lang="ru-RU" dirty="0"/>
              <a:t>;</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079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fontScale="70000" lnSpcReduction="20000"/>
          </a:bodyPr>
          <a:lstStyle/>
          <a:p>
            <a:pPr lvl="2"/>
            <a:r>
              <a:rPr lang="ru-RU" dirty="0" err="1"/>
              <a:t>розширення</a:t>
            </a:r>
            <a:r>
              <a:rPr lang="ru-RU" dirty="0"/>
              <a:t> </a:t>
            </a:r>
            <a:r>
              <a:rPr lang="ru-RU" dirty="0" err="1"/>
              <a:t>підприємств</a:t>
            </a:r>
            <a:r>
              <a:rPr lang="ru-RU" dirty="0"/>
              <a:t>, </a:t>
            </a:r>
            <a:r>
              <a:rPr lang="ru-RU" dirty="0" err="1"/>
              <a:t>відкриття</a:t>
            </a:r>
            <a:r>
              <a:rPr lang="ru-RU" dirty="0"/>
              <a:t> </a:t>
            </a:r>
            <a:r>
              <a:rPr lang="ru-RU" dirty="0" err="1"/>
              <a:t>дочірніх</a:t>
            </a:r>
            <a:r>
              <a:rPr lang="ru-RU" dirty="0"/>
              <a:t> </a:t>
            </a:r>
            <a:r>
              <a:rPr lang="ru-RU" dirty="0" err="1"/>
              <a:t>підприємств</a:t>
            </a:r>
            <a:r>
              <a:rPr lang="ru-RU" dirty="0"/>
              <a:t> </a:t>
            </a:r>
            <a:r>
              <a:rPr lang="ru-RU" dirty="0" err="1"/>
              <a:t>або</a:t>
            </a:r>
            <a:r>
              <a:rPr lang="ru-RU" dirty="0"/>
              <a:t> </a:t>
            </a:r>
            <a:r>
              <a:rPr lang="ru-RU" dirty="0" err="1"/>
              <a:t>філіалів</a:t>
            </a:r>
            <a:r>
              <a:rPr lang="ru-RU" dirty="0"/>
              <a:t>.</a:t>
            </a:r>
            <a:endParaRPr lang="ru-RU" sz="1400" dirty="0"/>
          </a:p>
          <a:p>
            <a:r>
              <a:rPr lang="ru-RU" sz="2400" b="1" i="1" dirty="0" err="1"/>
              <a:t>Телебачення</a:t>
            </a:r>
            <a:r>
              <a:rPr lang="ru-RU" sz="2400" b="1" i="1" dirty="0"/>
              <a:t> та </a:t>
            </a:r>
            <a:r>
              <a:rPr lang="ru-RU" sz="2400" b="1" i="1" dirty="0" err="1"/>
              <a:t>радіо</a:t>
            </a:r>
            <a:endParaRPr lang="ru-RU" sz="1800" b="1" i="1" dirty="0"/>
          </a:p>
          <a:p>
            <a:pPr lvl="0"/>
            <a:r>
              <a:rPr lang="ru-RU" sz="2400" dirty="0" err="1"/>
              <a:t>отримання</a:t>
            </a:r>
            <a:r>
              <a:rPr lang="ru-RU" sz="2400" dirty="0"/>
              <a:t> </a:t>
            </a:r>
            <a:r>
              <a:rPr lang="ru-RU" sz="2400" dirty="0" err="1"/>
              <a:t>інформації</a:t>
            </a:r>
            <a:r>
              <a:rPr lang="ru-RU" sz="2400" dirty="0"/>
              <a:t> про </a:t>
            </a:r>
            <a:r>
              <a:rPr lang="ru-RU" sz="2400" dirty="0" err="1"/>
              <a:t>новостворені</a:t>
            </a:r>
            <a:r>
              <a:rPr lang="ru-RU" sz="2400" dirty="0"/>
              <a:t> </a:t>
            </a:r>
            <a:r>
              <a:rPr lang="ru-RU" sz="2400" dirty="0" err="1"/>
              <a:t>підприємства</a:t>
            </a:r>
            <a:r>
              <a:rPr lang="ru-RU" sz="2400" dirty="0"/>
              <a:t>, </a:t>
            </a:r>
            <a:r>
              <a:rPr lang="ru-RU" sz="2400" dirty="0" err="1"/>
              <a:t>організації</a:t>
            </a:r>
            <a:r>
              <a:rPr lang="ru-RU" sz="2400" dirty="0"/>
              <a:t> та установи;</a:t>
            </a:r>
            <a:endParaRPr lang="ru-RU" sz="1800" dirty="0"/>
          </a:p>
          <a:p>
            <a:pPr lvl="0"/>
            <a:r>
              <a:rPr lang="ru-RU" sz="2400" dirty="0" err="1"/>
              <a:t>ювілейні</a:t>
            </a:r>
            <a:r>
              <a:rPr lang="ru-RU" sz="2400" dirty="0"/>
              <a:t> </a:t>
            </a:r>
            <a:r>
              <a:rPr lang="ru-RU" sz="2400" dirty="0" err="1"/>
              <a:t>випуски</a:t>
            </a:r>
            <a:r>
              <a:rPr lang="ru-RU" sz="2400" dirty="0"/>
              <a:t> з </a:t>
            </a:r>
            <a:r>
              <a:rPr lang="ru-RU" sz="2400" dirty="0" err="1"/>
              <a:t>історії</a:t>
            </a:r>
            <a:r>
              <a:rPr lang="ru-RU" sz="2400" dirty="0"/>
              <a:t> </a:t>
            </a:r>
            <a:r>
              <a:rPr lang="ru-RU" sz="2400" dirty="0" err="1"/>
              <a:t>підприємств</a:t>
            </a:r>
            <a:r>
              <a:rPr lang="ru-RU" sz="2400" dirty="0"/>
              <a:t>, </a:t>
            </a:r>
            <a:r>
              <a:rPr lang="ru-RU" sz="2400" dirty="0" err="1"/>
              <a:t>організацій</a:t>
            </a:r>
            <a:r>
              <a:rPr lang="ru-RU" sz="2400" dirty="0"/>
              <a:t> та </a:t>
            </a:r>
            <a:r>
              <a:rPr lang="ru-RU" sz="2400" dirty="0" err="1"/>
              <a:t>установ</a:t>
            </a:r>
            <a:r>
              <a:rPr lang="ru-RU" sz="2400" dirty="0"/>
              <a:t>,</a:t>
            </a:r>
            <a:endParaRPr lang="ru-RU" sz="1800" dirty="0"/>
          </a:p>
          <a:p>
            <a:pPr lvl="0"/>
            <a:r>
              <a:rPr lang="ru-RU" sz="2400" dirty="0"/>
              <a:t>про </a:t>
            </a:r>
            <a:r>
              <a:rPr lang="ru-RU" sz="2400" dirty="0" err="1"/>
              <a:t>використання</a:t>
            </a:r>
            <a:r>
              <a:rPr lang="ru-RU" sz="2400" dirty="0"/>
              <a:t> </a:t>
            </a:r>
            <a:r>
              <a:rPr lang="ru-RU" sz="2400" dirty="0" err="1"/>
              <a:t>новітніх</a:t>
            </a:r>
            <a:r>
              <a:rPr lang="ru-RU" sz="2400" dirty="0"/>
              <a:t> </a:t>
            </a:r>
            <a:r>
              <a:rPr lang="ru-RU" sz="2400" dirty="0" err="1"/>
              <a:t>технологій</a:t>
            </a:r>
            <a:r>
              <a:rPr lang="ru-RU" sz="2400" dirty="0"/>
              <a:t> на </a:t>
            </a:r>
            <a:r>
              <a:rPr lang="ru-RU" sz="2400" dirty="0" err="1"/>
              <a:t>підприємствах</a:t>
            </a:r>
            <a:r>
              <a:rPr lang="ru-RU" sz="2400" dirty="0"/>
              <a:t>, </a:t>
            </a:r>
            <a:r>
              <a:rPr lang="ru-RU" sz="2400" dirty="0" err="1"/>
              <a:t>організаціях</a:t>
            </a:r>
            <a:r>
              <a:rPr lang="ru-RU" sz="2400" dirty="0"/>
              <a:t> та </a:t>
            </a:r>
            <a:r>
              <a:rPr lang="ru-RU" sz="2400" dirty="0" err="1"/>
              <a:t>установах</a:t>
            </a:r>
            <a:r>
              <a:rPr lang="ru-RU" sz="2400" dirty="0"/>
              <a:t>.</a:t>
            </a:r>
            <a:endParaRPr lang="ru-RU" sz="1800" dirty="0"/>
          </a:p>
          <a:p>
            <a:r>
              <a:rPr lang="ru-RU" sz="2400" b="1" i="1" dirty="0" err="1"/>
              <a:t>Центри</a:t>
            </a:r>
            <a:r>
              <a:rPr lang="ru-RU" sz="2400" b="1" i="1" dirty="0"/>
              <a:t> </a:t>
            </a:r>
            <a:r>
              <a:rPr lang="ru-RU" sz="2400" b="1" i="1" dirty="0" err="1"/>
              <a:t>зайнятості</a:t>
            </a:r>
            <a:endParaRPr lang="ru-RU" sz="1800" b="1" i="1" dirty="0"/>
          </a:p>
          <a:p>
            <a:r>
              <a:rPr lang="ru-RU" sz="2400" dirty="0"/>
              <a:t>Регулярно </a:t>
            </a:r>
            <a:r>
              <a:rPr lang="ru-RU" sz="2400" dirty="0" err="1"/>
              <a:t>ознайомлюйтесь</a:t>
            </a:r>
            <a:r>
              <a:rPr lang="ru-RU" sz="2400" dirty="0"/>
              <a:t> з </a:t>
            </a:r>
            <a:r>
              <a:rPr lang="ru-RU" sz="2400" dirty="0" err="1"/>
              <a:t>інформацією</a:t>
            </a:r>
            <a:r>
              <a:rPr lang="ru-RU" sz="2400" dirty="0"/>
              <a:t> про </a:t>
            </a:r>
            <a:r>
              <a:rPr lang="ru-RU" sz="2400" dirty="0" err="1"/>
              <a:t>вакансії</a:t>
            </a:r>
            <a:r>
              <a:rPr lang="ru-RU" sz="2400" dirty="0"/>
              <a:t>, </a:t>
            </a:r>
            <a:r>
              <a:rPr lang="ru-RU" sz="2400" dirty="0" err="1"/>
              <a:t>розміщеною</a:t>
            </a:r>
            <a:r>
              <a:rPr lang="ru-RU" sz="2400" dirty="0"/>
              <a:t> на стендах у </a:t>
            </a:r>
            <a:r>
              <a:rPr lang="ru-RU" sz="2400" dirty="0" err="1"/>
              <a:t>приміщеннях</a:t>
            </a:r>
            <a:r>
              <a:rPr lang="ru-RU" sz="2400" dirty="0"/>
              <a:t> </a:t>
            </a:r>
            <a:r>
              <a:rPr lang="ru-RU" sz="2400" dirty="0" err="1"/>
              <a:t>центрів</a:t>
            </a:r>
            <a:r>
              <a:rPr lang="ru-RU" sz="2400" dirty="0"/>
              <a:t> </a:t>
            </a:r>
            <a:r>
              <a:rPr lang="ru-RU" sz="2400" dirty="0" err="1"/>
              <a:t>зайнятості</a:t>
            </a:r>
            <a:r>
              <a:rPr lang="ru-RU" sz="2400" dirty="0"/>
              <a:t>. </a:t>
            </a:r>
            <a:r>
              <a:rPr lang="ru-RU" sz="2400" dirty="0" err="1"/>
              <a:t>Кожне</a:t>
            </a:r>
            <a:r>
              <a:rPr lang="ru-RU" sz="2400" dirty="0"/>
              <a:t> </a:t>
            </a:r>
            <a:r>
              <a:rPr lang="ru-RU" sz="2400" dirty="0" err="1"/>
              <a:t>відвідування</a:t>
            </a:r>
            <a:r>
              <a:rPr lang="ru-RU" sz="2400" dirty="0"/>
              <a:t> центру </a:t>
            </a:r>
            <a:r>
              <a:rPr lang="ru-RU" sz="2400" dirty="0" err="1"/>
              <a:t>необхідно</a:t>
            </a:r>
            <a:r>
              <a:rPr lang="ru-RU" sz="2400" dirty="0"/>
              <a:t> </a:t>
            </a:r>
            <a:r>
              <a:rPr lang="ru-RU" sz="2400" dirty="0" err="1"/>
              <a:t>розпочинати</a:t>
            </a:r>
            <a:r>
              <a:rPr lang="ru-RU" sz="2400" dirty="0"/>
              <a:t> з сектору </a:t>
            </a:r>
            <a:r>
              <a:rPr lang="ru-RU" sz="2400" dirty="0" err="1"/>
              <a:t>самостійного</a:t>
            </a:r>
            <a:r>
              <a:rPr lang="ru-RU" sz="2400" dirty="0"/>
              <a:t> </a:t>
            </a:r>
            <a:r>
              <a:rPr lang="ru-RU" sz="2400" dirty="0" err="1"/>
              <a:t>пошуку</a:t>
            </a:r>
            <a:r>
              <a:rPr lang="ru-RU" sz="2400" dirty="0"/>
              <a:t> </a:t>
            </a:r>
            <a:r>
              <a:rPr lang="ru-RU" sz="2400" dirty="0" err="1"/>
              <a:t>вакансій</a:t>
            </a:r>
            <a:r>
              <a:rPr lang="ru-RU" sz="2400" dirty="0"/>
              <a:t> та </a:t>
            </a:r>
            <a:r>
              <a:rPr lang="ru-RU" sz="2400" dirty="0" err="1"/>
              <a:t>профінформаційного</a:t>
            </a:r>
            <a:r>
              <a:rPr lang="ru-RU" sz="2400" dirty="0"/>
              <a:t>. </a:t>
            </a:r>
            <a:r>
              <a:rPr lang="ru-RU" sz="2400" dirty="0" err="1"/>
              <a:t>Відвідуйте</a:t>
            </a:r>
            <a:r>
              <a:rPr lang="ru-RU" sz="2400" dirty="0"/>
              <a:t> ярмарки </a:t>
            </a:r>
            <a:r>
              <a:rPr lang="ru-RU" sz="2400" dirty="0" err="1"/>
              <a:t>вакансій</a:t>
            </a:r>
            <a:r>
              <a:rPr lang="ru-RU" sz="2400" dirty="0"/>
              <a:t> та </a:t>
            </a:r>
            <a:r>
              <a:rPr lang="ru-RU" sz="2400" dirty="0" err="1"/>
              <a:t>інші</a:t>
            </a:r>
            <a:r>
              <a:rPr lang="ru-RU" sz="2400" dirty="0"/>
              <a:t> </a:t>
            </a:r>
            <a:r>
              <a:rPr lang="ru-RU" sz="2400" dirty="0" err="1"/>
              <a:t>масові</a:t>
            </a:r>
            <a:r>
              <a:rPr lang="ru-RU" sz="2400" dirty="0"/>
              <a:t> заходи, </a:t>
            </a:r>
            <a:r>
              <a:rPr lang="ru-RU" sz="2400" dirty="0" err="1"/>
              <a:t>які</a:t>
            </a:r>
            <a:r>
              <a:rPr lang="ru-RU" sz="2400" dirty="0"/>
              <a:t> </a:t>
            </a:r>
            <a:r>
              <a:rPr lang="ru-RU" sz="2400" dirty="0" err="1"/>
              <a:t>організовують</a:t>
            </a:r>
            <a:r>
              <a:rPr lang="ru-RU" sz="2400" dirty="0"/>
              <a:t> та </a:t>
            </a:r>
            <a:r>
              <a:rPr lang="ru-RU" sz="2400" dirty="0" err="1"/>
              <a:t>проводять</a:t>
            </a:r>
            <a:r>
              <a:rPr lang="ru-RU" sz="2400" dirty="0"/>
              <a:t> </a:t>
            </a:r>
            <a:r>
              <a:rPr lang="ru-RU" sz="2400" dirty="0" err="1"/>
              <a:t>центри</a:t>
            </a:r>
            <a:r>
              <a:rPr lang="ru-RU" sz="2400" dirty="0"/>
              <a:t> </a:t>
            </a:r>
            <a:r>
              <a:rPr lang="ru-RU" sz="2400" dirty="0" err="1"/>
              <a:t>зайнятості</a:t>
            </a:r>
            <a:r>
              <a:rPr lang="ru-RU" sz="2400" dirty="0"/>
              <a:t>. </a:t>
            </a:r>
            <a:r>
              <a:rPr lang="ru-RU" sz="2400" dirty="0" err="1"/>
              <a:t>Центри</a:t>
            </a:r>
            <a:r>
              <a:rPr lang="ru-RU" sz="2400" dirty="0"/>
              <a:t> </a:t>
            </a:r>
            <a:r>
              <a:rPr lang="ru-RU" sz="2400" dirty="0" err="1"/>
              <a:t>зайнятості</a:t>
            </a:r>
            <a:r>
              <a:rPr lang="ru-RU" sz="2400" dirty="0"/>
              <a:t> </a:t>
            </a:r>
            <a:r>
              <a:rPr lang="ru-RU" sz="2400" dirty="0" err="1"/>
              <a:t>також</a:t>
            </a:r>
            <a:r>
              <a:rPr lang="ru-RU" sz="2400" dirty="0"/>
              <a:t> </a:t>
            </a:r>
            <a:r>
              <a:rPr lang="ru-RU" sz="2400" dirty="0" err="1"/>
              <a:t>забезпечують</a:t>
            </a:r>
            <a:r>
              <a:rPr lang="ru-RU" sz="2400" dirty="0"/>
              <a:t> </a:t>
            </a:r>
            <a:r>
              <a:rPr lang="ru-RU" sz="2400" dirty="0" err="1"/>
              <a:t>відомостями</a:t>
            </a:r>
            <a:r>
              <a:rPr lang="ru-RU" sz="2400" dirty="0"/>
              <a:t> про </a:t>
            </a:r>
            <a:r>
              <a:rPr lang="ru-RU" sz="2400" dirty="0" err="1"/>
              <a:t>вакансії</a:t>
            </a:r>
            <a:r>
              <a:rPr lang="ru-RU" sz="2400" dirty="0"/>
              <a:t> в </a:t>
            </a:r>
            <a:r>
              <a:rPr lang="ru-RU" sz="2400" dirty="0" err="1"/>
              <a:t>інших</a:t>
            </a:r>
            <a:r>
              <a:rPr lang="ru-RU" sz="2400" dirty="0"/>
              <a:t> </a:t>
            </a:r>
            <a:r>
              <a:rPr lang="ru-RU" sz="2400" dirty="0" err="1"/>
              <a:t>регіонах</a:t>
            </a:r>
            <a:r>
              <a:rPr lang="ru-RU" sz="2400" dirty="0"/>
              <a:t> </a:t>
            </a:r>
            <a:r>
              <a:rPr lang="ru-RU" sz="2400" dirty="0" err="1"/>
              <a:t>України</a:t>
            </a:r>
            <a:r>
              <a:rPr lang="ru-RU" sz="2400" dirty="0"/>
              <a:t>. </a:t>
            </a:r>
            <a:r>
              <a:rPr lang="ru-RU" sz="2400" dirty="0" err="1"/>
              <a:t>Всі</a:t>
            </a:r>
            <a:r>
              <a:rPr lang="ru-RU" sz="2400" dirty="0"/>
              <a:t> </a:t>
            </a:r>
            <a:r>
              <a:rPr lang="ru-RU" sz="2400" dirty="0" err="1"/>
              <a:t>послуги</a:t>
            </a:r>
            <a:r>
              <a:rPr lang="ru-RU" sz="2400" dirty="0"/>
              <a:t>, </a:t>
            </a:r>
            <a:r>
              <a:rPr lang="ru-RU" sz="2400" dirty="0" err="1"/>
              <a:t>які</a:t>
            </a:r>
            <a:r>
              <a:rPr lang="ru-RU" sz="2400" dirty="0"/>
              <a:t> </a:t>
            </a:r>
            <a:r>
              <a:rPr lang="ru-RU" sz="2400" dirty="0" err="1"/>
              <a:t>надають</a:t>
            </a:r>
            <a:r>
              <a:rPr lang="ru-RU" sz="2400" dirty="0"/>
              <a:t> </a:t>
            </a:r>
            <a:r>
              <a:rPr lang="ru-RU" sz="2400" dirty="0" err="1"/>
              <a:t>центри</a:t>
            </a:r>
            <a:r>
              <a:rPr lang="ru-RU" sz="2400" dirty="0"/>
              <a:t> </a:t>
            </a:r>
            <a:r>
              <a:rPr lang="ru-RU" sz="2400" dirty="0" err="1"/>
              <a:t>зайнятості</a:t>
            </a:r>
            <a:r>
              <a:rPr lang="ru-RU" sz="2400" dirty="0"/>
              <a:t> </a:t>
            </a:r>
            <a:r>
              <a:rPr lang="ru-RU" sz="2400" dirty="0" err="1"/>
              <a:t>сприяють</a:t>
            </a:r>
            <a:r>
              <a:rPr lang="ru-RU" sz="2400" dirty="0"/>
              <a:t> </a:t>
            </a:r>
            <a:r>
              <a:rPr lang="ru-RU" sz="2400" dirty="0" err="1"/>
              <a:t>Вашому</a:t>
            </a:r>
            <a:r>
              <a:rPr lang="ru-RU" sz="2400" dirty="0"/>
              <a:t> </a:t>
            </a:r>
            <a:r>
              <a:rPr lang="ru-RU" sz="2400" dirty="0" err="1"/>
              <a:t>працевлаштуванню</a:t>
            </a:r>
            <a:r>
              <a:rPr lang="ru-RU" sz="2400" dirty="0"/>
              <a:t>.</a:t>
            </a:r>
            <a:endParaRPr lang="ru-RU" sz="2000" dirty="0"/>
          </a:p>
          <a:p>
            <a:r>
              <a:rPr lang="ru-RU" sz="2400" b="1" i="1" dirty="0" err="1"/>
              <a:t>Internet</a:t>
            </a:r>
            <a:endParaRPr lang="ru-RU" sz="1800" b="1" i="1" dirty="0"/>
          </a:p>
          <a:p>
            <a:r>
              <a:rPr lang="ru-RU" sz="2400" dirty="0" err="1"/>
              <a:t>Internet</a:t>
            </a:r>
            <a:r>
              <a:rPr lang="ru-RU" sz="2400" dirty="0"/>
              <a:t> – </a:t>
            </a:r>
            <a:r>
              <a:rPr lang="ru-RU" sz="2400" dirty="0" err="1"/>
              <a:t>це</a:t>
            </a:r>
            <a:r>
              <a:rPr lang="ru-RU" sz="2400" dirty="0"/>
              <a:t> глобальна система </a:t>
            </a:r>
            <a:r>
              <a:rPr lang="ru-RU" sz="2400" dirty="0" err="1"/>
              <a:t>комп’ютерних</a:t>
            </a:r>
            <a:r>
              <a:rPr lang="ru-RU" sz="2400" dirty="0"/>
              <a:t> мереж, </a:t>
            </a:r>
            <a:r>
              <a:rPr lang="ru-RU" sz="2400" dirty="0" err="1"/>
              <a:t>які</a:t>
            </a:r>
            <a:r>
              <a:rPr lang="ru-RU" sz="2400" dirty="0"/>
              <a:t> </a:t>
            </a:r>
            <a:r>
              <a:rPr lang="ru-RU" sz="2400" dirty="0" err="1"/>
              <a:t>об’єднують</a:t>
            </a:r>
            <a:r>
              <a:rPr lang="ru-RU" sz="2400" dirty="0"/>
              <a:t> у </a:t>
            </a:r>
            <a:r>
              <a:rPr lang="ru-RU" sz="2400" dirty="0" err="1"/>
              <a:t>всьому</a:t>
            </a:r>
            <a:r>
              <a:rPr lang="ru-RU" sz="2400" dirty="0"/>
              <a:t> </a:t>
            </a:r>
            <a:r>
              <a:rPr lang="ru-RU" sz="2400" dirty="0" err="1"/>
              <a:t>світі</a:t>
            </a:r>
            <a:r>
              <a:rPr lang="ru-RU" sz="2400" dirty="0"/>
              <a:t> </a:t>
            </a:r>
            <a:r>
              <a:rPr lang="ru-RU" sz="2400" dirty="0" err="1"/>
              <a:t>окремих</a:t>
            </a:r>
            <a:r>
              <a:rPr lang="ru-RU" sz="2400" dirty="0"/>
              <a:t> людей, </a:t>
            </a:r>
            <a:r>
              <a:rPr lang="ru-RU" sz="2400" dirty="0" err="1"/>
              <a:t>університети</a:t>
            </a:r>
            <a:r>
              <a:rPr lang="ru-RU" sz="2400" dirty="0"/>
              <a:t>, </a:t>
            </a:r>
            <a:r>
              <a:rPr lang="ru-RU" sz="2400" dirty="0" err="1"/>
              <a:t>організації</a:t>
            </a:r>
            <a:r>
              <a:rPr lang="ru-RU" sz="2400" dirty="0"/>
              <a:t> у </a:t>
            </a:r>
            <a:r>
              <a:rPr lang="ru-RU" sz="2400" dirty="0" err="1"/>
              <a:t>світі</a:t>
            </a:r>
            <a:r>
              <a:rPr lang="ru-RU" sz="2400" dirty="0"/>
              <a:t> </a:t>
            </a:r>
            <a:r>
              <a:rPr lang="ru-RU" sz="2400" dirty="0" err="1"/>
              <a:t>бізнесу</a:t>
            </a:r>
            <a:r>
              <a:rPr lang="ru-RU" sz="2400" dirty="0"/>
              <a:t> і т. </a:t>
            </a:r>
            <a:r>
              <a:rPr lang="ru-RU" sz="2400" dirty="0" err="1"/>
              <a:t>ін</a:t>
            </a:r>
            <a:r>
              <a:rPr lang="ru-RU" sz="2400" dirty="0"/>
              <a:t>. </a:t>
            </a:r>
            <a:r>
              <a:rPr lang="ru-RU" sz="2400" dirty="0" err="1"/>
              <a:t>Вже</a:t>
            </a:r>
            <a:r>
              <a:rPr lang="ru-RU" sz="2400" dirty="0"/>
              <a:t> той факт, </a:t>
            </a:r>
            <a:r>
              <a:rPr lang="ru-RU" sz="2400" dirty="0" err="1"/>
              <a:t>що</a:t>
            </a:r>
            <a:r>
              <a:rPr lang="ru-RU" sz="2400" dirty="0"/>
              <a:t> Ви </a:t>
            </a:r>
            <a:r>
              <a:rPr lang="ru-RU" sz="2400" dirty="0" err="1"/>
              <a:t>знаєте</a:t>
            </a:r>
            <a:r>
              <a:rPr lang="ru-RU" sz="2400" dirty="0"/>
              <a:t>, як </a:t>
            </a:r>
            <a:r>
              <a:rPr lang="ru-RU" sz="2400" dirty="0" err="1"/>
              <a:t>працювати</a:t>
            </a:r>
            <a:r>
              <a:rPr lang="ru-RU" sz="2400" dirty="0"/>
              <a:t> в </a:t>
            </a:r>
            <a:r>
              <a:rPr lang="ru-RU" sz="2400" dirty="0" err="1"/>
              <a:t>Інтернеті</a:t>
            </a:r>
            <a:r>
              <a:rPr lang="ru-RU" sz="2400" dirty="0"/>
              <a:t>, </a:t>
            </a:r>
            <a:r>
              <a:rPr lang="ru-RU" sz="2400" dirty="0" err="1"/>
              <a:t>може</a:t>
            </a:r>
            <a:r>
              <a:rPr lang="ru-RU" sz="2400" dirty="0"/>
              <a:t> сам по </a:t>
            </a:r>
            <a:r>
              <a:rPr lang="ru-RU" sz="2400" dirty="0" err="1"/>
              <a:t>собі</a:t>
            </a:r>
            <a:r>
              <a:rPr lang="ru-RU" sz="2400" dirty="0"/>
              <a:t> </a:t>
            </a:r>
            <a:r>
              <a:rPr lang="ru-RU" sz="2400" dirty="0" err="1"/>
              <a:t>істотно</a:t>
            </a:r>
            <a:r>
              <a:rPr lang="ru-RU" sz="2400" dirty="0"/>
              <a:t> </a:t>
            </a:r>
            <a:r>
              <a:rPr lang="ru-RU" sz="2400" dirty="0" err="1"/>
              <a:t>підвищити</a:t>
            </a:r>
            <a:r>
              <a:rPr lang="ru-RU" sz="2400" dirty="0"/>
              <a:t> </a:t>
            </a:r>
            <a:r>
              <a:rPr lang="ru-RU" sz="2400" dirty="0" err="1"/>
              <a:t>Ваші</a:t>
            </a:r>
            <a:r>
              <a:rPr lang="ru-RU" sz="2400" dirty="0"/>
              <a:t> </a:t>
            </a:r>
            <a:r>
              <a:rPr lang="ru-RU" sz="2400" dirty="0" err="1"/>
              <a:t>шанси</a:t>
            </a:r>
            <a:r>
              <a:rPr lang="ru-RU" sz="2400" dirty="0"/>
              <a:t> при </a:t>
            </a:r>
            <a:r>
              <a:rPr lang="ru-RU" sz="2400" dirty="0" err="1"/>
              <a:t>прийомі</a:t>
            </a:r>
            <a:r>
              <a:rPr lang="ru-RU" sz="2400" dirty="0"/>
              <a:t> на роботу. На </a:t>
            </a:r>
            <a:r>
              <a:rPr lang="ru-RU" sz="2400" dirty="0" err="1"/>
              <a:t>відповідних</a:t>
            </a:r>
            <a:r>
              <a:rPr lang="ru-RU" sz="2400" dirty="0"/>
              <a:t> сайтах </a:t>
            </a:r>
            <a:r>
              <a:rPr lang="ru-RU" sz="2400" dirty="0" err="1"/>
              <a:t>Інтернету</a:t>
            </a:r>
            <a:r>
              <a:rPr lang="ru-RU" sz="2400" dirty="0"/>
              <a:t> </a:t>
            </a:r>
            <a:r>
              <a:rPr lang="ru-RU" sz="2400" dirty="0" err="1"/>
              <a:t>досить</a:t>
            </a:r>
            <a:r>
              <a:rPr lang="ru-RU" sz="2400" dirty="0"/>
              <a:t> часто </a:t>
            </a:r>
            <a:r>
              <a:rPr lang="ru-RU" sz="2400" dirty="0" err="1"/>
              <a:t>розміщується</a:t>
            </a:r>
            <a:r>
              <a:rPr lang="ru-RU" sz="2400" dirty="0"/>
              <a:t> </a:t>
            </a:r>
            <a:r>
              <a:rPr lang="ru-RU" sz="2400" dirty="0" err="1"/>
              <a:t>інформація</a:t>
            </a:r>
            <a:r>
              <a:rPr lang="ru-RU" sz="2400" dirty="0"/>
              <a:t> про потребу в </a:t>
            </a:r>
            <a:r>
              <a:rPr lang="ru-RU" sz="2400" dirty="0" err="1"/>
              <a:t>працівниках</a:t>
            </a:r>
            <a:r>
              <a:rPr lang="ru-RU" sz="2400" dirty="0"/>
              <a:t>. </a:t>
            </a:r>
            <a:r>
              <a:rPr lang="ru-RU" sz="2400" dirty="0" err="1"/>
              <a:t>Користуйтесь</a:t>
            </a:r>
            <a:r>
              <a:rPr lang="ru-RU" sz="2400" dirty="0"/>
              <a:t> нею, </a:t>
            </a:r>
            <a:r>
              <a:rPr lang="ru-RU" sz="2400" dirty="0" err="1"/>
              <a:t>пропонуйте</a:t>
            </a:r>
            <a:r>
              <a:rPr lang="ru-RU" sz="2400" dirty="0"/>
              <a:t> </a:t>
            </a:r>
            <a:r>
              <a:rPr lang="ru-RU" sz="2400" dirty="0" err="1"/>
              <a:t>свої</a:t>
            </a:r>
            <a:r>
              <a:rPr lang="ru-RU" sz="2400" dirty="0"/>
              <a:t> </a:t>
            </a:r>
            <a:r>
              <a:rPr lang="ru-RU" sz="2400" dirty="0" err="1"/>
              <a:t>послуги</a:t>
            </a:r>
            <a:r>
              <a:rPr lang="ru-RU" sz="2400" dirty="0"/>
              <a:t>, направляйте резюме (</a:t>
            </a:r>
            <a:r>
              <a:rPr lang="ru-RU" sz="2400" dirty="0" err="1"/>
              <a:t>бажано</a:t>
            </a:r>
            <a:r>
              <a:rPr lang="ru-RU" sz="2400" dirty="0"/>
              <a:t> через </a:t>
            </a:r>
            <a:r>
              <a:rPr lang="ru-RU" sz="2400" dirty="0" err="1"/>
              <a:t>Інтернет</a:t>
            </a:r>
            <a:r>
              <a:rPr lang="ru-RU" sz="2400" dirty="0"/>
              <a:t>), </a:t>
            </a:r>
            <a:r>
              <a:rPr lang="ru-RU" sz="2400" dirty="0" err="1"/>
              <a:t>телефонуйте</a:t>
            </a:r>
            <a:r>
              <a:rPr lang="ru-RU" sz="2400" dirty="0"/>
              <a:t>, </a:t>
            </a:r>
            <a:r>
              <a:rPr lang="ru-RU" sz="2400" dirty="0" err="1"/>
              <a:t>ведіть</a:t>
            </a:r>
            <a:r>
              <a:rPr lang="ru-RU" sz="2400" dirty="0"/>
              <a:t> переговори </a:t>
            </a:r>
            <a:r>
              <a:rPr lang="ru-RU" sz="2400" dirty="0" err="1"/>
              <a:t>відносно</a:t>
            </a:r>
            <a:r>
              <a:rPr lang="ru-RU" sz="2400" dirty="0"/>
              <a:t> </a:t>
            </a:r>
            <a:r>
              <a:rPr lang="ru-RU" sz="2400" dirty="0" err="1"/>
              <a:t>свого</a:t>
            </a:r>
            <a:r>
              <a:rPr lang="ru-RU" sz="2400" dirty="0"/>
              <a:t> </a:t>
            </a:r>
            <a:r>
              <a:rPr lang="ru-RU" sz="2400" dirty="0" err="1"/>
              <a:t>працевлаштування</a:t>
            </a:r>
            <a:r>
              <a:rPr lang="ru-RU" sz="2400" dirty="0"/>
              <a:t>. Тут Ви можете </a:t>
            </a:r>
            <a:r>
              <a:rPr lang="ru-RU" sz="2400" dirty="0" err="1"/>
              <a:t>розмістити</a:t>
            </a:r>
            <a:r>
              <a:rPr lang="ru-RU" sz="2400" dirty="0"/>
              <a:t> і </a:t>
            </a:r>
            <a:r>
              <a:rPr lang="ru-RU" sz="2400" dirty="0" err="1"/>
              <a:t>своє</a:t>
            </a:r>
            <a:r>
              <a:rPr lang="ru-RU" sz="2400" dirty="0"/>
              <a:t> резюме (</a:t>
            </a:r>
            <a:r>
              <a:rPr lang="ru-RU" sz="2400" dirty="0" err="1"/>
              <a:t>оголошення</a:t>
            </a:r>
            <a:r>
              <a:rPr lang="ru-RU" sz="2400" dirty="0"/>
              <a:t>) про </a:t>
            </a:r>
            <a:r>
              <a:rPr lang="ru-RU" sz="2400" dirty="0" err="1"/>
              <a:t>пошук</a:t>
            </a:r>
            <a:r>
              <a:rPr lang="ru-RU" sz="2400" dirty="0"/>
              <a:t> </a:t>
            </a:r>
            <a:r>
              <a:rPr lang="ru-RU" sz="2400" dirty="0" err="1"/>
              <a:t>роботи</a:t>
            </a:r>
            <a:r>
              <a:rPr lang="ru-RU" sz="2400" dirty="0"/>
              <a:t>. </a:t>
            </a:r>
            <a:r>
              <a:rPr lang="ru-RU" sz="2400" dirty="0" err="1"/>
              <a:t>Найбільш</a:t>
            </a:r>
            <a:r>
              <a:rPr lang="ru-RU" sz="2400" dirty="0"/>
              <a:t> </a:t>
            </a:r>
            <a:r>
              <a:rPr lang="ru-RU" sz="2400" dirty="0" err="1"/>
              <a:t>ефективний</a:t>
            </a:r>
            <a:r>
              <a:rPr lang="ru-RU" sz="2400" dirty="0"/>
              <a:t> </a:t>
            </a:r>
            <a:r>
              <a:rPr lang="ru-RU" sz="2400" dirty="0" err="1"/>
              <a:t>пошук</a:t>
            </a:r>
            <a:r>
              <a:rPr lang="ru-RU" sz="2400" dirty="0"/>
              <a:t> </a:t>
            </a:r>
            <a:r>
              <a:rPr lang="ru-RU" sz="2400" dirty="0" err="1"/>
              <a:t>роботи</a:t>
            </a:r>
            <a:r>
              <a:rPr lang="ru-RU" sz="2400" dirty="0"/>
              <a:t> через </a:t>
            </a:r>
            <a:r>
              <a:rPr lang="ru-RU" sz="2400" dirty="0" err="1"/>
              <a:t>Інтернет</a:t>
            </a:r>
            <a:r>
              <a:rPr lang="ru-RU" sz="2400" dirty="0"/>
              <a:t> для </a:t>
            </a:r>
            <a:r>
              <a:rPr lang="ru-RU" sz="2400" dirty="0" err="1"/>
              <a:t>програмістів</a:t>
            </a:r>
            <a:r>
              <a:rPr lang="ru-RU" sz="2400" dirty="0"/>
              <a:t>. А </a:t>
            </a:r>
            <a:r>
              <a:rPr lang="ru-RU" sz="2400" dirty="0" err="1"/>
              <a:t>також</a:t>
            </a:r>
            <a:r>
              <a:rPr lang="ru-RU" sz="2400" dirty="0"/>
              <a:t> </a:t>
            </a:r>
            <a:r>
              <a:rPr lang="ru-RU" sz="2400" dirty="0" err="1"/>
              <a:t>фахівців</a:t>
            </a:r>
            <a:r>
              <a:rPr lang="ru-RU" sz="2400" dirty="0"/>
              <a:t> для </a:t>
            </a:r>
            <a:r>
              <a:rPr lang="ru-RU" sz="2400" dirty="0" err="1"/>
              <a:t>яких</a:t>
            </a:r>
            <a:r>
              <a:rPr lang="ru-RU" sz="2400" dirty="0"/>
              <a:t> </a:t>
            </a:r>
            <a:r>
              <a:rPr lang="ru-RU" sz="2400" dirty="0" err="1"/>
              <a:t>уміння</a:t>
            </a:r>
            <a:r>
              <a:rPr lang="ru-RU" sz="2400" dirty="0"/>
              <a:t> </a:t>
            </a:r>
            <a:r>
              <a:rPr lang="ru-RU" sz="2400" dirty="0" err="1"/>
              <a:t>працювати</a:t>
            </a:r>
            <a:r>
              <a:rPr lang="ru-RU" sz="2400" dirty="0"/>
              <a:t> в </a:t>
            </a:r>
            <a:r>
              <a:rPr lang="ru-RU" sz="2400" dirty="0" err="1"/>
              <a:t>Інтернеті</a:t>
            </a:r>
            <a:r>
              <a:rPr lang="ru-RU" sz="2400" dirty="0"/>
              <a:t> </a:t>
            </a:r>
            <a:r>
              <a:rPr lang="ru-RU" sz="2400" dirty="0" err="1"/>
              <a:t>входять</a:t>
            </a:r>
            <a:r>
              <a:rPr lang="ru-RU" sz="2400" dirty="0"/>
              <a:t> у </a:t>
            </a:r>
            <a:r>
              <a:rPr lang="ru-RU" sz="2400" dirty="0" err="1"/>
              <a:t>набір</a:t>
            </a:r>
            <a:r>
              <a:rPr lang="ru-RU" sz="2400" dirty="0"/>
              <a:t> </a:t>
            </a:r>
            <a:r>
              <a:rPr lang="ru-RU" sz="2400" dirty="0" err="1"/>
              <a:t>пропонованих</a:t>
            </a:r>
            <a:r>
              <a:rPr lang="ru-RU" sz="2400" dirty="0"/>
              <a:t> </a:t>
            </a:r>
            <a:r>
              <a:rPr lang="ru-RU" sz="2400" dirty="0" err="1"/>
              <a:t>вимог</a:t>
            </a:r>
            <a:r>
              <a:rPr lang="ru-RU" sz="2400" dirty="0"/>
              <a:t>.</a:t>
            </a:r>
            <a:endParaRPr lang="ru-RU" sz="20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0927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fontScale="70000" lnSpcReduction="20000"/>
          </a:bodyPr>
          <a:lstStyle/>
          <a:p>
            <a:r>
              <a:rPr lang="ru-RU" sz="2400" dirty="0" err="1"/>
              <a:t>Найпоширеніші</a:t>
            </a:r>
            <a:r>
              <a:rPr lang="ru-RU" sz="2400" dirty="0"/>
              <a:t> </a:t>
            </a:r>
            <a:r>
              <a:rPr lang="ru-RU" sz="2400" dirty="0" err="1"/>
              <a:t>українські</a:t>
            </a:r>
            <a:r>
              <a:rPr lang="ru-RU" sz="2400" dirty="0"/>
              <a:t> </a:t>
            </a:r>
            <a:r>
              <a:rPr lang="ru-RU" sz="2400" dirty="0" err="1"/>
              <a:t>сайти</a:t>
            </a:r>
            <a:r>
              <a:rPr lang="ru-RU" sz="2400" dirty="0"/>
              <a:t>, </a:t>
            </a:r>
            <a:r>
              <a:rPr lang="ru-RU" sz="2400" dirty="0" err="1"/>
              <a:t>присвячені</a:t>
            </a:r>
            <a:r>
              <a:rPr lang="ru-RU" sz="2400" dirty="0"/>
              <a:t> </a:t>
            </a:r>
            <a:r>
              <a:rPr lang="ru-RU" sz="2400" dirty="0" err="1"/>
              <a:t>пошуку</a:t>
            </a:r>
            <a:r>
              <a:rPr lang="ru-RU" sz="2400" dirty="0"/>
              <a:t> </a:t>
            </a:r>
            <a:r>
              <a:rPr lang="ru-RU" sz="2400" dirty="0" err="1"/>
              <a:t>роботи</a:t>
            </a:r>
            <a:r>
              <a:rPr lang="ru-RU" sz="2400" dirty="0"/>
              <a:t>:</a:t>
            </a:r>
            <a:endParaRPr lang="ru-RU" sz="2000" dirty="0"/>
          </a:p>
          <a:p>
            <a:pPr lvl="1"/>
            <a:r>
              <a:rPr lang="ru-RU" u="sng" dirty="0">
                <a:hlinkClick r:id="rId2"/>
              </a:rPr>
              <a:t>www.trud.gov.ua</a:t>
            </a:r>
            <a:endParaRPr lang="ru-RU" sz="1600" dirty="0"/>
          </a:p>
          <a:p>
            <a:pPr lvl="1"/>
            <a:r>
              <a:rPr lang="ru-RU" u="sng" dirty="0">
                <a:hlinkClick r:id="rId3"/>
              </a:rPr>
              <a:t>www.ukrjob.net</a:t>
            </a:r>
            <a:endParaRPr lang="ru-RU" sz="1600" dirty="0"/>
          </a:p>
          <a:p>
            <a:pPr lvl="1"/>
            <a:r>
              <a:rPr lang="ru-RU" u="sng" dirty="0">
                <a:hlinkClick r:id="rId4"/>
              </a:rPr>
              <a:t>www.robota.com.ua</a:t>
            </a:r>
            <a:r>
              <a:rPr lang="ru-RU" dirty="0"/>
              <a:t> </a:t>
            </a:r>
            <a:endParaRPr lang="ru-RU" sz="1600" dirty="0"/>
          </a:p>
          <a:p>
            <a:pPr lvl="1"/>
            <a:r>
              <a:rPr lang="ru-RU" u="sng" dirty="0">
                <a:hlinkClick r:id="rId5"/>
              </a:rPr>
              <a:t>www.job.kiev.ua</a:t>
            </a:r>
            <a:endParaRPr lang="ru-RU" sz="1600" dirty="0"/>
          </a:p>
          <a:p>
            <a:pPr lvl="1"/>
            <a:r>
              <a:rPr lang="ru-RU" u="sng" dirty="0" err="1">
                <a:hlinkClick r:id="rId6"/>
              </a:rPr>
              <a:t>www</a:t>
            </a:r>
            <a:r>
              <a:rPr lang="ru-RU" u="sng" dirty="0">
                <a:hlinkClick r:id="rId6"/>
              </a:rPr>
              <a:t>.</a:t>
            </a:r>
            <a:r>
              <a:rPr lang="en-US" u="sng" dirty="0">
                <a:hlinkClick r:id="rId6"/>
              </a:rPr>
              <a:t>work.</a:t>
            </a:r>
            <a:r>
              <a:rPr lang="ru-RU" u="sng" dirty="0" err="1">
                <a:hlinkClick r:id="rId6"/>
              </a:rPr>
              <a:t>ua</a:t>
            </a:r>
            <a:endParaRPr lang="ru-RU" sz="1600" dirty="0"/>
          </a:p>
          <a:p>
            <a:r>
              <a:rPr lang="ru-RU" sz="2400" b="1" i="1" dirty="0" err="1"/>
              <a:t>Кадрові</a:t>
            </a:r>
            <a:r>
              <a:rPr lang="ru-RU" sz="2400" b="1" i="1" dirty="0"/>
              <a:t> агентства</a:t>
            </a:r>
            <a:endParaRPr lang="ru-RU" sz="1800" b="1" i="1" dirty="0"/>
          </a:p>
          <a:p>
            <a:r>
              <a:rPr lang="ru-RU" sz="2400" dirty="0" err="1"/>
              <a:t>Щоб</a:t>
            </a:r>
            <a:r>
              <a:rPr lang="ru-RU" sz="2400" dirty="0"/>
              <a:t> </a:t>
            </a:r>
            <a:r>
              <a:rPr lang="ru-RU" sz="2400" dirty="0" err="1"/>
              <a:t>досягти</a:t>
            </a:r>
            <a:r>
              <a:rPr lang="ru-RU" sz="2400" dirty="0"/>
              <a:t> </a:t>
            </a:r>
            <a:r>
              <a:rPr lang="ru-RU" sz="2400" dirty="0" err="1"/>
              <a:t>найкращих</a:t>
            </a:r>
            <a:r>
              <a:rPr lang="ru-RU" sz="2400" dirty="0"/>
              <a:t> </a:t>
            </a:r>
            <a:r>
              <a:rPr lang="ru-RU" sz="2400" dirty="0" err="1"/>
              <a:t>результатів</a:t>
            </a:r>
            <a:r>
              <a:rPr lang="ru-RU" sz="2400" dirty="0"/>
              <a:t>, </a:t>
            </a:r>
            <a:r>
              <a:rPr lang="ru-RU" sz="2400" dirty="0" err="1"/>
              <a:t>спробуйте</a:t>
            </a:r>
            <a:r>
              <a:rPr lang="ru-RU" sz="2400" dirty="0"/>
              <a:t> </a:t>
            </a:r>
            <a:r>
              <a:rPr lang="ru-RU" sz="2400" dirty="0" err="1"/>
              <a:t>зареєструватись</a:t>
            </a:r>
            <a:r>
              <a:rPr lang="ru-RU" sz="2400" dirty="0"/>
              <a:t> у </a:t>
            </a:r>
            <a:r>
              <a:rPr lang="ru-RU" sz="2400" dirty="0" err="1"/>
              <a:t>декількох</a:t>
            </a:r>
            <a:r>
              <a:rPr lang="ru-RU" sz="2400" dirty="0"/>
              <a:t> </a:t>
            </a:r>
            <a:r>
              <a:rPr lang="ru-RU" sz="2400" dirty="0" err="1"/>
              <a:t>агентствах.Кадрові</a:t>
            </a:r>
            <a:r>
              <a:rPr lang="ru-RU" sz="2400" dirty="0"/>
              <a:t> </a:t>
            </a:r>
            <a:r>
              <a:rPr lang="ru-RU" sz="2400" dirty="0" err="1"/>
              <a:t>агенції</a:t>
            </a:r>
            <a:r>
              <a:rPr lang="ru-RU" sz="2400" dirty="0"/>
              <a:t> </a:t>
            </a:r>
            <a:r>
              <a:rPr lang="ru-RU" sz="2400" dirty="0" err="1"/>
              <a:t>поділяються</a:t>
            </a:r>
            <a:r>
              <a:rPr lang="ru-RU" sz="2400" dirty="0"/>
              <a:t> на </a:t>
            </a:r>
            <a:r>
              <a:rPr lang="ru-RU" sz="2400" dirty="0" err="1"/>
              <a:t>групи</a:t>
            </a:r>
            <a:r>
              <a:rPr lang="ru-RU" sz="2400" dirty="0"/>
              <a:t>:</a:t>
            </a:r>
            <a:endParaRPr lang="ru-RU" sz="2000" dirty="0"/>
          </a:p>
          <a:p>
            <a:pPr lvl="3"/>
            <a:r>
              <a:rPr lang="ru-RU" dirty="0"/>
              <a:t>Агентства, </a:t>
            </a:r>
            <a:r>
              <a:rPr lang="ru-RU" dirty="0" err="1"/>
              <a:t>які</a:t>
            </a:r>
            <a:r>
              <a:rPr lang="ru-RU" dirty="0"/>
              <a:t> </a:t>
            </a:r>
            <a:r>
              <a:rPr lang="ru-RU" dirty="0" err="1"/>
              <a:t>працюють</a:t>
            </a:r>
            <a:r>
              <a:rPr lang="ru-RU" dirty="0"/>
              <a:t> по заявках </a:t>
            </a:r>
            <a:r>
              <a:rPr lang="ru-RU" dirty="0" err="1"/>
              <a:t>фірм</a:t>
            </a:r>
            <a:r>
              <a:rPr lang="ru-RU" dirty="0"/>
              <a:t> і </a:t>
            </a:r>
            <a:r>
              <a:rPr lang="ru-RU" dirty="0" err="1"/>
              <a:t>організацій</a:t>
            </a:r>
            <a:r>
              <a:rPr lang="ru-RU" dirty="0"/>
              <a:t>, як </a:t>
            </a:r>
            <a:r>
              <a:rPr lang="ru-RU" dirty="0" err="1"/>
              <a:t>державних</a:t>
            </a:r>
            <a:r>
              <a:rPr lang="ru-RU" dirty="0"/>
              <a:t>, так і </a:t>
            </a:r>
            <a:r>
              <a:rPr lang="ru-RU" dirty="0" err="1"/>
              <a:t>приватних</a:t>
            </a:r>
            <a:r>
              <a:rPr lang="ru-RU" dirty="0"/>
              <a:t>. </a:t>
            </a:r>
            <a:r>
              <a:rPr lang="ru-RU" dirty="0" err="1"/>
              <a:t>Такі</a:t>
            </a:r>
            <a:r>
              <a:rPr lang="ru-RU" dirty="0"/>
              <a:t> агентства </a:t>
            </a:r>
            <a:r>
              <a:rPr lang="ru-RU" dirty="0" err="1"/>
              <a:t>підбирають</a:t>
            </a:r>
            <a:r>
              <a:rPr lang="ru-RU" dirty="0"/>
              <a:t> </a:t>
            </a:r>
            <a:r>
              <a:rPr lang="ru-RU" dirty="0" err="1"/>
              <a:t>спеціалістів</a:t>
            </a:r>
            <a:r>
              <a:rPr lang="ru-RU" dirty="0"/>
              <a:t>, </a:t>
            </a:r>
            <a:r>
              <a:rPr lang="ru-RU" dirty="0" err="1"/>
              <a:t>отримуючи</a:t>
            </a:r>
            <a:r>
              <a:rPr lang="ru-RU" dirty="0"/>
              <a:t> </a:t>
            </a:r>
            <a:r>
              <a:rPr lang="ru-RU" dirty="0" err="1"/>
              <a:t>винагороду</a:t>
            </a:r>
            <a:r>
              <a:rPr lang="ru-RU" dirty="0"/>
              <a:t> </a:t>
            </a:r>
            <a:r>
              <a:rPr lang="ru-RU" dirty="0" err="1"/>
              <a:t>від</a:t>
            </a:r>
            <a:r>
              <a:rPr lang="ru-RU" dirty="0"/>
              <a:t> </a:t>
            </a:r>
            <a:r>
              <a:rPr lang="ru-RU" dirty="0" err="1"/>
              <a:t>роботодавців</a:t>
            </a:r>
            <a:r>
              <a:rPr lang="ru-RU" dirty="0"/>
              <a:t> і не </a:t>
            </a:r>
            <a:r>
              <a:rPr lang="ru-RU" dirty="0" err="1"/>
              <a:t>беруть</a:t>
            </a:r>
            <a:r>
              <a:rPr lang="ru-RU" dirty="0"/>
              <a:t> </a:t>
            </a:r>
            <a:r>
              <a:rPr lang="ru-RU" dirty="0" err="1"/>
              <a:t>ніякої</a:t>
            </a:r>
            <a:r>
              <a:rPr lang="ru-RU" dirty="0"/>
              <a:t> плати з </a:t>
            </a:r>
            <a:r>
              <a:rPr lang="ru-RU" dirty="0" err="1"/>
              <a:t>кандидатів</a:t>
            </a:r>
            <a:r>
              <a:rPr lang="ru-RU" dirty="0"/>
              <a:t>. У таких агентствах </a:t>
            </a:r>
            <a:r>
              <a:rPr lang="ru-RU" dirty="0" err="1"/>
              <a:t>працюють</a:t>
            </a:r>
            <a:r>
              <a:rPr lang="ru-RU" dirty="0"/>
              <a:t> </a:t>
            </a:r>
            <a:r>
              <a:rPr lang="ru-RU" dirty="0" err="1"/>
              <a:t>зі</a:t>
            </a:r>
            <a:r>
              <a:rPr lang="ru-RU" dirty="0"/>
              <a:t> </a:t>
            </a:r>
            <a:r>
              <a:rPr lang="ru-RU" dirty="0" err="1"/>
              <a:t>спеціалістами</a:t>
            </a:r>
            <a:r>
              <a:rPr lang="ru-RU" dirty="0"/>
              <a:t>, </a:t>
            </a:r>
            <a:r>
              <a:rPr lang="ru-RU" dirty="0" err="1"/>
              <a:t>які</a:t>
            </a:r>
            <a:r>
              <a:rPr lang="ru-RU" dirty="0"/>
              <a:t> </a:t>
            </a:r>
            <a:r>
              <a:rPr lang="ru-RU" dirty="0" err="1"/>
              <a:t>мають</a:t>
            </a:r>
            <a:r>
              <a:rPr lang="ru-RU" dirty="0"/>
              <a:t> </a:t>
            </a:r>
            <a:r>
              <a:rPr lang="ru-RU" dirty="0" err="1"/>
              <a:t>вищу</a:t>
            </a:r>
            <a:r>
              <a:rPr lang="ru-RU" dirty="0"/>
              <a:t> </a:t>
            </a:r>
            <a:r>
              <a:rPr lang="ru-RU" dirty="0" err="1"/>
              <a:t>освіту</a:t>
            </a:r>
            <a:r>
              <a:rPr lang="ru-RU" dirty="0"/>
              <a:t> і </a:t>
            </a:r>
            <a:r>
              <a:rPr lang="ru-RU" dirty="0" err="1"/>
              <a:t>певний</a:t>
            </a:r>
            <a:r>
              <a:rPr lang="ru-RU" dirty="0"/>
              <a:t> </a:t>
            </a:r>
            <a:r>
              <a:rPr lang="ru-RU" dirty="0" err="1"/>
              <a:t>досвід</a:t>
            </a:r>
            <a:r>
              <a:rPr lang="ru-RU" dirty="0"/>
              <a:t> </a:t>
            </a:r>
            <a:r>
              <a:rPr lang="ru-RU" dirty="0" err="1"/>
              <a:t>роботи</a:t>
            </a:r>
            <a:r>
              <a:rPr lang="ru-RU" dirty="0"/>
              <a:t>.</a:t>
            </a:r>
            <a:endParaRPr lang="ru-RU" sz="1200" dirty="0"/>
          </a:p>
          <a:p>
            <a:pPr lvl="3"/>
            <a:r>
              <a:rPr lang="ru-RU" dirty="0"/>
              <a:t>Агентства з </a:t>
            </a:r>
            <a:r>
              <a:rPr lang="ru-RU" dirty="0" err="1"/>
              <a:t>працевлаштування</a:t>
            </a:r>
            <a:r>
              <a:rPr lang="ru-RU" dirty="0"/>
              <a:t>, </a:t>
            </a:r>
            <a:r>
              <a:rPr lang="ru-RU" dirty="0" err="1"/>
              <a:t>які</a:t>
            </a:r>
            <a:r>
              <a:rPr lang="ru-RU" dirty="0"/>
              <a:t> </a:t>
            </a:r>
            <a:r>
              <a:rPr lang="ru-RU" dirty="0" err="1"/>
              <a:t>працюють</a:t>
            </a:r>
            <a:r>
              <a:rPr lang="ru-RU" dirty="0"/>
              <a:t> з </a:t>
            </a:r>
            <a:r>
              <a:rPr lang="ru-RU" dirty="0" err="1"/>
              <a:t>кожним</a:t>
            </a:r>
            <a:r>
              <a:rPr lang="ru-RU" dirty="0"/>
              <a:t> </a:t>
            </a:r>
            <a:r>
              <a:rPr lang="ru-RU" dirty="0" err="1"/>
              <a:t>конкретним</a:t>
            </a:r>
            <a:r>
              <a:rPr lang="ru-RU" dirty="0"/>
              <a:t> </a:t>
            </a:r>
            <a:r>
              <a:rPr lang="ru-RU" dirty="0" err="1"/>
              <a:t>шукачем</a:t>
            </a:r>
            <a:r>
              <a:rPr lang="ru-RU" dirty="0"/>
              <a:t> </a:t>
            </a:r>
            <a:r>
              <a:rPr lang="ru-RU" dirty="0" err="1"/>
              <a:t>індивідуально</a:t>
            </a:r>
            <a:r>
              <a:rPr lang="ru-RU" dirty="0"/>
              <a:t> до моменту, коли </a:t>
            </a:r>
            <a:r>
              <a:rPr lang="ru-RU" dirty="0" err="1"/>
              <a:t>його</a:t>
            </a:r>
            <a:r>
              <a:rPr lang="ru-RU" dirty="0"/>
              <a:t> </a:t>
            </a:r>
            <a:r>
              <a:rPr lang="ru-RU" dirty="0" err="1"/>
              <a:t>приймуть</a:t>
            </a:r>
            <a:r>
              <a:rPr lang="ru-RU" dirty="0"/>
              <a:t> на роботу і </a:t>
            </a:r>
            <a:r>
              <a:rPr lang="ru-RU" dirty="0" err="1"/>
              <a:t>закінчиться</a:t>
            </a:r>
            <a:r>
              <a:rPr lang="ru-RU" dirty="0"/>
              <a:t> </a:t>
            </a:r>
            <a:r>
              <a:rPr lang="ru-RU" dirty="0" err="1"/>
              <a:t>його</a:t>
            </a:r>
            <a:r>
              <a:rPr lang="ru-RU" dirty="0"/>
              <a:t> </a:t>
            </a:r>
            <a:r>
              <a:rPr lang="ru-RU" dirty="0" err="1"/>
              <a:t>випробувальний</a:t>
            </a:r>
            <a:r>
              <a:rPr lang="ru-RU" dirty="0"/>
              <a:t> </a:t>
            </a:r>
            <a:r>
              <a:rPr lang="ru-RU" dirty="0" err="1"/>
              <a:t>термін</a:t>
            </a:r>
            <a:r>
              <a:rPr lang="ru-RU" dirty="0"/>
              <a:t>. </a:t>
            </a:r>
            <a:r>
              <a:rPr lang="ru-RU" dirty="0" err="1"/>
              <a:t>Консультанти</a:t>
            </a:r>
            <a:r>
              <a:rPr lang="ru-RU" dirty="0"/>
              <a:t> агентства </a:t>
            </a:r>
            <a:r>
              <a:rPr lang="ru-RU" dirty="0" err="1"/>
              <a:t>підшукують</a:t>
            </a:r>
            <a:r>
              <a:rPr lang="ru-RU" dirty="0"/>
              <a:t> </a:t>
            </a:r>
            <a:r>
              <a:rPr lang="ru-RU" dirty="0" err="1"/>
              <a:t>потрібну</a:t>
            </a:r>
            <a:r>
              <a:rPr lang="ru-RU" dirty="0"/>
              <a:t> роботу, </a:t>
            </a:r>
            <a:r>
              <a:rPr lang="ru-RU" dirty="0" err="1"/>
              <a:t>ведуть</a:t>
            </a:r>
            <a:r>
              <a:rPr lang="ru-RU" dirty="0"/>
              <a:t> переговори з </a:t>
            </a:r>
            <a:r>
              <a:rPr lang="ru-RU" dirty="0" err="1"/>
              <a:t>роботодавцем</a:t>
            </a:r>
            <a:r>
              <a:rPr lang="ru-RU" dirty="0"/>
              <a:t>, </a:t>
            </a:r>
            <a:r>
              <a:rPr lang="ru-RU" dirty="0" err="1"/>
              <a:t>готують</a:t>
            </a:r>
            <a:r>
              <a:rPr lang="ru-RU" dirty="0"/>
              <a:t> до </a:t>
            </a:r>
            <a:r>
              <a:rPr lang="ru-RU" dirty="0" err="1"/>
              <a:t>співбесіди</a:t>
            </a:r>
            <a:r>
              <a:rPr lang="ru-RU" dirty="0"/>
              <a:t> </a:t>
            </a:r>
            <a:r>
              <a:rPr lang="ru-RU" dirty="0" err="1"/>
              <a:t>клієнта</a:t>
            </a:r>
            <a:r>
              <a:rPr lang="ru-RU" dirty="0"/>
              <a:t>, </a:t>
            </a:r>
            <a:r>
              <a:rPr lang="ru-RU" dirty="0" err="1"/>
              <a:t>який</a:t>
            </a:r>
            <a:r>
              <a:rPr lang="ru-RU" dirty="0"/>
              <a:t> і платить </a:t>
            </a:r>
            <a:r>
              <a:rPr lang="ru-RU" dirty="0" err="1"/>
              <a:t>їм</a:t>
            </a:r>
            <a:r>
              <a:rPr lang="ru-RU" dirty="0"/>
              <a:t> за </a:t>
            </a:r>
            <a:r>
              <a:rPr lang="ru-RU" dirty="0" err="1"/>
              <a:t>ці</a:t>
            </a:r>
            <a:r>
              <a:rPr lang="ru-RU" dirty="0"/>
              <a:t> </a:t>
            </a:r>
            <a:r>
              <a:rPr lang="ru-RU" dirty="0" err="1"/>
              <a:t>послуги</a:t>
            </a:r>
            <a:r>
              <a:rPr lang="ru-RU" dirty="0"/>
              <a:t>.</a:t>
            </a:r>
            <a:endParaRPr lang="ru-RU" sz="1200" dirty="0"/>
          </a:p>
          <a:p>
            <a:pPr lvl="3"/>
            <a:r>
              <a:rPr lang="ru-RU" dirty="0"/>
              <a:t>Агентства, </a:t>
            </a:r>
            <a:r>
              <a:rPr lang="ru-RU" dirty="0" err="1"/>
              <a:t>які</a:t>
            </a:r>
            <a:r>
              <a:rPr lang="ru-RU" dirty="0"/>
              <a:t> </a:t>
            </a:r>
            <a:r>
              <a:rPr lang="ru-RU" dirty="0" err="1"/>
              <a:t>надають</a:t>
            </a:r>
            <a:r>
              <a:rPr lang="ru-RU" dirty="0"/>
              <a:t> комплекс </a:t>
            </a:r>
            <a:r>
              <a:rPr lang="ru-RU" dirty="0" err="1"/>
              <a:t>психологічних</a:t>
            </a:r>
            <a:r>
              <a:rPr lang="ru-RU" dirty="0"/>
              <a:t>, </a:t>
            </a:r>
            <a:r>
              <a:rPr lang="ru-RU" dirty="0" err="1"/>
              <a:t>аналітичних</a:t>
            </a:r>
            <a:r>
              <a:rPr lang="ru-RU" dirty="0"/>
              <a:t> і </a:t>
            </a:r>
            <a:r>
              <a:rPr lang="ru-RU" dirty="0" err="1"/>
              <a:t>консультаційних</a:t>
            </a:r>
            <a:r>
              <a:rPr lang="ru-RU" dirty="0"/>
              <a:t> </a:t>
            </a:r>
            <a:r>
              <a:rPr lang="ru-RU" dirty="0" err="1"/>
              <a:t>послуг</a:t>
            </a:r>
            <a:r>
              <a:rPr lang="ru-RU" dirty="0"/>
              <a:t>.</a:t>
            </a:r>
            <a:endParaRPr lang="ru-RU" sz="1200" dirty="0"/>
          </a:p>
          <a:p>
            <a:r>
              <a:rPr lang="ru-RU" sz="2400" dirty="0" err="1"/>
              <a:t>Приватні</a:t>
            </a:r>
            <a:r>
              <a:rPr lang="ru-RU" sz="2400" dirty="0"/>
              <a:t> агентства не </a:t>
            </a:r>
            <a:r>
              <a:rPr lang="ru-RU" sz="2400" dirty="0" err="1"/>
              <a:t>дають</a:t>
            </a:r>
            <a:r>
              <a:rPr lang="ru-RU" sz="2400" dirty="0"/>
              <a:t> </a:t>
            </a:r>
            <a:r>
              <a:rPr lang="ru-RU" sz="2400" dirty="0" err="1"/>
              <a:t>гарантій</a:t>
            </a:r>
            <a:r>
              <a:rPr lang="ru-RU" sz="2400" dirty="0"/>
              <a:t> </a:t>
            </a:r>
            <a:r>
              <a:rPr lang="ru-RU" sz="2400" dirty="0" err="1"/>
              <a:t>щодо</a:t>
            </a:r>
            <a:r>
              <a:rPr lang="ru-RU" sz="2400" dirty="0"/>
              <a:t> </a:t>
            </a:r>
            <a:r>
              <a:rPr lang="ru-RU" sz="2400" dirty="0" err="1"/>
              <a:t>строків</a:t>
            </a:r>
            <a:r>
              <a:rPr lang="ru-RU" sz="2400" dirty="0"/>
              <a:t> </a:t>
            </a:r>
            <a:r>
              <a:rPr lang="ru-RU" sz="2400" dirty="0" err="1"/>
              <a:t>пошуку</a:t>
            </a:r>
            <a:r>
              <a:rPr lang="ru-RU" sz="2400" dirty="0"/>
              <a:t> </a:t>
            </a:r>
            <a:r>
              <a:rPr lang="ru-RU" sz="2400" dirty="0" err="1"/>
              <a:t>роботи</a:t>
            </a:r>
            <a:r>
              <a:rPr lang="ru-RU" sz="2400" dirty="0"/>
              <a:t> та </a:t>
            </a:r>
            <a:r>
              <a:rPr lang="ru-RU" sz="2400" dirty="0" err="1"/>
              <a:t>працевлаштування</a:t>
            </a:r>
            <a:r>
              <a:rPr lang="ru-RU" sz="2400" dirty="0"/>
              <a:t> </a:t>
            </a:r>
            <a:r>
              <a:rPr lang="ru-RU" sz="2400" dirty="0" err="1"/>
              <a:t>взагалі</a:t>
            </a:r>
            <a:r>
              <a:rPr lang="ru-RU" sz="2400" dirty="0"/>
              <a:t>. </a:t>
            </a:r>
            <a:r>
              <a:rPr lang="ru-RU" sz="2400" dirty="0" err="1"/>
              <a:t>Звертайтеся</a:t>
            </a:r>
            <a:r>
              <a:rPr lang="ru-RU" sz="2400" dirty="0"/>
              <a:t> в </a:t>
            </a:r>
            <a:r>
              <a:rPr lang="ru-RU" sz="2400" dirty="0" err="1"/>
              <a:t>ті</a:t>
            </a:r>
            <a:r>
              <a:rPr lang="ru-RU" sz="2400" dirty="0"/>
              <a:t> </a:t>
            </a:r>
            <a:r>
              <a:rPr lang="ru-RU" sz="2400" dirty="0" err="1"/>
              <a:t>фірми</a:t>
            </a:r>
            <a:r>
              <a:rPr lang="ru-RU" sz="2400" dirty="0"/>
              <a:t>, </a:t>
            </a:r>
            <a:r>
              <a:rPr lang="ru-RU" sz="2400" dirty="0" err="1"/>
              <a:t>що</a:t>
            </a:r>
            <a:r>
              <a:rPr lang="ru-RU" sz="2400" dirty="0"/>
              <a:t> </a:t>
            </a:r>
            <a:r>
              <a:rPr lang="ru-RU" sz="2400" dirty="0" err="1"/>
              <a:t>стягують</a:t>
            </a:r>
            <a:r>
              <a:rPr lang="ru-RU" sz="2400" dirty="0"/>
              <a:t> невеликий </a:t>
            </a:r>
            <a:r>
              <a:rPr lang="ru-RU" sz="2400" dirty="0" err="1"/>
              <a:t>початковий</a:t>
            </a:r>
            <a:r>
              <a:rPr lang="ru-RU" sz="2400" dirty="0"/>
              <a:t> </a:t>
            </a:r>
            <a:r>
              <a:rPr lang="ru-RU" sz="2400" dirty="0" err="1"/>
              <a:t>внесок</a:t>
            </a:r>
            <a:r>
              <a:rPr lang="ru-RU" sz="2400" dirty="0"/>
              <a:t>. </a:t>
            </a:r>
            <a:r>
              <a:rPr lang="ru-RU" sz="2400" dirty="0" err="1"/>
              <a:t>Переконайтеся</a:t>
            </a:r>
            <a:r>
              <a:rPr lang="ru-RU" sz="2400" dirty="0"/>
              <a:t>, </a:t>
            </a:r>
            <a:r>
              <a:rPr lang="ru-RU" sz="2400" dirty="0" err="1"/>
              <a:t>що</a:t>
            </a:r>
            <a:r>
              <a:rPr lang="ru-RU" sz="2400" dirty="0"/>
              <a:t> агентство </a:t>
            </a:r>
            <a:r>
              <a:rPr lang="ru-RU" sz="2400" dirty="0" err="1"/>
              <a:t>пропонує</a:t>
            </a:r>
            <a:r>
              <a:rPr lang="ru-RU" sz="2400" dirty="0"/>
              <a:t> </a:t>
            </a:r>
            <a:r>
              <a:rPr lang="ru-RU" sz="2400" dirty="0" err="1"/>
              <a:t>реальні</a:t>
            </a:r>
            <a:r>
              <a:rPr lang="ru-RU" sz="2400" dirty="0"/>
              <a:t> </a:t>
            </a:r>
            <a:r>
              <a:rPr lang="ru-RU" sz="2400" dirty="0" err="1"/>
              <a:t>вакансії</a:t>
            </a:r>
            <a:r>
              <a:rPr lang="ru-RU" sz="2400" dirty="0"/>
              <a:t>. </a:t>
            </a:r>
            <a:r>
              <a:rPr lang="ru-RU" sz="2400" dirty="0" err="1"/>
              <a:t>З’ясуйте</a:t>
            </a:r>
            <a:r>
              <a:rPr lang="ru-RU" sz="2400" dirty="0"/>
              <a:t>, </a:t>
            </a:r>
            <a:r>
              <a:rPr lang="ru-RU" sz="2400" dirty="0" err="1"/>
              <a:t>чи</a:t>
            </a:r>
            <a:r>
              <a:rPr lang="ru-RU" sz="2400" dirty="0"/>
              <a:t> </a:t>
            </a:r>
            <a:r>
              <a:rPr lang="ru-RU" sz="2400" dirty="0" err="1"/>
              <a:t>має</a:t>
            </a:r>
            <a:r>
              <a:rPr lang="ru-RU" sz="2400" dirty="0"/>
              <a:t> агентство </a:t>
            </a:r>
            <a:r>
              <a:rPr lang="ru-RU" sz="2400" dirty="0" err="1"/>
              <a:t>ліцензію</a:t>
            </a:r>
            <a:r>
              <a:rPr lang="ru-RU" sz="2400" dirty="0"/>
              <a:t> для </a:t>
            </a:r>
            <a:r>
              <a:rPr lang="ru-RU" sz="2400" dirty="0" err="1"/>
              <a:t>здійснення</a:t>
            </a:r>
            <a:r>
              <a:rPr lang="ru-RU" sz="2400" dirty="0"/>
              <a:t> </a:t>
            </a:r>
            <a:r>
              <a:rPr lang="ru-RU" sz="2400" dirty="0" err="1"/>
              <a:t>даного</a:t>
            </a:r>
            <a:r>
              <a:rPr lang="ru-RU" sz="2400" dirty="0"/>
              <a:t>  виду </a:t>
            </a:r>
            <a:r>
              <a:rPr lang="ru-RU" sz="2400" dirty="0" err="1"/>
              <a:t>послуг</a:t>
            </a:r>
            <a:r>
              <a:rPr lang="ru-RU" sz="2400" dirty="0"/>
              <a:t>.</a:t>
            </a:r>
            <a:endParaRPr lang="ru-RU" sz="2000" dirty="0"/>
          </a:p>
          <a:p>
            <a:r>
              <a:rPr lang="ru-RU" sz="2400" dirty="0"/>
              <a:t> </a:t>
            </a:r>
            <a:r>
              <a:rPr lang="ru-RU" sz="2400" dirty="0" err="1"/>
              <a:t>Методи</a:t>
            </a:r>
            <a:r>
              <a:rPr lang="ru-RU" sz="2400" dirty="0"/>
              <a:t>, </a:t>
            </a:r>
            <a:r>
              <a:rPr lang="ru-RU" sz="2400" dirty="0" err="1"/>
              <a:t>які</a:t>
            </a:r>
            <a:r>
              <a:rPr lang="ru-RU" sz="2400" dirty="0"/>
              <a:t> </a:t>
            </a:r>
            <a:r>
              <a:rPr lang="ru-RU" sz="2400" dirty="0" err="1"/>
              <a:t>можна</a:t>
            </a:r>
            <a:r>
              <a:rPr lang="ru-RU" sz="2400" dirty="0"/>
              <a:t> </a:t>
            </a:r>
            <a:r>
              <a:rPr lang="ru-RU" sz="2400" dirty="0" err="1"/>
              <a:t>використати</a:t>
            </a:r>
            <a:r>
              <a:rPr lang="ru-RU" sz="2400" dirty="0"/>
              <a:t> у </a:t>
            </a:r>
            <a:r>
              <a:rPr lang="ru-RU" sz="2400" dirty="0" err="1"/>
              <a:t>пошуках</a:t>
            </a:r>
            <a:r>
              <a:rPr lang="ru-RU" sz="2400" dirty="0"/>
              <a:t> </a:t>
            </a:r>
            <a:r>
              <a:rPr lang="ru-RU" sz="2400" dirty="0" err="1"/>
              <a:t>роботи</a:t>
            </a:r>
            <a:r>
              <a:rPr lang="ru-RU" sz="2400" dirty="0"/>
              <a:t>:</a:t>
            </a:r>
            <a:endParaRPr lang="ru-RU" sz="1800" dirty="0"/>
          </a:p>
          <a:p>
            <a:pPr lvl="3"/>
            <a:r>
              <a:rPr lang="ru-RU" i="1" dirty="0" err="1"/>
              <a:t>спілкування</a:t>
            </a:r>
            <a:r>
              <a:rPr lang="ru-RU" dirty="0"/>
              <a:t> при </a:t>
            </a:r>
            <a:r>
              <a:rPr lang="ru-RU" dirty="0" err="1"/>
              <a:t>здійсненні</a:t>
            </a:r>
            <a:r>
              <a:rPr lang="ru-RU" dirty="0"/>
              <a:t> </a:t>
            </a:r>
            <a:r>
              <a:rPr lang="ru-RU" dirty="0" err="1"/>
              <a:t>особистісних</a:t>
            </a:r>
            <a:r>
              <a:rPr lang="ru-RU" dirty="0"/>
              <a:t> </a:t>
            </a:r>
            <a:r>
              <a:rPr lang="ru-RU" dirty="0" err="1"/>
              <a:t>контактів</a:t>
            </a:r>
            <a:r>
              <a:rPr lang="ru-RU" dirty="0"/>
              <a:t> (</a:t>
            </a:r>
            <a:r>
              <a:rPr lang="ru-RU" dirty="0" err="1"/>
              <a:t>друзі</a:t>
            </a:r>
            <a:r>
              <a:rPr lang="ru-RU" dirty="0"/>
              <a:t>, </a:t>
            </a:r>
            <a:r>
              <a:rPr lang="ru-RU" dirty="0" err="1"/>
              <a:t>колишні</a:t>
            </a:r>
            <a:r>
              <a:rPr lang="ru-RU" dirty="0"/>
              <a:t> </a:t>
            </a:r>
            <a:r>
              <a:rPr lang="ru-RU" dirty="0" err="1"/>
              <a:t>товариші</a:t>
            </a:r>
            <a:r>
              <a:rPr lang="ru-RU" dirty="0"/>
              <a:t> по </a:t>
            </a:r>
            <a:r>
              <a:rPr lang="ru-RU" dirty="0" err="1"/>
              <a:t>роботі</a:t>
            </a:r>
            <a:r>
              <a:rPr lang="ru-RU" dirty="0"/>
              <a:t>, </a:t>
            </a:r>
            <a:r>
              <a:rPr lang="ru-RU" dirty="0" err="1"/>
              <a:t>родичі</a:t>
            </a:r>
            <a:r>
              <a:rPr lang="ru-RU" dirty="0"/>
              <a:t>, </a:t>
            </a:r>
            <a:r>
              <a:rPr lang="ru-RU" dirty="0" err="1"/>
              <a:t>знайомі</a:t>
            </a:r>
            <a:r>
              <a:rPr lang="ru-RU" dirty="0"/>
              <a:t>), при </a:t>
            </a:r>
            <a:r>
              <a:rPr lang="ru-RU" dirty="0" err="1"/>
              <a:t>зверненні</a:t>
            </a:r>
            <a:r>
              <a:rPr lang="ru-RU" dirty="0"/>
              <a:t> на </a:t>
            </a:r>
            <a:r>
              <a:rPr lang="ru-RU" dirty="0" err="1"/>
              <a:t>підприємства</a:t>
            </a:r>
            <a:r>
              <a:rPr lang="ru-RU" dirty="0"/>
              <a:t>, </a:t>
            </a:r>
            <a:r>
              <a:rPr lang="ru-RU" dirty="0" err="1"/>
              <a:t>організації</a:t>
            </a:r>
            <a:r>
              <a:rPr lang="ru-RU" dirty="0"/>
              <a:t>, установи (</a:t>
            </a:r>
            <a:r>
              <a:rPr lang="ru-RU" dirty="0" err="1"/>
              <a:t>зі</a:t>
            </a:r>
            <a:r>
              <a:rPr lang="ru-RU" dirty="0"/>
              <a:t> </a:t>
            </a:r>
            <a:r>
              <a:rPr lang="ru-RU" dirty="0" err="1"/>
              <a:t>спеціалістами</a:t>
            </a:r>
            <a:r>
              <a:rPr lang="ru-RU" dirty="0"/>
              <a:t> по </a:t>
            </a:r>
            <a:r>
              <a:rPr lang="ru-RU" dirty="0" err="1"/>
              <a:t>підбору</a:t>
            </a:r>
            <a:r>
              <a:rPr lang="ru-RU" dirty="0"/>
              <a:t> персоналу,   </a:t>
            </a:r>
            <a:r>
              <a:rPr lang="ru-RU" dirty="0" err="1"/>
              <a:t>роботодавцями</a:t>
            </a:r>
            <a:r>
              <a:rPr lang="ru-RU" dirty="0"/>
              <a:t>,  </a:t>
            </a:r>
            <a:r>
              <a:rPr lang="ru-RU" dirty="0" err="1"/>
              <a:t>працівниками</a:t>
            </a:r>
            <a:r>
              <a:rPr lang="ru-RU" dirty="0"/>
              <a:t>);</a:t>
            </a:r>
            <a:endParaRPr lang="ru-RU" sz="1200" dirty="0"/>
          </a:p>
          <a:p>
            <a:pPr lvl="3"/>
            <a:r>
              <a:rPr lang="ru-RU" i="1" dirty="0" err="1"/>
              <a:t>підготовка</a:t>
            </a:r>
            <a:r>
              <a:rPr lang="ru-RU" i="1" dirty="0"/>
              <a:t> та </a:t>
            </a:r>
            <a:r>
              <a:rPr lang="ru-RU" i="1" dirty="0" err="1"/>
              <a:t>розсилка</a:t>
            </a:r>
            <a:r>
              <a:rPr lang="ru-RU" i="1" dirty="0"/>
              <a:t> резюме, </a:t>
            </a:r>
            <a:r>
              <a:rPr lang="ru-RU" i="1" dirty="0" err="1"/>
              <a:t>рекомендаційних</a:t>
            </a:r>
            <a:r>
              <a:rPr lang="ru-RU" i="1" dirty="0"/>
              <a:t> </a:t>
            </a:r>
            <a:r>
              <a:rPr lang="ru-RU" i="1" dirty="0" err="1"/>
              <a:t>листів</a:t>
            </a:r>
            <a:r>
              <a:rPr lang="ru-RU" dirty="0"/>
              <a:t> з </a:t>
            </a:r>
            <a:r>
              <a:rPr lang="ru-RU" dirty="0" err="1"/>
              <a:t>пропозиціями</a:t>
            </a:r>
            <a:r>
              <a:rPr lang="ru-RU" dirty="0"/>
              <a:t> </a:t>
            </a:r>
            <a:r>
              <a:rPr lang="ru-RU" dirty="0" err="1"/>
              <a:t>щодо</a:t>
            </a:r>
            <a:r>
              <a:rPr lang="ru-RU" dirty="0"/>
              <a:t> </a:t>
            </a:r>
            <a:r>
              <a:rPr lang="ru-RU" dirty="0" err="1"/>
              <a:t>власних</a:t>
            </a:r>
            <a:r>
              <a:rPr lang="ru-RU" dirty="0"/>
              <a:t> </a:t>
            </a:r>
            <a:r>
              <a:rPr lang="ru-RU" dirty="0" err="1"/>
              <a:t>трудових</a:t>
            </a:r>
            <a:r>
              <a:rPr lang="ru-RU" dirty="0"/>
              <a:t> </a:t>
            </a:r>
            <a:r>
              <a:rPr lang="ru-RU" dirty="0" err="1"/>
              <a:t>послуг</a:t>
            </a:r>
            <a:r>
              <a:rPr lang="ru-RU" dirty="0"/>
              <a:t> </a:t>
            </a:r>
            <a:r>
              <a:rPr lang="ru-RU" dirty="0" err="1"/>
              <a:t>підприємствам</a:t>
            </a:r>
            <a:r>
              <a:rPr lang="ru-RU" dirty="0"/>
              <a:t>, </a:t>
            </a:r>
            <a:r>
              <a:rPr lang="ru-RU" dirty="0" err="1"/>
              <a:t>організаціям</a:t>
            </a:r>
            <a:r>
              <a:rPr lang="ru-RU" dirty="0"/>
              <a:t> та </a:t>
            </a:r>
            <a:r>
              <a:rPr lang="ru-RU" dirty="0" err="1"/>
              <a:t>установам</a:t>
            </a:r>
            <a:r>
              <a:rPr lang="ru-RU" dirty="0"/>
              <a:t>;  </a:t>
            </a:r>
            <a:endParaRPr lang="ru-RU" sz="1200" dirty="0"/>
          </a:p>
          <a:p>
            <a:pPr lvl="3"/>
            <a:r>
              <a:rPr lang="ru-RU" i="1" dirty="0" err="1"/>
              <a:t>здійснення</a:t>
            </a:r>
            <a:r>
              <a:rPr lang="ru-RU" i="1" dirty="0"/>
              <a:t> </a:t>
            </a:r>
            <a:r>
              <a:rPr lang="ru-RU" i="1" dirty="0" err="1"/>
              <a:t>телефонних</a:t>
            </a:r>
            <a:r>
              <a:rPr lang="ru-RU" i="1" dirty="0"/>
              <a:t> </a:t>
            </a:r>
            <a:r>
              <a:rPr lang="ru-RU" i="1" dirty="0" err="1"/>
              <a:t>дзвінків</a:t>
            </a:r>
            <a:r>
              <a:rPr lang="ru-RU" i="1" dirty="0"/>
              <a:t> </a:t>
            </a:r>
            <a:r>
              <a:rPr lang="ru-RU" dirty="0"/>
              <a:t>на </a:t>
            </a:r>
            <a:r>
              <a:rPr lang="ru-RU" dirty="0" err="1"/>
              <a:t>підприємства</a:t>
            </a:r>
            <a:r>
              <a:rPr lang="ru-RU" dirty="0"/>
              <a:t>, </a:t>
            </a:r>
            <a:r>
              <a:rPr lang="ru-RU" dirty="0" err="1"/>
              <a:t>організації</a:t>
            </a:r>
            <a:r>
              <a:rPr lang="ru-RU" dirty="0"/>
              <a:t> та установи, в </a:t>
            </a:r>
            <a:r>
              <a:rPr lang="ru-RU" dirty="0" err="1"/>
              <a:t>яких</a:t>
            </a:r>
            <a:r>
              <a:rPr lang="ru-RU" dirty="0"/>
              <a:t> </a:t>
            </a:r>
            <a:r>
              <a:rPr lang="ru-RU" dirty="0" err="1"/>
              <a:t>зацікавлені</a:t>
            </a:r>
            <a:r>
              <a:rPr lang="ru-RU" dirty="0"/>
              <a:t> (</a:t>
            </a:r>
            <a:r>
              <a:rPr lang="ru-RU" dirty="0" err="1"/>
              <a:t>пошукових</a:t>
            </a:r>
            <a:r>
              <a:rPr lang="ru-RU" dirty="0"/>
              <a:t> та по </a:t>
            </a:r>
            <a:r>
              <a:rPr lang="ru-RU" dirty="0" err="1"/>
              <a:t>рекламі</a:t>
            </a:r>
            <a:r>
              <a:rPr lang="ru-RU" dirty="0"/>
              <a:t>).</a:t>
            </a:r>
            <a:endParaRPr lang="ru-RU" sz="12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670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ru-RU" sz="1400" b="1" i="1" dirty="0" err="1"/>
              <a:t>Особисті</a:t>
            </a:r>
            <a:r>
              <a:rPr lang="ru-RU" sz="1400" b="1" i="1" dirty="0"/>
              <a:t> </a:t>
            </a:r>
            <a:r>
              <a:rPr lang="ru-RU" sz="1400" b="1" i="1" dirty="0" err="1"/>
              <a:t>контакти</a:t>
            </a:r>
            <a:endParaRPr lang="ru-RU" sz="1400" b="1" i="1" dirty="0"/>
          </a:p>
          <a:p>
            <a:r>
              <a:rPr lang="ru-RU" sz="1400" dirty="0"/>
              <a:t>Вам </a:t>
            </a:r>
            <a:r>
              <a:rPr lang="ru-RU" sz="1400" dirty="0" err="1"/>
              <a:t>необхідно</a:t>
            </a:r>
            <a:r>
              <a:rPr lang="ru-RU" sz="1400" dirty="0"/>
              <a:t> </a:t>
            </a:r>
            <a:r>
              <a:rPr lang="ru-RU" sz="1400" dirty="0" err="1"/>
              <a:t>систематизувати</a:t>
            </a:r>
            <a:r>
              <a:rPr lang="ru-RU" sz="1400" dirty="0"/>
              <a:t> </a:t>
            </a:r>
            <a:r>
              <a:rPr lang="ru-RU" sz="1400" dirty="0" err="1"/>
              <a:t>перелік</a:t>
            </a:r>
            <a:r>
              <a:rPr lang="ru-RU" sz="1400" dirty="0"/>
              <a:t> </a:t>
            </a:r>
            <a:r>
              <a:rPr lang="ru-RU" sz="1400" dirty="0" err="1"/>
              <a:t>власних</a:t>
            </a:r>
            <a:r>
              <a:rPr lang="ru-RU" sz="1400" dirty="0"/>
              <a:t> </a:t>
            </a:r>
            <a:r>
              <a:rPr lang="ru-RU" sz="1400" dirty="0" err="1"/>
              <a:t>особистих</a:t>
            </a:r>
            <a:r>
              <a:rPr lang="ru-RU" sz="1400" dirty="0"/>
              <a:t> </a:t>
            </a:r>
            <a:r>
              <a:rPr lang="ru-RU" sz="1400" dirty="0" err="1"/>
              <a:t>контактів</a:t>
            </a:r>
            <a:r>
              <a:rPr lang="ru-RU" sz="1400" dirty="0"/>
              <a:t> з </a:t>
            </a:r>
            <a:r>
              <a:rPr lang="ru-RU" sz="1400" dirty="0" err="1"/>
              <a:t>друзями</a:t>
            </a:r>
            <a:r>
              <a:rPr lang="ru-RU" sz="1400" dirty="0"/>
              <a:t>, родичами, </a:t>
            </a:r>
            <a:r>
              <a:rPr lang="ru-RU" sz="1400" dirty="0" err="1"/>
              <a:t>колишніми</a:t>
            </a:r>
            <a:r>
              <a:rPr lang="ru-RU" sz="1400" dirty="0"/>
              <a:t> </a:t>
            </a:r>
            <a:r>
              <a:rPr lang="ru-RU" sz="1400" dirty="0" err="1"/>
              <a:t>співробітниками</a:t>
            </a:r>
            <a:r>
              <a:rPr lang="ru-RU" sz="1400" dirty="0"/>
              <a:t>, </a:t>
            </a:r>
            <a:r>
              <a:rPr lang="ru-RU" sz="1400" dirty="0" err="1"/>
              <a:t>які</a:t>
            </a:r>
            <a:r>
              <a:rPr lang="ru-RU" sz="1400" dirty="0"/>
              <a:t> </a:t>
            </a:r>
            <a:r>
              <a:rPr lang="ru-RU" sz="1400" dirty="0" err="1"/>
              <a:t>можуть</a:t>
            </a:r>
            <a:r>
              <a:rPr lang="ru-RU" sz="1400" dirty="0"/>
              <a:t> </a:t>
            </a:r>
            <a:r>
              <a:rPr lang="ru-RU" sz="1400" dirty="0" err="1"/>
              <a:t>інформувати</a:t>
            </a:r>
            <a:r>
              <a:rPr lang="ru-RU" sz="1400" dirty="0"/>
              <a:t> Вас про </a:t>
            </a:r>
            <a:r>
              <a:rPr lang="ru-RU" sz="1400" dirty="0" err="1"/>
              <a:t>наявність</a:t>
            </a:r>
            <a:r>
              <a:rPr lang="ru-RU" sz="1400" dirty="0"/>
              <a:t> </a:t>
            </a:r>
            <a:r>
              <a:rPr lang="ru-RU" sz="1400" dirty="0" err="1"/>
              <a:t>вакансій</a:t>
            </a:r>
            <a:r>
              <a:rPr lang="ru-RU" sz="1400" dirty="0"/>
              <a:t>. </a:t>
            </a:r>
            <a:r>
              <a:rPr lang="ru-RU" sz="1400" dirty="0" err="1"/>
              <a:t>Завчасно</a:t>
            </a:r>
            <a:r>
              <a:rPr lang="ru-RU" sz="1400" dirty="0"/>
              <a:t> </a:t>
            </a:r>
            <a:r>
              <a:rPr lang="ru-RU" sz="1400" dirty="0" err="1"/>
              <a:t>сплануйте</a:t>
            </a:r>
            <a:r>
              <a:rPr lang="ru-RU" sz="1400" dirty="0"/>
              <a:t>, про </a:t>
            </a:r>
            <a:r>
              <a:rPr lang="ru-RU" sz="1400" dirty="0" err="1"/>
              <a:t>що</a:t>
            </a:r>
            <a:r>
              <a:rPr lang="ru-RU" sz="1400" dirty="0"/>
              <a:t> і як Ви будете </a:t>
            </a:r>
            <a:r>
              <a:rPr lang="ru-RU" sz="1400" dirty="0" err="1"/>
              <a:t>просити</a:t>
            </a:r>
            <a:r>
              <a:rPr lang="ru-RU" sz="1400" dirty="0"/>
              <a:t>, </a:t>
            </a:r>
            <a:r>
              <a:rPr lang="ru-RU" sz="1400" dirty="0" err="1"/>
              <a:t>чітко</a:t>
            </a:r>
            <a:r>
              <a:rPr lang="ru-RU" sz="1400" dirty="0"/>
              <a:t> </a:t>
            </a:r>
            <a:r>
              <a:rPr lang="ru-RU" sz="1400" dirty="0" err="1"/>
              <a:t>сформулюйте</a:t>
            </a:r>
            <a:r>
              <a:rPr lang="ru-RU" sz="1400" dirty="0"/>
              <a:t> </a:t>
            </a:r>
            <a:r>
              <a:rPr lang="ru-RU" sz="1400" dirty="0" err="1"/>
              <a:t>своє</a:t>
            </a:r>
            <a:r>
              <a:rPr lang="ru-RU" sz="1400" dirty="0"/>
              <a:t> </a:t>
            </a:r>
            <a:r>
              <a:rPr lang="ru-RU" sz="1400" dirty="0" err="1"/>
              <a:t>прохання</a:t>
            </a:r>
            <a:r>
              <a:rPr lang="ru-RU" sz="1400" dirty="0"/>
              <a:t>, </a:t>
            </a:r>
            <a:r>
              <a:rPr lang="ru-RU" sz="1400" dirty="0" err="1"/>
              <a:t>щоб</a:t>
            </a:r>
            <a:r>
              <a:rPr lang="ru-RU" sz="1400" dirty="0"/>
              <a:t> </a:t>
            </a:r>
            <a:r>
              <a:rPr lang="ru-RU" sz="1400" dirty="0" err="1"/>
              <a:t>співрозмовник</a:t>
            </a:r>
            <a:r>
              <a:rPr lang="ru-RU" sz="1400" dirty="0"/>
              <a:t> </a:t>
            </a:r>
            <a:r>
              <a:rPr lang="ru-RU" sz="1400" dirty="0" err="1"/>
              <a:t>зрозумів</a:t>
            </a:r>
            <a:r>
              <a:rPr lang="ru-RU" sz="1400" dirty="0"/>
              <a:t>, яку роботу Ви </a:t>
            </a:r>
            <a:r>
              <a:rPr lang="ru-RU" sz="1400" dirty="0" err="1"/>
              <a:t>шукаєте</a:t>
            </a:r>
            <a:r>
              <a:rPr lang="ru-RU" sz="1400" dirty="0"/>
              <a:t>, </a:t>
            </a:r>
            <a:r>
              <a:rPr lang="ru-RU" sz="1400" dirty="0" err="1"/>
              <a:t>якими</a:t>
            </a:r>
            <a:r>
              <a:rPr lang="ru-RU" sz="1400" dirty="0"/>
              <a:t> </a:t>
            </a:r>
            <a:r>
              <a:rPr lang="ru-RU" sz="1400" dirty="0" err="1"/>
              <a:t>навичками</a:t>
            </a:r>
            <a:r>
              <a:rPr lang="ru-RU" sz="1400" dirty="0"/>
              <a:t> та </a:t>
            </a:r>
            <a:r>
              <a:rPr lang="ru-RU" sz="1400" dirty="0" err="1"/>
              <a:t>досвідом</a:t>
            </a:r>
            <a:r>
              <a:rPr lang="ru-RU" sz="1400" dirty="0"/>
              <a:t> Ви </a:t>
            </a:r>
            <a:r>
              <a:rPr lang="ru-RU" sz="1400" dirty="0" err="1"/>
              <a:t>володієте</a:t>
            </a:r>
            <a:r>
              <a:rPr lang="ru-RU" sz="1400" dirty="0"/>
              <a:t>. </a:t>
            </a:r>
            <a:r>
              <a:rPr lang="ru-RU" sz="1400" dirty="0" err="1"/>
              <a:t>Таке</a:t>
            </a:r>
            <a:r>
              <a:rPr lang="ru-RU" sz="1400" dirty="0"/>
              <a:t> </a:t>
            </a:r>
            <a:r>
              <a:rPr lang="ru-RU" sz="1400" dirty="0" err="1"/>
              <a:t>спілкування</a:t>
            </a:r>
            <a:r>
              <a:rPr lang="ru-RU" sz="1400" dirty="0"/>
              <a:t> </a:t>
            </a:r>
            <a:r>
              <a:rPr lang="ru-RU" sz="1400" dirty="0" err="1"/>
              <a:t>здійснюється</a:t>
            </a:r>
            <a:r>
              <a:rPr lang="ru-RU" sz="1400" dirty="0"/>
              <a:t> з метою </a:t>
            </a:r>
            <a:r>
              <a:rPr lang="ru-RU" sz="1400" dirty="0" err="1"/>
              <a:t>одержання</a:t>
            </a:r>
            <a:r>
              <a:rPr lang="ru-RU" sz="1400" dirty="0"/>
              <a:t> </a:t>
            </a:r>
            <a:r>
              <a:rPr lang="ru-RU" sz="1400" dirty="0" err="1"/>
              <a:t>інформації</a:t>
            </a:r>
            <a:r>
              <a:rPr lang="ru-RU" sz="1400" dirty="0"/>
              <a:t> про </a:t>
            </a:r>
            <a:r>
              <a:rPr lang="ru-RU" sz="1400" dirty="0" err="1"/>
              <a:t>вакантні</a:t>
            </a:r>
            <a:r>
              <a:rPr lang="ru-RU" sz="1400" dirty="0"/>
              <a:t> </a:t>
            </a:r>
            <a:r>
              <a:rPr lang="ru-RU" sz="1400" dirty="0" err="1"/>
              <a:t>місця</a:t>
            </a:r>
            <a:r>
              <a:rPr lang="ru-RU" sz="1400" dirty="0"/>
              <a:t>, </a:t>
            </a:r>
            <a:r>
              <a:rPr lang="ru-RU" sz="1400" dirty="0" err="1"/>
              <a:t>умови</a:t>
            </a:r>
            <a:r>
              <a:rPr lang="ru-RU" sz="1400" dirty="0"/>
              <a:t> </a:t>
            </a:r>
            <a:r>
              <a:rPr lang="ru-RU" sz="1400" dirty="0" err="1"/>
              <a:t>роботи</a:t>
            </a:r>
            <a:r>
              <a:rPr lang="ru-RU" sz="1400" dirty="0"/>
              <a:t>.</a:t>
            </a:r>
          </a:p>
          <a:p>
            <a:r>
              <a:rPr lang="ru-RU" sz="1400" b="1" dirty="0" err="1"/>
              <a:t>Друзі</a:t>
            </a:r>
            <a:r>
              <a:rPr lang="ru-RU" sz="1400" b="1" dirty="0"/>
              <a:t>, </a:t>
            </a:r>
            <a:r>
              <a:rPr lang="ru-RU" sz="1400" b="1" dirty="0" err="1"/>
              <a:t>знайомі</a:t>
            </a:r>
            <a:r>
              <a:rPr lang="ru-RU" sz="1400" b="1" dirty="0"/>
              <a:t> та люди, з </a:t>
            </a:r>
            <a:r>
              <a:rPr lang="ru-RU" sz="1400" b="1" dirty="0" err="1"/>
              <a:t>якими</a:t>
            </a:r>
            <a:r>
              <a:rPr lang="ru-RU" sz="1400" b="1" dirty="0"/>
              <a:t> Ви </a:t>
            </a:r>
            <a:r>
              <a:rPr lang="ru-RU" sz="1400" b="1" dirty="0" err="1"/>
              <a:t>зустрічаєтесь</a:t>
            </a:r>
            <a:r>
              <a:rPr lang="ru-RU" sz="1400" b="1" dirty="0"/>
              <a:t>, </a:t>
            </a:r>
            <a:r>
              <a:rPr lang="ru-RU" sz="1400" b="1" dirty="0" err="1"/>
              <a:t>можуть</a:t>
            </a:r>
            <a:r>
              <a:rPr lang="ru-RU" sz="1400" b="1" dirty="0"/>
              <a:t>:</a:t>
            </a:r>
            <a:endParaRPr lang="ru-RU" sz="1400" dirty="0"/>
          </a:p>
          <a:p>
            <a:pPr lvl="0"/>
            <a:r>
              <a:rPr lang="ru-RU" sz="1400" dirty="0"/>
              <a:t>Знати про </a:t>
            </a:r>
            <a:r>
              <a:rPr lang="ru-RU" sz="1400" dirty="0" err="1"/>
              <a:t>певні</a:t>
            </a:r>
            <a:r>
              <a:rPr lang="ru-RU" sz="1400" dirty="0"/>
              <a:t> </a:t>
            </a:r>
            <a:r>
              <a:rPr lang="ru-RU" sz="1400" dirty="0" err="1"/>
              <a:t>вільні</a:t>
            </a:r>
            <a:r>
              <a:rPr lang="ru-RU" sz="1400" dirty="0"/>
              <a:t> </a:t>
            </a:r>
            <a:r>
              <a:rPr lang="ru-RU" sz="1400" dirty="0" err="1"/>
              <a:t>робочі</a:t>
            </a:r>
            <a:r>
              <a:rPr lang="ru-RU" sz="1400" dirty="0"/>
              <a:t> </a:t>
            </a:r>
            <a:r>
              <a:rPr lang="ru-RU" sz="1400" dirty="0" err="1"/>
              <a:t>місця</a:t>
            </a:r>
            <a:r>
              <a:rPr lang="ru-RU" sz="1400" dirty="0"/>
              <a:t>; </a:t>
            </a:r>
            <a:r>
              <a:rPr lang="ru-RU" sz="1400" dirty="0" err="1"/>
              <a:t>погодитись</a:t>
            </a:r>
            <a:r>
              <a:rPr lang="ru-RU" sz="1400" dirty="0"/>
              <a:t> </a:t>
            </a:r>
            <a:r>
              <a:rPr lang="ru-RU" sz="1400" dirty="0" err="1"/>
              <a:t>повідомити</a:t>
            </a:r>
            <a:r>
              <a:rPr lang="ru-RU" sz="1400" dirty="0"/>
              <a:t> Вас в тому </a:t>
            </a:r>
            <a:r>
              <a:rPr lang="ru-RU" sz="1400" dirty="0" err="1"/>
              <a:t>разі</a:t>
            </a:r>
            <a:r>
              <a:rPr lang="ru-RU" sz="1400" dirty="0"/>
              <a:t>, </a:t>
            </a:r>
            <a:r>
              <a:rPr lang="ru-RU" sz="1400" dirty="0" err="1"/>
              <a:t>якщо</a:t>
            </a:r>
            <a:r>
              <a:rPr lang="ru-RU" sz="1400" dirty="0"/>
              <a:t> в них буде </a:t>
            </a:r>
            <a:r>
              <a:rPr lang="ru-RU" sz="1400" dirty="0" err="1"/>
              <a:t>інформація</a:t>
            </a:r>
            <a:r>
              <a:rPr lang="ru-RU" sz="1400" dirty="0"/>
              <a:t> про </a:t>
            </a:r>
            <a:r>
              <a:rPr lang="ru-RU" sz="1400" dirty="0" err="1"/>
              <a:t>вакансії</a:t>
            </a:r>
            <a:r>
              <a:rPr lang="ru-RU" sz="1400" dirty="0"/>
              <a:t>;</a:t>
            </a:r>
          </a:p>
          <a:p>
            <a:pPr lvl="0"/>
            <a:r>
              <a:rPr lang="ru-RU" sz="1400" dirty="0"/>
              <a:t>бути </a:t>
            </a:r>
            <a:r>
              <a:rPr lang="ru-RU" sz="1400" dirty="0" err="1"/>
              <a:t>знайомі</a:t>
            </a:r>
            <a:r>
              <a:rPr lang="ru-RU" sz="1400" dirty="0"/>
              <a:t> з </a:t>
            </a:r>
            <a:r>
              <a:rPr lang="ru-RU" sz="1400" dirty="0" err="1"/>
              <a:t>людиною</a:t>
            </a:r>
            <a:r>
              <a:rPr lang="ru-RU" sz="1400" dirty="0"/>
              <a:t>, яка </a:t>
            </a:r>
            <a:r>
              <a:rPr lang="ru-RU" sz="1400" dirty="0" err="1"/>
              <a:t>залишає</a:t>
            </a:r>
            <a:r>
              <a:rPr lang="ru-RU" sz="1400" dirty="0"/>
              <a:t> роботу;</a:t>
            </a:r>
          </a:p>
          <a:p>
            <a:pPr lvl="0"/>
            <a:r>
              <a:rPr lang="ru-RU" sz="1400" dirty="0"/>
              <a:t>знати </a:t>
            </a:r>
            <a:r>
              <a:rPr lang="ru-RU" sz="1400" dirty="0" err="1"/>
              <a:t>певні</a:t>
            </a:r>
            <a:r>
              <a:rPr lang="ru-RU" sz="1400" dirty="0"/>
              <a:t> </a:t>
            </a:r>
            <a:r>
              <a:rPr lang="ru-RU" sz="1400" dirty="0" err="1"/>
              <a:t>підприємства</a:t>
            </a:r>
            <a:r>
              <a:rPr lang="ru-RU" sz="1400" dirty="0"/>
              <a:t> </a:t>
            </a:r>
            <a:r>
              <a:rPr lang="ru-RU" sz="1400" dirty="0" err="1"/>
              <a:t>чи</a:t>
            </a:r>
            <a:r>
              <a:rPr lang="ru-RU" sz="1400" dirty="0"/>
              <a:t> </a:t>
            </a:r>
            <a:r>
              <a:rPr lang="ru-RU" sz="1400" dirty="0" err="1"/>
              <a:t>організації</a:t>
            </a:r>
            <a:r>
              <a:rPr lang="ru-RU" sz="1400" dirty="0"/>
              <a:t>, до </a:t>
            </a:r>
            <a:r>
              <a:rPr lang="ru-RU" sz="1400" dirty="0" err="1"/>
              <a:t>яких</a:t>
            </a:r>
            <a:r>
              <a:rPr lang="ru-RU" sz="1400" dirty="0"/>
              <a:t> є </a:t>
            </a:r>
            <a:r>
              <a:rPr lang="ru-RU" sz="1400" dirty="0" err="1"/>
              <a:t>сенс</a:t>
            </a:r>
            <a:r>
              <a:rPr lang="ru-RU" sz="1400" dirty="0"/>
              <a:t> </a:t>
            </a:r>
            <a:r>
              <a:rPr lang="ru-RU" sz="1400" dirty="0" err="1"/>
              <a:t>звернутись</a:t>
            </a:r>
            <a:r>
              <a:rPr lang="ru-RU" sz="1400" dirty="0"/>
              <a:t> в </a:t>
            </a:r>
            <a:r>
              <a:rPr lang="ru-RU" sz="1400" dirty="0" err="1"/>
              <a:t>пошуках</a:t>
            </a:r>
            <a:r>
              <a:rPr lang="ru-RU" sz="1400" dirty="0"/>
              <a:t> </a:t>
            </a:r>
            <a:r>
              <a:rPr lang="ru-RU" sz="1400" dirty="0" err="1"/>
              <a:t>вакансій</a:t>
            </a:r>
            <a:r>
              <a:rPr lang="ru-RU" sz="1400" dirty="0"/>
              <a:t>;</a:t>
            </a:r>
          </a:p>
          <a:p>
            <a:pPr lvl="0"/>
            <a:r>
              <a:rPr lang="ru-RU" sz="1400" dirty="0" err="1"/>
              <a:t>мати</a:t>
            </a:r>
            <a:r>
              <a:rPr lang="ru-RU" sz="1400" dirty="0"/>
              <a:t> </a:t>
            </a:r>
            <a:r>
              <a:rPr lang="ru-RU" sz="1400" dirty="0" err="1"/>
              <a:t>інформацію</a:t>
            </a:r>
            <a:r>
              <a:rPr lang="ru-RU" sz="1400" dirty="0"/>
              <a:t> про </a:t>
            </a:r>
            <a:r>
              <a:rPr lang="ru-RU" sz="1400" dirty="0" err="1"/>
              <a:t>підприємства</a:t>
            </a:r>
            <a:r>
              <a:rPr lang="ru-RU" sz="1400" dirty="0"/>
              <a:t> </a:t>
            </a:r>
            <a:r>
              <a:rPr lang="ru-RU" sz="1400" dirty="0" err="1"/>
              <a:t>чи</a:t>
            </a:r>
            <a:r>
              <a:rPr lang="ru-RU" sz="1400" dirty="0"/>
              <a:t> </a:t>
            </a:r>
            <a:r>
              <a:rPr lang="ru-RU" sz="1400" dirty="0" err="1"/>
              <a:t>організації</a:t>
            </a:r>
            <a:r>
              <a:rPr lang="ru-RU" sz="1400" dirty="0"/>
              <a:t>, </a:t>
            </a:r>
            <a:r>
              <a:rPr lang="ru-RU" sz="1400" dirty="0" err="1"/>
              <a:t>які</a:t>
            </a:r>
            <a:r>
              <a:rPr lang="ru-RU" sz="1400" dirty="0"/>
              <a:t> </a:t>
            </a:r>
            <a:r>
              <a:rPr lang="ru-RU" sz="1400" dirty="0" err="1"/>
              <a:t>переїжджають</a:t>
            </a:r>
            <a:r>
              <a:rPr lang="ru-RU" sz="1400" dirty="0"/>
              <a:t> в </a:t>
            </a:r>
            <a:r>
              <a:rPr lang="ru-RU" sz="1400" dirty="0" err="1"/>
              <a:t>місцеві</a:t>
            </a:r>
            <a:r>
              <a:rPr lang="ru-RU" sz="1400" dirty="0"/>
              <a:t> </a:t>
            </a:r>
            <a:r>
              <a:rPr lang="ru-RU" sz="1400" dirty="0" err="1"/>
              <a:t>райони</a:t>
            </a:r>
            <a:r>
              <a:rPr lang="ru-RU" sz="1400" dirty="0"/>
              <a:t>, </a:t>
            </a:r>
            <a:r>
              <a:rPr lang="ru-RU" sz="1400" dirty="0" err="1"/>
              <a:t>чи</a:t>
            </a:r>
            <a:r>
              <a:rPr lang="ru-RU" sz="1400" dirty="0"/>
              <a:t> </a:t>
            </a:r>
            <a:r>
              <a:rPr lang="ru-RU" sz="1400" dirty="0" err="1"/>
              <a:t>підприємства</a:t>
            </a:r>
            <a:r>
              <a:rPr lang="ru-RU" sz="1400" dirty="0"/>
              <a:t>, </a:t>
            </a:r>
            <a:r>
              <a:rPr lang="ru-RU" sz="1400" dirty="0" err="1"/>
              <a:t>які</a:t>
            </a:r>
            <a:r>
              <a:rPr lang="ru-RU" sz="1400" dirty="0"/>
              <a:t> </a:t>
            </a:r>
            <a:r>
              <a:rPr lang="ru-RU" sz="1400" dirty="0" err="1"/>
              <a:t>планують</a:t>
            </a:r>
            <a:r>
              <a:rPr lang="ru-RU" sz="1400" dirty="0"/>
              <a:t> </a:t>
            </a:r>
            <a:r>
              <a:rPr lang="ru-RU" sz="1400" dirty="0" err="1"/>
              <a:t>розширити</a:t>
            </a:r>
            <a:r>
              <a:rPr lang="ru-RU" sz="1400" dirty="0"/>
              <a:t> свою </a:t>
            </a:r>
            <a:r>
              <a:rPr lang="ru-RU" sz="1400" dirty="0" err="1"/>
              <a:t>діяльність</a:t>
            </a:r>
            <a:r>
              <a:rPr lang="ru-RU" sz="1400" dirty="0"/>
              <a:t>.</a:t>
            </a:r>
          </a:p>
          <a:p>
            <a:r>
              <a:rPr lang="ru-RU" sz="1400" b="1" dirty="0"/>
              <a:t>Люди, </a:t>
            </a:r>
            <a:r>
              <a:rPr lang="ru-RU" sz="1400" b="1" dirty="0" err="1"/>
              <a:t>які</a:t>
            </a:r>
            <a:r>
              <a:rPr lang="ru-RU" sz="1400" b="1" dirty="0"/>
              <a:t> </a:t>
            </a:r>
            <a:r>
              <a:rPr lang="ru-RU" sz="1400" b="1" dirty="0" err="1"/>
              <a:t>працюють</a:t>
            </a:r>
            <a:r>
              <a:rPr lang="ru-RU" sz="1400" b="1" dirty="0"/>
              <a:t> в </a:t>
            </a:r>
            <a:r>
              <a:rPr lang="ru-RU" sz="1400" b="1" dirty="0" err="1"/>
              <a:t>організаціях</a:t>
            </a:r>
            <a:r>
              <a:rPr lang="ru-RU" sz="1400" b="1" dirty="0"/>
              <a:t>, в </a:t>
            </a:r>
            <a:r>
              <a:rPr lang="ru-RU" sz="1400" b="1" dirty="0" err="1"/>
              <a:t>яких</a:t>
            </a:r>
            <a:r>
              <a:rPr lang="ru-RU" sz="1400" b="1" dirty="0"/>
              <a:t> Ви </a:t>
            </a:r>
            <a:r>
              <a:rPr lang="ru-RU" sz="1400" b="1" dirty="0" err="1"/>
              <a:t>зацікавлені</a:t>
            </a:r>
            <a:r>
              <a:rPr lang="ru-RU" sz="1400" b="1" dirty="0"/>
              <a:t>,  </a:t>
            </a:r>
            <a:r>
              <a:rPr lang="ru-RU" sz="1400" b="1" dirty="0" err="1"/>
              <a:t>можуть</a:t>
            </a:r>
            <a:r>
              <a:rPr lang="ru-RU" sz="1400" b="1" dirty="0"/>
              <a:t>:</a:t>
            </a:r>
            <a:endParaRPr lang="ru-RU" sz="1400" dirty="0"/>
          </a:p>
          <a:p>
            <a:pPr lvl="0"/>
            <a:r>
              <a:rPr lang="ru-RU" sz="1400" dirty="0"/>
              <a:t>знати про </a:t>
            </a:r>
            <a:r>
              <a:rPr lang="ru-RU" sz="1400" dirty="0" err="1"/>
              <a:t>вакансії</a:t>
            </a:r>
            <a:r>
              <a:rPr lang="ru-RU" sz="1400" dirty="0"/>
              <a:t> на </a:t>
            </a:r>
            <a:r>
              <a:rPr lang="ru-RU" sz="1400" dirty="0" err="1"/>
              <a:t>своєму</a:t>
            </a:r>
            <a:r>
              <a:rPr lang="ru-RU" sz="1400" dirty="0"/>
              <a:t> </a:t>
            </a:r>
            <a:r>
              <a:rPr lang="ru-RU" sz="1400" dirty="0" err="1"/>
              <a:t>підприємстві</a:t>
            </a:r>
            <a:r>
              <a:rPr lang="ru-RU" sz="1400" dirty="0"/>
              <a:t>;</a:t>
            </a:r>
          </a:p>
          <a:p>
            <a:pPr lvl="0"/>
            <a:r>
              <a:rPr lang="ru-RU" sz="1400" dirty="0" err="1"/>
              <a:t>мати</a:t>
            </a:r>
            <a:r>
              <a:rPr lang="ru-RU" sz="1400" dirty="0"/>
              <a:t> </a:t>
            </a:r>
            <a:r>
              <a:rPr lang="ru-RU" sz="1400" dirty="0" err="1"/>
              <a:t>інформацію</a:t>
            </a:r>
            <a:r>
              <a:rPr lang="ru-RU" sz="1400" dirty="0"/>
              <a:t> про </a:t>
            </a:r>
            <a:r>
              <a:rPr lang="ru-RU" sz="1400" dirty="0" err="1"/>
              <a:t>звільнення</a:t>
            </a:r>
            <a:r>
              <a:rPr lang="ru-RU" sz="1400" dirty="0"/>
              <a:t> з </a:t>
            </a:r>
            <a:r>
              <a:rPr lang="ru-RU" sz="1400" dirty="0" err="1"/>
              <a:t>роботи</a:t>
            </a:r>
            <a:r>
              <a:rPr lang="ru-RU" sz="1400" dirty="0"/>
              <a:t> людей на </a:t>
            </a:r>
            <a:r>
              <a:rPr lang="ru-RU" sz="1400" dirty="0" err="1"/>
              <a:t>цьому</a:t>
            </a:r>
            <a:r>
              <a:rPr lang="ru-RU" sz="1400" dirty="0"/>
              <a:t> </a:t>
            </a:r>
            <a:r>
              <a:rPr lang="ru-RU" sz="1400" dirty="0" err="1"/>
              <a:t>підприємстві</a:t>
            </a:r>
            <a:r>
              <a:rPr lang="ru-RU" sz="1400" dirty="0"/>
              <a:t>;</a:t>
            </a:r>
          </a:p>
          <a:p>
            <a:pPr lvl="0"/>
            <a:r>
              <a:rPr lang="ru-RU" sz="1400" dirty="0"/>
              <a:t>в </a:t>
            </a:r>
            <a:r>
              <a:rPr lang="ru-RU" sz="1400" dirty="0" err="1"/>
              <a:t>разі</a:t>
            </a:r>
            <a:r>
              <a:rPr lang="ru-RU" sz="1400" dirty="0"/>
              <a:t>, </a:t>
            </a:r>
            <a:r>
              <a:rPr lang="ru-RU" sz="1400" dirty="0" err="1"/>
              <a:t>якщо</a:t>
            </a:r>
            <a:r>
              <a:rPr lang="ru-RU" sz="1400" dirty="0"/>
              <a:t> </a:t>
            </a:r>
            <a:r>
              <a:rPr lang="ru-RU" sz="1400" dirty="0" err="1"/>
              <a:t>підприємство</a:t>
            </a:r>
            <a:r>
              <a:rPr lang="ru-RU" sz="1400" dirty="0"/>
              <a:t> </a:t>
            </a:r>
            <a:r>
              <a:rPr lang="ru-RU" sz="1400" dirty="0" err="1"/>
              <a:t>планує</a:t>
            </a:r>
            <a:r>
              <a:rPr lang="ru-RU" sz="1400" dirty="0"/>
              <a:t> </a:t>
            </a:r>
            <a:r>
              <a:rPr lang="ru-RU" sz="1400" dirty="0" err="1"/>
              <a:t>приймати</a:t>
            </a:r>
            <a:r>
              <a:rPr lang="ru-RU" sz="1400" dirty="0"/>
              <a:t> </a:t>
            </a:r>
            <a:r>
              <a:rPr lang="ru-RU" sz="1400" dirty="0" err="1"/>
              <a:t>нові</a:t>
            </a:r>
            <a:r>
              <a:rPr lang="ru-RU" sz="1400" dirty="0"/>
              <a:t> кадри, </a:t>
            </a:r>
            <a:r>
              <a:rPr lang="ru-RU" sz="1400" dirty="0" err="1"/>
              <a:t>повідомити</a:t>
            </a:r>
            <a:r>
              <a:rPr lang="ru-RU" sz="1400" dirty="0"/>
              <a:t> директору </a:t>
            </a:r>
            <a:r>
              <a:rPr lang="ru-RU" sz="1400" dirty="0" err="1"/>
              <a:t>чи</a:t>
            </a:r>
            <a:r>
              <a:rPr lang="ru-RU" sz="1400" dirty="0"/>
              <a:t> менеджеру про Вашу кандидатуру;</a:t>
            </a:r>
          </a:p>
          <a:p>
            <a:pPr lvl="0"/>
            <a:r>
              <a:rPr lang="ru-RU" sz="1400" dirty="0" err="1"/>
              <a:t>передати</a:t>
            </a:r>
            <a:r>
              <a:rPr lang="ru-RU" sz="1400" dirty="0"/>
              <a:t> директору </a:t>
            </a:r>
            <a:r>
              <a:rPr lang="ru-RU" sz="1400" dirty="0" err="1"/>
              <a:t>чи</a:t>
            </a:r>
            <a:r>
              <a:rPr lang="ru-RU" sz="1400" dirty="0"/>
              <a:t> менеджеру Ваше резюме.</a:t>
            </a:r>
          </a:p>
          <a:p>
            <a:r>
              <a:rPr lang="ru-RU" sz="1400" b="1" dirty="0"/>
              <a:t>Той, </a:t>
            </a:r>
            <a:r>
              <a:rPr lang="ru-RU" sz="1400" b="1" dirty="0" err="1"/>
              <a:t>хто</a:t>
            </a:r>
            <a:r>
              <a:rPr lang="ru-RU" sz="1400" b="1" dirty="0"/>
              <a:t> </a:t>
            </a:r>
            <a:r>
              <a:rPr lang="ru-RU" sz="1400" b="1" dirty="0" err="1"/>
              <a:t>тільки</a:t>
            </a:r>
            <a:r>
              <a:rPr lang="ru-RU" sz="1400" b="1" dirty="0"/>
              <a:t>-но почав </a:t>
            </a:r>
            <a:r>
              <a:rPr lang="ru-RU" sz="1400" b="1" dirty="0" err="1"/>
              <a:t>працювати</a:t>
            </a:r>
            <a:r>
              <a:rPr lang="ru-RU" sz="1400" b="1" dirty="0"/>
              <a:t> на новому </a:t>
            </a:r>
            <a:r>
              <a:rPr lang="ru-RU" sz="1400" b="1" dirty="0" err="1"/>
              <a:t>підприємстві</a:t>
            </a:r>
            <a:r>
              <a:rPr lang="ru-RU" sz="1400" b="1" dirty="0"/>
              <a:t>, </a:t>
            </a:r>
            <a:r>
              <a:rPr lang="ru-RU" sz="1400" b="1" dirty="0" err="1"/>
              <a:t>міг</a:t>
            </a:r>
            <a:r>
              <a:rPr lang="ru-RU" sz="1400" dirty="0"/>
              <a:t>:</a:t>
            </a:r>
          </a:p>
          <a:p>
            <a:pPr lvl="0"/>
            <a:r>
              <a:rPr lang="ru-RU" sz="1400" dirty="0" err="1"/>
              <a:t>нещодавно</a:t>
            </a:r>
            <a:r>
              <a:rPr lang="ru-RU" sz="1400" dirty="0"/>
              <a:t> </a:t>
            </a:r>
            <a:r>
              <a:rPr lang="ru-RU" sz="1400" dirty="0" err="1"/>
              <a:t>звертатись</a:t>
            </a:r>
            <a:r>
              <a:rPr lang="ru-RU" sz="1400" dirty="0"/>
              <a:t> у </a:t>
            </a:r>
            <a:r>
              <a:rPr lang="ru-RU" sz="1400" dirty="0" err="1"/>
              <a:t>підприємство</a:t>
            </a:r>
            <a:r>
              <a:rPr lang="ru-RU" sz="1400" dirty="0"/>
              <a:t> </a:t>
            </a:r>
            <a:r>
              <a:rPr lang="ru-RU" sz="1400" dirty="0" err="1"/>
              <a:t>чи</a:t>
            </a:r>
            <a:r>
              <a:rPr lang="ru-RU" sz="1400" dirty="0"/>
              <a:t> </a:t>
            </a:r>
            <a:r>
              <a:rPr lang="ru-RU" sz="1400" dirty="0" err="1"/>
              <a:t>організацію</a:t>
            </a:r>
            <a:r>
              <a:rPr lang="ru-RU" sz="1400" dirty="0"/>
              <a:t>, яка</a:t>
            </a:r>
          </a:p>
          <a:p>
            <a:pPr lvl="0"/>
            <a:r>
              <a:rPr lang="ru-RU" sz="1400" dirty="0" err="1"/>
              <a:t>пропонувала</a:t>
            </a:r>
            <a:r>
              <a:rPr lang="ru-RU" sz="1400" dirty="0"/>
              <a:t> </a:t>
            </a:r>
            <a:r>
              <a:rPr lang="ru-RU" sz="1400" dirty="0" err="1"/>
              <a:t>вакансію</a:t>
            </a:r>
            <a:r>
              <a:rPr lang="ru-RU" sz="1400" dirty="0"/>
              <a:t> для </a:t>
            </a:r>
            <a:r>
              <a:rPr lang="ru-RU" sz="1400" dirty="0" err="1"/>
              <a:t>людини</a:t>
            </a:r>
            <a:r>
              <a:rPr lang="ru-RU" sz="1400" dirty="0"/>
              <a:t> </a:t>
            </a:r>
            <a:r>
              <a:rPr lang="ru-RU" sz="1400" dirty="0" err="1"/>
              <a:t>Вашої</a:t>
            </a:r>
            <a:r>
              <a:rPr lang="ru-RU" sz="1400" dirty="0"/>
              <a:t> </a:t>
            </a:r>
            <a:r>
              <a:rPr lang="ru-RU" sz="1400" dirty="0" err="1"/>
              <a:t>кваліфікації</a:t>
            </a:r>
            <a:r>
              <a:rPr lang="ru-RU" sz="1400" dirty="0"/>
              <a:t>.</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2816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Таким чином, професійна кар’єра – це особливий вид діяльності, спрямований на розвиток і самореалізацію особи у трудовій діяльності, досягнення високого рівня професіоналізму. За такого підходу професійна кар’єра – це процес самореалізації людини, що передбачає наявність і розвиток у психологічному просторі суб’єкта професійної кар’єри його «Я-концепції», вольової сфери, психологічної стійкості, рефлексивних особливостей, мотиваційної структури, рефлексії, загальних і професійних компетентностей тощо. Щодо співвідношення вибору професії та побудови професійної кар’єри, то, на думку Д. </a:t>
            </a:r>
            <a:r>
              <a:rPr lang="uk-UA" sz="1400" dirty="0" err="1"/>
              <a:t>Сьюпера</a:t>
            </a:r>
            <a:r>
              <a:rPr lang="uk-UA" sz="1400" dirty="0"/>
              <a:t>, вибір професії можна розглядати як дискретну подію, а процес побудови кар’єри – як відповідний вибір, що постійно чергується. При цьому, на думку автора, на різних етапах свого розвитку людина обирає професію й кар’єру різними </a:t>
            </a:r>
            <a:r>
              <a:rPr lang="uk-UA" sz="1400" dirty="0" err="1"/>
              <a:t>спо</a:t>
            </a:r>
            <a:r>
              <a:rPr lang="uk-UA" sz="1400" dirty="0"/>
              <a:t> </a:t>
            </a:r>
            <a:r>
              <a:rPr lang="uk-UA" sz="1400" dirty="0" err="1"/>
              <a:t>собами</a:t>
            </a:r>
            <a:r>
              <a:rPr lang="uk-UA" sz="1400" dirty="0"/>
              <a:t>. Наприклад, людина, що вперше обирає професію, має ширше поле вибору, ніж людина, що вже одержала професійну освіта. Люди, що мають родину і що її не мають, також мають різні за обсягом поля вибору. По-різному такий вибір відбувається й у представників різних соціальних верств [6].</a:t>
            </a:r>
          </a:p>
          <a:p>
            <a:r>
              <a:rPr lang="uk-UA" sz="1400" dirty="0"/>
              <a:t>Слід зазначити, що стосовно кар’єри довгий час панував імператив «одне життя – одна кар’єра», у рамках якого стверджувалося, що для успішного здійснення кар’єри протягом усього періоду професійної активності працівникові необхідно й достатньо розвивати одне або декілька конкретних умінь і навичок, що є професійно необхідними для певної професії. Новий погляд на специфіку посадового й професійного просування працівників (</a:t>
            </a:r>
            <a:r>
              <a:rPr lang="uk-UA" sz="1400" dirty="0" err="1"/>
              <a:t>поліваріативна</a:t>
            </a:r>
            <a:r>
              <a:rPr lang="uk-UA" sz="1400" dirty="0"/>
              <a:t> кар’єра) розглядає кар’єру як циклічне явище, при якому кожний із циклів передбачає послідовне проходження стадій професійного становлення й розвитку (вибір → прискорене навчання (перенавчання) → входження → освоєння → досягнення майстерності → відхід). </a:t>
            </a:r>
            <a:r>
              <a:rPr lang="ru-RU" sz="1400" dirty="0"/>
              <a:t>При </a:t>
            </a:r>
            <a:r>
              <a:rPr lang="ru-RU" sz="1400" dirty="0" err="1"/>
              <a:t>цьому</a:t>
            </a:r>
            <a:r>
              <a:rPr lang="ru-RU" sz="1400" dirty="0"/>
              <a:t> </a:t>
            </a:r>
            <a:r>
              <a:rPr lang="ru-RU" sz="1400" dirty="0" err="1"/>
              <a:t>працівник</a:t>
            </a:r>
            <a:r>
              <a:rPr lang="ru-RU" sz="1400" dirty="0"/>
              <a:t> </a:t>
            </a:r>
            <a:r>
              <a:rPr lang="ru-RU" sz="1400" dirty="0" err="1"/>
              <a:t>може</a:t>
            </a:r>
            <a:r>
              <a:rPr lang="ru-RU" sz="1400" dirty="0"/>
              <a:t> </a:t>
            </a:r>
            <a:r>
              <a:rPr lang="ru-RU" sz="1400" dirty="0" err="1"/>
              <a:t>розвивати</a:t>
            </a:r>
            <a:r>
              <a:rPr lang="ru-RU" sz="1400" dirty="0"/>
              <a:t> й </a:t>
            </a:r>
            <a:r>
              <a:rPr lang="ru-RU" sz="1400" dirty="0" err="1"/>
              <a:t>удосконалювати</a:t>
            </a:r>
            <a:r>
              <a:rPr lang="ru-RU" sz="1400" dirty="0"/>
              <a:t> </a:t>
            </a:r>
            <a:r>
              <a:rPr lang="ru-RU" sz="1400" dirty="0" err="1"/>
              <a:t>свої</a:t>
            </a:r>
            <a:r>
              <a:rPr lang="ru-RU" sz="1400" dirty="0"/>
              <a:t> </a:t>
            </a:r>
            <a:r>
              <a:rPr lang="ru-RU" sz="1400" dirty="0" err="1"/>
              <a:t>професійні</a:t>
            </a:r>
            <a:r>
              <a:rPr lang="ru-RU" sz="1400" dirty="0"/>
              <a:t> </a:t>
            </a:r>
            <a:r>
              <a:rPr lang="ru-RU" sz="1400" dirty="0" err="1"/>
              <a:t>вміння</a:t>
            </a:r>
            <a:r>
              <a:rPr lang="ru-RU" sz="1400" dirty="0"/>
              <a:t> й </a:t>
            </a:r>
            <a:r>
              <a:rPr lang="ru-RU" sz="1400" dirty="0" err="1"/>
              <a:t>навички</a:t>
            </a:r>
            <a:r>
              <a:rPr lang="ru-RU" sz="1400" dirty="0"/>
              <a:t> в </a:t>
            </a:r>
            <a:r>
              <a:rPr lang="ru-RU" sz="1400" dirty="0" err="1"/>
              <a:t>декількох</a:t>
            </a:r>
            <a:r>
              <a:rPr lang="ru-RU" sz="1400" dirty="0"/>
              <a:t> сферах </a:t>
            </a:r>
            <a:r>
              <a:rPr lang="ru-RU" sz="1400" dirty="0" err="1"/>
              <a:t>діяльності</a:t>
            </a:r>
            <a:r>
              <a:rPr lang="ru-RU" sz="1400" dirty="0"/>
              <a:t>, </a:t>
            </a:r>
            <a:r>
              <a:rPr lang="ru-RU" sz="1400" dirty="0" err="1"/>
              <a:t>які</a:t>
            </a:r>
            <a:r>
              <a:rPr lang="ru-RU" sz="1400" dirty="0"/>
              <a:t> </a:t>
            </a:r>
            <a:r>
              <a:rPr lang="ru-RU" sz="1400" dirty="0" err="1"/>
              <a:t>можуть</a:t>
            </a:r>
            <a:r>
              <a:rPr lang="ru-RU" sz="1400" dirty="0"/>
              <a:t> і не </a:t>
            </a:r>
            <a:r>
              <a:rPr lang="ru-RU" sz="1400" dirty="0" err="1"/>
              <a:t>перетинатися</a:t>
            </a:r>
            <a:r>
              <a:rPr lang="ru-RU" sz="1400" dirty="0"/>
              <a:t>. У </a:t>
            </a:r>
            <a:r>
              <a:rPr lang="ru-RU" sz="1400" dirty="0" err="1"/>
              <a:t>поліваріативній</a:t>
            </a:r>
            <a:r>
              <a:rPr lang="ru-RU" sz="1400" dirty="0"/>
              <a:t> </a:t>
            </a:r>
            <a:r>
              <a:rPr lang="ru-RU" sz="1400" dirty="0" err="1"/>
              <a:t>кар’єрі</a:t>
            </a:r>
            <a:r>
              <a:rPr lang="ru-RU" sz="1400" dirty="0"/>
              <a:t> </a:t>
            </a:r>
            <a:r>
              <a:rPr lang="ru-RU" sz="1400" dirty="0" err="1"/>
              <a:t>від</a:t>
            </a:r>
            <a:r>
              <a:rPr lang="ru-RU" sz="1400" dirty="0"/>
              <a:t> </a:t>
            </a:r>
            <a:r>
              <a:rPr lang="ru-RU" sz="1400" dirty="0" err="1"/>
              <a:t>працівників</a:t>
            </a:r>
            <a:r>
              <a:rPr lang="ru-RU" sz="1400" dirty="0"/>
              <a:t>, </a:t>
            </a:r>
            <a:r>
              <a:rPr lang="ru-RU" sz="1400" dirty="0" err="1"/>
              <a:t>що</a:t>
            </a:r>
            <a:r>
              <a:rPr lang="ru-RU" sz="1400" dirty="0"/>
              <a:t> </a:t>
            </a:r>
            <a:r>
              <a:rPr lang="ru-RU" sz="1400" dirty="0" err="1"/>
              <a:t>претендують</a:t>
            </a:r>
            <a:r>
              <a:rPr lang="ru-RU" sz="1400" dirty="0"/>
              <a:t> на </a:t>
            </a:r>
            <a:r>
              <a:rPr lang="ru-RU" sz="1400" dirty="0" err="1"/>
              <a:t>успішне</a:t>
            </a:r>
            <a:r>
              <a:rPr lang="ru-RU" sz="1400" dirty="0"/>
              <a:t> </a:t>
            </a:r>
            <a:r>
              <a:rPr lang="ru-RU" sz="1400" dirty="0" err="1"/>
              <a:t>професійне</a:t>
            </a:r>
            <a:r>
              <a:rPr lang="ru-RU" sz="1400" dirty="0"/>
              <a:t> </a:t>
            </a:r>
            <a:r>
              <a:rPr lang="ru-RU" sz="1400" dirty="0" err="1"/>
              <a:t>просування</a:t>
            </a:r>
            <a:r>
              <a:rPr lang="ru-RU" sz="1400" dirty="0"/>
              <a:t>, </a:t>
            </a:r>
            <a:r>
              <a:rPr lang="ru-RU" sz="1400" dirty="0" err="1"/>
              <a:t>вимагається</a:t>
            </a:r>
            <a:r>
              <a:rPr lang="ru-RU" sz="1400" dirty="0"/>
              <a:t> </a:t>
            </a:r>
            <a:r>
              <a:rPr lang="ru-RU" sz="1400" dirty="0" err="1"/>
              <a:t>насамперед</a:t>
            </a:r>
            <a:r>
              <a:rPr lang="ru-RU" sz="1400" dirty="0"/>
              <a:t> </a:t>
            </a:r>
            <a:r>
              <a:rPr lang="ru-RU" sz="1400" dirty="0" err="1"/>
              <a:t>володіння</a:t>
            </a:r>
            <a:r>
              <a:rPr lang="ru-RU" sz="1400" dirty="0"/>
              <a:t> не </a:t>
            </a:r>
            <a:r>
              <a:rPr lang="ru-RU" sz="1400" dirty="0" err="1"/>
              <a:t>конкретним</a:t>
            </a:r>
            <a:r>
              <a:rPr lang="ru-RU" sz="1400" dirty="0"/>
              <a:t> та </a:t>
            </a:r>
            <a:r>
              <a:rPr lang="ru-RU" sz="1400" dirty="0" err="1"/>
              <a:t>обмеженим</a:t>
            </a:r>
            <a:r>
              <a:rPr lang="ru-RU" sz="1400" dirty="0"/>
              <a:t> набором </a:t>
            </a:r>
            <a:r>
              <a:rPr lang="ru-RU" sz="1400" dirty="0" err="1"/>
              <a:t>навичок</a:t>
            </a:r>
            <a:r>
              <a:rPr lang="ru-RU" sz="1400" dirty="0"/>
              <a:t> і </a:t>
            </a:r>
            <a:r>
              <a:rPr lang="ru-RU" sz="1400" dirty="0" err="1"/>
              <a:t>вмінь</a:t>
            </a:r>
            <a:r>
              <a:rPr lang="ru-RU" sz="1400" dirty="0"/>
              <a:t>, а </a:t>
            </a:r>
            <a:r>
              <a:rPr lang="ru-RU" sz="1400" dirty="0" err="1"/>
              <a:t>свого</a:t>
            </a:r>
            <a:r>
              <a:rPr lang="ru-RU" sz="1400" dirty="0"/>
              <a:t> роду </a:t>
            </a:r>
            <a:r>
              <a:rPr lang="ru-RU" sz="1400" dirty="0" err="1"/>
              <a:t>метауміннями</a:t>
            </a:r>
            <a:r>
              <a:rPr lang="ru-RU" sz="1400" dirty="0"/>
              <a:t>, до </a:t>
            </a:r>
            <a:r>
              <a:rPr lang="ru-RU" sz="1400" dirty="0" err="1"/>
              <a:t>найважливіших</a:t>
            </a:r>
            <a:r>
              <a:rPr lang="ru-RU" sz="1400" dirty="0"/>
              <a:t> </a:t>
            </a:r>
            <a:r>
              <a:rPr lang="ru-RU" sz="1400" dirty="0" err="1"/>
              <a:t>із</a:t>
            </a:r>
            <a:r>
              <a:rPr lang="ru-RU" sz="1400" dirty="0"/>
              <a:t> </a:t>
            </a:r>
            <a:r>
              <a:rPr lang="ru-RU" sz="1400" dirty="0" err="1"/>
              <a:t>яких</a:t>
            </a:r>
            <a:r>
              <a:rPr lang="ru-RU" sz="1400" dirty="0"/>
              <a:t> </a:t>
            </a:r>
            <a:r>
              <a:rPr lang="ru-RU" sz="1400" dirty="0" err="1"/>
              <a:t>відноситься</a:t>
            </a:r>
            <a:r>
              <a:rPr lang="ru-RU" sz="1400" dirty="0"/>
              <a:t> </a:t>
            </a:r>
            <a:r>
              <a:rPr lang="ru-RU" sz="1400" dirty="0" err="1"/>
              <a:t>здатність</a:t>
            </a:r>
            <a:r>
              <a:rPr lang="ru-RU" sz="1400" dirty="0"/>
              <a:t> </a:t>
            </a:r>
            <a:r>
              <a:rPr lang="ru-RU" sz="1400" dirty="0" err="1"/>
              <a:t>швидко</a:t>
            </a:r>
            <a:r>
              <a:rPr lang="ru-RU" sz="1400" dirty="0"/>
              <a:t> </a:t>
            </a:r>
            <a:r>
              <a:rPr lang="ru-RU" sz="1400" dirty="0" err="1"/>
              <a:t>адаптуватися</a:t>
            </a:r>
            <a:r>
              <a:rPr lang="ru-RU" sz="1400" dirty="0"/>
              <a:t> до </a:t>
            </a:r>
            <a:r>
              <a:rPr lang="ru-RU" sz="1400" dirty="0" err="1"/>
              <a:t>нестабільних</a:t>
            </a:r>
            <a:r>
              <a:rPr lang="ru-RU" sz="1400" dirty="0"/>
              <a:t> умов </a:t>
            </a:r>
            <a:r>
              <a:rPr lang="ru-RU" sz="1400" dirty="0" err="1"/>
              <a:t>організаційної</a:t>
            </a:r>
            <a:r>
              <a:rPr lang="ru-RU" sz="1400" dirty="0"/>
              <a:t> </a:t>
            </a:r>
            <a:r>
              <a:rPr lang="ru-RU" sz="1400" dirty="0" err="1"/>
              <a:t>сфери</a:t>
            </a:r>
            <a:r>
              <a:rPr lang="ru-RU" sz="1400" dirty="0"/>
              <a:t>, а </a:t>
            </a:r>
            <a:r>
              <a:rPr lang="ru-RU" sz="1400" dirty="0" err="1"/>
              <a:t>також</a:t>
            </a:r>
            <a:r>
              <a:rPr lang="ru-RU" sz="1400" dirty="0"/>
              <a:t> </a:t>
            </a:r>
            <a:r>
              <a:rPr lang="ru-RU" sz="1400" dirty="0" err="1"/>
              <a:t>здатність</a:t>
            </a:r>
            <a:r>
              <a:rPr lang="ru-RU" sz="1400" dirty="0"/>
              <a:t> до </a:t>
            </a:r>
            <a:r>
              <a:rPr lang="ru-RU" sz="1400" dirty="0" err="1"/>
              <a:t>ефективного</a:t>
            </a:r>
            <a:r>
              <a:rPr lang="ru-RU" sz="1400" dirty="0"/>
              <a:t> </a:t>
            </a:r>
            <a:r>
              <a:rPr lang="ru-RU" sz="1400" dirty="0" err="1"/>
              <a:t>самонавчання</a:t>
            </a:r>
            <a:r>
              <a:rPr lang="ru-RU" sz="1400" dirty="0"/>
              <a:t> [11]. </a:t>
            </a: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7642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ru-RU" sz="1400" b="1" dirty="0"/>
              <a:t>Той, </a:t>
            </a:r>
            <a:r>
              <a:rPr lang="ru-RU" sz="1400" b="1" dirty="0" err="1"/>
              <a:t>хто</a:t>
            </a:r>
            <a:r>
              <a:rPr lang="ru-RU" sz="1400" b="1" dirty="0"/>
              <a:t> </a:t>
            </a:r>
            <a:r>
              <a:rPr lang="ru-RU" sz="1400" b="1" dirty="0" err="1"/>
              <a:t>працює</a:t>
            </a:r>
            <a:r>
              <a:rPr lang="ru-RU" sz="1400" b="1" dirty="0"/>
              <a:t> в </a:t>
            </a:r>
            <a:r>
              <a:rPr lang="ru-RU" sz="1400" b="1" dirty="0" err="1"/>
              <a:t>тій</a:t>
            </a:r>
            <a:r>
              <a:rPr lang="ru-RU" sz="1400" b="1" dirty="0"/>
              <a:t> </a:t>
            </a:r>
            <a:r>
              <a:rPr lang="ru-RU" sz="1400" b="1" dirty="0" err="1"/>
              <a:t>самій</a:t>
            </a:r>
            <a:r>
              <a:rPr lang="ru-RU" sz="1400" b="1" dirty="0"/>
              <a:t> </a:t>
            </a:r>
            <a:r>
              <a:rPr lang="ru-RU" sz="1400" b="1" dirty="0" err="1"/>
              <a:t>професійній</a:t>
            </a:r>
            <a:r>
              <a:rPr lang="ru-RU" sz="1400" b="1" dirty="0"/>
              <a:t> </a:t>
            </a:r>
            <a:r>
              <a:rPr lang="ru-RU" sz="1400" b="1" dirty="0" err="1"/>
              <a:t>галузі</a:t>
            </a:r>
            <a:r>
              <a:rPr lang="ru-RU" sz="1400" b="1" dirty="0"/>
              <a:t>, </a:t>
            </a:r>
            <a:r>
              <a:rPr lang="ru-RU" sz="1400" b="1" dirty="0" err="1"/>
              <a:t>що</a:t>
            </a:r>
            <a:r>
              <a:rPr lang="ru-RU" sz="1400" b="1" dirty="0"/>
              <a:t> й Ви, </a:t>
            </a:r>
            <a:r>
              <a:rPr lang="ru-RU" sz="1400" b="1" dirty="0" err="1"/>
              <a:t>може</a:t>
            </a:r>
            <a:r>
              <a:rPr lang="ru-RU" sz="1400" b="1" dirty="0"/>
              <a:t>:</a:t>
            </a:r>
            <a:endParaRPr lang="ru-RU" sz="1400" dirty="0"/>
          </a:p>
          <a:p>
            <a:pPr lvl="0"/>
            <a:r>
              <a:rPr lang="ru-RU" sz="1400" dirty="0" err="1"/>
              <a:t>взяти</a:t>
            </a:r>
            <a:r>
              <a:rPr lang="ru-RU" sz="1400" dirty="0"/>
              <a:t> </a:t>
            </a:r>
            <a:r>
              <a:rPr lang="ru-RU" sz="1400" dirty="0" err="1"/>
              <a:t>копії</a:t>
            </a:r>
            <a:r>
              <a:rPr lang="ru-RU" sz="1400" dirty="0"/>
              <a:t> </a:t>
            </a:r>
            <a:r>
              <a:rPr lang="ru-RU" sz="1400" dirty="0" err="1"/>
              <a:t>Вашого</a:t>
            </a:r>
            <a:r>
              <a:rPr lang="ru-RU" sz="1400" dirty="0"/>
              <a:t> резюме та </a:t>
            </a:r>
            <a:r>
              <a:rPr lang="ru-RU" sz="1400" dirty="0" err="1"/>
              <a:t>запропонувати</a:t>
            </a:r>
            <a:r>
              <a:rPr lang="ru-RU" sz="1400" dirty="0"/>
              <a:t> </a:t>
            </a:r>
            <a:r>
              <a:rPr lang="ru-RU" sz="1400" dirty="0" err="1"/>
              <a:t>їх</a:t>
            </a:r>
            <a:r>
              <a:rPr lang="ru-RU" sz="1400" dirty="0"/>
              <a:t> особам, </a:t>
            </a:r>
            <a:r>
              <a:rPr lang="ru-RU" sz="1400" dirty="0" err="1"/>
              <a:t>які</a:t>
            </a:r>
            <a:endParaRPr lang="ru-RU" sz="1400" dirty="0"/>
          </a:p>
          <a:p>
            <a:pPr lvl="0"/>
            <a:r>
              <a:rPr lang="ru-RU" sz="1400" dirty="0" err="1"/>
              <a:t>можуть</a:t>
            </a:r>
            <a:r>
              <a:rPr lang="ru-RU" sz="1400" dirty="0"/>
              <a:t> бути в них </a:t>
            </a:r>
            <a:r>
              <a:rPr lang="ru-RU" sz="1400" dirty="0" err="1"/>
              <a:t>зацікавлені</a:t>
            </a:r>
            <a:r>
              <a:rPr lang="ru-RU" sz="1400" dirty="0"/>
              <a:t>.</a:t>
            </a:r>
          </a:p>
          <a:p>
            <a:r>
              <a:rPr lang="ru-RU" sz="1400" b="1" dirty="0" err="1"/>
              <a:t>Інші</a:t>
            </a:r>
            <a:r>
              <a:rPr lang="ru-RU" sz="1400" b="1" dirty="0"/>
              <a:t> люди, </a:t>
            </a:r>
            <a:r>
              <a:rPr lang="ru-RU" sz="1400" b="1" dirty="0" err="1"/>
              <a:t>які</a:t>
            </a:r>
            <a:r>
              <a:rPr lang="ru-RU" sz="1400" b="1" dirty="0"/>
              <a:t> </a:t>
            </a:r>
            <a:r>
              <a:rPr lang="ru-RU" sz="1400" b="1" dirty="0" err="1"/>
              <a:t>шукають</a:t>
            </a:r>
            <a:r>
              <a:rPr lang="ru-RU" sz="1400" b="1" dirty="0"/>
              <a:t> роботу, </a:t>
            </a:r>
            <a:r>
              <a:rPr lang="ru-RU" sz="1400" b="1" dirty="0" err="1"/>
              <a:t>можуть</a:t>
            </a:r>
            <a:r>
              <a:rPr lang="ru-RU" sz="1400" b="1" dirty="0"/>
              <a:t>:</a:t>
            </a:r>
            <a:endParaRPr lang="ru-RU" sz="1400" dirty="0"/>
          </a:p>
          <a:p>
            <a:pPr lvl="0"/>
            <a:r>
              <a:rPr lang="ru-RU" sz="1400" dirty="0"/>
              <a:t>знати </a:t>
            </a:r>
            <a:r>
              <a:rPr lang="ru-RU" sz="1400" dirty="0" err="1"/>
              <a:t>або</a:t>
            </a:r>
            <a:r>
              <a:rPr lang="ru-RU" sz="1400" dirty="0"/>
              <a:t> </a:t>
            </a:r>
            <a:r>
              <a:rPr lang="ru-RU" sz="1400" dirty="0" err="1"/>
              <a:t>чути</a:t>
            </a:r>
            <a:r>
              <a:rPr lang="ru-RU" sz="1400" dirty="0"/>
              <a:t> про</a:t>
            </a:r>
          </a:p>
          <a:p>
            <a:pPr lvl="0"/>
            <a:r>
              <a:rPr lang="ru-RU" sz="1400" dirty="0" err="1"/>
              <a:t>вакансії</a:t>
            </a:r>
            <a:r>
              <a:rPr lang="ru-RU" sz="1400" dirty="0"/>
              <a:t>, </a:t>
            </a:r>
            <a:r>
              <a:rPr lang="ru-RU" sz="1400" dirty="0" err="1"/>
              <a:t>які</a:t>
            </a:r>
            <a:r>
              <a:rPr lang="ru-RU" sz="1400" dirty="0"/>
              <a:t> </a:t>
            </a:r>
            <a:r>
              <a:rPr lang="ru-RU" sz="1400" dirty="0" err="1"/>
              <a:t>зацікавили</a:t>
            </a:r>
            <a:r>
              <a:rPr lang="ru-RU" sz="1400" dirty="0"/>
              <a:t> </a:t>
            </a:r>
            <a:r>
              <a:rPr lang="ru-RU" sz="1400" dirty="0" err="1"/>
              <a:t>їх</a:t>
            </a:r>
            <a:r>
              <a:rPr lang="ru-RU" sz="1400" dirty="0"/>
              <a:t> і </a:t>
            </a:r>
            <a:r>
              <a:rPr lang="ru-RU" sz="1400" dirty="0" err="1"/>
              <a:t>можуть</a:t>
            </a:r>
            <a:r>
              <a:rPr lang="ru-RU" sz="1400" dirty="0"/>
              <a:t> бути </a:t>
            </a:r>
            <a:r>
              <a:rPr lang="ru-RU" sz="1400" dirty="0" err="1"/>
              <a:t>корисними</a:t>
            </a:r>
            <a:r>
              <a:rPr lang="ru-RU" sz="1400" dirty="0"/>
              <a:t> для Вас</a:t>
            </a:r>
          </a:p>
          <a:p>
            <a:r>
              <a:rPr lang="ru-RU" sz="1400" b="1" i="1" dirty="0"/>
              <a:t>“</a:t>
            </a:r>
            <a:r>
              <a:rPr lang="ru-RU" sz="1400" b="1" i="1" dirty="0" err="1"/>
              <a:t>Вільний</a:t>
            </a:r>
            <a:r>
              <a:rPr lang="ru-RU" sz="1400" b="1" i="1" dirty="0"/>
              <a:t> </a:t>
            </a:r>
            <a:r>
              <a:rPr lang="ru-RU" sz="1400" b="1" i="1" dirty="0" err="1"/>
              <a:t>пошук</a:t>
            </a:r>
            <a:r>
              <a:rPr lang="ru-RU" sz="1400" b="1" i="1" dirty="0"/>
              <a:t>”</a:t>
            </a:r>
          </a:p>
          <a:p>
            <a:r>
              <a:rPr lang="ru-RU" sz="1400" dirty="0" err="1"/>
              <a:t>складається</a:t>
            </a:r>
            <a:r>
              <a:rPr lang="ru-RU" sz="1400" dirty="0"/>
              <a:t> з планового і системного </a:t>
            </a:r>
            <a:r>
              <a:rPr lang="ru-RU" sz="1400" dirty="0" err="1"/>
              <a:t>відвідування</a:t>
            </a:r>
            <a:r>
              <a:rPr lang="ru-RU" sz="1400" dirty="0"/>
              <a:t> </a:t>
            </a:r>
            <a:r>
              <a:rPr lang="ru-RU" sz="1400" dirty="0" err="1"/>
              <a:t>шукачем</a:t>
            </a:r>
            <a:r>
              <a:rPr lang="ru-RU" sz="1400" dirty="0"/>
              <a:t> </a:t>
            </a:r>
            <a:r>
              <a:rPr lang="ru-RU" sz="1400" dirty="0" err="1"/>
              <a:t>роботи</a:t>
            </a:r>
            <a:r>
              <a:rPr lang="ru-RU" sz="1400" dirty="0"/>
              <a:t> </a:t>
            </a:r>
            <a:r>
              <a:rPr lang="ru-RU" sz="1400" dirty="0" err="1"/>
              <a:t>підприємств</a:t>
            </a:r>
            <a:r>
              <a:rPr lang="ru-RU" sz="1400" dirty="0"/>
              <a:t> і </a:t>
            </a:r>
            <a:r>
              <a:rPr lang="ru-RU" sz="1400" dirty="0" err="1"/>
              <a:t>організацій</a:t>
            </a:r>
            <a:r>
              <a:rPr lang="ru-RU" sz="1400" dirty="0"/>
              <a:t>. На </a:t>
            </a:r>
            <a:r>
              <a:rPr lang="ru-RU" sz="1400" dirty="0" err="1"/>
              <a:t>місцях</a:t>
            </a:r>
            <a:r>
              <a:rPr lang="ru-RU" sz="1400" dirty="0"/>
              <a:t>, </a:t>
            </a:r>
            <a:r>
              <a:rPr lang="ru-RU" sz="1400" dirty="0" err="1"/>
              <a:t>які</a:t>
            </a:r>
            <a:r>
              <a:rPr lang="ru-RU" sz="1400" dirty="0"/>
              <a:t> </a:t>
            </a:r>
            <a:r>
              <a:rPr lang="ru-RU" sz="1400" dirty="0" err="1"/>
              <a:t>зацікавили</a:t>
            </a:r>
            <a:r>
              <a:rPr lang="ru-RU" sz="1400" dirty="0"/>
              <a:t> вас </a:t>
            </a:r>
            <a:r>
              <a:rPr lang="ru-RU" sz="1400" dirty="0" err="1"/>
              <a:t>залишайте</a:t>
            </a:r>
            <a:r>
              <a:rPr lang="ru-RU" sz="1400" dirty="0"/>
              <a:t> </a:t>
            </a:r>
            <a:r>
              <a:rPr lang="ru-RU" sz="1400" dirty="0" err="1"/>
              <a:t>свої</a:t>
            </a:r>
            <a:r>
              <a:rPr lang="ru-RU" sz="1400" dirty="0"/>
              <a:t> </a:t>
            </a:r>
            <a:r>
              <a:rPr lang="ru-RU" sz="1400" dirty="0" err="1"/>
              <a:t>анкети</a:t>
            </a:r>
            <a:r>
              <a:rPr lang="ru-RU" sz="1400" dirty="0"/>
              <a:t> і номер телефону. А </a:t>
            </a:r>
            <a:r>
              <a:rPr lang="ru-RU" sz="1400" dirty="0" err="1"/>
              <a:t>краще</a:t>
            </a:r>
            <a:r>
              <a:rPr lang="ru-RU" sz="1400" dirty="0"/>
              <a:t> </a:t>
            </a:r>
            <a:r>
              <a:rPr lang="ru-RU" sz="1400" dirty="0" err="1"/>
              <a:t>складене</a:t>
            </a:r>
            <a:r>
              <a:rPr lang="ru-RU" sz="1400" dirty="0"/>
              <a:t> резюме.</a:t>
            </a:r>
          </a:p>
          <a:p>
            <a:r>
              <a:rPr lang="ru-RU" sz="1400" b="1" dirty="0" err="1"/>
              <a:t>Телефонування</a:t>
            </a:r>
            <a:r>
              <a:rPr lang="ru-RU" sz="1400" b="1" dirty="0"/>
              <a:t> з приводу </a:t>
            </a:r>
            <a:r>
              <a:rPr lang="ru-RU" sz="1400" b="1" dirty="0" err="1"/>
              <a:t>вакансії</a:t>
            </a:r>
            <a:r>
              <a:rPr lang="ru-RU" sz="1400" dirty="0"/>
              <a:t> – один з </a:t>
            </a:r>
            <a:r>
              <a:rPr lang="ru-RU" sz="1400" dirty="0" err="1"/>
              <a:t>найефективніших</a:t>
            </a:r>
            <a:r>
              <a:rPr lang="ru-RU" sz="1400" dirty="0"/>
              <a:t> </a:t>
            </a:r>
            <a:r>
              <a:rPr lang="ru-RU" sz="1400" dirty="0" err="1"/>
              <a:t>способів</a:t>
            </a:r>
            <a:r>
              <a:rPr lang="ru-RU" sz="1400" dirty="0"/>
              <a:t> </a:t>
            </a:r>
            <a:r>
              <a:rPr lang="ru-RU" sz="1400" dirty="0" err="1"/>
              <a:t>отримати</a:t>
            </a:r>
            <a:r>
              <a:rPr lang="ru-RU" sz="1400" dirty="0"/>
              <a:t> </a:t>
            </a:r>
            <a:r>
              <a:rPr lang="ru-RU" sz="1400" dirty="0" err="1"/>
              <a:t>запрошення</a:t>
            </a:r>
            <a:r>
              <a:rPr lang="ru-RU" sz="1400" dirty="0"/>
              <a:t> на </a:t>
            </a:r>
            <a:r>
              <a:rPr lang="ru-RU" sz="1400" dirty="0" err="1"/>
              <a:t>співбесіду</a:t>
            </a:r>
            <a:r>
              <a:rPr lang="ru-RU" sz="1400" dirty="0"/>
              <a:t>. </a:t>
            </a:r>
            <a:r>
              <a:rPr lang="ru-RU" sz="1400" dirty="0" err="1"/>
              <a:t>Телефонування</a:t>
            </a:r>
            <a:r>
              <a:rPr lang="ru-RU" sz="1400" dirty="0"/>
              <a:t> </a:t>
            </a:r>
            <a:r>
              <a:rPr lang="ru-RU" sz="1400" dirty="0" err="1"/>
              <a:t>може</a:t>
            </a:r>
            <a:r>
              <a:rPr lang="ru-RU" sz="1400" dirty="0"/>
              <a:t> бути по </a:t>
            </a:r>
            <a:r>
              <a:rPr lang="ru-RU" sz="1400" dirty="0" err="1"/>
              <a:t>рекламованій</a:t>
            </a:r>
            <a:r>
              <a:rPr lang="ru-RU" sz="1400" dirty="0"/>
              <a:t> </a:t>
            </a:r>
            <a:r>
              <a:rPr lang="ru-RU" sz="1400" dirty="0" err="1"/>
              <a:t>вакансії</a:t>
            </a:r>
            <a:r>
              <a:rPr lang="ru-RU" sz="1400" dirty="0"/>
              <a:t> та у </a:t>
            </a:r>
            <a:r>
              <a:rPr lang="ru-RU" sz="1400" dirty="0" err="1"/>
              <a:t>пошуковому</a:t>
            </a:r>
            <a:r>
              <a:rPr lang="ru-RU" sz="1400" dirty="0"/>
              <a:t> </a:t>
            </a:r>
            <a:r>
              <a:rPr lang="ru-RU" sz="1400" dirty="0" err="1"/>
              <a:t>варіанті</a:t>
            </a:r>
            <a:r>
              <a:rPr lang="ru-RU" sz="1400" dirty="0"/>
              <a:t>. Для </a:t>
            </a:r>
            <a:r>
              <a:rPr lang="ru-RU" sz="1400" dirty="0" err="1"/>
              <a:t>здійснення</a:t>
            </a:r>
            <a:r>
              <a:rPr lang="ru-RU" sz="1400" dirty="0"/>
              <a:t> </a:t>
            </a:r>
            <a:r>
              <a:rPr lang="ru-RU" sz="1400" dirty="0" err="1"/>
              <a:t>телефонних</a:t>
            </a:r>
            <a:r>
              <a:rPr lang="ru-RU" sz="1400" dirty="0"/>
              <a:t> </a:t>
            </a:r>
            <a:r>
              <a:rPr lang="ru-RU" sz="1400" dirty="0" err="1"/>
              <a:t>дзвінків</a:t>
            </a:r>
            <a:r>
              <a:rPr lang="ru-RU" sz="1400" dirty="0"/>
              <a:t> </a:t>
            </a:r>
            <a:r>
              <a:rPr lang="ru-RU" sz="1400" dirty="0" err="1"/>
              <a:t>необхідно</a:t>
            </a:r>
            <a:r>
              <a:rPr lang="ru-RU" sz="1400" dirty="0"/>
              <a:t> </a:t>
            </a:r>
            <a:r>
              <a:rPr lang="ru-RU" sz="1400" dirty="0" err="1"/>
              <a:t>підготувати</a:t>
            </a:r>
            <a:r>
              <a:rPr lang="ru-RU" sz="1400" dirty="0"/>
              <a:t> </a:t>
            </a:r>
            <a:r>
              <a:rPr lang="ru-RU" sz="1400" dirty="0" err="1"/>
              <a:t>свої</a:t>
            </a:r>
            <a:r>
              <a:rPr lang="ru-RU" sz="1400" dirty="0"/>
              <a:t> </a:t>
            </a:r>
            <a:r>
              <a:rPr lang="ru-RU" sz="1400" dirty="0" err="1"/>
              <a:t>пропозиції</a:t>
            </a:r>
            <a:r>
              <a:rPr lang="ru-RU" sz="1400" dirty="0"/>
              <a:t> </a:t>
            </a:r>
            <a:r>
              <a:rPr lang="ru-RU" sz="1400" dirty="0" err="1"/>
              <a:t>щодо</a:t>
            </a:r>
            <a:r>
              <a:rPr lang="ru-RU" sz="1400" dirty="0"/>
              <a:t> </a:t>
            </a:r>
            <a:r>
              <a:rPr lang="ru-RU" sz="1400" dirty="0" err="1"/>
              <a:t>роботодавця</a:t>
            </a:r>
            <a:r>
              <a:rPr lang="ru-RU" sz="1400" dirty="0"/>
              <a:t> і </a:t>
            </a:r>
            <a:r>
              <a:rPr lang="ru-RU" sz="1400" dirty="0" err="1"/>
              <a:t>підготувати</a:t>
            </a:r>
            <a:r>
              <a:rPr lang="ru-RU" sz="1400" dirty="0"/>
              <a:t> </a:t>
            </a:r>
            <a:r>
              <a:rPr lang="ru-RU" sz="1400" dirty="0" err="1"/>
              <a:t>відповіді</a:t>
            </a:r>
            <a:r>
              <a:rPr lang="ru-RU" sz="1400" dirty="0"/>
              <a:t> на </a:t>
            </a:r>
            <a:r>
              <a:rPr lang="ru-RU" sz="1400" dirty="0" err="1"/>
              <a:t>запитання</a:t>
            </a:r>
            <a:r>
              <a:rPr lang="ru-RU" sz="1400" dirty="0"/>
              <a:t> про себе, про Ваш </a:t>
            </a:r>
            <a:r>
              <a:rPr lang="ru-RU" sz="1400" dirty="0" err="1"/>
              <a:t>досвід</a:t>
            </a:r>
            <a:r>
              <a:rPr lang="ru-RU" sz="1400" dirty="0"/>
              <a:t> і </a:t>
            </a:r>
            <a:r>
              <a:rPr lang="ru-RU" sz="1400" dirty="0" err="1"/>
              <a:t>чому</a:t>
            </a:r>
            <a:r>
              <a:rPr lang="ru-RU" sz="1400" dirty="0"/>
              <a:t> Ви </a:t>
            </a:r>
            <a:r>
              <a:rPr lang="ru-RU" sz="1400" dirty="0" err="1"/>
              <a:t>зацікавлені</a:t>
            </a:r>
            <a:r>
              <a:rPr lang="ru-RU" sz="1400" dirty="0"/>
              <a:t> </a:t>
            </a:r>
            <a:r>
              <a:rPr lang="ru-RU" sz="1400" dirty="0" err="1"/>
              <a:t>саме</a:t>
            </a:r>
            <a:r>
              <a:rPr lang="ru-RU" sz="1400" dirty="0"/>
              <a:t> в </a:t>
            </a:r>
            <a:r>
              <a:rPr lang="ru-RU" sz="1400" dirty="0" err="1"/>
              <a:t>цій</a:t>
            </a:r>
            <a:r>
              <a:rPr lang="ru-RU" sz="1400" dirty="0"/>
              <a:t> </a:t>
            </a:r>
            <a:r>
              <a:rPr lang="ru-RU" sz="1400" dirty="0" err="1"/>
              <a:t>вакансії</a:t>
            </a:r>
            <a:r>
              <a:rPr lang="ru-RU" sz="1400" dirty="0"/>
              <a:t>. Продумайте все, </a:t>
            </a:r>
            <a:r>
              <a:rPr lang="ru-RU" sz="1400" dirty="0" err="1"/>
              <a:t>що</a:t>
            </a:r>
            <a:r>
              <a:rPr lang="ru-RU" sz="1400" dirty="0"/>
              <a:t> </a:t>
            </a:r>
            <a:r>
              <a:rPr lang="ru-RU" sz="1400" dirty="0" err="1"/>
              <a:t>ви</a:t>
            </a:r>
            <a:r>
              <a:rPr lang="ru-RU" sz="1400" dirty="0"/>
              <a:t> будете </a:t>
            </a:r>
            <a:r>
              <a:rPr lang="ru-RU" sz="1400" dirty="0" err="1"/>
              <a:t>говорити</a:t>
            </a:r>
            <a:r>
              <a:rPr lang="ru-RU" sz="1400" dirty="0"/>
              <a:t>. </a:t>
            </a:r>
            <a:r>
              <a:rPr lang="ru-RU" sz="1400" dirty="0" err="1"/>
              <a:t>Тримайте</a:t>
            </a:r>
            <a:r>
              <a:rPr lang="ru-RU" sz="1400" dirty="0"/>
              <a:t> </a:t>
            </a:r>
            <a:r>
              <a:rPr lang="ru-RU" sz="1400" dirty="0" err="1"/>
              <a:t>під</a:t>
            </a:r>
            <a:r>
              <a:rPr lang="ru-RU" sz="1400" dirty="0"/>
              <a:t> рукою </a:t>
            </a:r>
            <a:r>
              <a:rPr lang="ru-RU" sz="1400" dirty="0" err="1"/>
              <a:t>копію</a:t>
            </a:r>
            <a:r>
              <a:rPr lang="ru-RU" sz="1400" dirty="0"/>
              <a:t> </a:t>
            </a:r>
            <a:r>
              <a:rPr lang="ru-RU" sz="1400" dirty="0" err="1"/>
              <a:t>Вашого</a:t>
            </a:r>
            <a:r>
              <a:rPr lang="ru-RU" sz="1400" dirty="0"/>
              <a:t> резюме.</a:t>
            </a:r>
          </a:p>
          <a:p>
            <a:r>
              <a:rPr lang="uk-UA" sz="1400" dirty="0"/>
              <a:t> </a:t>
            </a:r>
            <a:endParaRPr lang="ru-RU" sz="1400" dirty="0"/>
          </a:p>
          <a:p>
            <a:r>
              <a:rPr lang="uk-UA" sz="1400" dirty="0"/>
              <a:t>1.4. Діловий етикет</a:t>
            </a:r>
            <a:endParaRPr lang="ru-RU" sz="1400" dirty="0"/>
          </a:p>
          <a:p>
            <a:r>
              <a:rPr lang="uk-UA" sz="1400" dirty="0"/>
              <a:t>Якщо </a:t>
            </a:r>
            <a:r>
              <a:rPr lang="uk-UA" sz="1400" dirty="0" err="1"/>
              <a:t>сгрупувати</a:t>
            </a:r>
            <a:r>
              <a:rPr lang="uk-UA" sz="1400" dirty="0"/>
              <a:t> </a:t>
            </a:r>
            <a:r>
              <a:rPr lang="uk-UA" sz="1400" dirty="0" err="1"/>
              <a:t>означени</a:t>
            </a:r>
            <a:r>
              <a:rPr lang="uk-UA" sz="1400" dirty="0"/>
              <a:t> складові частини кар'єрного успіху видатного менеджера, то їх можливо поділити на чотири складові:</a:t>
            </a:r>
            <a:endParaRPr lang="ru-RU" sz="1400" dirty="0"/>
          </a:p>
          <a:p>
            <a:r>
              <a:rPr lang="uk-UA" sz="1400" dirty="0"/>
              <a:t> </a:t>
            </a:r>
            <a:r>
              <a:rPr lang="uk-UA" sz="1400" dirty="0" err="1"/>
              <a:t>-зовнішній</a:t>
            </a:r>
            <a:r>
              <a:rPr lang="uk-UA" sz="1400" dirty="0"/>
              <a:t> вигляд;</a:t>
            </a:r>
            <a:endParaRPr lang="ru-RU" sz="1400" dirty="0"/>
          </a:p>
          <a:p>
            <a:r>
              <a:rPr lang="uk-UA" sz="1400" dirty="0"/>
              <a:t> </a:t>
            </a:r>
            <a:r>
              <a:rPr lang="uk-UA" sz="1400" dirty="0" err="1"/>
              <a:t>-особистісно</a:t>
            </a:r>
            <a:r>
              <a:rPr lang="uk-UA" sz="1400" dirty="0"/>
              <a:t> – </a:t>
            </a:r>
            <a:r>
              <a:rPr lang="uk-UA" sz="1400" dirty="0" err="1"/>
              <a:t>ділови</a:t>
            </a:r>
            <a:r>
              <a:rPr lang="uk-UA" sz="1400" dirty="0"/>
              <a:t> риси;</a:t>
            </a:r>
            <a:endParaRPr lang="ru-RU" sz="1400" dirty="0"/>
          </a:p>
          <a:p>
            <a:r>
              <a:rPr lang="uk-UA" sz="1400" dirty="0"/>
              <a:t>- модель поведінки; </a:t>
            </a:r>
            <a:r>
              <a:rPr lang="uk-UA" sz="1400" dirty="0" err="1"/>
              <a:t>-стиль</a:t>
            </a:r>
            <a:r>
              <a:rPr lang="uk-UA" sz="1400" dirty="0"/>
              <a:t> </a:t>
            </a:r>
            <a:r>
              <a:rPr lang="uk-UA" sz="1400" dirty="0" err="1"/>
              <a:t>самопрезентації</a:t>
            </a:r>
            <a:r>
              <a:rPr lang="uk-UA" sz="1400" dirty="0"/>
              <a:t>. </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0895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Та саме ці складові - є складовими іміджу ділової людини. Етимологічно поняття «імідж» сходить до французького </a:t>
            </a:r>
            <a:r>
              <a:rPr lang="ru-RU" sz="1400" dirty="0" err="1"/>
              <a:t>image</a:t>
            </a:r>
            <a:r>
              <a:rPr lang="uk-UA" sz="1400" dirty="0"/>
              <a:t>, що означає образ, зображення, уявлення. </a:t>
            </a:r>
            <a:r>
              <a:rPr lang="ru-RU" sz="1400" dirty="0"/>
              <a:t>У </a:t>
            </a:r>
            <a:r>
              <a:rPr lang="ru-RU" sz="1400" dirty="0" err="1"/>
              <a:t>сучасному</a:t>
            </a:r>
            <a:r>
              <a:rPr lang="ru-RU" sz="1400" dirty="0"/>
              <a:t> </a:t>
            </a:r>
            <a:r>
              <a:rPr lang="ru-RU" sz="1400" dirty="0" err="1"/>
              <a:t>значенні</a:t>
            </a:r>
            <a:r>
              <a:rPr lang="ru-RU" sz="1400" dirty="0"/>
              <a:t> </a:t>
            </a:r>
            <a:r>
              <a:rPr lang="ru-RU" sz="1400" dirty="0" err="1"/>
              <a:t>воно</a:t>
            </a:r>
            <a:r>
              <a:rPr lang="ru-RU" sz="1400" dirty="0"/>
              <a:t> </a:t>
            </a:r>
            <a:r>
              <a:rPr lang="ru-RU" sz="1400" dirty="0" err="1"/>
              <a:t>означає</a:t>
            </a:r>
            <a:r>
              <a:rPr lang="ru-RU" sz="1400" dirty="0"/>
              <a:t> те </a:t>
            </a:r>
            <a:r>
              <a:rPr lang="ru-RU" sz="1400" dirty="0" err="1"/>
              <a:t>враження</a:t>
            </a:r>
            <a:r>
              <a:rPr lang="ru-RU" sz="1400" dirty="0"/>
              <a:t>, яке </a:t>
            </a:r>
            <a:r>
              <a:rPr lang="ru-RU" sz="1400" dirty="0" err="1"/>
              <a:t>справляє</a:t>
            </a:r>
            <a:r>
              <a:rPr lang="ru-RU" sz="1400" dirty="0"/>
              <a:t> </a:t>
            </a:r>
            <a:r>
              <a:rPr lang="ru-RU" sz="1400" dirty="0" err="1"/>
              <a:t>людина</a:t>
            </a:r>
            <a:r>
              <a:rPr lang="ru-RU" sz="1400" dirty="0"/>
              <a:t> на </a:t>
            </a:r>
            <a:r>
              <a:rPr lang="ru-RU" sz="1400" dirty="0" err="1"/>
              <a:t>оточуючих</a:t>
            </a:r>
            <a:r>
              <a:rPr lang="ru-RU" sz="1400" dirty="0"/>
              <a:t>, </a:t>
            </a:r>
            <a:r>
              <a:rPr lang="ru-RU" sz="1400" dirty="0" err="1"/>
              <a:t>що</a:t>
            </a:r>
            <a:r>
              <a:rPr lang="ru-RU" sz="1400" dirty="0"/>
              <a:t> і як </a:t>
            </a:r>
            <a:r>
              <a:rPr lang="ru-RU" sz="1400" dirty="0" err="1"/>
              <a:t>він</a:t>
            </a:r>
            <a:r>
              <a:rPr lang="ru-RU" sz="1400" dirty="0"/>
              <a:t> говорить і </a:t>
            </a:r>
            <a:r>
              <a:rPr lang="ru-RU" sz="1400" dirty="0" err="1"/>
              <a:t>робить</a:t>
            </a:r>
            <a:r>
              <a:rPr lang="ru-RU" sz="1400" dirty="0"/>
              <a:t>, </a:t>
            </a:r>
            <a:r>
              <a:rPr lang="ru-RU" sz="1400" dirty="0" err="1"/>
              <a:t>який</a:t>
            </a:r>
            <a:r>
              <a:rPr lang="ru-RU" sz="1400" dirty="0"/>
              <a:t> стиль </a:t>
            </a:r>
            <a:r>
              <a:rPr lang="ru-RU" sz="1400" dirty="0" err="1"/>
              <a:t>його</a:t>
            </a:r>
            <a:r>
              <a:rPr lang="ru-RU" sz="1400" dirty="0"/>
              <a:t> </a:t>
            </a:r>
            <a:r>
              <a:rPr lang="ru-RU" sz="1400" dirty="0" err="1"/>
              <a:t>мислення</a:t>
            </a:r>
            <a:r>
              <a:rPr lang="ru-RU" sz="1400" dirty="0"/>
              <a:t>, </a:t>
            </a:r>
            <a:r>
              <a:rPr lang="ru-RU" sz="1400" dirty="0" err="1"/>
              <a:t>поведінки</a:t>
            </a:r>
            <a:r>
              <a:rPr lang="ru-RU" sz="1400" dirty="0"/>
              <a:t>, </a:t>
            </a:r>
            <a:r>
              <a:rPr lang="ru-RU" sz="1400" dirty="0" err="1"/>
              <a:t>поводження</a:t>
            </a:r>
            <a:r>
              <a:rPr lang="ru-RU" sz="1400" dirty="0"/>
              <a:t> з людьми, </a:t>
            </a:r>
            <a:r>
              <a:rPr lang="ru-RU" sz="1400" dirty="0" err="1"/>
              <a:t>його</a:t>
            </a:r>
            <a:r>
              <a:rPr lang="ru-RU" sz="1400" dirty="0"/>
              <a:t> </a:t>
            </a:r>
            <a:r>
              <a:rPr lang="ru-RU" sz="1400" dirty="0" err="1"/>
              <a:t>зовнішність</a:t>
            </a:r>
            <a:r>
              <a:rPr lang="ru-RU" sz="1400" dirty="0"/>
              <a:t>, </a:t>
            </a:r>
            <a:r>
              <a:rPr lang="ru-RU" sz="1400" dirty="0" err="1"/>
              <a:t>одяг</a:t>
            </a:r>
            <a:r>
              <a:rPr lang="ru-RU" sz="1400" dirty="0"/>
              <a:t>, </a:t>
            </a:r>
            <a:r>
              <a:rPr lang="ru-RU" sz="1400" dirty="0" err="1"/>
              <a:t>манери</a:t>
            </a:r>
            <a:r>
              <a:rPr lang="ru-RU" sz="1400" dirty="0"/>
              <a:t>. </a:t>
            </a:r>
            <a:r>
              <a:rPr lang="ru-RU" sz="1400" dirty="0" err="1"/>
              <a:t>Прийнято</a:t>
            </a:r>
            <a:r>
              <a:rPr lang="ru-RU" sz="1400" dirty="0"/>
              <a:t> </a:t>
            </a:r>
            <a:r>
              <a:rPr lang="ru-RU" sz="1400" dirty="0" err="1"/>
              <a:t>вважати</a:t>
            </a:r>
            <a:r>
              <a:rPr lang="ru-RU" sz="1400" dirty="0"/>
              <a:t>, </a:t>
            </a:r>
            <a:r>
              <a:rPr lang="ru-RU" sz="1400" dirty="0" err="1"/>
              <a:t>що</a:t>
            </a:r>
            <a:r>
              <a:rPr lang="ru-RU" sz="1400" dirty="0"/>
              <a:t> </a:t>
            </a:r>
            <a:r>
              <a:rPr lang="ru-RU" sz="1400" dirty="0" err="1"/>
              <a:t>імідж</a:t>
            </a:r>
            <a:r>
              <a:rPr lang="ru-RU" sz="1400" dirty="0"/>
              <a:t> - </a:t>
            </a:r>
            <a:r>
              <a:rPr lang="ru-RU" sz="1400" dirty="0" err="1"/>
              <a:t>це</a:t>
            </a:r>
            <a:r>
              <a:rPr lang="ru-RU" sz="1400" dirty="0"/>
              <a:t> </a:t>
            </a:r>
            <a:r>
              <a:rPr lang="ru-RU" sz="1400" dirty="0" err="1"/>
              <a:t>мистецтво</a:t>
            </a:r>
            <a:r>
              <a:rPr lang="ru-RU" sz="1400" dirty="0"/>
              <a:t> </a:t>
            </a:r>
            <a:r>
              <a:rPr lang="ru-RU" sz="1400" dirty="0" err="1"/>
              <a:t>управляти</a:t>
            </a:r>
            <a:r>
              <a:rPr lang="ru-RU" sz="1400" dirty="0"/>
              <a:t> </a:t>
            </a:r>
            <a:r>
              <a:rPr lang="ru-RU" sz="1400" dirty="0" err="1"/>
              <a:t>враженням</a:t>
            </a:r>
            <a:r>
              <a:rPr lang="ru-RU" sz="1400" dirty="0"/>
              <a:t>. У </a:t>
            </a:r>
            <a:r>
              <a:rPr lang="ru-RU" sz="1400" dirty="0" err="1"/>
              <a:t>бізнесі</a:t>
            </a:r>
            <a:r>
              <a:rPr lang="ru-RU" sz="1400" dirty="0"/>
              <a:t> </a:t>
            </a:r>
            <a:r>
              <a:rPr lang="ru-RU" sz="1400" dirty="0" err="1"/>
              <a:t>здібності</a:t>
            </a:r>
            <a:r>
              <a:rPr lang="ru-RU" sz="1400" dirty="0"/>
              <a:t> та </a:t>
            </a:r>
            <a:r>
              <a:rPr lang="ru-RU" sz="1400" dirty="0" err="1"/>
              <a:t>вміння</a:t>
            </a:r>
            <a:r>
              <a:rPr lang="ru-RU" sz="1400" dirty="0"/>
              <a:t> </a:t>
            </a:r>
            <a:r>
              <a:rPr lang="ru-RU" sz="1400" dirty="0" err="1"/>
              <a:t>людини</a:t>
            </a:r>
            <a:r>
              <a:rPr lang="ru-RU" sz="1400" dirty="0"/>
              <a:t> </a:t>
            </a:r>
            <a:r>
              <a:rPr lang="ru-RU" sz="1400" dirty="0" err="1"/>
              <a:t>робити</a:t>
            </a:r>
            <a:r>
              <a:rPr lang="ru-RU" sz="1400" dirty="0"/>
              <a:t> </a:t>
            </a:r>
            <a:r>
              <a:rPr lang="ru-RU" sz="1400" dirty="0" err="1"/>
              <a:t>гарне</a:t>
            </a:r>
            <a:r>
              <a:rPr lang="ru-RU" sz="1400" dirty="0"/>
              <a:t> </a:t>
            </a:r>
            <a:r>
              <a:rPr lang="ru-RU" sz="1400" dirty="0" err="1"/>
              <a:t>враження</a:t>
            </a:r>
            <a:r>
              <a:rPr lang="ru-RU" sz="1400" dirty="0"/>
              <a:t> </a:t>
            </a:r>
            <a:r>
              <a:rPr lang="ru-RU" sz="1400" dirty="0" err="1"/>
              <a:t>надають</a:t>
            </a:r>
            <a:r>
              <a:rPr lang="ru-RU" sz="1400" dirty="0"/>
              <a:t> </a:t>
            </a:r>
            <a:r>
              <a:rPr lang="ru-RU" sz="1400" dirty="0" err="1"/>
              <a:t>дуже</a:t>
            </a:r>
            <a:r>
              <a:rPr lang="ru-RU" sz="1400" dirty="0"/>
              <a:t> великого </a:t>
            </a:r>
            <a:r>
              <a:rPr lang="ru-RU" sz="1400" dirty="0" err="1"/>
              <a:t>значення</a:t>
            </a:r>
            <a:r>
              <a:rPr lang="ru-RU" sz="1400" dirty="0"/>
              <a:t>. </a:t>
            </a:r>
            <a:r>
              <a:rPr lang="ru-RU" sz="1400" dirty="0" err="1"/>
              <a:t>Недарма</a:t>
            </a:r>
            <a:r>
              <a:rPr lang="ru-RU" sz="1400" dirty="0"/>
              <a:t> </a:t>
            </a:r>
            <a:r>
              <a:rPr lang="ru-RU" sz="1400" dirty="0" err="1"/>
              <a:t>з'явилася</a:t>
            </a:r>
            <a:r>
              <a:rPr lang="ru-RU" sz="1400" dirty="0"/>
              <a:t> нова </a:t>
            </a:r>
            <a:r>
              <a:rPr lang="ru-RU" sz="1400" dirty="0" err="1"/>
              <a:t>категорія</a:t>
            </a:r>
            <a:r>
              <a:rPr lang="ru-RU" sz="1400" dirty="0"/>
              <a:t> людей, так </a:t>
            </a:r>
            <a:r>
              <a:rPr lang="ru-RU" sz="1400" dirty="0" err="1"/>
              <a:t>званих</a:t>
            </a:r>
            <a:r>
              <a:rPr lang="ru-RU" sz="1400" dirty="0"/>
              <a:t> </a:t>
            </a:r>
            <a:r>
              <a:rPr lang="ru-RU" sz="1400" dirty="0" err="1"/>
              <a:t>іміджмейкерів</a:t>
            </a:r>
            <a:r>
              <a:rPr lang="ru-RU" sz="1400" dirty="0"/>
              <a:t> - </a:t>
            </a:r>
            <a:r>
              <a:rPr lang="ru-RU" sz="1400" dirty="0" err="1"/>
              <a:t>фахівців</a:t>
            </a:r>
            <a:r>
              <a:rPr lang="ru-RU" sz="1400" dirty="0"/>
              <a:t> по </a:t>
            </a:r>
            <a:r>
              <a:rPr lang="ru-RU" sz="1400" dirty="0" err="1"/>
              <a:t>іміджу</a:t>
            </a:r>
            <a:r>
              <a:rPr lang="ru-RU" sz="1400" dirty="0"/>
              <a:t>. </a:t>
            </a:r>
          </a:p>
          <a:p>
            <a:r>
              <a:rPr lang="ru-RU" sz="1400" dirty="0"/>
              <a:t>З </a:t>
            </a:r>
            <a:r>
              <a:rPr lang="ru-RU" sz="1400" dirty="0" err="1"/>
              <a:t>людиною</a:t>
            </a:r>
            <a:r>
              <a:rPr lang="ru-RU" sz="1400" dirty="0"/>
              <a:t>, </a:t>
            </a:r>
            <a:r>
              <a:rPr lang="ru-RU" sz="1400" dirty="0" err="1"/>
              <a:t>що</a:t>
            </a:r>
            <a:r>
              <a:rPr lang="ru-RU" sz="1400" dirty="0"/>
              <a:t> не </a:t>
            </a:r>
            <a:r>
              <a:rPr lang="ru-RU" sz="1400" dirty="0" err="1"/>
              <a:t>уміє</a:t>
            </a:r>
            <a:r>
              <a:rPr lang="ru-RU" sz="1400" dirty="0"/>
              <a:t> </a:t>
            </a:r>
            <a:r>
              <a:rPr lang="ru-RU" sz="1400" dirty="0" err="1"/>
              <a:t>чітко</a:t>
            </a:r>
            <a:r>
              <a:rPr lang="ru-RU" sz="1400" dirty="0"/>
              <a:t> </a:t>
            </a:r>
            <a:r>
              <a:rPr lang="ru-RU" sz="1400" dirty="0" err="1"/>
              <a:t>висловлювати</a:t>
            </a:r>
            <a:r>
              <a:rPr lang="ru-RU" sz="1400" dirty="0"/>
              <a:t> </a:t>
            </a:r>
            <a:r>
              <a:rPr lang="ru-RU" sz="1400" dirty="0" err="1"/>
              <a:t>свої</a:t>
            </a:r>
            <a:r>
              <a:rPr lang="ru-RU" sz="1400" dirty="0"/>
              <a:t> думки, </a:t>
            </a:r>
            <a:r>
              <a:rPr lang="ru-RU" sz="1400" dirty="0" err="1"/>
              <a:t>неохайно</a:t>
            </a:r>
            <a:r>
              <a:rPr lang="ru-RU" sz="1400" dirty="0"/>
              <a:t> </a:t>
            </a:r>
            <a:r>
              <a:rPr lang="ru-RU" sz="1400" dirty="0" err="1"/>
              <a:t>одягненим</a:t>
            </a:r>
            <a:r>
              <a:rPr lang="ru-RU" sz="1400" dirty="0"/>
              <a:t>, </a:t>
            </a:r>
            <a:r>
              <a:rPr lang="ru-RU" sz="1400" dirty="0" err="1"/>
              <a:t>ніхто</a:t>
            </a:r>
            <a:r>
              <a:rPr lang="ru-RU" sz="1400" dirty="0"/>
              <a:t> не стане вести </a:t>
            </a:r>
            <a:r>
              <a:rPr lang="ru-RU" sz="1400" dirty="0" err="1"/>
              <a:t>справи</a:t>
            </a:r>
            <a:r>
              <a:rPr lang="ru-RU" sz="1400" dirty="0"/>
              <a:t>. </a:t>
            </a:r>
          </a:p>
          <a:p>
            <a:r>
              <a:rPr lang="ru-RU" sz="1400" dirty="0" err="1"/>
              <a:t>Зовнішній</a:t>
            </a:r>
            <a:r>
              <a:rPr lang="ru-RU" sz="1400" dirty="0"/>
              <a:t> </a:t>
            </a:r>
            <a:r>
              <a:rPr lang="ru-RU" sz="1400" dirty="0" err="1"/>
              <a:t>вигляд</a:t>
            </a:r>
            <a:r>
              <a:rPr lang="ru-RU" sz="1400" dirty="0"/>
              <a:t> </a:t>
            </a:r>
            <a:r>
              <a:rPr lang="ru-RU" sz="1400" dirty="0" err="1"/>
              <a:t>людини</a:t>
            </a:r>
            <a:r>
              <a:rPr lang="ru-RU" sz="1400" dirty="0"/>
              <a:t> (до </a:t>
            </a:r>
            <a:r>
              <a:rPr lang="ru-RU" sz="1400" dirty="0" err="1"/>
              <a:t>нього</a:t>
            </a:r>
            <a:r>
              <a:rPr lang="ru-RU" sz="1400" dirty="0"/>
              <a:t> </a:t>
            </a:r>
            <a:r>
              <a:rPr lang="ru-RU" sz="1400" dirty="0" err="1"/>
              <a:t>відносяться</a:t>
            </a:r>
            <a:r>
              <a:rPr lang="ru-RU" sz="1400" dirty="0"/>
              <a:t> не </a:t>
            </a:r>
            <a:r>
              <a:rPr lang="ru-RU" sz="1400" dirty="0" err="1"/>
              <a:t>тільки</a:t>
            </a:r>
            <a:r>
              <a:rPr lang="ru-RU" sz="1400" dirty="0"/>
              <a:t> одежа, а й </a:t>
            </a:r>
            <a:r>
              <a:rPr lang="ru-RU" sz="1400" dirty="0" err="1"/>
              <a:t>вигляд</a:t>
            </a:r>
            <a:r>
              <a:rPr lang="ru-RU" sz="1400" dirty="0"/>
              <a:t> </a:t>
            </a:r>
            <a:r>
              <a:rPr lang="ru-RU" sz="1400" dirty="0" err="1"/>
              <a:t>обличчя</a:t>
            </a:r>
            <a:r>
              <a:rPr lang="ru-RU" sz="1400" dirty="0"/>
              <a:t>, </a:t>
            </a:r>
            <a:r>
              <a:rPr lang="ru-RU" sz="1400" dirty="0" err="1"/>
              <a:t>зору</a:t>
            </a:r>
            <a:r>
              <a:rPr lang="ru-RU" sz="1400" dirty="0"/>
              <a:t>, осанка, </a:t>
            </a:r>
            <a:r>
              <a:rPr lang="ru-RU" sz="1400" dirty="0" err="1"/>
              <a:t>манери</a:t>
            </a:r>
            <a:r>
              <a:rPr lang="ru-RU" sz="1400" dirty="0"/>
              <a:t>, голос </a:t>
            </a:r>
            <a:r>
              <a:rPr lang="ru-RU" sz="1400" dirty="0" err="1"/>
              <a:t>людини</a:t>
            </a:r>
            <a:r>
              <a:rPr lang="ru-RU" sz="1400" dirty="0"/>
              <a:t> , та </a:t>
            </a:r>
            <a:r>
              <a:rPr lang="ru-RU" sz="1400" dirty="0" err="1"/>
              <a:t>інше</a:t>
            </a:r>
            <a:r>
              <a:rPr lang="ru-RU" sz="1400" dirty="0"/>
              <a:t>), </a:t>
            </a:r>
            <a:r>
              <a:rPr lang="ru-RU" sz="1400" dirty="0" err="1"/>
              <a:t>відіграють</a:t>
            </a:r>
            <a:r>
              <a:rPr lang="ru-RU" sz="1400" dirty="0"/>
              <a:t> </a:t>
            </a:r>
            <a:r>
              <a:rPr lang="ru-RU" sz="1400" dirty="0" err="1"/>
              <a:t>неабияку</a:t>
            </a:r>
            <a:r>
              <a:rPr lang="ru-RU" sz="1400" dirty="0"/>
              <a:t> роль у </a:t>
            </a:r>
            <a:r>
              <a:rPr lang="ru-RU" sz="1400" dirty="0" err="1"/>
              <a:t>її</a:t>
            </a:r>
            <a:r>
              <a:rPr lang="ru-RU" sz="1400" dirty="0"/>
              <a:t> </a:t>
            </a:r>
            <a:r>
              <a:rPr lang="ru-RU" sz="1400" dirty="0" err="1"/>
              <a:t>кар’єрі</a:t>
            </a:r>
            <a:r>
              <a:rPr lang="ru-RU" sz="1400" dirty="0"/>
              <a:t>. </a:t>
            </a:r>
            <a:r>
              <a:rPr lang="ru-RU" sz="1400" dirty="0" err="1"/>
              <a:t>Американці</a:t>
            </a:r>
            <a:r>
              <a:rPr lang="ru-RU" sz="1400" dirty="0"/>
              <a:t>, </a:t>
            </a:r>
            <a:r>
              <a:rPr lang="ru-RU" sz="1400" dirty="0" err="1"/>
              <a:t>наприклад</a:t>
            </a:r>
            <a:r>
              <a:rPr lang="ru-RU" sz="1400" dirty="0"/>
              <a:t>, </a:t>
            </a:r>
            <a:r>
              <a:rPr lang="ru-RU" sz="1400" dirty="0" err="1"/>
              <a:t>стверджують</a:t>
            </a:r>
            <a:r>
              <a:rPr lang="ru-RU" sz="1400" dirty="0"/>
              <a:t>, </a:t>
            </a:r>
            <a:r>
              <a:rPr lang="ru-RU" sz="1400" dirty="0" err="1"/>
              <a:t>що</a:t>
            </a:r>
            <a:r>
              <a:rPr lang="ru-RU" sz="1400" dirty="0"/>
              <a:t> характер </a:t>
            </a:r>
            <a:r>
              <a:rPr lang="ru-RU" sz="1400" dirty="0" err="1"/>
              <a:t>зовнішнього</a:t>
            </a:r>
            <a:r>
              <a:rPr lang="ru-RU" sz="1400" dirty="0"/>
              <a:t> </a:t>
            </a:r>
            <a:r>
              <a:rPr lang="ru-RU" sz="1400" dirty="0" err="1"/>
              <a:t>вигляду</a:t>
            </a:r>
            <a:r>
              <a:rPr lang="ru-RU" sz="1400" dirty="0"/>
              <a:t> </a:t>
            </a:r>
            <a:r>
              <a:rPr lang="ru-RU" sz="1400" dirty="0" err="1"/>
              <a:t>може</a:t>
            </a:r>
            <a:r>
              <a:rPr lang="ru-RU" sz="1400" dirty="0"/>
              <a:t> </a:t>
            </a:r>
            <a:r>
              <a:rPr lang="ru-RU" sz="1400" dirty="0" err="1"/>
              <a:t>забезпечити</a:t>
            </a:r>
            <a:r>
              <a:rPr lang="ru-RU" sz="1400" dirty="0"/>
              <a:t> до 20 % </a:t>
            </a:r>
            <a:r>
              <a:rPr lang="ru-RU" sz="1400" dirty="0" err="1"/>
              <a:t>розміру</a:t>
            </a:r>
            <a:r>
              <a:rPr lang="ru-RU" sz="1400" dirty="0"/>
              <a:t> </a:t>
            </a:r>
            <a:r>
              <a:rPr lang="ru-RU" sz="1400" dirty="0" err="1"/>
              <a:t>заробітної</a:t>
            </a:r>
            <a:r>
              <a:rPr lang="ru-RU" sz="1400" dirty="0"/>
              <a:t> </a:t>
            </a:r>
            <a:r>
              <a:rPr lang="ru-RU" sz="1400" dirty="0" err="1"/>
              <a:t>платні</a:t>
            </a:r>
            <a:r>
              <a:rPr lang="ru-RU" sz="1400" dirty="0"/>
              <a:t>. Чим </a:t>
            </a:r>
            <a:r>
              <a:rPr lang="ru-RU" sz="1400" dirty="0" err="1"/>
              <a:t>пристойніший</a:t>
            </a:r>
            <a:r>
              <a:rPr lang="ru-RU" sz="1400" dirty="0"/>
              <a:t> </a:t>
            </a:r>
            <a:r>
              <a:rPr lang="ru-RU" sz="1400" dirty="0" err="1"/>
              <a:t>вигляд</a:t>
            </a:r>
            <a:r>
              <a:rPr lang="ru-RU" sz="1400" dirty="0"/>
              <a:t> </a:t>
            </a:r>
            <a:r>
              <a:rPr lang="ru-RU" sz="1400" dirty="0" err="1"/>
              <a:t>має</a:t>
            </a:r>
            <a:r>
              <a:rPr lang="ru-RU" sz="1400" dirty="0"/>
              <a:t> </a:t>
            </a:r>
            <a:r>
              <a:rPr lang="ru-RU" sz="1400" dirty="0" err="1"/>
              <a:t>ділова</a:t>
            </a:r>
            <a:r>
              <a:rPr lang="ru-RU" sz="1400" dirty="0"/>
              <a:t> </a:t>
            </a:r>
            <a:r>
              <a:rPr lang="ru-RU" sz="1400" dirty="0" err="1"/>
              <a:t>людина</a:t>
            </a:r>
            <a:r>
              <a:rPr lang="ru-RU" sz="1400" dirty="0"/>
              <a:t>, </a:t>
            </a:r>
            <a:r>
              <a:rPr lang="ru-RU" sz="1400" dirty="0" err="1"/>
              <a:t>тим</a:t>
            </a:r>
            <a:r>
              <a:rPr lang="ru-RU" sz="1400" dirty="0"/>
              <a:t> </a:t>
            </a:r>
            <a:r>
              <a:rPr lang="ru-RU" sz="1400" dirty="0" err="1"/>
              <a:t>більше</a:t>
            </a:r>
            <a:r>
              <a:rPr lang="ru-RU" sz="1400" dirty="0"/>
              <a:t> </a:t>
            </a:r>
            <a:r>
              <a:rPr lang="ru-RU" sz="1400" dirty="0" err="1"/>
              <a:t>шансів</a:t>
            </a:r>
            <a:r>
              <a:rPr lang="ru-RU" sz="1400" dirty="0"/>
              <a:t> </a:t>
            </a:r>
            <a:r>
              <a:rPr lang="ru-RU" sz="1400" dirty="0" err="1"/>
              <a:t>отримати</a:t>
            </a:r>
            <a:r>
              <a:rPr lang="ru-RU" sz="1400" dirty="0"/>
              <a:t> </a:t>
            </a:r>
            <a:r>
              <a:rPr lang="ru-RU" sz="1400" dirty="0" err="1"/>
              <a:t>від</a:t>
            </a:r>
            <a:r>
              <a:rPr lang="ru-RU" sz="1400" dirty="0"/>
              <a:t> господаря </a:t>
            </a:r>
            <a:r>
              <a:rPr lang="ru-RU" sz="1400" dirty="0" err="1"/>
              <a:t>вищу</a:t>
            </a:r>
            <a:r>
              <a:rPr lang="ru-RU" sz="1400" dirty="0"/>
              <a:t> </a:t>
            </a:r>
            <a:r>
              <a:rPr lang="ru-RU" sz="1400" dirty="0" err="1"/>
              <a:t>зарплатню</a:t>
            </a:r>
            <a:r>
              <a:rPr lang="ru-RU" sz="1400" dirty="0"/>
              <a:t>. </a:t>
            </a:r>
          </a:p>
          <a:p>
            <a:r>
              <a:rPr lang="ru-RU" sz="1400" dirty="0"/>
              <a:t>За </a:t>
            </a:r>
            <a:r>
              <a:rPr lang="ru-RU" sz="1400" dirty="0" err="1"/>
              <a:t>зовнішнім</a:t>
            </a:r>
            <a:r>
              <a:rPr lang="ru-RU" sz="1400" dirty="0"/>
              <a:t> </a:t>
            </a:r>
            <a:r>
              <a:rPr lang="ru-RU" sz="1400" dirty="0" err="1"/>
              <a:t>виглядом</a:t>
            </a:r>
            <a:r>
              <a:rPr lang="ru-RU" sz="1400" dirty="0"/>
              <a:t> у партнера </a:t>
            </a:r>
            <a:r>
              <a:rPr lang="ru-RU" sz="1400" dirty="0" err="1"/>
              <a:t>формується</a:t>
            </a:r>
            <a:r>
              <a:rPr lang="ru-RU" sz="1400" dirty="0"/>
              <a:t> перше </a:t>
            </a:r>
            <a:r>
              <a:rPr lang="ru-RU" sz="1400" dirty="0" err="1"/>
              <a:t>враження</a:t>
            </a:r>
            <a:r>
              <a:rPr lang="ru-RU" sz="1400" dirty="0"/>
              <a:t> про </a:t>
            </a:r>
            <a:r>
              <a:rPr lang="ru-RU" sz="1400" dirty="0" err="1"/>
              <a:t>репутацію</a:t>
            </a:r>
            <a:r>
              <a:rPr lang="ru-RU" sz="1400" dirty="0"/>
              <a:t> </a:t>
            </a:r>
            <a:r>
              <a:rPr lang="ru-RU" sz="1400" dirty="0" err="1"/>
              <a:t>фірми</a:t>
            </a:r>
            <a:r>
              <a:rPr lang="ru-RU" sz="1400" dirty="0"/>
              <a:t>, яку </a:t>
            </a:r>
            <a:r>
              <a:rPr lang="ru-RU" sz="1400" dirty="0" err="1"/>
              <a:t>представляє</a:t>
            </a:r>
            <a:r>
              <a:rPr lang="ru-RU" sz="1400" dirty="0"/>
              <a:t> </a:t>
            </a:r>
            <a:r>
              <a:rPr lang="ru-RU" sz="1400" dirty="0" err="1"/>
              <a:t>її</a:t>
            </a:r>
            <a:r>
              <a:rPr lang="ru-RU" sz="1400" dirty="0"/>
              <a:t> </a:t>
            </a:r>
            <a:r>
              <a:rPr lang="ru-RU" sz="1400" dirty="0" err="1"/>
              <a:t>працівник</a:t>
            </a:r>
            <a:r>
              <a:rPr lang="ru-RU" sz="1400" dirty="0"/>
              <a:t>. </a:t>
            </a:r>
          </a:p>
          <a:p>
            <a:r>
              <a:rPr lang="ru-RU" sz="1400" dirty="0" err="1"/>
              <a:t>Визначимо</a:t>
            </a:r>
            <a:r>
              <a:rPr lang="ru-RU" sz="1400" dirty="0"/>
              <a:t>, </a:t>
            </a:r>
            <a:r>
              <a:rPr lang="ru-RU" sz="1400" dirty="0" err="1"/>
              <a:t>якою</a:t>
            </a:r>
            <a:r>
              <a:rPr lang="ru-RU" sz="1400" dirty="0"/>
              <a:t> повинна бути одежа </a:t>
            </a:r>
            <a:r>
              <a:rPr lang="ru-RU" sz="1400" dirty="0" err="1"/>
              <a:t>ділового</a:t>
            </a:r>
            <a:r>
              <a:rPr lang="ru-RU" sz="1400" dirty="0"/>
              <a:t> </a:t>
            </a:r>
            <a:r>
              <a:rPr lang="ru-RU" sz="1400" dirty="0" err="1"/>
              <a:t>чоловіка</a:t>
            </a:r>
            <a:r>
              <a:rPr lang="ru-RU" sz="1400" dirty="0"/>
              <a:t>. На роботу не </a:t>
            </a:r>
            <a:r>
              <a:rPr lang="ru-RU" sz="1400" dirty="0" err="1"/>
              <a:t>радять</a:t>
            </a:r>
            <a:r>
              <a:rPr lang="ru-RU" sz="1400" dirty="0"/>
              <a:t> </a:t>
            </a:r>
            <a:r>
              <a:rPr lang="ru-RU" sz="1400" dirty="0" err="1"/>
              <a:t>одягати</a:t>
            </a:r>
            <a:r>
              <a:rPr lang="ru-RU" sz="1400" dirty="0"/>
              <a:t> </a:t>
            </a:r>
            <a:r>
              <a:rPr lang="ru-RU" sz="1400" dirty="0" err="1"/>
              <a:t>світлі</a:t>
            </a:r>
            <a:r>
              <a:rPr lang="ru-RU" sz="1400" dirty="0"/>
              <a:t> </a:t>
            </a:r>
            <a:r>
              <a:rPr lang="ru-RU" sz="1400" dirty="0" err="1"/>
              <a:t>костюми</a:t>
            </a:r>
            <a:r>
              <a:rPr lang="ru-RU" sz="1400" dirty="0"/>
              <a:t>, </a:t>
            </a:r>
            <a:r>
              <a:rPr lang="ru-RU" sz="1400" dirty="0" err="1"/>
              <a:t>яскраві</a:t>
            </a:r>
            <a:r>
              <a:rPr lang="ru-RU" sz="1400" dirty="0"/>
              <a:t> </a:t>
            </a:r>
            <a:r>
              <a:rPr lang="ru-RU" sz="1400" dirty="0" err="1"/>
              <a:t>чи</a:t>
            </a:r>
            <a:r>
              <a:rPr lang="ru-RU" sz="1400" dirty="0"/>
              <a:t> </a:t>
            </a:r>
            <a:r>
              <a:rPr lang="ru-RU" sz="1400" dirty="0" err="1"/>
              <a:t>темні</a:t>
            </a:r>
            <a:r>
              <a:rPr lang="ru-RU" sz="1400" dirty="0"/>
              <a:t> сорочки. Сорочка </a:t>
            </a:r>
            <a:r>
              <a:rPr lang="ru-RU" sz="1400" dirty="0" err="1"/>
              <a:t>звичайно</a:t>
            </a:r>
            <a:r>
              <a:rPr lang="ru-RU" sz="1400" dirty="0"/>
              <a:t> повинна бути </a:t>
            </a:r>
            <a:r>
              <a:rPr lang="ru-RU" sz="1400" dirty="0" err="1"/>
              <a:t>світла</a:t>
            </a:r>
            <a:r>
              <a:rPr lang="ru-RU" sz="1400" dirty="0"/>
              <a:t>: </a:t>
            </a:r>
            <a:r>
              <a:rPr lang="ru-RU" sz="1400" dirty="0" err="1"/>
              <a:t>блакитна</a:t>
            </a:r>
            <a:r>
              <a:rPr lang="ru-RU" sz="1400" dirty="0"/>
              <a:t>, </a:t>
            </a:r>
            <a:r>
              <a:rPr lang="ru-RU" sz="1400" dirty="0" err="1"/>
              <a:t>світло</a:t>
            </a:r>
            <a:r>
              <a:rPr lang="ru-RU" sz="1400" dirty="0"/>
              <a:t>-бежева, в </a:t>
            </a:r>
            <a:r>
              <a:rPr lang="ru-RU" sz="1400" dirty="0" err="1"/>
              <a:t>ледь</a:t>
            </a:r>
            <a:r>
              <a:rPr lang="ru-RU" sz="1400" dirty="0"/>
              <a:t> </a:t>
            </a:r>
            <a:r>
              <a:rPr lang="ru-RU" sz="1400" dirty="0" err="1"/>
              <a:t>помітну</a:t>
            </a:r>
            <a:r>
              <a:rPr lang="ru-RU" sz="1400" dirty="0"/>
              <a:t> </a:t>
            </a:r>
            <a:r>
              <a:rPr lang="ru-RU" sz="1400" dirty="0" err="1"/>
              <a:t>смужку</a:t>
            </a:r>
            <a:r>
              <a:rPr lang="ru-RU" sz="1400" dirty="0"/>
              <a:t> </a:t>
            </a:r>
            <a:r>
              <a:rPr lang="ru-RU" sz="1400" dirty="0" err="1"/>
              <a:t>чи</a:t>
            </a:r>
            <a:r>
              <a:rPr lang="ru-RU" sz="1400" dirty="0"/>
              <a:t> </a:t>
            </a:r>
            <a:r>
              <a:rPr lang="ru-RU" sz="1400" dirty="0" err="1"/>
              <a:t>клітинку</a:t>
            </a:r>
            <a:r>
              <a:rPr lang="ru-RU" sz="1400" dirty="0"/>
              <a:t>. </a:t>
            </a:r>
            <a:r>
              <a:rPr lang="ru-RU" sz="1400" dirty="0" err="1"/>
              <a:t>Найбільш</a:t>
            </a:r>
            <a:r>
              <a:rPr lang="ru-RU" sz="1400" dirty="0"/>
              <a:t> </a:t>
            </a:r>
            <a:r>
              <a:rPr lang="ru-RU" sz="1400" dirty="0" err="1"/>
              <a:t>прийнятні</a:t>
            </a:r>
            <a:r>
              <a:rPr lang="ru-RU" sz="1400" dirty="0"/>
              <a:t> </a:t>
            </a:r>
            <a:r>
              <a:rPr lang="ru-RU" sz="1400" dirty="0" err="1"/>
              <a:t>кольори</a:t>
            </a:r>
            <a:r>
              <a:rPr lang="ru-RU" sz="1400" dirty="0"/>
              <a:t> </a:t>
            </a:r>
            <a:r>
              <a:rPr lang="ru-RU" sz="1400" dirty="0" err="1"/>
              <a:t>ділового</a:t>
            </a:r>
            <a:r>
              <a:rPr lang="ru-RU" sz="1400" dirty="0"/>
              <a:t> костюма – темно-</a:t>
            </a:r>
            <a:r>
              <a:rPr lang="ru-RU" sz="1400" dirty="0" err="1"/>
              <a:t>сірий</a:t>
            </a:r>
            <a:r>
              <a:rPr lang="ru-RU" sz="1400" dirty="0"/>
              <a:t>, </a:t>
            </a:r>
            <a:r>
              <a:rPr lang="ru-RU" sz="1400" dirty="0" err="1"/>
              <a:t>можна</a:t>
            </a:r>
            <a:r>
              <a:rPr lang="ru-RU" sz="1400" dirty="0"/>
              <a:t> з легкою </a:t>
            </a:r>
            <a:r>
              <a:rPr lang="ru-RU" sz="1400" dirty="0" err="1"/>
              <a:t>смужкою</a:t>
            </a:r>
            <a:r>
              <a:rPr lang="ru-RU" sz="1400" dirty="0"/>
              <a:t>. </a:t>
            </a:r>
            <a:r>
              <a:rPr lang="ru-RU" sz="1400" dirty="0" err="1"/>
              <a:t>Ці</a:t>
            </a:r>
            <a:r>
              <a:rPr lang="ru-RU" sz="1400" dirty="0"/>
              <a:t> </a:t>
            </a:r>
            <a:r>
              <a:rPr lang="ru-RU" sz="1400" dirty="0" err="1"/>
              <a:t>кольори</a:t>
            </a:r>
            <a:r>
              <a:rPr lang="ru-RU" sz="1400" dirty="0"/>
              <a:t> </a:t>
            </a:r>
            <a:r>
              <a:rPr lang="ru-RU" sz="1400" dirty="0" err="1"/>
              <a:t>зручні</a:t>
            </a:r>
            <a:r>
              <a:rPr lang="ru-RU" sz="1400" dirty="0"/>
              <a:t> </a:t>
            </a:r>
            <a:r>
              <a:rPr lang="ru-RU" sz="1400" dirty="0" err="1"/>
              <a:t>універсальністю</a:t>
            </a:r>
            <a:r>
              <a:rPr lang="ru-RU" sz="1400" dirty="0"/>
              <a:t> – </a:t>
            </a:r>
            <a:r>
              <a:rPr lang="ru-RU" sz="1400" dirty="0" err="1"/>
              <a:t>адже</a:t>
            </a:r>
            <a:r>
              <a:rPr lang="ru-RU" sz="1400" dirty="0"/>
              <a:t> </a:t>
            </a:r>
            <a:r>
              <a:rPr lang="ru-RU" sz="1400" dirty="0" err="1"/>
              <a:t>ділова</a:t>
            </a:r>
            <a:r>
              <a:rPr lang="ru-RU" sz="1400" dirty="0"/>
              <a:t> </a:t>
            </a:r>
            <a:r>
              <a:rPr lang="ru-RU" sz="1400" dirty="0" err="1"/>
              <a:t>людина</a:t>
            </a:r>
            <a:r>
              <a:rPr lang="ru-RU" sz="1400" dirty="0"/>
              <a:t> часто </a:t>
            </a:r>
            <a:r>
              <a:rPr lang="ru-RU" sz="1400" dirty="0" err="1"/>
              <a:t>вранці</a:t>
            </a:r>
            <a:r>
              <a:rPr lang="ru-RU" sz="1400" dirty="0"/>
              <a:t> не </a:t>
            </a:r>
            <a:r>
              <a:rPr lang="ru-RU" sz="1400" dirty="0" err="1"/>
              <a:t>знає</a:t>
            </a:r>
            <a:r>
              <a:rPr lang="ru-RU" sz="1400" dirty="0"/>
              <a:t>, </a:t>
            </a:r>
            <a:r>
              <a:rPr lang="ru-RU" sz="1400" dirty="0" err="1"/>
              <a:t>куди</a:t>
            </a:r>
            <a:r>
              <a:rPr lang="ru-RU" sz="1400" dirty="0"/>
              <a:t> </a:t>
            </a:r>
            <a:r>
              <a:rPr lang="ru-RU" sz="1400" dirty="0" err="1"/>
              <a:t>її</a:t>
            </a:r>
            <a:r>
              <a:rPr lang="ru-RU" sz="1400" dirty="0"/>
              <a:t> </a:t>
            </a:r>
            <a:r>
              <a:rPr lang="ru-RU" sz="1400" dirty="0" err="1"/>
              <a:t>запросять</a:t>
            </a:r>
            <a:r>
              <a:rPr lang="ru-RU" sz="1400" dirty="0"/>
              <a:t> </a:t>
            </a:r>
            <a:r>
              <a:rPr lang="ru-RU" sz="1400" dirty="0" err="1"/>
              <a:t>увечері</a:t>
            </a:r>
            <a:r>
              <a:rPr lang="ru-RU" sz="1400" dirty="0"/>
              <a:t>, </a:t>
            </a:r>
            <a:r>
              <a:rPr lang="ru-RU" sz="1400" dirty="0" err="1"/>
              <a:t>чи</a:t>
            </a:r>
            <a:r>
              <a:rPr lang="ru-RU" sz="1400" dirty="0"/>
              <a:t> </a:t>
            </a:r>
            <a:r>
              <a:rPr lang="ru-RU" sz="1400" dirty="0" err="1"/>
              <a:t>зможе</a:t>
            </a:r>
            <a:r>
              <a:rPr lang="ru-RU" sz="1400" dirty="0"/>
              <a:t> </a:t>
            </a:r>
            <a:r>
              <a:rPr lang="ru-RU" sz="1400" dirty="0" err="1"/>
              <a:t>повернутися</a:t>
            </a:r>
            <a:r>
              <a:rPr lang="ru-RU" sz="1400" dirty="0"/>
              <a:t> </a:t>
            </a:r>
            <a:r>
              <a:rPr lang="ru-RU" sz="1400" dirty="0" err="1"/>
              <a:t>додому</a:t>
            </a:r>
            <a:r>
              <a:rPr lang="ru-RU" sz="1400" dirty="0"/>
              <a:t> </a:t>
            </a:r>
            <a:r>
              <a:rPr lang="ru-RU" sz="1400" dirty="0" err="1"/>
              <a:t>або</a:t>
            </a:r>
            <a:r>
              <a:rPr lang="ru-RU" sz="1400" dirty="0"/>
              <a:t> </a:t>
            </a:r>
            <a:r>
              <a:rPr lang="ru-RU" sz="1400" dirty="0" err="1"/>
              <a:t>готелю</a:t>
            </a:r>
            <a:r>
              <a:rPr lang="ru-RU" sz="1400" dirty="0"/>
              <a:t>, </a:t>
            </a:r>
            <a:r>
              <a:rPr lang="ru-RU" sz="1400" dirty="0" err="1"/>
              <a:t>щоб</a:t>
            </a:r>
            <a:r>
              <a:rPr lang="ru-RU" sz="1400" dirty="0"/>
              <a:t> </a:t>
            </a:r>
            <a:r>
              <a:rPr lang="ru-RU" sz="1400" dirty="0" err="1"/>
              <a:t>поміняти</a:t>
            </a:r>
            <a:r>
              <a:rPr lang="ru-RU" sz="1400" dirty="0"/>
              <a:t> </a:t>
            </a:r>
            <a:r>
              <a:rPr lang="ru-RU" sz="1400" dirty="0" err="1"/>
              <a:t>одяг</a:t>
            </a:r>
            <a:r>
              <a:rPr lang="ru-RU" sz="1400" dirty="0"/>
              <a:t>. </a:t>
            </a:r>
          </a:p>
          <a:p>
            <a:r>
              <a:rPr lang="ru-RU" sz="1400" dirty="0" err="1"/>
              <a:t>Ознака</a:t>
            </a:r>
            <a:r>
              <a:rPr lang="ru-RU" sz="1400" dirty="0"/>
              <a:t> </a:t>
            </a:r>
            <a:r>
              <a:rPr lang="ru-RU" sz="1400" dirty="0" err="1"/>
              <a:t>елегантності</a:t>
            </a:r>
            <a:r>
              <a:rPr lang="ru-RU" sz="1400" dirty="0"/>
              <a:t> </a:t>
            </a:r>
            <a:r>
              <a:rPr lang="ru-RU" sz="1400" dirty="0" err="1"/>
              <a:t>вимагає</a:t>
            </a:r>
            <a:r>
              <a:rPr lang="ru-RU" sz="1400" dirty="0"/>
              <a:t>, </a:t>
            </a:r>
            <a:r>
              <a:rPr lang="ru-RU" sz="1400" dirty="0" err="1"/>
              <a:t>щоб</a:t>
            </a:r>
            <a:r>
              <a:rPr lang="ru-RU" sz="1400" dirty="0"/>
              <a:t> з-</a:t>
            </a:r>
            <a:r>
              <a:rPr lang="ru-RU" sz="1400" dirty="0" err="1"/>
              <a:t>під</a:t>
            </a:r>
            <a:r>
              <a:rPr lang="ru-RU" sz="1400" dirty="0"/>
              <a:t> рукава костюма </a:t>
            </a:r>
            <a:r>
              <a:rPr lang="ru-RU" sz="1400" dirty="0" err="1"/>
              <a:t>виглядали</a:t>
            </a:r>
            <a:r>
              <a:rPr lang="ru-RU" sz="1400" dirty="0"/>
              <a:t> рукава сорочки </a:t>
            </a:r>
            <a:r>
              <a:rPr lang="ru-RU" sz="1400" dirty="0" err="1"/>
              <a:t>приблизно</a:t>
            </a:r>
            <a:r>
              <a:rPr lang="ru-RU" sz="1400" dirty="0"/>
              <a:t> на два </a:t>
            </a:r>
            <a:r>
              <a:rPr lang="ru-RU" sz="1400" dirty="0" err="1"/>
              <a:t>сантиметри</a:t>
            </a:r>
            <a:r>
              <a:rPr lang="ru-RU" sz="1400" dirty="0"/>
              <a:t>. </a:t>
            </a:r>
            <a:r>
              <a:rPr lang="ru-RU" sz="1400" dirty="0" err="1"/>
              <a:t>Краватки</a:t>
            </a:r>
            <a:r>
              <a:rPr lang="ru-RU" sz="1400" dirty="0"/>
              <a:t> </a:t>
            </a:r>
            <a:r>
              <a:rPr lang="ru-RU" sz="1400" dirty="0" err="1"/>
              <a:t>бажано</a:t>
            </a:r>
            <a:r>
              <a:rPr lang="ru-RU" sz="1400" dirty="0"/>
              <a:t> </a:t>
            </a:r>
            <a:r>
              <a:rPr lang="ru-RU" sz="1400" dirty="0" err="1"/>
              <a:t>добирати</a:t>
            </a:r>
            <a:r>
              <a:rPr lang="ru-RU" sz="1400" dirty="0"/>
              <a:t> не </a:t>
            </a:r>
            <a:r>
              <a:rPr lang="ru-RU" sz="1400" dirty="0" err="1"/>
              <a:t>дуже</a:t>
            </a:r>
            <a:r>
              <a:rPr lang="ru-RU" sz="1400" dirty="0"/>
              <a:t> </a:t>
            </a:r>
            <a:r>
              <a:rPr lang="ru-RU" sz="1400" dirty="0" err="1"/>
              <a:t>яскраві</a:t>
            </a:r>
            <a:r>
              <a:rPr lang="ru-RU" sz="1400" dirty="0"/>
              <a:t>, за </a:t>
            </a:r>
            <a:r>
              <a:rPr lang="ru-RU" sz="1400" dirty="0" err="1"/>
              <a:t>кольоровою</a:t>
            </a:r>
            <a:r>
              <a:rPr lang="ru-RU" sz="1400" dirty="0"/>
              <a:t> </a:t>
            </a:r>
            <a:r>
              <a:rPr lang="ru-RU" sz="1400" dirty="0" err="1"/>
              <a:t>гамою</a:t>
            </a:r>
            <a:r>
              <a:rPr lang="ru-RU" sz="1400" dirty="0"/>
              <a:t> вони </a:t>
            </a:r>
            <a:r>
              <a:rPr lang="ru-RU" sz="1400" dirty="0" err="1"/>
              <a:t>мають</a:t>
            </a:r>
            <a:r>
              <a:rPr lang="ru-RU" sz="1400" dirty="0"/>
              <a:t> </a:t>
            </a:r>
            <a:r>
              <a:rPr lang="ru-RU" sz="1400" dirty="0" err="1"/>
              <a:t>відповідати</a:t>
            </a:r>
            <a:r>
              <a:rPr lang="ru-RU" sz="1400" dirty="0"/>
              <a:t> </a:t>
            </a:r>
            <a:r>
              <a:rPr lang="ru-RU" sz="1400" dirty="0" err="1"/>
              <a:t>костюмові</a:t>
            </a:r>
            <a:r>
              <a:rPr lang="ru-RU" sz="1400" dirty="0"/>
              <a:t> </a:t>
            </a:r>
            <a:r>
              <a:rPr lang="ru-RU" sz="1400" dirty="0" err="1"/>
              <a:t>чи</a:t>
            </a:r>
            <a:r>
              <a:rPr lang="ru-RU" sz="1400" dirty="0"/>
              <a:t> </a:t>
            </a:r>
            <a:r>
              <a:rPr lang="ru-RU" sz="1400" dirty="0" err="1"/>
              <a:t>сорочці</a:t>
            </a:r>
            <a:r>
              <a:rPr lang="ru-RU" sz="1400" dirty="0"/>
              <a:t>.</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623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ru-RU" sz="1400" dirty="0" err="1"/>
              <a:t>Щодо</a:t>
            </a:r>
            <a:r>
              <a:rPr lang="ru-RU" sz="1400" dirty="0"/>
              <a:t> </a:t>
            </a:r>
            <a:r>
              <a:rPr lang="ru-RU" sz="1400" dirty="0" err="1"/>
              <a:t>взуття</a:t>
            </a:r>
            <a:r>
              <a:rPr lang="ru-RU" sz="1400" dirty="0"/>
              <a:t>, то </a:t>
            </a:r>
            <a:r>
              <a:rPr lang="ru-RU" sz="1400" dirty="0" err="1"/>
              <a:t>рекомендують</a:t>
            </a:r>
            <a:r>
              <a:rPr lang="ru-RU" sz="1400" dirty="0"/>
              <a:t> </a:t>
            </a:r>
            <a:r>
              <a:rPr lang="ru-RU" sz="1400" dirty="0" err="1"/>
              <a:t>носити</a:t>
            </a:r>
            <a:r>
              <a:rPr lang="ru-RU" sz="1400" dirty="0"/>
              <a:t> </a:t>
            </a:r>
            <a:r>
              <a:rPr lang="ru-RU" sz="1400" dirty="0" err="1"/>
              <a:t>чорні</a:t>
            </a:r>
            <a:r>
              <a:rPr lang="ru-RU" sz="1400" dirty="0"/>
              <a:t> черевики </a:t>
            </a:r>
            <a:r>
              <a:rPr lang="ru-RU" sz="1400" dirty="0" err="1"/>
              <a:t>чи</a:t>
            </a:r>
            <a:r>
              <a:rPr lang="ru-RU" sz="1400" dirty="0"/>
              <a:t> </a:t>
            </a:r>
            <a:r>
              <a:rPr lang="ru-RU" sz="1400" dirty="0" err="1"/>
              <a:t>напівчеревики</a:t>
            </a:r>
            <a:r>
              <a:rPr lang="ru-RU" sz="1400" dirty="0"/>
              <a:t> з </a:t>
            </a:r>
            <a:r>
              <a:rPr lang="ru-RU" sz="1400" dirty="0" err="1"/>
              <a:t>тонкої</a:t>
            </a:r>
            <a:r>
              <a:rPr lang="ru-RU" sz="1400" dirty="0"/>
              <a:t> </a:t>
            </a:r>
            <a:r>
              <a:rPr lang="ru-RU" sz="1400" dirty="0" err="1"/>
              <a:t>шкіри</a:t>
            </a:r>
            <a:r>
              <a:rPr lang="ru-RU" sz="1400" dirty="0"/>
              <a:t>, </a:t>
            </a:r>
            <a:r>
              <a:rPr lang="ru-RU" sz="1400" dirty="0" err="1"/>
              <a:t>які</a:t>
            </a:r>
            <a:r>
              <a:rPr lang="ru-RU" sz="1400" dirty="0"/>
              <a:t> </a:t>
            </a:r>
            <a:r>
              <a:rPr lang="ru-RU" sz="1400" dirty="0" err="1"/>
              <a:t>пасують</a:t>
            </a:r>
            <a:r>
              <a:rPr lang="ru-RU" sz="1400" dirty="0"/>
              <a:t> до </a:t>
            </a:r>
            <a:r>
              <a:rPr lang="ru-RU" sz="1400" dirty="0" err="1"/>
              <a:t>всіх</a:t>
            </a:r>
            <a:r>
              <a:rPr lang="ru-RU" sz="1400" dirty="0"/>
              <a:t> </a:t>
            </a:r>
            <a:r>
              <a:rPr lang="ru-RU" sz="1400" dirty="0" err="1"/>
              <a:t>видів</a:t>
            </a:r>
            <a:r>
              <a:rPr lang="ru-RU" sz="1400" dirty="0"/>
              <a:t> та </a:t>
            </a:r>
            <a:r>
              <a:rPr lang="ru-RU" sz="1400" dirty="0" err="1"/>
              <a:t>кольорів</a:t>
            </a:r>
            <a:r>
              <a:rPr lang="ru-RU" sz="1400" dirty="0"/>
              <a:t> </a:t>
            </a:r>
            <a:r>
              <a:rPr lang="ru-RU" sz="1400" dirty="0" err="1"/>
              <a:t>костюмів</a:t>
            </a:r>
            <a:r>
              <a:rPr lang="ru-RU" sz="1400" dirty="0"/>
              <a:t>. </a:t>
            </a:r>
            <a:r>
              <a:rPr lang="ru-RU" sz="1400" dirty="0" err="1"/>
              <a:t>Літнього</a:t>
            </a:r>
            <a:r>
              <a:rPr lang="ru-RU" sz="1400" dirty="0"/>
              <a:t> часу до нетемного костюма </a:t>
            </a:r>
            <a:r>
              <a:rPr lang="ru-RU" sz="1400" dirty="0" err="1"/>
              <a:t>можна</a:t>
            </a:r>
            <a:r>
              <a:rPr lang="ru-RU" sz="1400" dirty="0"/>
              <a:t> </a:t>
            </a:r>
            <a:r>
              <a:rPr lang="ru-RU" sz="1400" dirty="0" err="1"/>
              <a:t>взути</a:t>
            </a:r>
            <a:r>
              <a:rPr lang="ru-RU" sz="1400" dirty="0"/>
              <a:t> </a:t>
            </a:r>
            <a:r>
              <a:rPr lang="ru-RU" sz="1400" dirty="0" err="1"/>
              <a:t>кольорові</a:t>
            </a:r>
            <a:r>
              <a:rPr lang="ru-RU" sz="1400" dirty="0"/>
              <a:t> черевики, але </a:t>
            </a:r>
            <a:r>
              <a:rPr lang="ru-RU" sz="1400" dirty="0" err="1"/>
              <a:t>тільки</a:t>
            </a:r>
            <a:r>
              <a:rPr lang="ru-RU" sz="1400" dirty="0"/>
              <a:t> не </a:t>
            </a:r>
            <a:r>
              <a:rPr lang="ru-RU" sz="1400" dirty="0" err="1"/>
              <a:t>сандалі</a:t>
            </a:r>
            <a:r>
              <a:rPr lang="ru-RU" sz="1400" dirty="0"/>
              <a:t>. </a:t>
            </a:r>
            <a:r>
              <a:rPr lang="ru-RU" sz="1400" dirty="0" err="1"/>
              <a:t>Шкарпетки</a:t>
            </a:r>
            <a:r>
              <a:rPr lang="ru-RU" sz="1400" dirty="0"/>
              <a:t> </a:t>
            </a:r>
            <a:r>
              <a:rPr lang="ru-RU" sz="1400" dirty="0" err="1"/>
              <a:t>краще</a:t>
            </a:r>
            <a:r>
              <a:rPr lang="ru-RU" sz="1400" dirty="0"/>
              <a:t> </a:t>
            </a:r>
            <a:r>
              <a:rPr lang="ru-RU" sz="1400" dirty="0" err="1"/>
              <a:t>сірі</a:t>
            </a:r>
            <a:r>
              <a:rPr lang="ru-RU" sz="1400" dirty="0"/>
              <a:t> </a:t>
            </a:r>
            <a:r>
              <a:rPr lang="ru-RU" sz="1400" dirty="0" err="1"/>
              <a:t>або</a:t>
            </a:r>
            <a:r>
              <a:rPr lang="ru-RU" sz="1400" dirty="0"/>
              <a:t> </a:t>
            </a:r>
            <a:r>
              <a:rPr lang="ru-RU" sz="1400" dirty="0" err="1"/>
              <a:t>чорні</a:t>
            </a:r>
            <a:r>
              <a:rPr lang="ru-RU" sz="1400" dirty="0"/>
              <a:t>, а до </a:t>
            </a:r>
            <a:r>
              <a:rPr lang="ru-RU" sz="1400" dirty="0" err="1"/>
              <a:t>костюмів</a:t>
            </a:r>
            <a:r>
              <a:rPr lang="ru-RU" sz="1400" dirty="0"/>
              <a:t> коричневого </a:t>
            </a:r>
            <a:r>
              <a:rPr lang="ru-RU" sz="1400" dirty="0" err="1"/>
              <a:t>кольору</a:t>
            </a:r>
            <a:r>
              <a:rPr lang="ru-RU" sz="1400" dirty="0"/>
              <a:t> – </a:t>
            </a:r>
            <a:r>
              <a:rPr lang="ru-RU" sz="1400" dirty="0" err="1"/>
              <a:t>коричневі</a:t>
            </a:r>
            <a:r>
              <a:rPr lang="ru-RU" sz="1400" dirty="0"/>
              <a:t>, але </a:t>
            </a:r>
            <a:r>
              <a:rPr lang="ru-RU" sz="1400" dirty="0" err="1"/>
              <a:t>ні</a:t>
            </a:r>
            <a:r>
              <a:rPr lang="ru-RU" sz="1400" dirty="0"/>
              <a:t> в </a:t>
            </a:r>
            <a:r>
              <a:rPr lang="ru-RU" sz="1400" dirty="0" err="1"/>
              <a:t>якому</a:t>
            </a:r>
            <a:r>
              <a:rPr lang="ru-RU" sz="1400" dirty="0"/>
              <a:t> </a:t>
            </a:r>
            <a:r>
              <a:rPr lang="ru-RU" sz="1400" dirty="0" err="1"/>
              <a:t>разі</a:t>
            </a:r>
            <a:r>
              <a:rPr lang="ru-RU" sz="1400" dirty="0"/>
              <a:t> не </a:t>
            </a:r>
            <a:r>
              <a:rPr lang="ru-RU" sz="1400" dirty="0" err="1"/>
              <a:t>білі</a:t>
            </a:r>
            <a:r>
              <a:rPr lang="ru-RU" sz="1400" dirty="0"/>
              <a:t> </a:t>
            </a:r>
            <a:r>
              <a:rPr lang="ru-RU" sz="1400" dirty="0" err="1"/>
              <a:t>або</a:t>
            </a:r>
            <a:r>
              <a:rPr lang="ru-RU" sz="1400" dirty="0"/>
              <a:t> </a:t>
            </a:r>
            <a:r>
              <a:rPr lang="ru-RU" sz="1400" dirty="0" err="1"/>
              <a:t>червоні</a:t>
            </a:r>
            <a:r>
              <a:rPr lang="ru-RU" sz="1400" dirty="0"/>
              <a:t>. </a:t>
            </a:r>
            <a:r>
              <a:rPr lang="ru-RU" sz="1400" dirty="0" err="1"/>
              <a:t>Довжина</a:t>
            </a:r>
            <a:r>
              <a:rPr lang="ru-RU" sz="1400" dirty="0"/>
              <a:t> </a:t>
            </a:r>
            <a:r>
              <a:rPr lang="ru-RU" sz="1400" dirty="0" err="1"/>
              <a:t>шкарпеток</a:t>
            </a:r>
            <a:r>
              <a:rPr lang="ru-RU" sz="1400" dirty="0"/>
              <a:t> </a:t>
            </a:r>
            <a:r>
              <a:rPr lang="ru-RU" sz="1400" dirty="0" err="1"/>
              <a:t>має</a:t>
            </a:r>
            <a:r>
              <a:rPr lang="ru-RU" sz="1400" dirty="0"/>
              <a:t> бути </a:t>
            </a:r>
            <a:r>
              <a:rPr lang="ru-RU" sz="1400" dirty="0" err="1"/>
              <a:t>достатньою</a:t>
            </a:r>
            <a:r>
              <a:rPr lang="ru-RU" sz="1400" dirty="0"/>
              <a:t>, </a:t>
            </a:r>
            <a:r>
              <a:rPr lang="ru-RU" sz="1400" dirty="0" err="1"/>
              <a:t>щоб</a:t>
            </a:r>
            <a:r>
              <a:rPr lang="ru-RU" sz="1400" dirty="0"/>
              <a:t> з-</a:t>
            </a:r>
            <a:r>
              <a:rPr lang="ru-RU" sz="1400" dirty="0" err="1"/>
              <a:t>під</a:t>
            </a:r>
            <a:r>
              <a:rPr lang="ru-RU" sz="1400" dirty="0"/>
              <a:t> брюк не </a:t>
            </a:r>
            <a:r>
              <a:rPr lang="ru-RU" sz="1400" dirty="0" err="1"/>
              <a:t>виглядала</a:t>
            </a:r>
            <a:r>
              <a:rPr lang="ru-RU" sz="1400" dirty="0"/>
              <a:t> гола нога. </a:t>
            </a:r>
          </a:p>
          <a:p>
            <a:r>
              <a:rPr lang="ru-RU" sz="1400" dirty="0" err="1"/>
              <a:t>Ділова</a:t>
            </a:r>
            <a:r>
              <a:rPr lang="ru-RU" sz="1400" dirty="0"/>
              <a:t> </a:t>
            </a:r>
            <a:r>
              <a:rPr lang="ru-RU" sz="1400" dirty="0" err="1"/>
              <a:t>жінка</a:t>
            </a:r>
            <a:r>
              <a:rPr lang="ru-RU" sz="1400" dirty="0"/>
              <a:t> </a:t>
            </a:r>
            <a:r>
              <a:rPr lang="ru-RU" sz="1400" dirty="0" err="1"/>
              <a:t>набагато</a:t>
            </a:r>
            <a:r>
              <a:rPr lang="ru-RU" sz="1400" dirty="0"/>
              <a:t> </a:t>
            </a:r>
            <a:r>
              <a:rPr lang="ru-RU" sz="1400" dirty="0" err="1"/>
              <a:t>вільніша</a:t>
            </a:r>
            <a:r>
              <a:rPr lang="ru-RU" sz="1400" dirty="0"/>
              <a:t> у </a:t>
            </a:r>
            <a:r>
              <a:rPr lang="ru-RU" sz="1400" dirty="0" err="1"/>
              <a:t>виборі</a:t>
            </a:r>
            <a:r>
              <a:rPr lang="ru-RU" sz="1400" dirty="0"/>
              <a:t> </a:t>
            </a:r>
            <a:r>
              <a:rPr lang="ru-RU" sz="1400" dirty="0" err="1"/>
              <a:t>одягу</a:t>
            </a:r>
            <a:r>
              <a:rPr lang="ru-RU" sz="1400" dirty="0"/>
              <a:t>: </a:t>
            </a:r>
            <a:r>
              <a:rPr lang="ru-RU" sz="1400" dirty="0" err="1"/>
              <a:t>це</a:t>
            </a:r>
            <a:r>
              <a:rPr lang="ru-RU" sz="1400" dirty="0"/>
              <a:t> </a:t>
            </a:r>
            <a:r>
              <a:rPr lang="ru-RU" sz="1400" dirty="0" err="1"/>
              <a:t>може</a:t>
            </a:r>
            <a:r>
              <a:rPr lang="ru-RU" sz="1400" dirty="0"/>
              <a:t> бути </a:t>
            </a:r>
            <a:r>
              <a:rPr lang="ru-RU" sz="1400" dirty="0" err="1"/>
              <a:t>сукня</a:t>
            </a:r>
            <a:r>
              <a:rPr lang="ru-RU" sz="1400" dirty="0"/>
              <a:t>, костюм, </a:t>
            </a:r>
            <a:r>
              <a:rPr lang="ru-RU" sz="1400" dirty="0" err="1"/>
              <a:t>спідниця</a:t>
            </a:r>
            <a:r>
              <a:rPr lang="ru-RU" sz="1400" dirty="0"/>
              <a:t> з блузою. Але все-таки </a:t>
            </a:r>
            <a:r>
              <a:rPr lang="ru-RU" sz="1400" dirty="0" err="1"/>
              <a:t>краще</a:t>
            </a:r>
            <a:r>
              <a:rPr lang="ru-RU" sz="1400" dirty="0"/>
              <a:t> </a:t>
            </a:r>
            <a:r>
              <a:rPr lang="ru-RU" sz="1400" dirty="0" err="1"/>
              <a:t>мати</a:t>
            </a:r>
            <a:r>
              <a:rPr lang="ru-RU" sz="1400" dirty="0"/>
              <a:t> </a:t>
            </a:r>
            <a:r>
              <a:rPr lang="ru-RU" sz="1400" dirty="0" err="1"/>
              <a:t>кілька</a:t>
            </a:r>
            <a:r>
              <a:rPr lang="ru-RU" sz="1400" dirty="0"/>
              <a:t> </a:t>
            </a:r>
            <a:r>
              <a:rPr lang="ru-RU" sz="1400" dirty="0" err="1"/>
              <a:t>костюмів</a:t>
            </a:r>
            <a:r>
              <a:rPr lang="ru-RU" sz="1400" dirty="0"/>
              <a:t> </a:t>
            </a:r>
            <a:r>
              <a:rPr lang="ru-RU" sz="1400" dirty="0" err="1"/>
              <a:t>класичного</a:t>
            </a:r>
            <a:r>
              <a:rPr lang="ru-RU" sz="1400" dirty="0"/>
              <a:t> стилю з набором блуз. У будь-</a:t>
            </a:r>
            <a:r>
              <a:rPr lang="ru-RU" sz="1400" dirty="0" err="1"/>
              <a:t>якому</a:t>
            </a:r>
            <a:r>
              <a:rPr lang="ru-RU" sz="1400" dirty="0"/>
              <a:t> </a:t>
            </a:r>
            <a:r>
              <a:rPr lang="ru-RU" sz="1400" dirty="0" err="1"/>
              <a:t>разі</a:t>
            </a:r>
            <a:r>
              <a:rPr lang="ru-RU" sz="1400" dirty="0"/>
              <a:t> одежа повинна </a:t>
            </a:r>
            <a:r>
              <a:rPr lang="ru-RU" sz="1400" dirty="0" err="1"/>
              <a:t>мати</a:t>
            </a:r>
            <a:r>
              <a:rPr lang="ru-RU" sz="1400" dirty="0"/>
              <a:t> </a:t>
            </a:r>
            <a:r>
              <a:rPr lang="ru-RU" sz="1400" dirty="0" err="1"/>
              <a:t>такий</a:t>
            </a:r>
            <a:r>
              <a:rPr lang="ru-RU" sz="1400" dirty="0"/>
              <a:t> фасон, </a:t>
            </a:r>
            <a:r>
              <a:rPr lang="ru-RU" sz="1400" dirty="0" err="1"/>
              <a:t>який</a:t>
            </a:r>
            <a:r>
              <a:rPr lang="ru-RU" sz="1400" dirty="0"/>
              <a:t> </a:t>
            </a:r>
            <a:r>
              <a:rPr lang="ru-RU" sz="1400" dirty="0" err="1"/>
              <a:t>личить</a:t>
            </a:r>
            <a:r>
              <a:rPr lang="ru-RU" sz="1400" dirty="0"/>
              <a:t> </a:t>
            </a:r>
            <a:r>
              <a:rPr lang="ru-RU" sz="1400" dirty="0" err="1"/>
              <a:t>жінці</a:t>
            </a:r>
            <a:r>
              <a:rPr lang="ru-RU" sz="1400" dirty="0"/>
              <a:t>, </a:t>
            </a:r>
            <a:r>
              <a:rPr lang="ru-RU" sz="1400" dirty="0" err="1"/>
              <a:t>відповідає</a:t>
            </a:r>
            <a:r>
              <a:rPr lang="ru-RU" sz="1400" dirty="0"/>
              <a:t> </a:t>
            </a:r>
            <a:r>
              <a:rPr lang="ru-RU" sz="1400" dirty="0" err="1"/>
              <a:t>її</a:t>
            </a:r>
            <a:r>
              <a:rPr lang="ru-RU" sz="1400" dirty="0"/>
              <a:t> стилю, </a:t>
            </a:r>
            <a:r>
              <a:rPr lang="ru-RU" sz="1400" dirty="0" err="1"/>
              <a:t>підкреслює</a:t>
            </a:r>
            <a:r>
              <a:rPr lang="ru-RU" sz="1400" dirty="0"/>
              <a:t> </a:t>
            </a:r>
            <a:r>
              <a:rPr lang="ru-RU" sz="1400" dirty="0" err="1"/>
              <a:t>її</a:t>
            </a:r>
            <a:r>
              <a:rPr lang="ru-RU" sz="1400" dirty="0"/>
              <a:t> </a:t>
            </a:r>
            <a:r>
              <a:rPr lang="ru-RU" sz="1400" dirty="0" err="1"/>
              <a:t>індивідуальність</a:t>
            </a:r>
            <a:r>
              <a:rPr lang="ru-RU" sz="1400" dirty="0"/>
              <a:t>. </a:t>
            </a:r>
            <a:r>
              <a:rPr lang="ru-RU" sz="1400" dirty="0" err="1"/>
              <a:t>Кажуть</a:t>
            </a:r>
            <a:r>
              <a:rPr lang="ru-RU" sz="1400" dirty="0"/>
              <a:t>, </a:t>
            </a:r>
            <a:r>
              <a:rPr lang="ru-RU" sz="1400" dirty="0" err="1"/>
              <a:t>жінка</a:t>
            </a:r>
            <a:r>
              <a:rPr lang="ru-RU" sz="1400" dirty="0"/>
              <a:t> </a:t>
            </a:r>
            <a:r>
              <a:rPr lang="ru-RU" sz="1400" dirty="0" err="1"/>
              <a:t>має</a:t>
            </a:r>
            <a:r>
              <a:rPr lang="ru-RU" sz="1400" dirty="0"/>
              <a:t> </a:t>
            </a:r>
            <a:r>
              <a:rPr lang="ru-RU" sz="1400" dirty="0" err="1"/>
              <a:t>високий</a:t>
            </a:r>
            <a:r>
              <a:rPr lang="ru-RU" sz="1400" dirty="0"/>
              <a:t> смак, </a:t>
            </a:r>
            <a:r>
              <a:rPr lang="ru-RU" sz="1400" dirty="0" err="1"/>
              <a:t>якщо</a:t>
            </a:r>
            <a:r>
              <a:rPr lang="ru-RU" sz="1400" dirty="0"/>
              <a:t> </a:t>
            </a:r>
            <a:r>
              <a:rPr lang="ru-RU" sz="1400" dirty="0" err="1"/>
              <a:t>чоловіки</a:t>
            </a:r>
            <a:r>
              <a:rPr lang="ru-RU" sz="1400" dirty="0"/>
              <a:t> </a:t>
            </a:r>
            <a:r>
              <a:rPr lang="ru-RU" sz="1400" dirty="0" err="1"/>
              <a:t>пам’ятають</a:t>
            </a:r>
            <a:r>
              <a:rPr lang="ru-RU" sz="1400" dirty="0"/>
              <a:t>, </a:t>
            </a:r>
            <a:r>
              <a:rPr lang="ru-RU" sz="1400" dirty="0" err="1"/>
              <a:t>що</a:t>
            </a:r>
            <a:r>
              <a:rPr lang="ru-RU" sz="1400" dirty="0"/>
              <a:t> вона </a:t>
            </a:r>
            <a:r>
              <a:rPr lang="ru-RU" sz="1400" dirty="0" err="1"/>
              <a:t>була</a:t>
            </a:r>
            <a:r>
              <a:rPr lang="ru-RU" sz="1400" dirty="0"/>
              <a:t> </a:t>
            </a:r>
            <a:r>
              <a:rPr lang="ru-RU" sz="1400" dirty="0" err="1"/>
              <a:t>одягнена</a:t>
            </a:r>
            <a:r>
              <a:rPr lang="ru-RU" sz="1400" dirty="0"/>
              <a:t> </a:t>
            </a:r>
            <a:r>
              <a:rPr lang="ru-RU" sz="1400" dirty="0" err="1"/>
              <a:t>вишукано</a:t>
            </a:r>
            <a:r>
              <a:rPr lang="ru-RU" sz="1400" dirty="0"/>
              <a:t>, але не </a:t>
            </a:r>
            <a:r>
              <a:rPr lang="ru-RU" sz="1400" dirty="0" err="1"/>
              <a:t>пам’ятають</a:t>
            </a:r>
            <a:r>
              <a:rPr lang="ru-RU" sz="1400" dirty="0"/>
              <a:t>, </a:t>
            </a:r>
            <a:r>
              <a:rPr lang="ru-RU" sz="1400" dirty="0" err="1"/>
              <a:t>що</a:t>
            </a:r>
            <a:r>
              <a:rPr lang="ru-RU" sz="1400" dirty="0"/>
              <a:t> </a:t>
            </a:r>
            <a:r>
              <a:rPr lang="ru-RU" sz="1400" dirty="0" err="1"/>
              <a:t>було</a:t>
            </a:r>
            <a:r>
              <a:rPr lang="ru-RU" sz="1400" dirty="0"/>
              <a:t> на </a:t>
            </a:r>
            <a:r>
              <a:rPr lang="ru-RU" sz="1400" dirty="0" err="1"/>
              <a:t>ній</a:t>
            </a:r>
            <a:r>
              <a:rPr lang="ru-RU" sz="1400" dirty="0"/>
              <a:t>. </a:t>
            </a:r>
          </a:p>
          <a:p>
            <a:r>
              <a:rPr lang="ru-RU" sz="1400" dirty="0" err="1"/>
              <a:t>Взуття</a:t>
            </a:r>
            <a:r>
              <a:rPr lang="ru-RU" sz="1400" dirty="0"/>
              <a:t> </a:t>
            </a:r>
            <a:r>
              <a:rPr lang="ru-RU" sz="1400" dirty="0" err="1"/>
              <a:t>ділової</a:t>
            </a:r>
            <a:r>
              <a:rPr lang="ru-RU" sz="1400" dirty="0"/>
              <a:t> </a:t>
            </a:r>
            <a:r>
              <a:rPr lang="ru-RU" sz="1400" dirty="0" err="1"/>
              <a:t>жінки</a:t>
            </a:r>
            <a:r>
              <a:rPr lang="ru-RU" sz="1400" dirty="0"/>
              <a:t> не </a:t>
            </a:r>
            <a:r>
              <a:rPr lang="ru-RU" sz="1400" dirty="0" err="1"/>
              <a:t>підлягає</a:t>
            </a:r>
            <a:r>
              <a:rPr lang="ru-RU" sz="1400" dirty="0"/>
              <a:t> строгим правилам: </a:t>
            </a:r>
            <a:r>
              <a:rPr lang="ru-RU" sz="1400" dirty="0" err="1"/>
              <a:t>це</a:t>
            </a:r>
            <a:r>
              <a:rPr lang="ru-RU" sz="1400" dirty="0"/>
              <a:t> </a:t>
            </a:r>
            <a:r>
              <a:rPr lang="ru-RU" sz="1400" dirty="0" err="1"/>
              <a:t>можуть</a:t>
            </a:r>
            <a:r>
              <a:rPr lang="ru-RU" sz="1400" dirty="0"/>
              <a:t> бути і </a:t>
            </a:r>
            <a:r>
              <a:rPr lang="ru-RU" sz="1400" dirty="0" err="1"/>
              <a:t>туфлі</a:t>
            </a:r>
            <a:r>
              <a:rPr lang="ru-RU" sz="1400" dirty="0"/>
              <a:t>, й </a:t>
            </a:r>
            <a:r>
              <a:rPr lang="ru-RU" sz="1400" dirty="0" err="1"/>
              <a:t>босоніжки</a:t>
            </a:r>
            <a:r>
              <a:rPr lang="ru-RU" sz="1400" dirty="0"/>
              <a:t> з будь-</a:t>
            </a:r>
            <a:r>
              <a:rPr lang="ru-RU" sz="1400" dirty="0" err="1"/>
              <a:t>яким</a:t>
            </a:r>
            <a:r>
              <a:rPr lang="ru-RU" sz="1400" dirty="0"/>
              <a:t> </a:t>
            </a:r>
            <a:r>
              <a:rPr lang="ru-RU" sz="1400" dirty="0" err="1"/>
              <a:t>підбором</a:t>
            </a:r>
            <a:r>
              <a:rPr lang="ru-RU" sz="1400" dirty="0"/>
              <a:t>, але в </a:t>
            </a:r>
            <a:r>
              <a:rPr lang="ru-RU" sz="1400" dirty="0" err="1"/>
              <a:t>жодному</a:t>
            </a:r>
            <a:r>
              <a:rPr lang="ru-RU" sz="1400" dirty="0"/>
              <a:t> </a:t>
            </a:r>
            <a:r>
              <a:rPr lang="ru-RU" sz="1400" dirty="0" err="1"/>
              <a:t>разі</a:t>
            </a:r>
            <a:r>
              <a:rPr lang="ru-RU" sz="1400" dirty="0"/>
              <a:t> не </a:t>
            </a:r>
            <a:r>
              <a:rPr lang="ru-RU" sz="1400" dirty="0" err="1"/>
              <a:t>спортивне</a:t>
            </a:r>
            <a:r>
              <a:rPr lang="ru-RU" sz="1400" dirty="0"/>
              <a:t> </a:t>
            </a:r>
            <a:r>
              <a:rPr lang="ru-RU" sz="1400" dirty="0" err="1"/>
              <a:t>взуття</a:t>
            </a:r>
            <a:r>
              <a:rPr lang="ru-RU" sz="1400" dirty="0"/>
              <a:t>. </a:t>
            </a:r>
            <a:r>
              <a:rPr lang="ru-RU" sz="1400" dirty="0" err="1"/>
              <a:t>Краще</a:t>
            </a:r>
            <a:r>
              <a:rPr lang="ru-RU" sz="1400" dirty="0"/>
              <a:t> </a:t>
            </a:r>
            <a:r>
              <a:rPr lang="ru-RU" sz="1400" dirty="0" err="1"/>
              <a:t>носити</a:t>
            </a:r>
            <a:r>
              <a:rPr lang="ru-RU" sz="1400" dirty="0"/>
              <a:t> </a:t>
            </a:r>
            <a:r>
              <a:rPr lang="ru-RU" sz="1400" dirty="0" err="1"/>
              <a:t>шкіряні</a:t>
            </a:r>
            <a:r>
              <a:rPr lang="ru-RU" sz="1400" dirty="0"/>
              <a:t> </a:t>
            </a:r>
            <a:r>
              <a:rPr lang="ru-RU" sz="1400" dirty="0" err="1"/>
              <a:t>речі</a:t>
            </a:r>
            <a:r>
              <a:rPr lang="ru-RU" sz="1400" dirty="0"/>
              <a:t>, але не </a:t>
            </a:r>
            <a:r>
              <a:rPr lang="ru-RU" sz="1400" dirty="0" err="1"/>
              <a:t>синтетичні</a:t>
            </a:r>
            <a:r>
              <a:rPr lang="ru-RU" sz="1400" dirty="0"/>
              <a:t>, </a:t>
            </a:r>
            <a:r>
              <a:rPr lang="ru-RU" sz="1400" dirty="0" err="1"/>
              <a:t>увечері</a:t>
            </a:r>
            <a:r>
              <a:rPr lang="ru-RU" sz="1400" dirty="0"/>
              <a:t> треба </a:t>
            </a:r>
            <a:r>
              <a:rPr lang="ru-RU" sz="1400" dirty="0" err="1"/>
              <a:t>вдягати</a:t>
            </a:r>
            <a:r>
              <a:rPr lang="ru-RU" sz="1400" dirty="0"/>
              <a:t> </a:t>
            </a:r>
            <a:r>
              <a:rPr lang="ru-RU" sz="1400" dirty="0" err="1"/>
              <a:t>тонкі</a:t>
            </a:r>
            <a:r>
              <a:rPr lang="ru-RU" sz="1400" dirty="0"/>
              <a:t> </a:t>
            </a:r>
            <a:r>
              <a:rPr lang="ru-RU" sz="1400" dirty="0" err="1"/>
              <a:t>панчохи</a:t>
            </a:r>
            <a:r>
              <a:rPr lang="ru-RU" sz="1400" dirty="0"/>
              <a:t>. </a:t>
            </a:r>
          </a:p>
          <a:p>
            <a:r>
              <a:rPr lang="ru-RU" sz="1400" dirty="0"/>
              <a:t>Сумки </a:t>
            </a:r>
            <a:r>
              <a:rPr lang="ru-RU" sz="1400" dirty="0" err="1"/>
              <a:t>ділової</a:t>
            </a:r>
            <a:r>
              <a:rPr lang="ru-RU" sz="1400" dirty="0"/>
              <a:t> </a:t>
            </a:r>
            <a:r>
              <a:rPr lang="ru-RU" sz="1400" dirty="0" err="1"/>
              <a:t>жінки</a:t>
            </a:r>
            <a:r>
              <a:rPr lang="ru-RU" sz="1400" dirty="0"/>
              <a:t> не </a:t>
            </a:r>
            <a:r>
              <a:rPr lang="ru-RU" sz="1400" dirty="0" err="1"/>
              <a:t>повинні</a:t>
            </a:r>
            <a:r>
              <a:rPr lang="ru-RU" sz="1400" dirty="0"/>
              <a:t> </a:t>
            </a:r>
            <a:r>
              <a:rPr lang="ru-RU" sz="1400" dirty="0" err="1"/>
              <a:t>нагадувати</a:t>
            </a:r>
            <a:r>
              <a:rPr lang="ru-RU" sz="1400" dirty="0"/>
              <a:t> </a:t>
            </a:r>
            <a:r>
              <a:rPr lang="ru-RU" sz="1400" dirty="0" err="1"/>
              <a:t>господарські</a:t>
            </a:r>
            <a:r>
              <a:rPr lang="ru-RU" sz="1400" dirty="0"/>
              <a:t>, але й </a:t>
            </a:r>
            <a:r>
              <a:rPr lang="ru-RU" sz="1400" dirty="0" err="1"/>
              <a:t>портфелі</a:t>
            </a:r>
            <a:r>
              <a:rPr lang="ru-RU" sz="1400" dirty="0"/>
              <a:t> </a:t>
            </a:r>
            <a:r>
              <a:rPr lang="ru-RU" sz="1400" dirty="0" err="1"/>
              <a:t>також</a:t>
            </a:r>
            <a:r>
              <a:rPr lang="ru-RU" sz="1400" dirty="0"/>
              <a:t> не </a:t>
            </a:r>
            <a:r>
              <a:rPr lang="ru-RU" sz="1400" dirty="0" err="1"/>
              <a:t>рекомендуються</a:t>
            </a:r>
            <a:r>
              <a:rPr lang="ru-RU" sz="1400" dirty="0"/>
              <a:t>. </a:t>
            </a:r>
            <a:r>
              <a:rPr lang="ru-RU" sz="1400" dirty="0" err="1"/>
              <a:t>Тепер</a:t>
            </a:r>
            <a:r>
              <a:rPr lang="ru-RU" sz="1400" dirty="0"/>
              <a:t> </a:t>
            </a:r>
            <a:r>
              <a:rPr lang="ru-RU" sz="1400" dirty="0" err="1"/>
              <a:t>щодо</a:t>
            </a:r>
            <a:r>
              <a:rPr lang="ru-RU" sz="1400" dirty="0"/>
              <a:t> прикрас. </a:t>
            </a:r>
            <a:r>
              <a:rPr lang="ru-RU" sz="1400" dirty="0" err="1"/>
              <a:t>Вважається</a:t>
            </a:r>
            <a:r>
              <a:rPr lang="ru-RU" sz="1400" dirty="0"/>
              <a:t> за </a:t>
            </a:r>
            <a:r>
              <a:rPr lang="ru-RU" sz="1400" dirty="0" err="1"/>
              <a:t>непристойне</a:t>
            </a:r>
            <a:r>
              <a:rPr lang="ru-RU" sz="1400" dirty="0"/>
              <a:t> </a:t>
            </a:r>
            <a:r>
              <a:rPr lang="ru-RU" sz="1400" dirty="0" err="1"/>
              <a:t>носити</a:t>
            </a:r>
            <a:r>
              <a:rPr lang="ru-RU" sz="1400" dirty="0"/>
              <a:t> </a:t>
            </a:r>
            <a:r>
              <a:rPr lang="ru-RU" sz="1400" dirty="0" err="1"/>
              <a:t>багато</a:t>
            </a:r>
            <a:r>
              <a:rPr lang="ru-RU" sz="1400" dirty="0"/>
              <a:t> </a:t>
            </a:r>
            <a:r>
              <a:rPr lang="ru-RU" sz="1400" dirty="0" err="1"/>
              <a:t>коштовностей</a:t>
            </a:r>
            <a:r>
              <a:rPr lang="ru-RU" sz="1400" dirty="0"/>
              <a:t>. </a:t>
            </a:r>
            <a:r>
              <a:rPr lang="ru-RU" sz="1400" dirty="0" err="1"/>
              <a:t>Їх</a:t>
            </a:r>
            <a:r>
              <a:rPr lang="ru-RU" sz="1400" dirty="0"/>
              <a:t> </a:t>
            </a:r>
            <a:r>
              <a:rPr lang="ru-RU" sz="1400" dirty="0" err="1"/>
              <a:t>взагалі</a:t>
            </a:r>
            <a:r>
              <a:rPr lang="ru-RU" sz="1400" dirty="0"/>
              <a:t> </a:t>
            </a:r>
            <a:r>
              <a:rPr lang="ru-RU" sz="1400" dirty="0" err="1"/>
              <a:t>ділова</a:t>
            </a:r>
            <a:r>
              <a:rPr lang="ru-RU" sz="1400" dirty="0"/>
              <a:t> </a:t>
            </a:r>
            <a:r>
              <a:rPr lang="ru-RU" sz="1400" dirty="0" err="1"/>
              <a:t>жінка</a:t>
            </a:r>
            <a:r>
              <a:rPr lang="ru-RU" sz="1400" dirty="0"/>
              <a:t> </a:t>
            </a:r>
            <a:r>
              <a:rPr lang="ru-RU" sz="1400" dirty="0" err="1"/>
              <a:t>одягає</a:t>
            </a:r>
            <a:r>
              <a:rPr lang="ru-RU" sz="1400" dirty="0"/>
              <a:t> </a:t>
            </a:r>
            <a:r>
              <a:rPr lang="ru-RU" sz="1400" dirty="0" err="1"/>
              <a:t>тільки</a:t>
            </a:r>
            <a:r>
              <a:rPr lang="ru-RU" sz="1400" dirty="0"/>
              <a:t> </a:t>
            </a:r>
            <a:r>
              <a:rPr lang="ru-RU" sz="1400" dirty="0" err="1"/>
              <a:t>після</a:t>
            </a:r>
            <a:r>
              <a:rPr lang="ru-RU" sz="1400" dirty="0"/>
              <a:t> 18 годин. Вдень – </a:t>
            </a:r>
            <a:r>
              <a:rPr lang="ru-RU" sz="1400" dirty="0" err="1"/>
              <a:t>вдало</a:t>
            </a:r>
            <a:r>
              <a:rPr lang="ru-RU" sz="1400" dirty="0"/>
              <a:t> </a:t>
            </a:r>
            <a:r>
              <a:rPr lang="ru-RU" sz="1400" dirty="0" err="1"/>
              <a:t>дібрана</a:t>
            </a:r>
            <a:r>
              <a:rPr lang="ru-RU" sz="1400" dirty="0"/>
              <a:t> до </a:t>
            </a:r>
            <a:r>
              <a:rPr lang="ru-RU" sz="1400" dirty="0" err="1"/>
              <a:t>вбрання</a:t>
            </a:r>
            <a:r>
              <a:rPr lang="ru-RU" sz="1400" dirty="0"/>
              <a:t> </a:t>
            </a:r>
            <a:r>
              <a:rPr lang="ru-RU" sz="1400" dirty="0" err="1"/>
              <a:t>біжутерія</a:t>
            </a:r>
            <a:r>
              <a:rPr lang="ru-RU" sz="1400" dirty="0"/>
              <a:t>, </a:t>
            </a:r>
            <a:r>
              <a:rPr lang="ru-RU" sz="1400" dirty="0" err="1"/>
              <a:t>скромні</a:t>
            </a:r>
            <a:r>
              <a:rPr lang="ru-RU" sz="1400" dirty="0"/>
              <a:t> </a:t>
            </a:r>
            <a:r>
              <a:rPr lang="ru-RU" sz="1400" dirty="0" err="1"/>
              <a:t>вироби</a:t>
            </a:r>
            <a:r>
              <a:rPr lang="ru-RU" sz="1400" dirty="0"/>
              <a:t> </a:t>
            </a:r>
            <a:r>
              <a:rPr lang="ru-RU" sz="1400" dirty="0" err="1"/>
              <a:t>із</a:t>
            </a:r>
            <a:r>
              <a:rPr lang="ru-RU" sz="1400" dirty="0"/>
              <a:t> </a:t>
            </a:r>
            <a:r>
              <a:rPr lang="ru-RU" sz="1400" dirty="0" err="1"/>
              <a:t>срібла</a:t>
            </a:r>
            <a:r>
              <a:rPr lang="ru-RU" sz="1400" dirty="0"/>
              <a:t>, дерева та </a:t>
            </a:r>
            <a:r>
              <a:rPr lang="ru-RU" sz="1400" dirty="0" err="1"/>
              <a:t>напівкоштовних</a:t>
            </a:r>
            <a:r>
              <a:rPr lang="ru-RU" sz="1400" dirty="0"/>
              <a:t> </a:t>
            </a:r>
            <a:r>
              <a:rPr lang="ru-RU" sz="1400" dirty="0" err="1"/>
              <a:t>каменів</a:t>
            </a:r>
            <a:r>
              <a:rPr lang="ru-RU" sz="1400" dirty="0"/>
              <a:t>.</a:t>
            </a:r>
          </a:p>
          <a:p>
            <a:r>
              <a:rPr lang="ru-RU" sz="1400" dirty="0" err="1"/>
              <a:t>Необхідні</a:t>
            </a:r>
            <a:r>
              <a:rPr lang="ru-RU" sz="1400" dirty="0"/>
              <a:t> для позитивного </a:t>
            </a:r>
            <a:r>
              <a:rPr lang="ru-RU" sz="1400" dirty="0" err="1"/>
              <a:t>іміджу</a:t>
            </a:r>
            <a:r>
              <a:rPr lang="ru-RU" sz="1400" dirty="0"/>
              <a:t> </a:t>
            </a:r>
            <a:r>
              <a:rPr lang="ru-RU" sz="1400" dirty="0" err="1"/>
              <a:t>якості</a:t>
            </a:r>
            <a:r>
              <a:rPr lang="ru-RU" sz="1400" dirty="0"/>
              <a:t> </a:t>
            </a:r>
            <a:r>
              <a:rPr lang="ru-RU" sz="1400" dirty="0" err="1"/>
              <a:t>особистості</a:t>
            </a:r>
            <a:r>
              <a:rPr lang="ru-RU" sz="1400" dirty="0"/>
              <a:t>:</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9176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fontScale="92500" lnSpcReduction="10000"/>
          </a:bodyPr>
          <a:lstStyle/>
          <a:p>
            <a:r>
              <a:rPr lang="ru-RU" sz="1400" dirty="0"/>
              <a:t> • </a:t>
            </a:r>
            <a:r>
              <a:rPr lang="ru-RU" sz="1400" dirty="0" err="1"/>
              <a:t>Уміння</a:t>
            </a:r>
            <a:r>
              <a:rPr lang="ru-RU" sz="1400" dirty="0"/>
              <a:t> і </a:t>
            </a:r>
            <a:r>
              <a:rPr lang="ru-RU" sz="1400" dirty="0" err="1"/>
              <a:t>бажання</a:t>
            </a:r>
            <a:r>
              <a:rPr lang="ru-RU" sz="1400" dirty="0"/>
              <a:t> </a:t>
            </a:r>
            <a:r>
              <a:rPr lang="ru-RU" sz="1400" dirty="0" err="1"/>
              <a:t>створювати</a:t>
            </a:r>
            <a:r>
              <a:rPr lang="ru-RU" sz="1400" dirty="0"/>
              <a:t> </a:t>
            </a:r>
            <a:r>
              <a:rPr lang="ru-RU" sz="1400" dirty="0" err="1"/>
              <a:t>результати</a:t>
            </a:r>
            <a:r>
              <a:rPr lang="ru-RU" sz="1400" dirty="0"/>
              <a:t>.</a:t>
            </a:r>
          </a:p>
          <a:p>
            <a:r>
              <a:rPr lang="uk-UA" sz="1400" dirty="0"/>
              <a:t> • Бажання і здатність нести відповідальність і приймати ризиковані рішення. </a:t>
            </a:r>
            <a:endParaRPr lang="ru-RU" sz="1400" dirty="0"/>
          </a:p>
          <a:p>
            <a:r>
              <a:rPr lang="ru-RU" sz="1400" dirty="0"/>
              <a:t>• </a:t>
            </a:r>
            <a:r>
              <a:rPr lang="ru-RU" sz="1400" dirty="0" err="1"/>
              <a:t>Готовність</a:t>
            </a:r>
            <a:r>
              <a:rPr lang="ru-RU" sz="1400" dirty="0"/>
              <a:t> </a:t>
            </a:r>
            <a:r>
              <a:rPr lang="ru-RU" sz="1400" dirty="0" err="1"/>
              <a:t>почати</a:t>
            </a:r>
            <a:r>
              <a:rPr lang="ru-RU" sz="1400" dirty="0"/>
              <a:t> </a:t>
            </a:r>
            <a:r>
              <a:rPr lang="ru-RU" sz="1400" dirty="0" err="1"/>
              <a:t>процесії</a:t>
            </a:r>
            <a:r>
              <a:rPr lang="ru-RU" sz="1400" dirty="0"/>
              <a:t> </a:t>
            </a:r>
            <a:r>
              <a:rPr lang="ru-RU" sz="1400" dirty="0" err="1"/>
              <a:t>змін</a:t>
            </a:r>
            <a:r>
              <a:rPr lang="ru-RU" sz="1400" dirty="0"/>
              <a:t>, </a:t>
            </a:r>
            <a:r>
              <a:rPr lang="ru-RU" sz="1400" dirty="0" err="1"/>
              <a:t>керувати</a:t>
            </a:r>
            <a:r>
              <a:rPr lang="ru-RU" sz="1400" dirty="0"/>
              <a:t> ними і </a:t>
            </a:r>
            <a:r>
              <a:rPr lang="ru-RU" sz="1400" dirty="0" err="1"/>
              <a:t>використовувати</a:t>
            </a:r>
            <a:r>
              <a:rPr lang="ru-RU" sz="1400" dirty="0"/>
              <a:t> в </a:t>
            </a:r>
            <a:r>
              <a:rPr lang="ru-RU" sz="1400" dirty="0" err="1"/>
              <a:t>інтересах</a:t>
            </a:r>
            <a:r>
              <a:rPr lang="ru-RU" sz="1400" dirty="0"/>
              <a:t> </a:t>
            </a:r>
            <a:r>
              <a:rPr lang="ru-RU" sz="1400" dirty="0" err="1"/>
              <a:t>організації</a:t>
            </a:r>
            <a:r>
              <a:rPr lang="ru-RU" sz="1400" dirty="0"/>
              <a:t>.</a:t>
            </a:r>
          </a:p>
          <a:p>
            <a:r>
              <a:rPr lang="ru-RU" sz="1400" dirty="0"/>
              <a:t> • </a:t>
            </a:r>
            <a:r>
              <a:rPr lang="ru-RU" sz="1400" dirty="0" err="1"/>
              <a:t>Готовність</a:t>
            </a:r>
            <a:r>
              <a:rPr lang="ru-RU" sz="1400" dirty="0"/>
              <a:t> до </a:t>
            </a:r>
            <a:r>
              <a:rPr lang="ru-RU" sz="1400" dirty="0" err="1"/>
              <a:t>співробітництва</a:t>
            </a:r>
            <a:r>
              <a:rPr lang="ru-RU" sz="1400" dirty="0"/>
              <a:t>.</a:t>
            </a:r>
          </a:p>
          <a:p>
            <a:r>
              <a:rPr lang="ru-RU" sz="1400" dirty="0"/>
              <a:t>• </a:t>
            </a:r>
            <a:r>
              <a:rPr lang="ru-RU" sz="1400" dirty="0" err="1"/>
              <a:t>Мистецтво</a:t>
            </a:r>
            <a:r>
              <a:rPr lang="ru-RU" sz="1400" dirty="0"/>
              <a:t> </a:t>
            </a:r>
            <a:r>
              <a:rPr lang="ru-RU" sz="1400" dirty="0" err="1"/>
              <a:t>приймати</a:t>
            </a:r>
            <a:r>
              <a:rPr lang="ru-RU" sz="1400" dirty="0"/>
              <a:t> </a:t>
            </a:r>
            <a:r>
              <a:rPr lang="ru-RU" sz="1400" dirty="0" err="1"/>
              <a:t>швидкі</a:t>
            </a:r>
            <a:r>
              <a:rPr lang="ru-RU" sz="1400" dirty="0"/>
              <a:t> </a:t>
            </a:r>
            <a:r>
              <a:rPr lang="ru-RU" sz="1400" dirty="0" err="1"/>
              <a:t>рішення</a:t>
            </a:r>
            <a:r>
              <a:rPr lang="ru-RU" sz="1400" dirty="0"/>
              <a:t>. </a:t>
            </a:r>
          </a:p>
          <a:p>
            <a:r>
              <a:rPr lang="ru-RU" sz="1400" dirty="0"/>
              <a:t>• </a:t>
            </a:r>
            <a:r>
              <a:rPr lang="ru-RU" sz="1400" dirty="0" err="1"/>
              <a:t>Здатність</a:t>
            </a:r>
            <a:r>
              <a:rPr lang="ru-RU" sz="1400" dirty="0"/>
              <a:t> </a:t>
            </a:r>
            <a:r>
              <a:rPr lang="ru-RU" sz="1400" dirty="0" err="1"/>
              <a:t>передбачати</a:t>
            </a:r>
            <a:r>
              <a:rPr lang="ru-RU" sz="1400" dirty="0"/>
              <a:t> </a:t>
            </a:r>
            <a:r>
              <a:rPr lang="ru-RU" sz="1400" dirty="0" err="1"/>
              <a:t>майбутнє</a:t>
            </a:r>
            <a:r>
              <a:rPr lang="ru-RU" sz="1400" dirty="0"/>
              <a:t>. </a:t>
            </a:r>
          </a:p>
          <a:p>
            <a:r>
              <a:rPr lang="ru-RU" sz="1400" dirty="0"/>
              <a:t>• Широкий </a:t>
            </a:r>
            <a:r>
              <a:rPr lang="ru-RU" sz="1400" dirty="0" err="1"/>
              <a:t>світогляд</a:t>
            </a:r>
            <a:r>
              <a:rPr lang="ru-RU" sz="1400" dirty="0"/>
              <a:t>. </a:t>
            </a:r>
          </a:p>
          <a:p>
            <a:r>
              <a:rPr lang="ru-RU" sz="1400" dirty="0"/>
              <a:t>• </a:t>
            </a:r>
            <a:r>
              <a:rPr lang="ru-RU" sz="1400" dirty="0" err="1"/>
              <a:t>Почуття</a:t>
            </a:r>
            <a:r>
              <a:rPr lang="ru-RU" sz="1400" dirty="0"/>
              <a:t> </a:t>
            </a:r>
            <a:r>
              <a:rPr lang="ru-RU" sz="1400" dirty="0" err="1"/>
              <a:t>ситуації</a:t>
            </a:r>
            <a:r>
              <a:rPr lang="ru-RU" sz="1400" dirty="0"/>
              <a:t>. </a:t>
            </a:r>
          </a:p>
          <a:p>
            <a:r>
              <a:rPr lang="ru-RU" sz="1400" dirty="0"/>
              <a:t>• </a:t>
            </a:r>
            <a:r>
              <a:rPr lang="ru-RU" sz="1400" dirty="0" err="1"/>
              <a:t>Здатність</a:t>
            </a:r>
            <a:r>
              <a:rPr lang="ru-RU" sz="1400" dirty="0"/>
              <a:t> </a:t>
            </a:r>
            <a:r>
              <a:rPr lang="ru-RU" sz="1400" dirty="0" err="1"/>
              <a:t>побачити</a:t>
            </a:r>
            <a:r>
              <a:rPr lang="ru-RU" sz="1400" dirty="0"/>
              <a:t> і </a:t>
            </a:r>
            <a:r>
              <a:rPr lang="ru-RU" sz="1400" dirty="0" err="1"/>
              <a:t>виділити</a:t>
            </a:r>
            <a:r>
              <a:rPr lang="ru-RU" sz="1400" dirty="0"/>
              <a:t> головне. </a:t>
            </a:r>
          </a:p>
          <a:p>
            <a:r>
              <a:rPr lang="ru-RU" sz="1400" dirty="0"/>
              <a:t>• </a:t>
            </a:r>
            <a:r>
              <a:rPr lang="ru-RU" sz="1400" dirty="0" err="1"/>
              <a:t>Наполегливість</a:t>
            </a:r>
            <a:r>
              <a:rPr lang="ru-RU" sz="1400" dirty="0"/>
              <a:t>. </a:t>
            </a:r>
          </a:p>
          <a:p>
            <a:r>
              <a:rPr lang="ru-RU" sz="1400" dirty="0"/>
              <a:t>• </a:t>
            </a:r>
            <a:r>
              <a:rPr lang="ru-RU" sz="1400" dirty="0" err="1"/>
              <a:t>Уміння</a:t>
            </a:r>
            <a:r>
              <a:rPr lang="ru-RU" sz="1400" dirty="0"/>
              <a:t> </a:t>
            </a:r>
            <a:r>
              <a:rPr lang="ru-RU" sz="1400" dirty="0" err="1"/>
              <a:t>керувати</a:t>
            </a:r>
            <a:r>
              <a:rPr lang="ru-RU" sz="1400" dirty="0"/>
              <a:t> </a:t>
            </a:r>
            <a:r>
              <a:rPr lang="ru-RU" sz="1400" dirty="0" err="1"/>
              <a:t>своєю</a:t>
            </a:r>
            <a:r>
              <a:rPr lang="ru-RU" sz="1400" dirty="0"/>
              <a:t> </a:t>
            </a:r>
            <a:r>
              <a:rPr lang="ru-RU" sz="1400" dirty="0" err="1"/>
              <a:t>думкою</a:t>
            </a:r>
            <a:r>
              <a:rPr lang="ru-RU" sz="1400" dirty="0"/>
              <a:t>. </a:t>
            </a:r>
          </a:p>
          <a:p>
            <a:r>
              <a:rPr lang="ru-RU" sz="1400" dirty="0"/>
              <a:t>• </a:t>
            </a:r>
            <a:r>
              <a:rPr lang="ru-RU" sz="1400" dirty="0" err="1"/>
              <a:t>Повага</a:t>
            </a:r>
            <a:r>
              <a:rPr lang="ru-RU" sz="1400" dirty="0"/>
              <a:t> до </a:t>
            </a:r>
            <a:r>
              <a:rPr lang="ru-RU" sz="1400" dirty="0" err="1"/>
              <a:t>інших</a:t>
            </a:r>
            <a:r>
              <a:rPr lang="ru-RU" sz="1400" dirty="0"/>
              <a:t>. </a:t>
            </a:r>
          </a:p>
          <a:p>
            <a:r>
              <a:rPr lang="ru-RU" sz="1400" dirty="0"/>
              <a:t>• </a:t>
            </a:r>
            <a:r>
              <a:rPr lang="ru-RU" sz="1400" dirty="0" err="1"/>
              <a:t>Цілеспрямованість</a:t>
            </a:r>
            <a:r>
              <a:rPr lang="ru-RU" sz="1400" dirty="0"/>
              <a:t>. </a:t>
            </a:r>
          </a:p>
          <a:p>
            <a:r>
              <a:rPr lang="ru-RU" sz="1400" dirty="0"/>
              <a:t>• </a:t>
            </a:r>
            <a:r>
              <a:rPr lang="ru-RU" sz="1400" dirty="0" err="1"/>
              <a:t>Рішучість</a:t>
            </a:r>
            <a:r>
              <a:rPr lang="ru-RU" sz="1400" dirty="0"/>
              <a:t>. </a:t>
            </a:r>
          </a:p>
          <a:p>
            <a:r>
              <a:rPr lang="ru-RU" sz="1400" dirty="0"/>
              <a:t>• </a:t>
            </a:r>
            <a:r>
              <a:rPr lang="ru-RU" sz="1400" dirty="0" err="1"/>
              <a:t>Евристичність</a:t>
            </a:r>
            <a:r>
              <a:rPr lang="ru-RU" sz="1400" dirty="0"/>
              <a:t> </a:t>
            </a:r>
            <a:r>
              <a:rPr lang="ru-RU" sz="1400" dirty="0" err="1"/>
              <a:t>мислення</a:t>
            </a:r>
            <a:r>
              <a:rPr lang="ru-RU" sz="1400" dirty="0"/>
              <a:t>. </a:t>
            </a:r>
          </a:p>
          <a:p>
            <a:r>
              <a:rPr lang="ru-RU" sz="1400" dirty="0"/>
              <a:t>• </a:t>
            </a:r>
            <a:r>
              <a:rPr lang="ru-RU" sz="1400" dirty="0" err="1"/>
              <a:t>Гнучкість</a:t>
            </a:r>
            <a:r>
              <a:rPr lang="ru-RU" sz="1400" dirty="0"/>
              <a:t> </a:t>
            </a:r>
            <a:r>
              <a:rPr lang="ru-RU" sz="1400" dirty="0" err="1"/>
              <a:t>поведінки</a:t>
            </a:r>
            <a:r>
              <a:rPr lang="ru-RU" sz="1400" dirty="0"/>
              <a:t>. </a:t>
            </a:r>
          </a:p>
          <a:p>
            <a:r>
              <a:rPr lang="ru-RU" sz="1400" dirty="0"/>
              <a:t>• </a:t>
            </a:r>
            <a:r>
              <a:rPr lang="ru-RU" sz="1400" dirty="0" err="1"/>
              <a:t>Готовність</a:t>
            </a:r>
            <a:r>
              <a:rPr lang="ru-RU" sz="1400" dirty="0"/>
              <a:t> </a:t>
            </a:r>
            <a:r>
              <a:rPr lang="ru-RU" sz="1400" dirty="0" err="1"/>
              <a:t>ризикувати</a:t>
            </a:r>
            <a:r>
              <a:rPr lang="ru-RU" sz="1400" dirty="0"/>
              <a:t>. </a:t>
            </a:r>
          </a:p>
          <a:p>
            <a:r>
              <a:rPr lang="ru-RU" sz="1400" dirty="0"/>
              <a:t>• </a:t>
            </a:r>
            <a:r>
              <a:rPr lang="ru-RU" sz="1400" dirty="0" err="1"/>
              <a:t>Впевненість</a:t>
            </a:r>
            <a:r>
              <a:rPr lang="ru-RU" sz="1400" dirty="0"/>
              <a:t> у </a:t>
            </a:r>
            <a:r>
              <a:rPr lang="ru-RU" sz="1400" dirty="0" err="1"/>
              <a:t>собі</a:t>
            </a:r>
            <a:r>
              <a:rPr lang="ru-RU" sz="1400" dirty="0"/>
              <a:t>. </a:t>
            </a:r>
          </a:p>
          <a:p>
            <a:r>
              <a:rPr lang="ru-RU" sz="1400" dirty="0"/>
              <a:t>• </a:t>
            </a:r>
            <a:r>
              <a:rPr lang="ru-RU" sz="1400" dirty="0" err="1"/>
              <a:t>Конкурентноздатність</a:t>
            </a:r>
            <a:r>
              <a:rPr lang="ru-RU" sz="1400" dirty="0"/>
              <a:t>. </a:t>
            </a:r>
          </a:p>
          <a:p>
            <a:r>
              <a:rPr lang="ru-RU" sz="1400" dirty="0"/>
              <a:t>• </a:t>
            </a:r>
            <a:r>
              <a:rPr lang="ru-RU" sz="1400" dirty="0" err="1"/>
              <a:t>Енергійність</a:t>
            </a:r>
            <a:r>
              <a:rPr lang="ru-RU" sz="1400" dirty="0"/>
              <a:t>. </a:t>
            </a:r>
          </a:p>
          <a:p>
            <a:r>
              <a:rPr lang="ru-RU" sz="1400" dirty="0"/>
              <a:t>• </a:t>
            </a:r>
            <a:r>
              <a:rPr lang="ru-RU" sz="1400" dirty="0" err="1"/>
              <a:t>Прагнення</a:t>
            </a:r>
            <a:r>
              <a:rPr lang="ru-RU" sz="1400" dirty="0"/>
              <a:t> до </a:t>
            </a:r>
            <a:r>
              <a:rPr lang="ru-RU" sz="1400" dirty="0" err="1"/>
              <a:t>успіху</a:t>
            </a:r>
            <a:r>
              <a:rPr lang="ru-RU" sz="1400" dirty="0"/>
              <a:t>. </a:t>
            </a:r>
          </a:p>
          <a:p>
            <a:r>
              <a:rPr lang="ru-RU" sz="1400" dirty="0"/>
              <a:t>• </a:t>
            </a:r>
            <a:r>
              <a:rPr lang="ru-RU" sz="1400" dirty="0" err="1"/>
              <a:t>Уміння</a:t>
            </a:r>
            <a:r>
              <a:rPr lang="ru-RU" sz="1400" dirty="0"/>
              <a:t> </a:t>
            </a:r>
            <a:r>
              <a:rPr lang="ru-RU" sz="1400" dirty="0" err="1"/>
              <a:t>спілкуватися</a:t>
            </a:r>
            <a:r>
              <a:rPr lang="ru-RU" sz="1400" dirty="0"/>
              <a:t>. </a:t>
            </a:r>
          </a:p>
          <a:p>
            <a:r>
              <a:rPr lang="ru-RU" sz="1400" dirty="0"/>
              <a:t>• </a:t>
            </a:r>
            <a:r>
              <a:rPr lang="ru-RU" sz="1400" dirty="0" err="1"/>
              <a:t>Ініціативність</a:t>
            </a:r>
            <a:r>
              <a:rPr lang="ru-RU" sz="1400" dirty="0"/>
              <a:t>. </a:t>
            </a:r>
          </a:p>
          <a:p>
            <a:r>
              <a:rPr lang="ru-RU" sz="1400" dirty="0"/>
              <a:t>• </a:t>
            </a:r>
            <a:r>
              <a:rPr lang="ru-RU" sz="1400" dirty="0" err="1"/>
              <a:t>Уміння</a:t>
            </a:r>
            <a:r>
              <a:rPr lang="ru-RU" sz="1400" dirty="0"/>
              <a:t> </a:t>
            </a:r>
            <a:r>
              <a:rPr lang="ru-RU" sz="1400" dirty="0" err="1"/>
              <a:t>подобатися</a:t>
            </a:r>
            <a:r>
              <a:rPr lang="ru-RU" sz="1400" dirty="0"/>
              <a:t> людям</a:t>
            </a:r>
            <a:r>
              <a:rPr lang="uk-UA" sz="1400" dirty="0"/>
              <a:t>.</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7935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ru-RU" sz="1400" dirty="0"/>
              <a:t> Чим </a:t>
            </a:r>
            <a:r>
              <a:rPr lang="ru-RU" sz="1400" dirty="0" err="1"/>
              <a:t>вища</a:t>
            </a:r>
            <a:r>
              <a:rPr lang="ru-RU" sz="1400" dirty="0"/>
              <a:t> у </a:t>
            </a:r>
            <a:r>
              <a:rPr lang="ru-RU" sz="1400" dirty="0" err="1"/>
              <a:t>людини</a:t>
            </a:r>
            <a:r>
              <a:rPr lang="ru-RU" sz="1400" dirty="0"/>
              <a:t> </a:t>
            </a:r>
            <a:r>
              <a:rPr lang="ru-RU" sz="1400" dirty="0" err="1"/>
              <a:t>загальна</a:t>
            </a:r>
            <a:r>
              <a:rPr lang="ru-RU" sz="1400" dirty="0"/>
              <a:t> культура, </a:t>
            </a:r>
            <a:r>
              <a:rPr lang="ru-RU" sz="1400" dirty="0" err="1"/>
              <a:t>чим</a:t>
            </a:r>
            <a:r>
              <a:rPr lang="ru-RU" sz="1400" dirty="0"/>
              <a:t> </a:t>
            </a:r>
            <a:r>
              <a:rPr lang="ru-RU" sz="1400" dirty="0" err="1"/>
              <a:t>вища</a:t>
            </a:r>
            <a:r>
              <a:rPr lang="ru-RU" sz="1400" dirty="0"/>
              <a:t> моральна та </a:t>
            </a:r>
            <a:r>
              <a:rPr lang="ru-RU" sz="1400" dirty="0" err="1"/>
              <a:t>психологічна</a:t>
            </a:r>
            <a:r>
              <a:rPr lang="ru-RU" sz="1400" dirty="0"/>
              <a:t> культура </a:t>
            </a:r>
            <a:r>
              <a:rPr lang="ru-RU" sz="1400" dirty="0" err="1"/>
              <a:t>спілкування</a:t>
            </a:r>
            <a:r>
              <a:rPr lang="ru-RU" sz="1400" dirty="0"/>
              <a:t>, </a:t>
            </a:r>
            <a:r>
              <a:rPr lang="ru-RU" sz="1400" dirty="0" err="1"/>
              <a:t>тим</a:t>
            </a:r>
            <a:r>
              <a:rPr lang="ru-RU" sz="1400" dirty="0"/>
              <a:t> </a:t>
            </a:r>
            <a:r>
              <a:rPr lang="ru-RU" sz="1400" dirty="0" err="1"/>
              <a:t>більше</a:t>
            </a:r>
            <a:r>
              <a:rPr lang="ru-RU" sz="1400" dirty="0"/>
              <a:t> </a:t>
            </a:r>
            <a:r>
              <a:rPr lang="ru-RU" sz="1400" dirty="0" err="1"/>
              <a:t>шансів</a:t>
            </a:r>
            <a:r>
              <a:rPr lang="ru-RU" sz="1400" dirty="0"/>
              <a:t> </a:t>
            </a:r>
            <a:r>
              <a:rPr lang="ru-RU" sz="1400" dirty="0" err="1"/>
              <a:t>він</a:t>
            </a:r>
            <a:r>
              <a:rPr lang="ru-RU" sz="1400" dirty="0"/>
              <a:t> </a:t>
            </a:r>
            <a:r>
              <a:rPr lang="ru-RU" sz="1400" dirty="0" err="1"/>
              <a:t>має</a:t>
            </a:r>
            <a:r>
              <a:rPr lang="ru-RU" sz="1400" dirty="0"/>
              <a:t> на </a:t>
            </a:r>
            <a:r>
              <a:rPr lang="ru-RU" sz="1400" dirty="0" err="1"/>
              <a:t>отримання</a:t>
            </a:r>
            <a:r>
              <a:rPr lang="ru-RU" sz="1400" dirty="0"/>
              <a:t> </a:t>
            </a:r>
            <a:r>
              <a:rPr lang="ru-RU" sz="1400" dirty="0" err="1"/>
              <a:t>роботи</a:t>
            </a:r>
            <a:r>
              <a:rPr lang="ru-RU" sz="1400" dirty="0"/>
              <a:t> та </a:t>
            </a:r>
            <a:r>
              <a:rPr lang="ru-RU" sz="1400" dirty="0" err="1"/>
              <a:t>розвиток</a:t>
            </a:r>
            <a:r>
              <a:rPr lang="ru-RU" sz="1400" dirty="0"/>
              <a:t> </a:t>
            </a:r>
            <a:r>
              <a:rPr lang="ru-RU" sz="1400" dirty="0" err="1"/>
              <a:t>ділової</a:t>
            </a:r>
            <a:r>
              <a:rPr lang="ru-RU" sz="1400" dirty="0"/>
              <a:t> </a:t>
            </a:r>
            <a:r>
              <a:rPr lang="ru-RU" sz="1400" dirty="0" err="1"/>
              <a:t>кар'єри</a:t>
            </a:r>
            <a:r>
              <a:rPr lang="ru-RU" sz="1400" dirty="0"/>
              <a:t>. Чим </a:t>
            </a:r>
            <a:r>
              <a:rPr lang="ru-RU" sz="1400" dirty="0" err="1"/>
              <a:t>менше</a:t>
            </a:r>
            <a:r>
              <a:rPr lang="ru-RU" sz="1400" dirty="0"/>
              <a:t> </a:t>
            </a:r>
            <a:r>
              <a:rPr lang="ru-RU" sz="1400" dirty="0" err="1"/>
              <a:t>людина</a:t>
            </a:r>
            <a:r>
              <a:rPr lang="ru-RU" sz="1400" dirty="0"/>
              <a:t> взяла для себе </a:t>
            </a:r>
            <a:r>
              <a:rPr lang="ru-RU" sz="1400" dirty="0" err="1"/>
              <a:t>від</a:t>
            </a:r>
            <a:r>
              <a:rPr lang="ru-RU" sz="1400" dirty="0"/>
              <a:t> </a:t>
            </a:r>
            <a:r>
              <a:rPr lang="ru-RU" sz="1400" dirty="0" err="1"/>
              <a:t>загальнолюдської</a:t>
            </a:r>
            <a:r>
              <a:rPr lang="ru-RU" sz="1400" dirty="0"/>
              <a:t> </a:t>
            </a:r>
            <a:r>
              <a:rPr lang="ru-RU" sz="1400" dirty="0" err="1"/>
              <a:t>культури</a:t>
            </a:r>
            <a:r>
              <a:rPr lang="ru-RU" sz="1400" dirty="0"/>
              <a:t>, </a:t>
            </a:r>
            <a:r>
              <a:rPr lang="ru-RU" sz="1400" dirty="0" err="1"/>
              <a:t>чим</a:t>
            </a:r>
            <a:r>
              <a:rPr lang="ru-RU" sz="1400" dirty="0"/>
              <a:t> </a:t>
            </a:r>
            <a:r>
              <a:rPr lang="ru-RU" sz="1400" dirty="0" err="1"/>
              <a:t>менше</a:t>
            </a:r>
            <a:r>
              <a:rPr lang="ru-RU" sz="1400" dirty="0"/>
              <a:t> в </a:t>
            </a:r>
            <a:r>
              <a:rPr lang="ru-RU" sz="1400" dirty="0" err="1"/>
              <a:t>неї</a:t>
            </a:r>
            <a:r>
              <a:rPr lang="ru-RU" sz="1400" dirty="0"/>
              <a:t> </a:t>
            </a:r>
            <a:r>
              <a:rPr lang="ru-RU" sz="1400" dirty="0" err="1"/>
              <a:t>розвинута</a:t>
            </a:r>
            <a:r>
              <a:rPr lang="ru-RU" sz="1400" dirty="0"/>
              <a:t> </a:t>
            </a:r>
            <a:r>
              <a:rPr lang="ru-RU" sz="1400" dirty="0" err="1"/>
              <a:t>мотивація</a:t>
            </a:r>
            <a:r>
              <a:rPr lang="ru-RU" sz="1400" dirty="0"/>
              <a:t> до </a:t>
            </a:r>
            <a:r>
              <a:rPr lang="ru-RU" sz="1400" dirty="0" err="1"/>
              <a:t>гуманних</a:t>
            </a:r>
            <a:r>
              <a:rPr lang="ru-RU" sz="1400" dirty="0"/>
              <a:t>, </a:t>
            </a:r>
            <a:r>
              <a:rPr lang="ru-RU" sz="1400" dirty="0" err="1"/>
              <a:t>доброзичливих</a:t>
            </a:r>
            <a:r>
              <a:rPr lang="ru-RU" sz="1400" dirty="0"/>
              <a:t> </a:t>
            </a:r>
            <a:r>
              <a:rPr lang="ru-RU" sz="1400" dirty="0" err="1"/>
              <a:t>взаємин</a:t>
            </a:r>
            <a:r>
              <a:rPr lang="ru-RU" sz="1400" dirty="0"/>
              <a:t> з </a:t>
            </a:r>
            <a:r>
              <a:rPr lang="ru-RU" sz="1400" dirty="0" err="1"/>
              <a:t>іншими</a:t>
            </a:r>
            <a:r>
              <a:rPr lang="ru-RU" sz="1400" dirty="0"/>
              <a:t>, </a:t>
            </a:r>
            <a:r>
              <a:rPr lang="ru-RU" sz="1400" dirty="0" err="1"/>
              <a:t>тим</a:t>
            </a:r>
            <a:r>
              <a:rPr lang="ru-RU" sz="1400" dirty="0"/>
              <a:t> </a:t>
            </a:r>
            <a:r>
              <a:rPr lang="ru-RU" sz="1400" dirty="0" err="1"/>
              <a:t>менше</a:t>
            </a:r>
            <a:r>
              <a:rPr lang="ru-RU" sz="1400" dirty="0"/>
              <a:t> вона </a:t>
            </a:r>
            <a:r>
              <a:rPr lang="ru-RU" sz="1400" dirty="0" err="1"/>
              <a:t>користується</a:t>
            </a:r>
            <a:r>
              <a:rPr lang="ru-RU" sz="1400" dirty="0"/>
              <a:t> </a:t>
            </a:r>
            <a:r>
              <a:rPr lang="ru-RU" sz="1400" dirty="0" err="1"/>
              <a:t>загальноприйнятими</a:t>
            </a:r>
            <a:r>
              <a:rPr lang="ru-RU" sz="1400" dirty="0"/>
              <a:t> нормами </a:t>
            </a:r>
            <a:r>
              <a:rPr lang="ru-RU" sz="1400" dirty="0" err="1"/>
              <a:t>поведінки</a:t>
            </a:r>
            <a:r>
              <a:rPr lang="ru-RU" sz="1400" dirty="0"/>
              <a:t> і </a:t>
            </a:r>
            <a:r>
              <a:rPr lang="ru-RU" sz="1400" dirty="0" err="1"/>
              <a:t>тим</a:t>
            </a:r>
            <a:r>
              <a:rPr lang="ru-RU" sz="1400" dirty="0"/>
              <a:t> </a:t>
            </a:r>
            <a:r>
              <a:rPr lang="ru-RU" sz="1400" dirty="0" err="1"/>
              <a:t>менше</a:t>
            </a:r>
            <a:r>
              <a:rPr lang="ru-RU" sz="1400" dirty="0"/>
              <a:t> готова до </a:t>
            </a:r>
            <a:r>
              <a:rPr lang="ru-RU" sz="1400" dirty="0" err="1"/>
              <a:t>підвищення</a:t>
            </a:r>
            <a:r>
              <a:rPr lang="ru-RU" sz="1400" dirty="0"/>
              <a:t> </a:t>
            </a:r>
            <a:r>
              <a:rPr lang="ru-RU" sz="1400" dirty="0" err="1"/>
              <a:t>своєї</a:t>
            </a:r>
            <a:r>
              <a:rPr lang="ru-RU" sz="1400" dirty="0"/>
              <a:t> </a:t>
            </a:r>
            <a:r>
              <a:rPr lang="ru-RU" sz="1400" dirty="0" err="1"/>
              <a:t>культури</a:t>
            </a:r>
            <a:r>
              <a:rPr lang="ru-RU" sz="1400" dirty="0"/>
              <a:t> </a:t>
            </a:r>
            <a:r>
              <a:rPr lang="ru-RU" sz="1400" dirty="0" err="1"/>
              <a:t>загалом</a:t>
            </a:r>
            <a:r>
              <a:rPr lang="ru-RU" sz="1400" dirty="0"/>
              <a:t>.</a:t>
            </a:r>
          </a:p>
          <a:p>
            <a:r>
              <a:rPr lang="ru-RU" sz="1400" dirty="0"/>
              <a:t>Кодекс </a:t>
            </a:r>
            <a:r>
              <a:rPr lang="ru-RU" sz="1400" dirty="0" err="1"/>
              <a:t>ділового</a:t>
            </a:r>
            <a:r>
              <a:rPr lang="ru-RU" sz="1400" dirty="0"/>
              <a:t> </a:t>
            </a:r>
            <a:r>
              <a:rPr lang="ru-RU" sz="1400" dirty="0" err="1"/>
              <a:t>етикету</a:t>
            </a:r>
            <a:r>
              <a:rPr lang="ru-RU" sz="1400" dirty="0"/>
              <a:t> </a:t>
            </a:r>
            <a:r>
              <a:rPr lang="ru-RU" sz="1400" dirty="0" err="1"/>
              <a:t>потребує</a:t>
            </a:r>
            <a:r>
              <a:rPr lang="ru-RU" sz="1400" dirty="0"/>
              <a:t>:</a:t>
            </a:r>
          </a:p>
          <a:p>
            <a:r>
              <a:rPr lang="ru-RU" sz="1400" dirty="0"/>
              <a:t> -</a:t>
            </a:r>
            <a:r>
              <a:rPr lang="ru-RU" sz="1400" dirty="0" err="1"/>
              <a:t>робити</a:t>
            </a:r>
            <a:r>
              <a:rPr lang="ru-RU" sz="1400" dirty="0"/>
              <a:t> все </a:t>
            </a:r>
            <a:r>
              <a:rPr lang="ru-RU" sz="1400" dirty="0" err="1"/>
              <a:t>вчасно</a:t>
            </a:r>
            <a:endParaRPr lang="ru-RU" sz="1400" dirty="0"/>
          </a:p>
          <a:p>
            <a:r>
              <a:rPr lang="ru-RU" sz="1400" dirty="0"/>
              <a:t> -не </a:t>
            </a:r>
            <a:r>
              <a:rPr lang="ru-RU" sz="1400" dirty="0" err="1"/>
              <a:t>базікати</a:t>
            </a:r>
            <a:r>
              <a:rPr lang="ru-RU" sz="1400" dirty="0"/>
              <a:t> </a:t>
            </a:r>
            <a:r>
              <a:rPr lang="ru-RU" sz="1400" dirty="0" err="1"/>
              <a:t>зайвого</a:t>
            </a:r>
            <a:endParaRPr lang="ru-RU" sz="1400" dirty="0"/>
          </a:p>
          <a:p>
            <a:r>
              <a:rPr lang="ru-RU" sz="1400" dirty="0"/>
              <a:t> -бути </a:t>
            </a:r>
            <a:r>
              <a:rPr lang="ru-RU" sz="1400" dirty="0" err="1"/>
              <a:t>поважним</a:t>
            </a:r>
            <a:r>
              <a:rPr lang="ru-RU" sz="1400" dirty="0"/>
              <a:t> з </a:t>
            </a:r>
            <a:r>
              <a:rPr lang="ru-RU" sz="1400" dirty="0" err="1"/>
              <a:t>усіма</a:t>
            </a:r>
            <a:endParaRPr lang="ru-RU" sz="1400" dirty="0"/>
          </a:p>
          <a:p>
            <a:r>
              <a:rPr lang="ru-RU" sz="1400" dirty="0"/>
              <a:t> -</a:t>
            </a:r>
            <a:r>
              <a:rPr lang="ru-RU" sz="1400" dirty="0" err="1"/>
              <a:t>думати</a:t>
            </a:r>
            <a:r>
              <a:rPr lang="ru-RU" sz="1400" dirty="0"/>
              <a:t> не </a:t>
            </a:r>
            <a:r>
              <a:rPr lang="ru-RU" sz="1400" dirty="0" err="1"/>
              <a:t>тільки</a:t>
            </a:r>
            <a:r>
              <a:rPr lang="ru-RU" sz="1400" dirty="0"/>
              <a:t> про себе</a:t>
            </a:r>
          </a:p>
          <a:p>
            <a:r>
              <a:rPr lang="ru-RU" sz="1400" dirty="0"/>
              <a:t> -</a:t>
            </a:r>
            <a:r>
              <a:rPr lang="ru-RU" sz="1400" dirty="0" err="1"/>
              <a:t>одягатися</a:t>
            </a:r>
            <a:r>
              <a:rPr lang="ru-RU" sz="1400" dirty="0"/>
              <a:t> як </a:t>
            </a:r>
            <a:r>
              <a:rPr lang="ru-RU" sz="1400" dirty="0" err="1"/>
              <a:t>прийнято</a:t>
            </a:r>
            <a:r>
              <a:rPr lang="ru-RU" sz="1400" dirty="0"/>
              <a:t> -</a:t>
            </a:r>
            <a:r>
              <a:rPr lang="ru-RU" sz="1400" dirty="0" err="1"/>
              <a:t>говорити</a:t>
            </a:r>
            <a:r>
              <a:rPr lang="ru-RU" sz="1400" dirty="0"/>
              <a:t> і </a:t>
            </a:r>
            <a:r>
              <a:rPr lang="ru-RU" sz="1400" dirty="0" err="1"/>
              <a:t>писати</a:t>
            </a:r>
            <a:r>
              <a:rPr lang="ru-RU" sz="1400" dirty="0"/>
              <a:t> доброю </a:t>
            </a:r>
            <a:r>
              <a:rPr lang="ru-RU" sz="1400" dirty="0" err="1"/>
              <a:t>мовою</a:t>
            </a:r>
            <a:r>
              <a:rPr lang="ru-RU" sz="1400" dirty="0"/>
              <a:t>.</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1052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Таким чином, у сучасних умовах професійна кар’єра може розвиватися як за лінією спеціалізації (вдосконалення за одним, обраним на початку професійного шляху, напрямом професійного розвитку), так і в напрямі </a:t>
            </a:r>
            <a:r>
              <a:rPr lang="uk-UA" sz="1400" dirty="0" err="1"/>
              <a:t>транспрофесіоналізації</a:t>
            </a:r>
            <a:r>
              <a:rPr lang="uk-UA" sz="1400" dirty="0"/>
              <a:t> (оволодіння професіями з інших, навіть неспоріднених, галузей професійної діяльності).</a:t>
            </a:r>
          </a:p>
          <a:p>
            <a:r>
              <a:rPr lang="uk-UA" sz="1400" dirty="0"/>
              <a:t>Професійна кар’єра є динамічним процесом, що передбачає як особистісний, так і професійний розвиток людини. В організаційному аспекті кар’єра – це цілеспрямоване професійне зростання, розширення професійної компетентності, кваліфікаційних можливостей і розмірів винагороди, пов’язаних із якістю діяльності працівника; в особистісному аспекті її можна розглядати як суб’єктивно усвідомлені власні судження людини щодо професійного майбутнього та ставлення до нього, очікувані шляхи самовираження у праці і задоволення нею, індивідуально усвідомлені позиція й поведінка, пов’язані з професійним 12 досвідом людини; в соціальному аспекті – як уявлення щодо кар’єрних маршрутів і шляхів досягнення успіхів, прийнятних з точки зору суспільних цінностей і таких, що відповідають потребам економіки. </a:t>
            </a:r>
            <a:endParaRPr lang="ru-RU" sz="1400" dirty="0"/>
          </a:p>
          <a:p>
            <a:r>
              <a:rPr lang="uk-UA" sz="1400" dirty="0"/>
              <a:t>Планування кар’єри можна визначити як процес виявлення та постановки мети в роботі (бізнесі), аналіз поточної ситуації і прогнозування можливості її досягнення. Цей процес передбачає послідовний вибір роду занять і професії, підготовку до неї, отримання роботи (відкриття своєї справи), професійне зростання, варіанти корекції кар’єри аж до моменту припинення професійної діяльності. Як і будь-який інший план, план кар’єрного розвитку передбачає моніторинг проміжних результатів і оцінювання поточної ситуації, порівняння планованих і фактичних підсумків, внесення коригувань, доробок і деталізації відповідно до отриманих результатів тощо [12, с. 12].</a:t>
            </a: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856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Планування професійної кар’єри є динамічним процесом. Власне план кар’єри може змінюватися під </a:t>
            </a:r>
            <a:r>
              <a:rPr lang="uk-UA" sz="1400" dirty="0" err="1"/>
              <a:t>упливом</a:t>
            </a:r>
            <a:r>
              <a:rPr lang="uk-UA" sz="1400" dirty="0"/>
              <a:t> як внутрішніх, так і зовнішніх факторів. Відповідно змінюється стратегія й тактика їх реалізації, що впливає на кар’єрний розвиток особистості. З точки зору психології, кар’єрний розвиток є складовою частиною індивідуально-професійного розвитку особистості, який базується на самореалізації й професійному зростанні. При цьому він є однією з найбільш значущих складових її нематеріальної мотивації. У цьому контексті розвиток професійної кар’єри можна розглядати як процес незворотних, спрямованих і закономірних змін як у її проектуванні, так і у реалізації, що приводять до виникнення кількісних, якісних, структурних перетворень діяльності людини за відповідним напрямом [13].</a:t>
            </a:r>
          </a:p>
          <a:p>
            <a:r>
              <a:rPr lang="uk-UA" sz="1400" dirty="0"/>
              <a:t>Міфи щодо працевлаштування</a:t>
            </a:r>
            <a:endParaRPr lang="ru-RU" sz="1400" dirty="0"/>
          </a:p>
          <a:p>
            <a:r>
              <a:rPr lang="uk-UA" sz="1400" dirty="0"/>
              <a:t>Перш ніж розпочинати розмову про пошук роботи та початок ділової кар'єри, потрібно звернути увагу на сучасні міфи щодо працевлаштування. </a:t>
            </a:r>
            <a:endParaRPr lang="ru-RU" sz="1400" dirty="0"/>
          </a:p>
          <a:p>
            <a:r>
              <a:rPr lang="ru-RU" sz="1400" dirty="0" err="1"/>
              <a:t>Міф</a:t>
            </a:r>
            <a:r>
              <a:rPr lang="ru-RU" sz="1400" dirty="0"/>
              <a:t> № 1. </a:t>
            </a:r>
            <a:r>
              <a:rPr lang="ru-RU" sz="1400" dirty="0" err="1"/>
              <a:t>Знайти</a:t>
            </a:r>
            <a:r>
              <a:rPr lang="ru-RU" sz="1400" dirty="0"/>
              <a:t> зараз роботу нереально.</a:t>
            </a:r>
          </a:p>
          <a:p>
            <a:r>
              <a:rPr lang="uk-UA" sz="1400" dirty="0"/>
              <a:t>Звичайно, якщо сидіти, склавши руки, працевлаштуватися навряд чи вдасться. Щоб знайти підходяще місце, треба активно діяти: дзвонити по опублікованим оголошенням, розсилати резюме, брати участь у різних ярмарках вакансій, переглядати сайти з працевлаштування. </a:t>
            </a:r>
          </a:p>
          <a:p>
            <a:r>
              <a:rPr lang="uk-UA" sz="1400" dirty="0"/>
              <a:t>Міф № 2. Диплом престижного вузу - гарантія працевлаштування. Диплом відомого інституту - ще не панацея від кадрових труднощів. На співбесіді кожному доведеться мати справу з професійними питаннями і серйозними тестовими завданнями, спрямованими на визначення реальних знань людини .</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231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Міф № 3. Головне при працевлаштуванні - зв'язки. Корисні знайомства - лише один з інструментів пошуку роботи, і </a:t>
            </a:r>
            <a:r>
              <a:rPr lang="uk-UA" sz="1400" dirty="0" err="1"/>
              <a:t>пренебрегать</a:t>
            </a:r>
            <a:r>
              <a:rPr lang="uk-UA" sz="1400" dirty="0"/>
              <a:t> ними, звичайно, не варто. Однак наявність хороших зв'язків може допомогти далеко не завжди. У багатьох фірмах сімейні зв'язки не вітаються. </a:t>
            </a:r>
          </a:p>
          <a:p>
            <a:r>
              <a:rPr lang="uk-UA" sz="1400" dirty="0"/>
              <a:t>Міф № 4. Скрізь потрібний досвід роботи. Є вакансії, де досвід роботи не так принциповий. Якщо у людини немає досвіду, але він готовий вчитися, для багатьох він стає підходящим кандидатом. </a:t>
            </a:r>
          </a:p>
          <a:p>
            <a:r>
              <a:rPr lang="uk-UA" sz="1400" dirty="0"/>
              <a:t>Міф № 5. Чим більше грошей ви попросите, тим вище вас </a:t>
            </a:r>
            <a:r>
              <a:rPr lang="uk-UA" sz="1400" dirty="0" err="1"/>
              <a:t>оцінять</a:t>
            </a:r>
            <a:r>
              <a:rPr lang="uk-UA" sz="1400" dirty="0"/>
              <a:t> Роботодавці стали вельми скептично ставиться до здобувачів з нереальними зарплатними очікуваннями. Щоб не потрапити в халепу, краще заздалегідь вивчити тенденції кадрового ринку і розрахувати діапазон зарплат для фахівців вашої кваліфікації. </a:t>
            </a:r>
          </a:p>
          <a:p>
            <a:r>
              <a:rPr lang="uk-UA" sz="1400" dirty="0"/>
              <a:t>Міф 6. Розмістивши своє резюме на кількох інтернет-сайтах, ви неодмінно отримаєте достатню кількість вигідних пропозицій. </a:t>
            </a:r>
            <a:r>
              <a:rPr lang="ru-RU" sz="1400" dirty="0"/>
              <a:t>Лише </a:t>
            </a:r>
            <a:r>
              <a:rPr lang="ru-RU" sz="1400" dirty="0" err="1"/>
              <a:t>близько</a:t>
            </a:r>
            <a:r>
              <a:rPr lang="ru-RU" sz="1400" dirty="0"/>
              <a:t> </a:t>
            </a:r>
            <a:r>
              <a:rPr lang="ru-RU" sz="1400" dirty="0" err="1"/>
              <a:t>п'яти</a:t>
            </a:r>
            <a:r>
              <a:rPr lang="ru-RU" sz="1400" dirty="0"/>
              <a:t> </a:t>
            </a:r>
            <a:r>
              <a:rPr lang="ru-RU" sz="1400" dirty="0" err="1"/>
              <a:t>відсотків</a:t>
            </a:r>
            <a:r>
              <a:rPr lang="ru-RU" sz="1400" dirty="0"/>
              <a:t> </a:t>
            </a:r>
            <a:r>
              <a:rPr lang="ru-RU" sz="1400" dirty="0" err="1"/>
              <a:t>претендентів</a:t>
            </a:r>
            <a:r>
              <a:rPr lang="ru-RU" sz="1400" dirty="0"/>
              <a:t> </a:t>
            </a:r>
            <a:r>
              <a:rPr lang="ru-RU" sz="1400" dirty="0" err="1"/>
              <a:t>знаходять</a:t>
            </a:r>
            <a:r>
              <a:rPr lang="ru-RU" sz="1400" dirty="0"/>
              <a:t> роботу за </a:t>
            </a:r>
            <a:r>
              <a:rPr lang="ru-RU" sz="1400" dirty="0" err="1"/>
              <a:t>допомогою</a:t>
            </a:r>
            <a:r>
              <a:rPr lang="ru-RU" sz="1400" dirty="0"/>
              <a:t> </a:t>
            </a:r>
            <a:r>
              <a:rPr lang="ru-RU" sz="1400" dirty="0" err="1"/>
              <a:t>інтернету</a:t>
            </a:r>
            <a:r>
              <a:rPr lang="ru-RU" sz="1400" dirty="0"/>
              <a:t>. </a:t>
            </a:r>
          </a:p>
          <a:p>
            <a:r>
              <a:rPr lang="uk-UA" sz="1400" dirty="0"/>
              <a:t>Міф 7. Оголошення про вакансії в повній мірі відображають обсяг і різноманітність ринку праці. </a:t>
            </a:r>
            <a:r>
              <a:rPr lang="ru-RU" sz="1400" dirty="0"/>
              <a:t>За </a:t>
            </a:r>
            <a:r>
              <a:rPr lang="ru-RU" sz="1400" dirty="0" err="1"/>
              <a:t>різними</a:t>
            </a:r>
            <a:r>
              <a:rPr lang="ru-RU" sz="1400" dirty="0"/>
              <a:t> </a:t>
            </a:r>
            <a:r>
              <a:rPr lang="ru-RU" sz="1400" dirty="0" err="1"/>
              <a:t>даними</a:t>
            </a:r>
            <a:r>
              <a:rPr lang="ru-RU" sz="1400" dirty="0"/>
              <a:t>, </a:t>
            </a:r>
            <a:r>
              <a:rPr lang="ru-RU" sz="1400" dirty="0" err="1"/>
              <a:t>тільки</a:t>
            </a:r>
            <a:r>
              <a:rPr lang="ru-RU" sz="1400" dirty="0"/>
              <a:t> 15-20 </a:t>
            </a:r>
            <a:r>
              <a:rPr lang="ru-RU" sz="1400" dirty="0" err="1"/>
              <a:t>відсотків</a:t>
            </a:r>
            <a:r>
              <a:rPr lang="ru-RU" sz="1400" dirty="0"/>
              <a:t> </a:t>
            </a:r>
            <a:r>
              <a:rPr lang="ru-RU" sz="1400" dirty="0" err="1"/>
              <a:t>всіх</a:t>
            </a:r>
            <a:r>
              <a:rPr lang="ru-RU" sz="1400" dirty="0"/>
              <a:t> </a:t>
            </a:r>
            <a:r>
              <a:rPr lang="ru-RU" sz="1400" dirty="0" err="1"/>
              <a:t>вакансій</a:t>
            </a:r>
            <a:r>
              <a:rPr lang="ru-RU" sz="1400" dirty="0"/>
              <a:t> на ринку </a:t>
            </a:r>
            <a:r>
              <a:rPr lang="ru-RU" sz="1400" dirty="0" err="1"/>
              <a:t>праці</a:t>
            </a:r>
            <a:r>
              <a:rPr lang="ru-RU" sz="1400" dirty="0"/>
              <a:t> </a:t>
            </a:r>
            <a:r>
              <a:rPr lang="ru-RU" sz="1400" dirty="0" err="1"/>
              <a:t>публікуються</a:t>
            </a:r>
            <a:r>
              <a:rPr lang="ru-RU" sz="1400" dirty="0"/>
              <a:t> в </a:t>
            </a:r>
            <a:r>
              <a:rPr lang="ru-RU" sz="1400" dirty="0" err="1"/>
              <a:t>засобах</a:t>
            </a:r>
            <a:r>
              <a:rPr lang="ru-RU" sz="1400" dirty="0"/>
              <a:t> </a:t>
            </a:r>
            <a:r>
              <a:rPr lang="ru-RU" sz="1400" dirty="0" err="1"/>
              <a:t>масової</a:t>
            </a:r>
            <a:r>
              <a:rPr lang="ru-RU" sz="1400" dirty="0"/>
              <a:t> </a:t>
            </a:r>
            <a:r>
              <a:rPr lang="ru-RU" sz="1400" dirty="0" err="1"/>
              <a:t>інформації</a:t>
            </a:r>
            <a:r>
              <a:rPr lang="ru-RU" sz="1400" dirty="0"/>
              <a:t>. </a:t>
            </a:r>
            <a:r>
              <a:rPr lang="ru-RU" sz="1400" dirty="0" err="1"/>
              <a:t>Величезна</a:t>
            </a:r>
            <a:r>
              <a:rPr lang="ru-RU" sz="1400" dirty="0"/>
              <a:t> </a:t>
            </a:r>
            <a:r>
              <a:rPr lang="ru-RU" sz="1400" dirty="0" err="1"/>
              <a:t>частина</a:t>
            </a:r>
            <a:r>
              <a:rPr lang="ru-RU" sz="1400" dirty="0"/>
              <a:t> </a:t>
            </a:r>
            <a:r>
              <a:rPr lang="ru-RU" sz="1400" dirty="0" err="1"/>
              <a:t>вакантних</a:t>
            </a:r>
            <a:r>
              <a:rPr lang="ru-RU" sz="1400" dirty="0"/>
              <a:t> посад - </a:t>
            </a:r>
            <a:r>
              <a:rPr lang="ru-RU" sz="1400" dirty="0" err="1"/>
              <a:t>це</a:t>
            </a:r>
            <a:r>
              <a:rPr lang="ru-RU" sz="1400" dirty="0"/>
              <a:t> </a:t>
            </a:r>
            <a:r>
              <a:rPr lang="ru-RU" sz="1400" dirty="0" err="1"/>
              <a:t>прихований</a:t>
            </a:r>
            <a:r>
              <a:rPr lang="ru-RU" sz="1400" dirty="0"/>
              <a:t> </a:t>
            </a:r>
            <a:r>
              <a:rPr lang="ru-RU" sz="1400" dirty="0" err="1"/>
              <a:t>ринок</a:t>
            </a:r>
            <a:r>
              <a:rPr lang="ru-RU" sz="1400" dirty="0"/>
              <a:t> </a:t>
            </a:r>
            <a:r>
              <a:rPr lang="ru-RU" sz="1400" dirty="0" err="1"/>
              <a:t>праці</a:t>
            </a:r>
            <a:r>
              <a:rPr lang="ru-RU" sz="1400" dirty="0"/>
              <a:t>. І </a:t>
            </a:r>
            <a:r>
              <a:rPr lang="ru-RU" sz="1400" dirty="0" err="1"/>
              <a:t>чим</a:t>
            </a:r>
            <a:r>
              <a:rPr lang="ru-RU" sz="1400" dirty="0"/>
              <a:t> </a:t>
            </a:r>
            <a:r>
              <a:rPr lang="ru-RU" sz="1400" dirty="0" err="1"/>
              <a:t>вище</a:t>
            </a:r>
            <a:r>
              <a:rPr lang="ru-RU" sz="1400" dirty="0"/>
              <a:t> </a:t>
            </a:r>
            <a:r>
              <a:rPr lang="ru-RU" sz="1400" dirty="0" err="1"/>
              <a:t>позиція</a:t>
            </a:r>
            <a:r>
              <a:rPr lang="ru-RU" sz="1400" dirty="0"/>
              <a:t> і зарплата, </a:t>
            </a:r>
            <a:r>
              <a:rPr lang="ru-RU" sz="1400" dirty="0" err="1"/>
              <a:t>тим</a:t>
            </a:r>
            <a:r>
              <a:rPr lang="ru-RU" sz="1400" dirty="0"/>
              <a:t> </a:t>
            </a:r>
            <a:r>
              <a:rPr lang="ru-RU" sz="1400" dirty="0" err="1"/>
              <a:t>менше</a:t>
            </a:r>
            <a:r>
              <a:rPr lang="ru-RU" sz="1400" dirty="0"/>
              <a:t> </a:t>
            </a:r>
            <a:r>
              <a:rPr lang="ru-RU" sz="1400" dirty="0" err="1"/>
              <a:t>вірогідності</a:t>
            </a:r>
            <a:r>
              <a:rPr lang="ru-RU" sz="1400" dirty="0"/>
              <a:t>, </a:t>
            </a:r>
            <a:r>
              <a:rPr lang="ru-RU" sz="1400" dirty="0" err="1"/>
              <a:t>що</a:t>
            </a:r>
            <a:r>
              <a:rPr lang="ru-RU" sz="1400" dirty="0"/>
              <a:t> </a:t>
            </a:r>
            <a:r>
              <a:rPr lang="ru-RU" sz="1400" dirty="0" err="1"/>
              <a:t>оголошення</a:t>
            </a:r>
            <a:r>
              <a:rPr lang="ru-RU" sz="1400" dirty="0"/>
              <a:t> про </a:t>
            </a:r>
            <a:r>
              <a:rPr lang="ru-RU" sz="1400" dirty="0" err="1"/>
              <a:t>цю</a:t>
            </a:r>
            <a:r>
              <a:rPr lang="ru-RU" sz="1400" dirty="0"/>
              <a:t> посаду буде </a:t>
            </a:r>
            <a:r>
              <a:rPr lang="ru-RU" sz="1400" dirty="0" err="1"/>
              <a:t>опубліковано</a:t>
            </a:r>
            <a:r>
              <a:rPr lang="ru-RU" sz="1400" dirty="0"/>
              <a:t> в ЗМІ. </a:t>
            </a:r>
          </a:p>
          <a:p>
            <a:r>
              <a:rPr lang="uk-UA" sz="1400" dirty="0"/>
              <a:t>Міф 8. Резюме має показувати логіку вашого кар'єрного розвитку та зростання відповідальності. Так, ідеальне резюме виконує цю функцію. Але це не самоціль. Найважливішою частиною самопрезентації був і залишається лаконічна розповідь про ваші навички, освіту та конкретні посадови обов'язки. Більшість роботодавців витрачають на перегляд резюме не більше 20 секунд. Тобто, щоб отримати запрошення на інтерв'ю, потрібно робити акцент на головне. </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7689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ru-RU" sz="1400" dirty="0" err="1"/>
              <a:t>Міф</a:t>
            </a:r>
            <a:r>
              <a:rPr lang="ru-RU" sz="1400" dirty="0"/>
              <a:t>. 9. </a:t>
            </a:r>
            <a:r>
              <a:rPr lang="ru-RU" sz="1400" dirty="0" err="1"/>
              <a:t>Ніколи</a:t>
            </a:r>
            <a:r>
              <a:rPr lang="ru-RU" sz="1400" dirty="0"/>
              <a:t> не буде </a:t>
            </a:r>
            <a:r>
              <a:rPr lang="ru-RU" sz="1400" dirty="0" err="1"/>
              <a:t>зайвим</a:t>
            </a:r>
            <a:r>
              <a:rPr lang="ru-RU" sz="1400" dirty="0"/>
              <a:t> </a:t>
            </a:r>
            <a:r>
              <a:rPr lang="ru-RU" sz="1400" dirty="0" err="1"/>
              <a:t>прикрасити</a:t>
            </a:r>
            <a:r>
              <a:rPr lang="ru-RU" sz="1400" dirty="0"/>
              <a:t> </a:t>
            </a:r>
            <a:r>
              <a:rPr lang="ru-RU" sz="1400" dirty="0" err="1"/>
              <a:t>своє</a:t>
            </a:r>
            <a:r>
              <a:rPr lang="ru-RU" sz="1400" dirty="0"/>
              <a:t> резюме. </a:t>
            </a:r>
            <a:r>
              <a:rPr lang="ru-RU" sz="1400" dirty="0" err="1"/>
              <a:t>Навіть</a:t>
            </a:r>
            <a:r>
              <a:rPr lang="ru-RU" sz="1400" dirty="0"/>
              <a:t> не </a:t>
            </a:r>
            <a:r>
              <a:rPr lang="ru-RU" sz="1400" dirty="0" err="1"/>
              <a:t>сподівайтеся</a:t>
            </a:r>
            <a:r>
              <a:rPr lang="ru-RU" sz="1400" dirty="0"/>
              <a:t>, вам не </a:t>
            </a:r>
            <a:r>
              <a:rPr lang="ru-RU" sz="1400" dirty="0" err="1"/>
              <a:t>вдасться</a:t>
            </a:r>
            <a:r>
              <a:rPr lang="ru-RU" sz="1400" dirty="0"/>
              <a:t> </a:t>
            </a:r>
            <a:r>
              <a:rPr lang="ru-RU" sz="1400" dirty="0" err="1"/>
              <a:t>пустити</a:t>
            </a:r>
            <a:r>
              <a:rPr lang="ru-RU" sz="1400" dirty="0"/>
              <a:t> пил в </a:t>
            </a:r>
            <a:r>
              <a:rPr lang="ru-RU" sz="1400" dirty="0" err="1"/>
              <a:t>очі</a:t>
            </a:r>
            <a:r>
              <a:rPr lang="ru-RU" sz="1400" dirty="0"/>
              <a:t> </a:t>
            </a:r>
            <a:r>
              <a:rPr lang="ru-RU" sz="1400" dirty="0" err="1"/>
              <a:t>досвідченому</a:t>
            </a:r>
            <a:r>
              <a:rPr lang="ru-RU" sz="1400" dirty="0"/>
              <a:t> </a:t>
            </a:r>
            <a:r>
              <a:rPr lang="ru-RU" sz="1400" dirty="0" err="1"/>
              <a:t>роботодавцю</a:t>
            </a:r>
            <a:r>
              <a:rPr lang="ru-RU" sz="1400" dirty="0"/>
              <a:t>. </a:t>
            </a:r>
            <a:r>
              <a:rPr lang="ru-RU" sz="1400" dirty="0" err="1"/>
              <a:t>Спеціаліст</a:t>
            </a:r>
            <a:r>
              <a:rPr lang="ru-RU" sz="1400" dirty="0"/>
              <a:t>, в </a:t>
            </a:r>
            <a:r>
              <a:rPr lang="ru-RU" sz="1400" dirty="0" err="1"/>
              <a:t>чиї</a:t>
            </a:r>
            <a:r>
              <a:rPr lang="ru-RU" sz="1400" dirty="0"/>
              <a:t> </a:t>
            </a:r>
            <a:r>
              <a:rPr lang="ru-RU" sz="1400" dirty="0" err="1"/>
              <a:t>обов'язки</a:t>
            </a:r>
            <a:r>
              <a:rPr lang="ru-RU" sz="1400" dirty="0"/>
              <a:t> входить </a:t>
            </a:r>
            <a:r>
              <a:rPr lang="ru-RU" sz="1400" dirty="0" err="1"/>
              <a:t>вивчення</a:t>
            </a:r>
            <a:r>
              <a:rPr lang="ru-RU" sz="1400" dirty="0"/>
              <a:t> резюме </a:t>
            </a:r>
            <a:r>
              <a:rPr lang="ru-RU" sz="1400" dirty="0" err="1"/>
              <a:t>претендентів</a:t>
            </a:r>
            <a:r>
              <a:rPr lang="ru-RU" sz="1400" dirty="0"/>
              <a:t>, з часом </a:t>
            </a:r>
            <a:r>
              <a:rPr lang="ru-RU" sz="1400" dirty="0" err="1"/>
              <a:t>вчиться</a:t>
            </a:r>
            <a:r>
              <a:rPr lang="ru-RU" sz="1400" dirty="0"/>
              <a:t> </a:t>
            </a:r>
            <a:r>
              <a:rPr lang="ru-RU" sz="1400" dirty="0" err="1"/>
              <a:t>бачити</a:t>
            </a:r>
            <a:r>
              <a:rPr lang="ru-RU" sz="1400" dirty="0"/>
              <a:t> за листком </a:t>
            </a:r>
            <a:r>
              <a:rPr lang="ru-RU" sz="1400" dirty="0" err="1"/>
              <a:t>паперу</a:t>
            </a:r>
            <a:r>
              <a:rPr lang="ru-RU" sz="1400" dirty="0"/>
              <a:t> реального </a:t>
            </a:r>
            <a:r>
              <a:rPr lang="ru-RU" sz="1400" dirty="0" err="1"/>
              <a:t>чоловіка</a:t>
            </a:r>
            <a:r>
              <a:rPr lang="ru-RU" sz="1400" dirty="0"/>
              <a:t>. При такому пильному </a:t>
            </a:r>
            <a:r>
              <a:rPr lang="ru-RU" sz="1400" dirty="0" err="1"/>
              <a:t>погляді</a:t>
            </a:r>
            <a:r>
              <a:rPr lang="ru-RU" sz="1400" dirty="0"/>
              <a:t> нескладно </a:t>
            </a:r>
            <a:r>
              <a:rPr lang="ru-RU" sz="1400" dirty="0" err="1"/>
              <a:t>помітити</a:t>
            </a:r>
            <a:r>
              <a:rPr lang="ru-RU" sz="1400" dirty="0"/>
              <a:t> </a:t>
            </a:r>
            <a:r>
              <a:rPr lang="ru-RU" sz="1400" dirty="0" err="1"/>
              <a:t>фактичні</a:t>
            </a:r>
            <a:r>
              <a:rPr lang="ru-RU" sz="1400" dirty="0"/>
              <a:t> </a:t>
            </a:r>
            <a:r>
              <a:rPr lang="ru-RU" sz="1400" dirty="0" err="1"/>
              <a:t>неточності</a:t>
            </a:r>
            <a:r>
              <a:rPr lang="ru-RU" sz="1400" dirty="0"/>
              <a:t> і "</a:t>
            </a:r>
            <a:r>
              <a:rPr lang="ru-RU" sz="1400" dirty="0" err="1"/>
              <a:t>легкі</a:t>
            </a:r>
            <a:r>
              <a:rPr lang="ru-RU" sz="1400" dirty="0"/>
              <a:t>" </a:t>
            </a:r>
            <a:r>
              <a:rPr lang="ru-RU" sz="1400" dirty="0" err="1"/>
              <a:t>перебільшення</a:t>
            </a:r>
            <a:r>
              <a:rPr lang="ru-RU" sz="1400" dirty="0"/>
              <a:t>. А </a:t>
            </a:r>
            <a:r>
              <a:rPr lang="ru-RU" sz="1400" dirty="0" err="1"/>
              <a:t>чим</a:t>
            </a:r>
            <a:r>
              <a:rPr lang="ru-RU" sz="1400" dirty="0"/>
              <a:t> </a:t>
            </a:r>
            <a:r>
              <a:rPr lang="ru-RU" sz="1400" dirty="0" err="1"/>
              <a:t>більше</a:t>
            </a:r>
            <a:r>
              <a:rPr lang="ru-RU" sz="1400" dirty="0"/>
              <a:t> </a:t>
            </a:r>
            <a:r>
              <a:rPr lang="ru-RU" sz="1400" dirty="0" err="1"/>
              <a:t>їх</a:t>
            </a:r>
            <a:r>
              <a:rPr lang="ru-RU" sz="1400" dirty="0"/>
              <a:t> буде, </a:t>
            </a:r>
            <a:r>
              <a:rPr lang="ru-RU" sz="1400" dirty="0" err="1"/>
              <a:t>тим</a:t>
            </a:r>
            <a:r>
              <a:rPr lang="ru-RU" sz="1400" dirty="0"/>
              <a:t> </a:t>
            </a:r>
            <a:r>
              <a:rPr lang="ru-RU" sz="1400" dirty="0" err="1"/>
              <a:t>більше</a:t>
            </a:r>
            <a:r>
              <a:rPr lang="ru-RU" sz="1400" dirty="0"/>
              <a:t> </a:t>
            </a:r>
            <a:r>
              <a:rPr lang="ru-RU" sz="1400" dirty="0" err="1"/>
              <a:t>каверзні</a:t>
            </a:r>
            <a:r>
              <a:rPr lang="ru-RU" sz="1400" dirty="0"/>
              <a:t> </a:t>
            </a:r>
            <a:r>
              <a:rPr lang="ru-RU" sz="1400" dirty="0" err="1"/>
              <a:t>питання</a:t>
            </a:r>
            <a:r>
              <a:rPr lang="ru-RU" sz="1400" dirty="0"/>
              <a:t> </a:t>
            </a:r>
            <a:r>
              <a:rPr lang="ru-RU" sz="1400" dirty="0" err="1"/>
              <a:t>очікують</a:t>
            </a:r>
            <a:r>
              <a:rPr lang="ru-RU" sz="1400" dirty="0"/>
              <a:t> вас на </a:t>
            </a:r>
            <a:r>
              <a:rPr lang="ru-RU" sz="1400" dirty="0" err="1"/>
              <a:t>співбесіді</a:t>
            </a:r>
            <a:r>
              <a:rPr lang="ru-RU" sz="1400" dirty="0"/>
              <a:t>. </a:t>
            </a:r>
          </a:p>
          <a:p>
            <a:r>
              <a:rPr lang="uk-UA" sz="1400" dirty="0"/>
              <a:t>Міф 10. Найбільш кваліфіковані фахівці отримують кращу роботу.</a:t>
            </a:r>
            <a:endParaRPr lang="ru-RU" sz="1400" dirty="0"/>
          </a:p>
          <a:p>
            <a:r>
              <a:rPr lang="uk-UA" sz="1400" dirty="0"/>
              <a:t>Роботодавець, як правило, вибирає того, в кому бачить з'єднання професійних якостей, навичок презентації та вміння знайти контакт з інтерв'юером Якщо ви отримали запрошення на інтерв'ю, значить роботодавець вважає, що ваших умінь, знань і досвіду достатньо для цієї позиції. При особистій зустрічі потрібно лише підтвердити, що ви гідні цієї роботи. </a:t>
            </a:r>
            <a:endParaRPr lang="ru-RU" sz="1400" dirty="0"/>
          </a:p>
          <a:p>
            <a:r>
              <a:rPr lang="ru-RU" sz="1400" dirty="0" err="1"/>
              <a:t>Міф</a:t>
            </a:r>
            <a:r>
              <a:rPr lang="ru-RU" sz="1400" dirty="0"/>
              <a:t> 11. </a:t>
            </a:r>
            <a:r>
              <a:rPr lang="ru-RU" sz="1400" dirty="0" err="1"/>
              <a:t>Здобувач</a:t>
            </a:r>
            <a:r>
              <a:rPr lang="ru-RU" sz="1400" dirty="0"/>
              <a:t> не повинен </a:t>
            </a:r>
            <a:r>
              <a:rPr lang="ru-RU" sz="1400" dirty="0" err="1"/>
              <a:t>продавати</a:t>
            </a:r>
            <a:r>
              <a:rPr lang="ru-RU" sz="1400" dirty="0"/>
              <a:t> себе </a:t>
            </a:r>
            <a:r>
              <a:rPr lang="ru-RU" sz="1400" dirty="0" err="1"/>
              <a:t>роботодавцю</a:t>
            </a:r>
            <a:r>
              <a:rPr lang="ru-RU" sz="1400" dirty="0"/>
              <a:t>. </a:t>
            </a:r>
            <a:r>
              <a:rPr lang="ru-RU" sz="1400" dirty="0" err="1"/>
              <a:t>Якщо</a:t>
            </a:r>
            <a:r>
              <a:rPr lang="ru-RU" sz="1400" dirty="0"/>
              <a:t> вам не </a:t>
            </a:r>
            <a:r>
              <a:rPr lang="ru-RU" sz="1400" dirty="0" err="1"/>
              <a:t>подобається</a:t>
            </a:r>
            <a:r>
              <a:rPr lang="ru-RU" sz="1400" dirty="0"/>
              <a:t> думка про те, </a:t>
            </a:r>
            <a:r>
              <a:rPr lang="ru-RU" sz="1400" dirty="0" err="1"/>
              <a:t>що</a:t>
            </a:r>
            <a:r>
              <a:rPr lang="ru-RU" sz="1400" dirty="0"/>
              <a:t> </a:t>
            </a:r>
            <a:r>
              <a:rPr lang="ru-RU" sz="1400" dirty="0" err="1"/>
              <a:t>ви</a:t>
            </a:r>
            <a:r>
              <a:rPr lang="ru-RU" sz="1400" dirty="0"/>
              <a:t> </a:t>
            </a:r>
            <a:r>
              <a:rPr lang="ru-RU" sz="1400" dirty="0" err="1"/>
              <a:t>продаєте</a:t>
            </a:r>
            <a:r>
              <a:rPr lang="ru-RU" sz="1400" dirty="0"/>
              <a:t> себе, думайте, </a:t>
            </a:r>
            <a:r>
              <a:rPr lang="ru-RU" sz="1400" dirty="0" err="1"/>
              <a:t>що</a:t>
            </a:r>
            <a:r>
              <a:rPr lang="ru-RU" sz="1400" dirty="0"/>
              <a:t> </a:t>
            </a:r>
            <a:r>
              <a:rPr lang="ru-RU" sz="1400" dirty="0" err="1"/>
              <a:t>продаєте</a:t>
            </a:r>
            <a:r>
              <a:rPr lang="ru-RU" sz="1400" dirty="0"/>
              <a:t> </a:t>
            </a:r>
            <a:r>
              <a:rPr lang="ru-RU" sz="1400" dirty="0" err="1"/>
              <a:t>свої</a:t>
            </a:r>
            <a:r>
              <a:rPr lang="ru-RU" sz="1400" dirty="0"/>
              <a:t> </a:t>
            </a:r>
            <a:r>
              <a:rPr lang="ru-RU" sz="1400" dirty="0" err="1"/>
              <a:t>професійні</a:t>
            </a:r>
            <a:r>
              <a:rPr lang="ru-RU" sz="1400" dirty="0"/>
              <a:t> </a:t>
            </a:r>
            <a:r>
              <a:rPr lang="ru-RU" sz="1400" dirty="0" err="1"/>
              <a:t>якості</a:t>
            </a:r>
            <a:r>
              <a:rPr lang="ru-RU" sz="1400" dirty="0"/>
              <a:t>. У наш час </a:t>
            </a:r>
            <a:r>
              <a:rPr lang="ru-RU" sz="1400" dirty="0" err="1"/>
              <a:t>процвітають</a:t>
            </a:r>
            <a:r>
              <a:rPr lang="ru-RU" sz="1400" dirty="0"/>
              <a:t> </a:t>
            </a:r>
            <a:r>
              <a:rPr lang="ru-RU" sz="1400" dirty="0" err="1"/>
              <a:t>здобувачі</a:t>
            </a:r>
            <a:r>
              <a:rPr lang="ru-RU" sz="1400" dirty="0"/>
              <a:t>, </a:t>
            </a:r>
            <a:r>
              <a:rPr lang="ru-RU" sz="1400" dirty="0" err="1"/>
              <a:t>які</a:t>
            </a:r>
            <a:r>
              <a:rPr lang="ru-RU" sz="1400" dirty="0"/>
              <a:t> </a:t>
            </a:r>
            <a:r>
              <a:rPr lang="ru-RU" sz="1400" dirty="0" err="1"/>
              <a:t>використовують</a:t>
            </a:r>
            <a:r>
              <a:rPr lang="ru-RU" sz="1400" dirty="0"/>
              <a:t> </a:t>
            </a:r>
            <a:r>
              <a:rPr lang="ru-RU" sz="1400" dirty="0" err="1"/>
              <a:t>ті</a:t>
            </a:r>
            <a:r>
              <a:rPr lang="ru-RU" sz="1400" dirty="0"/>
              <a:t> ж </a:t>
            </a:r>
            <a:r>
              <a:rPr lang="ru-RU" sz="1400" dirty="0" err="1"/>
              <a:t>методи</a:t>
            </a:r>
            <a:r>
              <a:rPr lang="ru-RU" sz="1400" dirty="0"/>
              <a:t>, </a:t>
            </a:r>
            <a:r>
              <a:rPr lang="ru-RU" sz="1400" dirty="0" err="1"/>
              <a:t>що</a:t>
            </a:r>
            <a:r>
              <a:rPr lang="ru-RU" sz="1400" dirty="0"/>
              <a:t> і </a:t>
            </a:r>
            <a:r>
              <a:rPr lang="ru-RU" sz="1400" dirty="0" err="1"/>
              <a:t>компанії</a:t>
            </a:r>
            <a:r>
              <a:rPr lang="ru-RU" sz="1400" dirty="0"/>
              <a:t> для </a:t>
            </a:r>
            <a:r>
              <a:rPr lang="ru-RU" sz="1400" dirty="0" err="1"/>
              <a:t>просування</a:t>
            </a:r>
            <a:r>
              <a:rPr lang="ru-RU" sz="1400" dirty="0"/>
              <a:t> </a:t>
            </a:r>
            <a:r>
              <a:rPr lang="ru-RU" sz="1400" dirty="0" err="1"/>
              <a:t>своєї</a:t>
            </a:r>
            <a:r>
              <a:rPr lang="ru-RU" sz="1400" dirty="0"/>
              <a:t> </a:t>
            </a:r>
            <a:r>
              <a:rPr lang="ru-RU" sz="1400" dirty="0" err="1"/>
              <a:t>продукції</a:t>
            </a:r>
            <a:r>
              <a:rPr lang="ru-RU" sz="1400" dirty="0"/>
              <a:t>. </a:t>
            </a:r>
          </a:p>
          <a:p>
            <a:r>
              <a:rPr lang="ru-RU" sz="1400" dirty="0" err="1"/>
              <a:t>Міф</a:t>
            </a:r>
            <a:r>
              <a:rPr lang="ru-RU" sz="1400" dirty="0"/>
              <a:t> 12. </a:t>
            </a:r>
            <a:r>
              <a:rPr lang="ru-RU" sz="1400" dirty="0" err="1"/>
              <a:t>Якщо</a:t>
            </a:r>
            <a:r>
              <a:rPr lang="ru-RU" sz="1400" dirty="0"/>
              <a:t> Ви - </a:t>
            </a:r>
            <a:r>
              <a:rPr lang="ru-RU" sz="1400" dirty="0" err="1"/>
              <a:t>випускник</a:t>
            </a:r>
            <a:r>
              <a:rPr lang="ru-RU" sz="1400" dirty="0"/>
              <a:t> вузу, - за вас повинен </a:t>
            </a:r>
            <a:r>
              <a:rPr lang="ru-RU" sz="1400" dirty="0" err="1"/>
              <a:t>турбуватися</a:t>
            </a:r>
            <a:r>
              <a:rPr lang="ru-RU" sz="1400" dirty="0"/>
              <a:t> вуз. </a:t>
            </a:r>
            <a:r>
              <a:rPr lang="ru-RU" sz="1400" dirty="0" err="1"/>
              <a:t>Це</a:t>
            </a:r>
            <a:r>
              <a:rPr lang="ru-RU" sz="1400" dirty="0"/>
              <a:t> </a:t>
            </a:r>
            <a:r>
              <a:rPr lang="ru-RU" sz="1400" dirty="0" err="1"/>
              <a:t>твердження</a:t>
            </a:r>
            <a:r>
              <a:rPr lang="ru-RU" sz="1400" dirty="0"/>
              <a:t> </a:t>
            </a:r>
            <a:r>
              <a:rPr lang="ru-RU" sz="1400" dirty="0" err="1"/>
              <a:t>невірне</a:t>
            </a:r>
            <a:r>
              <a:rPr lang="ru-RU" sz="1400" dirty="0"/>
              <a:t> в тому </a:t>
            </a:r>
            <a:r>
              <a:rPr lang="ru-RU" sz="1400" dirty="0" err="1"/>
              <a:t>випадку</a:t>
            </a:r>
            <a:r>
              <a:rPr lang="ru-RU" sz="1400" dirty="0"/>
              <a:t>, </a:t>
            </a:r>
            <a:r>
              <a:rPr lang="ru-RU" sz="1400" dirty="0" err="1"/>
              <a:t>якщо</a:t>
            </a:r>
            <a:r>
              <a:rPr lang="ru-RU" sz="1400" dirty="0"/>
              <a:t> </a:t>
            </a:r>
            <a:r>
              <a:rPr lang="ru-RU" sz="1400" dirty="0" err="1"/>
              <a:t>ви</a:t>
            </a:r>
            <a:r>
              <a:rPr lang="ru-RU" sz="1400" dirty="0"/>
              <a:t> </a:t>
            </a:r>
            <a:r>
              <a:rPr lang="ru-RU" sz="1400" dirty="0" err="1"/>
              <a:t>володієте</a:t>
            </a:r>
            <a:r>
              <a:rPr lang="ru-RU" sz="1400" dirty="0"/>
              <a:t> </a:t>
            </a:r>
            <a:r>
              <a:rPr lang="ru-RU" sz="1400" dirty="0" err="1"/>
              <a:t>унікальними</a:t>
            </a:r>
            <a:r>
              <a:rPr lang="ru-RU" sz="1400" dirty="0"/>
              <a:t> </a:t>
            </a:r>
            <a:r>
              <a:rPr lang="ru-RU" sz="1400" dirty="0" err="1"/>
              <a:t>навичками</a:t>
            </a:r>
            <a:r>
              <a:rPr lang="ru-RU" sz="1400" dirty="0"/>
              <a:t> і </a:t>
            </a:r>
            <a:r>
              <a:rPr lang="ru-RU" sz="1400" dirty="0" err="1"/>
              <a:t>знаннями</a:t>
            </a:r>
            <a:r>
              <a:rPr lang="ru-RU" sz="1400" dirty="0"/>
              <a:t>. </a:t>
            </a:r>
          </a:p>
          <a:p>
            <a:r>
              <a:rPr lang="ru-RU" sz="1400" dirty="0" err="1"/>
              <a:t>Грамотний</a:t>
            </a:r>
            <a:r>
              <a:rPr lang="ru-RU" sz="1400" dirty="0"/>
              <a:t> </a:t>
            </a:r>
            <a:r>
              <a:rPr lang="ru-RU" sz="1400" dirty="0" err="1"/>
              <a:t>пошук</a:t>
            </a:r>
            <a:r>
              <a:rPr lang="ru-RU" sz="1400" dirty="0"/>
              <a:t> </a:t>
            </a:r>
            <a:r>
              <a:rPr lang="ru-RU" sz="1400" dirty="0" err="1"/>
              <a:t>роботи</a:t>
            </a:r>
            <a:r>
              <a:rPr lang="ru-RU" sz="1400" dirty="0"/>
              <a:t> - перший </a:t>
            </a:r>
            <a:r>
              <a:rPr lang="ru-RU" sz="1400" dirty="0" err="1"/>
              <a:t>крок</a:t>
            </a:r>
            <a:r>
              <a:rPr lang="ru-RU" sz="1400" dirty="0"/>
              <a:t> на шляху </a:t>
            </a:r>
            <a:r>
              <a:rPr lang="ru-RU" sz="1400" dirty="0" err="1"/>
              <a:t>створення</a:t>
            </a:r>
            <a:r>
              <a:rPr lang="ru-RU" sz="1400" dirty="0"/>
              <a:t> і </a:t>
            </a:r>
            <a:r>
              <a:rPr lang="ru-RU" sz="1400" dirty="0" err="1"/>
              <a:t>розвитку</a:t>
            </a:r>
            <a:r>
              <a:rPr lang="ru-RU" sz="1400" dirty="0"/>
              <a:t> </a:t>
            </a:r>
            <a:r>
              <a:rPr lang="ru-RU" sz="1400" dirty="0" err="1"/>
              <a:t>ділової</a:t>
            </a:r>
            <a:r>
              <a:rPr lang="ru-RU" sz="1400" dirty="0"/>
              <a:t> </a:t>
            </a:r>
            <a:r>
              <a:rPr lang="ru-RU" sz="1400" dirty="0" err="1"/>
              <a:t>кар'єри</a:t>
            </a:r>
            <a:r>
              <a:rPr lang="ru-RU" sz="1400" dirty="0"/>
              <a:t>.</a:t>
            </a:r>
          </a:p>
          <a:p>
            <a:r>
              <a:rPr lang="uk-UA" sz="1400" dirty="0"/>
              <a:t>Термін </a:t>
            </a:r>
            <a:r>
              <a:rPr lang="uk-UA" sz="1400" b="1" dirty="0"/>
              <a:t>кар'єра</a:t>
            </a:r>
            <a:r>
              <a:rPr lang="uk-UA" sz="1400" dirty="0"/>
              <a:t> (від французького </a:t>
            </a:r>
            <a:r>
              <a:rPr lang="ru-RU" sz="1400" dirty="0" err="1"/>
              <a:t>carrier</a:t>
            </a:r>
            <a:r>
              <a:rPr lang="uk-UA" sz="1400" dirty="0"/>
              <a:t> й італійського </a:t>
            </a:r>
            <a:r>
              <a:rPr lang="ru-RU" sz="1400" dirty="0" err="1"/>
              <a:t>carrier</a:t>
            </a:r>
            <a:r>
              <a:rPr lang="uk-UA" sz="1400" dirty="0"/>
              <a:t> – біг) потрапив у науковий побут з повсякденної мови. У самому загальному розумінні він означає успішне просування в області суспільної, службової, наукової й іншої діяльності. </a:t>
            </a:r>
            <a:r>
              <a:rPr lang="ru-RU" sz="1400" dirty="0"/>
              <a:t>У </a:t>
            </a:r>
            <a:r>
              <a:rPr lang="ru-RU" sz="1400" dirty="0" err="1"/>
              <a:t>вітчизняній</a:t>
            </a:r>
            <a:r>
              <a:rPr lang="ru-RU" sz="1400" dirty="0"/>
              <a:t> </a:t>
            </a:r>
            <a:r>
              <a:rPr lang="ru-RU" sz="1400" dirty="0" err="1"/>
              <a:t>практиці</a:t>
            </a:r>
            <a:r>
              <a:rPr lang="ru-RU" sz="1400" dirty="0"/>
              <a:t> </a:t>
            </a:r>
            <a:r>
              <a:rPr lang="ru-RU" sz="1400" dirty="0" err="1"/>
              <a:t>найбільше</a:t>
            </a:r>
            <a:r>
              <a:rPr lang="ru-RU" sz="1400" dirty="0"/>
              <a:t> </a:t>
            </a:r>
            <a:r>
              <a:rPr lang="ru-RU" sz="1400" dirty="0" err="1"/>
              <a:t>поширення</a:t>
            </a:r>
            <a:r>
              <a:rPr lang="ru-RU" sz="1400" dirty="0"/>
              <a:t> одержало </a:t>
            </a:r>
            <a:r>
              <a:rPr lang="ru-RU" sz="1400" dirty="0" err="1"/>
              <a:t>поняття</a:t>
            </a:r>
            <a:r>
              <a:rPr lang="ru-RU" sz="1400" dirty="0"/>
              <a:t> про </a:t>
            </a:r>
            <a:r>
              <a:rPr lang="ru-RU" sz="1400" dirty="0" err="1"/>
              <a:t>кар'єру</a:t>
            </a:r>
            <a:r>
              <a:rPr lang="ru-RU" sz="1400" dirty="0"/>
              <a:t>, як </a:t>
            </a:r>
            <a:r>
              <a:rPr lang="ru-RU" sz="1400" dirty="0" err="1"/>
              <a:t>просування</a:t>
            </a:r>
            <a:r>
              <a:rPr lang="ru-RU" sz="1400" dirty="0"/>
              <a:t> по </a:t>
            </a:r>
            <a:r>
              <a:rPr lang="ru-RU" sz="1400" dirty="0" err="1"/>
              <a:t>чиновних</a:t>
            </a:r>
            <a:r>
              <a:rPr lang="ru-RU" sz="1400" dirty="0"/>
              <a:t> </a:t>
            </a:r>
            <a:r>
              <a:rPr lang="ru-RU" sz="1400" dirty="0" err="1"/>
              <a:t>ієрархічних</a:t>
            </a:r>
            <a:r>
              <a:rPr lang="ru-RU" sz="1400" dirty="0"/>
              <a:t> сходах й </a:t>
            </a:r>
            <a:r>
              <a:rPr lang="ru-RU" sz="1400" dirty="0" err="1"/>
              <a:t>посадовому</a:t>
            </a:r>
            <a:r>
              <a:rPr lang="ru-RU" sz="1400" dirty="0"/>
              <a:t> росту.</a:t>
            </a: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69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ru-RU" sz="1400" dirty="0"/>
              <a:t>В свою </a:t>
            </a:r>
            <a:r>
              <a:rPr lang="ru-RU" sz="1400" dirty="0" err="1"/>
              <a:t>чергу</a:t>
            </a:r>
            <a:r>
              <a:rPr lang="ru-RU" sz="1400" dirty="0"/>
              <a:t>, </a:t>
            </a:r>
            <a:r>
              <a:rPr lang="ru-RU" sz="1400" dirty="0" err="1"/>
              <a:t>розвиток</a:t>
            </a:r>
            <a:r>
              <a:rPr lang="ru-RU" sz="1400" dirty="0"/>
              <a:t> </a:t>
            </a:r>
            <a:r>
              <a:rPr lang="ru-RU" sz="1400" dirty="0" err="1"/>
              <a:t>кар'єри</a:t>
            </a:r>
            <a:r>
              <a:rPr lang="ru-RU" sz="1400" dirty="0"/>
              <a:t> – </a:t>
            </a:r>
            <a:r>
              <a:rPr lang="ru-RU" sz="1400" dirty="0" err="1"/>
              <a:t>це</a:t>
            </a:r>
            <a:r>
              <a:rPr lang="ru-RU" sz="1400" dirty="0"/>
              <a:t> </a:t>
            </a:r>
            <a:r>
              <a:rPr lang="ru-RU" sz="1400" dirty="0" err="1"/>
              <a:t>дії</a:t>
            </a:r>
            <a:r>
              <a:rPr lang="ru-RU" sz="1400" dirty="0"/>
              <a:t>, </a:t>
            </a:r>
            <a:r>
              <a:rPr lang="ru-RU" sz="1400" dirty="0" err="1"/>
              <a:t>спрямовані</a:t>
            </a:r>
            <a:r>
              <a:rPr lang="ru-RU" sz="1400" dirty="0"/>
              <a:t> на </a:t>
            </a:r>
            <a:r>
              <a:rPr lang="ru-RU" sz="1400" dirty="0" err="1"/>
              <a:t>підвищення</a:t>
            </a:r>
            <a:r>
              <a:rPr lang="ru-RU" sz="1400" dirty="0"/>
              <a:t> </a:t>
            </a:r>
            <a:r>
              <a:rPr lang="ru-RU" sz="1400" dirty="0" err="1"/>
              <a:t>конкурентоздатності</a:t>
            </a:r>
            <a:r>
              <a:rPr lang="ru-RU" sz="1400" dirty="0"/>
              <a:t> </a:t>
            </a:r>
            <a:r>
              <a:rPr lang="ru-RU" sz="1400" dirty="0" err="1"/>
              <a:t>працівника</a:t>
            </a:r>
            <a:r>
              <a:rPr lang="ru-RU" sz="1400" dirty="0"/>
              <a:t> для </a:t>
            </a:r>
            <a:r>
              <a:rPr lang="ru-RU" sz="1400" dirty="0" err="1"/>
              <a:t>досягнення</a:t>
            </a:r>
            <a:r>
              <a:rPr lang="ru-RU" sz="1400" dirty="0"/>
              <a:t> </a:t>
            </a:r>
            <a:r>
              <a:rPr lang="ru-RU" sz="1400" dirty="0" err="1"/>
              <a:t>цілей</a:t>
            </a:r>
            <a:r>
              <a:rPr lang="ru-RU" sz="1400" dirty="0"/>
              <a:t> у </a:t>
            </a:r>
            <a:r>
              <a:rPr lang="ru-RU" sz="1400" dirty="0" err="1"/>
              <a:t>роботі</a:t>
            </a:r>
            <a:r>
              <a:rPr lang="ru-RU" sz="1400" dirty="0"/>
              <a:t> </a:t>
            </a:r>
            <a:r>
              <a:rPr lang="ru-RU" sz="1400" dirty="0" err="1"/>
              <a:t>працівника</a:t>
            </a:r>
            <a:r>
              <a:rPr lang="ru-RU" sz="1400" dirty="0"/>
              <a:t>. </a:t>
            </a:r>
            <a:r>
              <a:rPr lang="ru-RU" sz="1400" dirty="0" err="1"/>
              <a:t>Щоб</a:t>
            </a:r>
            <a:r>
              <a:rPr lang="ru-RU" sz="1400" dirty="0"/>
              <a:t> </a:t>
            </a:r>
            <a:r>
              <a:rPr lang="ru-RU" sz="1400" dirty="0" err="1"/>
              <a:t>отримати</a:t>
            </a:r>
            <a:r>
              <a:rPr lang="ru-RU" sz="1400" dirty="0"/>
              <a:t> </a:t>
            </a:r>
            <a:r>
              <a:rPr lang="ru-RU" sz="1400" dirty="0" err="1"/>
              <a:t>гідну</a:t>
            </a:r>
            <a:r>
              <a:rPr lang="ru-RU" sz="1400" dirty="0"/>
              <a:t> роботу, </a:t>
            </a:r>
            <a:r>
              <a:rPr lang="ru-RU" sz="1400" dirty="0" err="1"/>
              <a:t>кожен</a:t>
            </a:r>
            <a:r>
              <a:rPr lang="ru-RU" sz="1400" dirty="0"/>
              <a:t> повинен </a:t>
            </a:r>
            <a:r>
              <a:rPr lang="ru-RU" sz="1400" dirty="0" err="1"/>
              <a:t>вміти</a:t>
            </a:r>
            <a:r>
              <a:rPr lang="ru-RU" sz="1400" dirty="0"/>
              <a:t> реально </a:t>
            </a:r>
            <a:r>
              <a:rPr lang="ru-RU" sz="1400" dirty="0" err="1"/>
              <a:t>оцінювати</a:t>
            </a:r>
            <a:r>
              <a:rPr lang="ru-RU" sz="1400" dirty="0"/>
              <a:t> </a:t>
            </a:r>
            <a:r>
              <a:rPr lang="ru-RU" sz="1400" dirty="0" err="1"/>
              <a:t>свої</a:t>
            </a:r>
            <a:r>
              <a:rPr lang="ru-RU" sz="1400" dirty="0"/>
              <a:t> </a:t>
            </a:r>
            <a:r>
              <a:rPr lang="ru-RU" sz="1400" dirty="0" err="1"/>
              <a:t>ділові</a:t>
            </a:r>
            <a:r>
              <a:rPr lang="ru-RU" sz="1400" dirty="0"/>
              <a:t> </a:t>
            </a:r>
            <a:r>
              <a:rPr lang="ru-RU" sz="1400" dirty="0" err="1"/>
              <a:t>якості</a:t>
            </a:r>
            <a:r>
              <a:rPr lang="ru-RU" sz="1400" dirty="0"/>
              <a:t>, </a:t>
            </a:r>
            <a:r>
              <a:rPr lang="ru-RU" sz="1400" dirty="0" err="1"/>
              <a:t>співвідносити</a:t>
            </a:r>
            <a:r>
              <a:rPr lang="ru-RU" sz="1400" dirty="0"/>
              <a:t> свою </a:t>
            </a:r>
            <a:r>
              <a:rPr lang="ru-RU" sz="1400" dirty="0" err="1"/>
              <a:t>професійну</a:t>
            </a:r>
            <a:r>
              <a:rPr lang="ru-RU" sz="1400" dirty="0"/>
              <a:t> </a:t>
            </a:r>
            <a:r>
              <a:rPr lang="ru-RU" sz="1400" dirty="0" err="1"/>
              <a:t>підготовку</a:t>
            </a:r>
            <a:r>
              <a:rPr lang="ru-RU" sz="1400" dirty="0"/>
              <a:t> з </a:t>
            </a:r>
            <a:r>
              <a:rPr lang="ru-RU" sz="1400" dirty="0" err="1"/>
              <a:t>тими</a:t>
            </a:r>
            <a:r>
              <a:rPr lang="ru-RU" sz="1400" dirty="0"/>
              <a:t> </a:t>
            </a:r>
            <a:r>
              <a:rPr lang="ru-RU" sz="1400" dirty="0" err="1"/>
              <a:t>вимогами</a:t>
            </a:r>
            <a:r>
              <a:rPr lang="ru-RU" sz="1400" dirty="0"/>
              <a:t>, </a:t>
            </a:r>
            <a:r>
              <a:rPr lang="ru-RU" sz="1400" dirty="0" err="1"/>
              <a:t>які</a:t>
            </a:r>
            <a:r>
              <a:rPr lang="ru-RU" sz="1400" dirty="0"/>
              <a:t> </a:t>
            </a:r>
            <a:r>
              <a:rPr lang="ru-RU" sz="1400" dirty="0" err="1"/>
              <a:t>ставлять</a:t>
            </a:r>
            <a:r>
              <a:rPr lang="ru-RU" sz="1400" dirty="0"/>
              <a:t> перед ним </a:t>
            </a:r>
            <a:r>
              <a:rPr lang="ru-RU" sz="1400" dirty="0" err="1"/>
              <a:t>організація</a:t>
            </a:r>
            <a:r>
              <a:rPr lang="ru-RU" sz="1400" dirty="0"/>
              <a:t>, </a:t>
            </a:r>
            <a:r>
              <a:rPr lang="ru-RU" sz="1400" dirty="0" err="1"/>
              <a:t>його</a:t>
            </a:r>
            <a:r>
              <a:rPr lang="ru-RU" sz="1400" dirty="0"/>
              <a:t> робота. </a:t>
            </a:r>
            <a:r>
              <a:rPr lang="ru-RU" sz="1400" dirty="0" err="1"/>
              <a:t>Багато</a:t>
            </a:r>
            <a:r>
              <a:rPr lang="ru-RU" sz="1400" dirty="0"/>
              <a:t> в </a:t>
            </a:r>
            <a:r>
              <a:rPr lang="ru-RU" sz="1400" dirty="0" err="1"/>
              <a:t>чому</a:t>
            </a:r>
            <a:r>
              <a:rPr lang="ru-RU" sz="1400" dirty="0"/>
              <a:t> </a:t>
            </a:r>
            <a:r>
              <a:rPr lang="ru-RU" sz="1400" dirty="0" err="1"/>
              <a:t>від</a:t>
            </a:r>
            <a:r>
              <a:rPr lang="ru-RU" sz="1400" dirty="0"/>
              <a:t> </a:t>
            </a:r>
            <a:r>
              <a:rPr lang="ru-RU" sz="1400" dirty="0" err="1"/>
              <a:t>цього</a:t>
            </a:r>
            <a:r>
              <a:rPr lang="ru-RU" sz="1400" dirty="0"/>
              <a:t> буде </a:t>
            </a:r>
            <a:r>
              <a:rPr lang="ru-RU" sz="1400" dirty="0" err="1"/>
              <a:t>залежати</a:t>
            </a:r>
            <a:r>
              <a:rPr lang="ru-RU" sz="1400" dirty="0"/>
              <a:t> </a:t>
            </a:r>
            <a:r>
              <a:rPr lang="ru-RU" sz="1400" dirty="0" err="1"/>
              <a:t>успіх</a:t>
            </a:r>
            <a:r>
              <a:rPr lang="ru-RU" sz="1400" dirty="0"/>
              <a:t> </a:t>
            </a:r>
            <a:r>
              <a:rPr lang="ru-RU" sz="1400" dirty="0" err="1"/>
              <a:t>всієї</a:t>
            </a:r>
            <a:r>
              <a:rPr lang="ru-RU" sz="1400" dirty="0"/>
              <a:t> </a:t>
            </a:r>
            <a:r>
              <a:rPr lang="ru-RU" sz="1400" dirty="0" err="1"/>
              <a:t>його</a:t>
            </a:r>
            <a:r>
              <a:rPr lang="ru-RU" sz="1400" dirty="0"/>
              <a:t> </a:t>
            </a:r>
            <a:r>
              <a:rPr lang="ru-RU" sz="1400" dirty="0" err="1"/>
              <a:t>подальшої</a:t>
            </a:r>
            <a:r>
              <a:rPr lang="ru-RU" sz="1400" dirty="0"/>
              <a:t> </a:t>
            </a:r>
            <a:r>
              <a:rPr lang="ru-RU" sz="1400" dirty="0" err="1"/>
              <a:t>кар'єри</a:t>
            </a:r>
            <a:r>
              <a:rPr lang="ru-RU" sz="1400" dirty="0"/>
              <a:t>. </a:t>
            </a:r>
            <a:r>
              <a:rPr lang="ru-RU" sz="1400" dirty="0" err="1"/>
              <a:t>Необхідна</a:t>
            </a:r>
            <a:r>
              <a:rPr lang="ru-RU" sz="1400" dirty="0"/>
              <a:t> правильна </a:t>
            </a:r>
            <a:r>
              <a:rPr lang="ru-RU" sz="1400" dirty="0" err="1"/>
              <a:t>самооцінка</a:t>
            </a:r>
            <a:r>
              <a:rPr lang="ru-RU" sz="1400" dirty="0"/>
              <a:t> </a:t>
            </a:r>
            <a:r>
              <a:rPr lang="ru-RU" sz="1400" dirty="0" err="1"/>
              <a:t>своїх</a:t>
            </a:r>
            <a:r>
              <a:rPr lang="ru-RU" sz="1400" dirty="0"/>
              <a:t> </a:t>
            </a:r>
            <a:r>
              <a:rPr lang="ru-RU" sz="1400" dirty="0" err="1"/>
              <a:t>навичок</a:t>
            </a:r>
            <a:r>
              <a:rPr lang="ru-RU" sz="1400" dirty="0"/>
              <a:t> і </a:t>
            </a:r>
            <a:r>
              <a:rPr lang="ru-RU" sz="1400" dirty="0" err="1"/>
              <a:t>ділових</a:t>
            </a:r>
            <a:r>
              <a:rPr lang="ru-RU" sz="1400" dirty="0"/>
              <a:t> рис, яка </a:t>
            </a:r>
            <a:r>
              <a:rPr lang="ru-RU" sz="1400" dirty="0" err="1"/>
              <a:t>передбачає</a:t>
            </a:r>
            <a:r>
              <a:rPr lang="ru-RU" sz="1400" dirty="0"/>
              <a:t> </a:t>
            </a:r>
            <a:r>
              <a:rPr lang="ru-RU" sz="1400" dirty="0" err="1"/>
              <a:t>знання</a:t>
            </a:r>
            <a:r>
              <a:rPr lang="ru-RU" sz="1400" dirty="0"/>
              <a:t> себе, </a:t>
            </a:r>
            <a:r>
              <a:rPr lang="ru-RU" sz="1400" dirty="0" err="1"/>
              <a:t>своєї</a:t>
            </a:r>
            <a:r>
              <a:rPr lang="ru-RU" sz="1400" dirty="0"/>
              <a:t> </a:t>
            </a:r>
            <a:r>
              <a:rPr lang="ru-RU" sz="1400" dirty="0" err="1"/>
              <a:t>сили</a:t>
            </a:r>
            <a:r>
              <a:rPr lang="ru-RU" sz="1400" dirty="0"/>
              <a:t>, </a:t>
            </a:r>
            <a:r>
              <a:rPr lang="ru-RU" sz="1400" dirty="0" err="1"/>
              <a:t>слабкостей</a:t>
            </a:r>
            <a:r>
              <a:rPr lang="ru-RU" sz="1400" dirty="0"/>
              <a:t> та </a:t>
            </a:r>
            <a:r>
              <a:rPr lang="ru-RU" sz="1400" dirty="0" err="1"/>
              <a:t>недоліків</a:t>
            </a:r>
            <a:r>
              <a:rPr lang="ru-RU" sz="1400" dirty="0"/>
              <a:t>. </a:t>
            </a:r>
            <a:r>
              <a:rPr lang="ru-RU" sz="1400" dirty="0" err="1"/>
              <a:t>Тільки</a:t>
            </a:r>
            <a:r>
              <a:rPr lang="ru-RU" sz="1400" dirty="0"/>
              <a:t> за </a:t>
            </a:r>
            <a:r>
              <a:rPr lang="ru-RU" sz="1400" dirty="0" err="1"/>
              <a:t>цієї</a:t>
            </a:r>
            <a:r>
              <a:rPr lang="ru-RU" sz="1400" dirty="0"/>
              <a:t> </a:t>
            </a:r>
            <a:r>
              <a:rPr lang="ru-RU" sz="1400" dirty="0" err="1"/>
              <a:t>умови</a:t>
            </a:r>
            <a:r>
              <a:rPr lang="ru-RU" sz="1400" dirty="0"/>
              <a:t> </a:t>
            </a:r>
            <a:r>
              <a:rPr lang="ru-RU" sz="1400" dirty="0" err="1"/>
              <a:t>можна</a:t>
            </a:r>
            <a:r>
              <a:rPr lang="ru-RU" sz="1400" dirty="0"/>
              <a:t> правильно </a:t>
            </a:r>
            <a:r>
              <a:rPr lang="ru-RU" sz="1400" dirty="0" err="1"/>
              <a:t>визначити</a:t>
            </a:r>
            <a:r>
              <a:rPr lang="ru-RU" sz="1400" dirty="0"/>
              <a:t> </a:t>
            </a:r>
            <a:r>
              <a:rPr lang="ru-RU" sz="1400" dirty="0" err="1"/>
              <a:t>цілі</a:t>
            </a:r>
            <a:r>
              <a:rPr lang="ru-RU" sz="1400" dirty="0"/>
              <a:t> </a:t>
            </a:r>
            <a:r>
              <a:rPr lang="ru-RU" sz="1400" dirty="0" err="1"/>
              <a:t>кар'єри</a:t>
            </a:r>
            <a:r>
              <a:rPr lang="ru-RU" sz="1400" dirty="0"/>
              <a:t>.</a:t>
            </a:r>
          </a:p>
          <a:p>
            <a:r>
              <a:rPr lang="ru-RU" sz="1400" dirty="0"/>
              <a:t>В </a:t>
            </a:r>
            <a:r>
              <a:rPr lang="ru-RU" sz="1400" dirty="0" err="1"/>
              <a:t>якості</a:t>
            </a:r>
            <a:r>
              <a:rPr lang="ru-RU" sz="1400" dirty="0"/>
              <a:t> </a:t>
            </a:r>
            <a:r>
              <a:rPr lang="ru-RU" sz="1400" dirty="0" err="1"/>
              <a:t>цілей</a:t>
            </a:r>
            <a:r>
              <a:rPr lang="ru-RU" sz="1400" dirty="0"/>
              <a:t> </a:t>
            </a:r>
            <a:r>
              <a:rPr lang="ru-RU" sz="1400" dirty="0" err="1"/>
              <a:t>кар'єри</a:t>
            </a:r>
            <a:r>
              <a:rPr lang="ru-RU" sz="1400" dirty="0"/>
              <a:t> часто </a:t>
            </a:r>
            <a:r>
              <a:rPr lang="ru-RU" sz="1400" dirty="0" err="1"/>
              <a:t>називають</a:t>
            </a:r>
            <a:r>
              <a:rPr lang="ru-RU" sz="1400" dirty="0"/>
              <a:t> </a:t>
            </a:r>
            <a:r>
              <a:rPr lang="ru-RU" sz="1400" dirty="0" err="1"/>
              <a:t>наступні</a:t>
            </a:r>
            <a:r>
              <a:rPr lang="ru-RU" sz="1400" dirty="0"/>
              <a:t>: </a:t>
            </a:r>
          </a:p>
          <a:p>
            <a:r>
              <a:rPr lang="uk-UA" sz="1400" dirty="0"/>
              <a:t>отримати роботу чи посаду, яка відповідала б самооцінці, бажано в місцевості, природні умови якої сприятливо діють на стан здоров'я і дозволяють організувати гарний відпочинок;</a:t>
            </a:r>
            <a:endParaRPr lang="ru-RU" sz="1400" dirty="0"/>
          </a:p>
          <a:p>
            <a:r>
              <a:rPr lang="uk-UA" sz="1400" dirty="0"/>
              <a:t>займатися видом діяльності чи мати посаду, яка відповідає самооцінці і тому доставляє моральне задоволення; мати роботу чи посаду, яка добре оплачується; обіймати посаду, посилюючу професійні можливості людини і розвиваючу їх; мати роботу чи посаду, яка носить творчий характер;</a:t>
            </a:r>
            <a:endParaRPr lang="ru-RU" sz="1400" dirty="0"/>
          </a:p>
          <a:p>
            <a:r>
              <a:rPr lang="uk-UA" sz="1400" dirty="0"/>
              <a:t> працювати за фахом чи обіймати посаду, яка дозволяє досягти певного ступеня незалежності; мати роботу чи посаду, яка дає можливість продовжувати активне навчання; мати роботу чи посаду, яка одночасно дозволяє займатися вихованням дітей чи домашнім господарством. </a:t>
            </a:r>
            <a:endParaRPr lang="ru-RU" sz="1400" dirty="0"/>
          </a:p>
          <a:p>
            <a:r>
              <a:rPr lang="ru-RU" sz="1400" dirty="0" err="1"/>
              <a:t>Піклуючись</a:t>
            </a:r>
            <a:r>
              <a:rPr lang="ru-RU" sz="1400" dirty="0"/>
              <a:t> про свою </a:t>
            </a:r>
            <a:r>
              <a:rPr lang="ru-RU" sz="1400" dirty="0" err="1"/>
              <a:t>кар'єру</a:t>
            </a:r>
            <a:r>
              <a:rPr lang="ru-RU" sz="1400" dirty="0"/>
              <a:t>, </a:t>
            </a:r>
            <a:r>
              <a:rPr lang="ru-RU" sz="1400" dirty="0" err="1"/>
              <a:t>бажано</a:t>
            </a:r>
            <a:r>
              <a:rPr lang="ru-RU" sz="1400" dirty="0"/>
              <a:t> </a:t>
            </a:r>
            <a:r>
              <a:rPr lang="ru-RU" sz="1400" dirty="0" err="1"/>
              <a:t>керуватися</a:t>
            </a:r>
            <a:r>
              <a:rPr lang="ru-RU" sz="1400" dirty="0"/>
              <a:t> </a:t>
            </a:r>
            <a:r>
              <a:rPr lang="ru-RU" sz="1400" dirty="0" err="1"/>
              <a:t>наступними</a:t>
            </a:r>
            <a:r>
              <a:rPr lang="ru-RU" sz="1400" dirty="0"/>
              <a:t> </a:t>
            </a:r>
            <a:r>
              <a:rPr lang="ru-RU" sz="1400" dirty="0" err="1"/>
              <a:t>життєвими</a:t>
            </a:r>
            <a:r>
              <a:rPr lang="ru-RU" sz="1400" dirty="0"/>
              <a:t> правилами: </a:t>
            </a:r>
            <a:r>
              <a:rPr lang="ru-RU" sz="1400" dirty="0" err="1"/>
              <a:t>розширювати</a:t>
            </a:r>
            <a:r>
              <a:rPr lang="ru-RU" sz="1400" dirty="0"/>
              <a:t> </a:t>
            </a:r>
            <a:r>
              <a:rPr lang="ru-RU" sz="1400" dirty="0" err="1"/>
              <a:t>свої</a:t>
            </a:r>
            <a:r>
              <a:rPr lang="ru-RU" sz="1400" dirty="0"/>
              <a:t> </a:t>
            </a:r>
            <a:r>
              <a:rPr lang="ru-RU" sz="1400" dirty="0" err="1"/>
              <a:t>знання</a:t>
            </a:r>
            <a:r>
              <a:rPr lang="ru-RU" sz="1400" dirty="0"/>
              <a:t>, </a:t>
            </a:r>
            <a:r>
              <a:rPr lang="ru-RU" sz="1400" dirty="0" err="1"/>
              <a:t>здобувати</a:t>
            </a:r>
            <a:r>
              <a:rPr lang="ru-RU" sz="1400" dirty="0"/>
              <a:t> </a:t>
            </a:r>
            <a:r>
              <a:rPr lang="ru-RU" sz="1400" dirty="0" err="1"/>
              <a:t>нові</a:t>
            </a:r>
            <a:r>
              <a:rPr lang="ru-RU" sz="1400" dirty="0"/>
              <a:t> </a:t>
            </a:r>
            <a:r>
              <a:rPr lang="ru-RU" sz="1400" dirty="0" err="1"/>
              <a:t>навички</a:t>
            </a:r>
            <a:r>
              <a:rPr lang="ru-RU" sz="1400" dirty="0"/>
              <a:t>;</a:t>
            </a:r>
          </a:p>
          <a:p>
            <a:r>
              <a:rPr lang="uk-UA" sz="1400" dirty="0"/>
              <a:t>готувати себе до більш високооплачуваної посади, яка стає (або незабаром стане) вакантною; пізнавати й оцінювати інших людей, важливих для вашої кар'єри (батьків, членів своєї сім'ї, друзів); </a:t>
            </a: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3958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пам'ятати, що все в житті змінюється: ви, ваші знання і навички, ринок, організація, навколишнє середовище, оцінити ці зміни - необхідне для кар'єри якість; не забувати, що рішення в галузі кар'єри практично завжди є компромісом між бажаннями і реальністю, між вашими інтересами та інтересами організації; піклуючись про свою кар'єру, керуватися тим, що важливу роль у просуванні по кар'єрних сходах відіграє імідж ділової людини, котрий посідає важливо місце серед всіх факторів, що впливають на розвиток кар'єри.</a:t>
            </a:r>
            <a:endParaRPr lang="ru-RU" sz="1400" dirty="0"/>
          </a:p>
          <a:p>
            <a:r>
              <a:rPr lang="ru-RU" sz="1400" dirty="0" err="1"/>
              <a:t>Які</a:t>
            </a:r>
            <a:r>
              <a:rPr lang="ru-RU" sz="1400" dirty="0"/>
              <a:t> </a:t>
            </a:r>
            <a:r>
              <a:rPr lang="ru-RU" sz="1400" dirty="0" err="1"/>
              <a:t>саме</a:t>
            </a:r>
            <a:r>
              <a:rPr lang="ru-RU" sz="1400" dirty="0"/>
              <a:t> </a:t>
            </a:r>
            <a:r>
              <a:rPr lang="ru-RU" sz="1400" dirty="0" err="1"/>
              <a:t>фактори</a:t>
            </a:r>
            <a:r>
              <a:rPr lang="ru-RU" sz="1400" dirty="0"/>
              <a:t> (</a:t>
            </a:r>
            <a:r>
              <a:rPr lang="ru-RU" sz="1400" dirty="0" err="1"/>
              <a:t>сучасні</a:t>
            </a:r>
            <a:r>
              <a:rPr lang="ru-RU" sz="1400" dirty="0"/>
              <a:t>) </a:t>
            </a:r>
            <a:r>
              <a:rPr lang="ru-RU" sz="1400" dirty="0" err="1"/>
              <a:t>впливають</a:t>
            </a:r>
            <a:r>
              <a:rPr lang="ru-RU" sz="1400" dirty="0"/>
              <a:t> на </a:t>
            </a:r>
            <a:r>
              <a:rPr lang="ru-RU" sz="1400" dirty="0" err="1"/>
              <a:t>розвиток</a:t>
            </a:r>
            <a:r>
              <a:rPr lang="ru-RU" sz="1400" dirty="0"/>
              <a:t> </a:t>
            </a:r>
            <a:r>
              <a:rPr lang="ru-RU" sz="1400" dirty="0" err="1"/>
              <a:t>кар'єри</a:t>
            </a:r>
            <a:r>
              <a:rPr lang="ru-RU" sz="1400" dirty="0"/>
              <a:t> </a:t>
            </a:r>
            <a:r>
              <a:rPr lang="ru-RU" sz="1400" dirty="0" err="1"/>
              <a:t>особистості</a:t>
            </a:r>
            <a:r>
              <a:rPr lang="ru-RU" sz="1400" dirty="0"/>
              <a:t>? </a:t>
            </a:r>
          </a:p>
          <a:p>
            <a:r>
              <a:rPr lang="uk-UA" sz="1400" dirty="0"/>
              <a:t>Оскільки особистість – це явище соціальне, а соціальність полягає у тому, що вона є продуктом спілкування людей, то до основних факторів, що впливають на особистість та її поведінку, відносять: </a:t>
            </a:r>
            <a:endParaRPr lang="ru-RU" sz="1400" dirty="0"/>
          </a:p>
          <a:p>
            <a:r>
              <a:rPr lang="uk-UA" sz="1400" dirty="0"/>
              <a:t>На макрорівні – соціальні ( куди відносять ситуації, що складаються на ринку праці; правове забезпечення; національний менталітет та ін..,). </a:t>
            </a:r>
            <a:endParaRPr lang="ru-RU" sz="1400" dirty="0"/>
          </a:p>
          <a:p>
            <a:r>
              <a:rPr lang="uk-UA" sz="1400" dirty="0"/>
              <a:t>На </a:t>
            </a:r>
            <a:r>
              <a:rPr lang="uk-UA" sz="1400" dirty="0" err="1"/>
              <a:t>мікрорівні</a:t>
            </a:r>
            <a:r>
              <a:rPr lang="uk-UA" sz="1400" dirty="0"/>
              <a:t> - особистісні (природні властивості індивіда, його індивідуально </a:t>
            </a:r>
            <a:r>
              <a:rPr lang="uk-UA" sz="1400" dirty="0" err="1"/>
              <a:t>–психологічні</a:t>
            </a:r>
            <a:r>
              <a:rPr lang="uk-UA" sz="1400" dirty="0"/>
              <a:t> особливості; систему потреб, мотивів, інтересів; систему керування особистістю, її «Я – образ» </a:t>
            </a:r>
            <a:endParaRPr lang="ru-RU" sz="1400" dirty="0"/>
          </a:p>
          <a:p>
            <a:r>
              <a:rPr lang="uk-UA" sz="1400" dirty="0"/>
              <a:t>На </a:t>
            </a:r>
            <a:r>
              <a:rPr lang="uk-UA" sz="1400" dirty="0" err="1"/>
              <a:t>мезорівні</a:t>
            </a:r>
            <a:r>
              <a:rPr lang="uk-UA" sz="1400" dirty="0"/>
              <a:t> – інтегруючі (соціальний статус, рівень матеріальної забезпеченості, соціальні зв'язки індивіда, виховання, освіта, культурні традиції та ін..,) </a:t>
            </a:r>
            <a:endParaRPr lang="ru-RU" sz="1400" dirty="0"/>
          </a:p>
          <a:p>
            <a:r>
              <a:rPr lang="uk-UA" sz="1400" dirty="0"/>
              <a:t>Кожен з цих факторів вкладає свій внесок в формування та розвиток ділової кар'єри працівника, та відучу роль все частіше відводять інтеграційним факторам. </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663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96943" cy="6336703"/>
          </a:xfrm>
        </p:spPr>
        <p:txBody>
          <a:bodyPr>
            <a:normAutofit/>
          </a:bodyPr>
          <a:lstStyle/>
          <a:p>
            <a:r>
              <a:rPr lang="uk-UA" sz="1400" dirty="0"/>
              <a:t>Які якості особистості сприяють успішній кар'єрі? </a:t>
            </a:r>
            <a:endParaRPr lang="ru-RU" sz="1400" dirty="0"/>
          </a:p>
          <a:p>
            <a:r>
              <a:rPr lang="ru-RU" sz="1400" dirty="0" err="1"/>
              <a:t>Існують</a:t>
            </a:r>
            <a:r>
              <a:rPr lang="ru-RU" sz="1400" dirty="0"/>
              <a:t> </a:t>
            </a:r>
            <a:r>
              <a:rPr lang="ru-RU" sz="1400" dirty="0" err="1"/>
              <a:t>різні</a:t>
            </a:r>
            <a:r>
              <a:rPr lang="ru-RU" sz="1400" dirty="0"/>
              <a:t> думки на </a:t>
            </a:r>
            <a:r>
              <a:rPr lang="ru-RU" sz="1400" dirty="0" err="1"/>
              <a:t>рахунок</a:t>
            </a:r>
            <a:r>
              <a:rPr lang="ru-RU" sz="1400" dirty="0"/>
              <a:t> того, яке </a:t>
            </a:r>
            <a:r>
              <a:rPr lang="ru-RU" sz="1400" dirty="0" err="1"/>
              <a:t>значення</a:t>
            </a:r>
            <a:r>
              <a:rPr lang="ru-RU" sz="1400" dirty="0"/>
              <a:t> </a:t>
            </a:r>
            <a:r>
              <a:rPr lang="ru-RU" sz="1400" dirty="0" err="1"/>
              <a:t>мають</a:t>
            </a:r>
            <a:r>
              <a:rPr lang="ru-RU" sz="1400" dirty="0"/>
              <a:t> </a:t>
            </a:r>
            <a:r>
              <a:rPr lang="ru-RU" sz="1400" dirty="0" err="1"/>
              <a:t>особистісні</a:t>
            </a:r>
            <a:r>
              <a:rPr lang="ru-RU" sz="1400" dirty="0"/>
              <a:t> характеристики для </a:t>
            </a:r>
            <a:r>
              <a:rPr lang="ru-RU" sz="1400" dirty="0" err="1"/>
              <a:t>успішної</a:t>
            </a:r>
            <a:r>
              <a:rPr lang="ru-RU" sz="1400" dirty="0"/>
              <a:t> </a:t>
            </a:r>
            <a:r>
              <a:rPr lang="ru-RU" sz="1400" dirty="0" err="1"/>
              <a:t>кар'єри</a:t>
            </a:r>
            <a:r>
              <a:rPr lang="ru-RU" sz="1400" dirty="0"/>
              <a:t> (і, </a:t>
            </a:r>
            <a:r>
              <a:rPr lang="ru-RU" sz="1400" dirty="0" err="1"/>
              <a:t>отже</a:t>
            </a:r>
            <a:r>
              <a:rPr lang="ru-RU" sz="1400" dirty="0"/>
              <a:t>, для правильного </a:t>
            </a:r>
            <a:r>
              <a:rPr lang="ru-RU" sz="1400" dirty="0" err="1"/>
              <a:t>вибору</a:t>
            </a:r>
            <a:r>
              <a:rPr lang="ru-RU" sz="1400" dirty="0"/>
              <a:t> </a:t>
            </a:r>
            <a:r>
              <a:rPr lang="ru-RU" sz="1400" dirty="0" err="1"/>
              <a:t>професії</a:t>
            </a:r>
            <a:r>
              <a:rPr lang="ru-RU" sz="1400" dirty="0"/>
              <a:t> та </a:t>
            </a:r>
            <a:r>
              <a:rPr lang="ru-RU" sz="1400" dirty="0" err="1"/>
              <a:t>роботи</a:t>
            </a:r>
            <a:r>
              <a:rPr lang="ru-RU" sz="1400" dirty="0"/>
              <a:t>). </a:t>
            </a:r>
          </a:p>
          <a:p>
            <a:r>
              <a:rPr lang="uk-UA" sz="1400" dirty="0"/>
              <a:t>І необхідна правильна самооцінка своїх навичок і ділових рис, яка припускає знання себе, своєї сили, </a:t>
            </a:r>
            <a:r>
              <a:rPr lang="uk-UA" sz="1400" dirty="0" err="1"/>
              <a:t>слабкостей</a:t>
            </a:r>
            <a:r>
              <a:rPr lang="uk-UA" sz="1400" dirty="0"/>
              <a:t> та недоліків. Тільки за цієї умови можна правильно визначити цілі кар'єри.</a:t>
            </a:r>
            <a:endParaRPr lang="ru-RU" sz="1400" dirty="0"/>
          </a:p>
          <a:p>
            <a:r>
              <a:rPr lang="ru-RU" sz="1400" dirty="0" err="1"/>
              <a:t>Чи</a:t>
            </a:r>
            <a:r>
              <a:rPr lang="ru-RU" sz="1400" dirty="0"/>
              <a:t> </a:t>
            </a:r>
            <a:r>
              <a:rPr lang="ru-RU" sz="1400" dirty="0" err="1"/>
              <a:t>можна</a:t>
            </a:r>
            <a:r>
              <a:rPr lang="ru-RU" sz="1400" dirty="0"/>
              <a:t> </a:t>
            </a:r>
            <a:r>
              <a:rPr lang="ru-RU" sz="1400" dirty="0" err="1"/>
              <a:t>керувати</a:t>
            </a:r>
            <a:r>
              <a:rPr lang="ru-RU" sz="1400" dirty="0"/>
              <a:t> </a:t>
            </a:r>
            <a:r>
              <a:rPr lang="ru-RU" sz="1400" dirty="0" err="1"/>
              <a:t>процесом</a:t>
            </a:r>
            <a:r>
              <a:rPr lang="ru-RU" sz="1400" dirty="0"/>
              <a:t> </a:t>
            </a:r>
            <a:r>
              <a:rPr lang="ru-RU" sz="1400" dirty="0" err="1"/>
              <a:t>кар'єрного</a:t>
            </a:r>
            <a:r>
              <a:rPr lang="ru-RU" sz="1400" dirty="0"/>
              <a:t> росту? </a:t>
            </a:r>
            <a:r>
              <a:rPr lang="ru-RU" sz="1400" dirty="0" err="1"/>
              <a:t>Можна</a:t>
            </a:r>
            <a:r>
              <a:rPr lang="ru-RU" sz="1400" dirty="0"/>
              <a:t>, але при </a:t>
            </a:r>
            <a:r>
              <a:rPr lang="ru-RU" sz="1400" dirty="0" err="1"/>
              <a:t>цьому</a:t>
            </a:r>
            <a:r>
              <a:rPr lang="ru-RU" sz="1400" dirty="0"/>
              <a:t> </a:t>
            </a:r>
            <a:r>
              <a:rPr lang="ru-RU" sz="1400" dirty="0" err="1"/>
              <a:t>необхідно</a:t>
            </a:r>
            <a:r>
              <a:rPr lang="ru-RU" sz="1400" dirty="0"/>
              <a:t> </a:t>
            </a:r>
            <a:r>
              <a:rPr lang="ru-RU" sz="1400" dirty="0" err="1"/>
              <a:t>керуватися</a:t>
            </a:r>
            <a:r>
              <a:rPr lang="ru-RU" sz="1400" dirty="0"/>
              <a:t> </a:t>
            </a:r>
            <a:r>
              <a:rPr lang="ru-RU" sz="1400" dirty="0" err="1"/>
              <a:t>наступними</a:t>
            </a:r>
            <a:r>
              <a:rPr lang="ru-RU" sz="1400" dirty="0"/>
              <a:t> </a:t>
            </a:r>
            <a:r>
              <a:rPr lang="ru-RU" sz="1400" dirty="0" err="1"/>
              <a:t>життєвими</a:t>
            </a:r>
            <a:r>
              <a:rPr lang="ru-RU" sz="1400" dirty="0"/>
              <a:t> правилами:</a:t>
            </a:r>
          </a:p>
          <a:p>
            <a:r>
              <a:rPr lang="uk-UA" sz="1400" dirty="0"/>
              <a:t> - не втрачати час на роботу з безініціативним, неперспективним начальником, а зробиться потрібним ініціативному, оперативному керівнику;</a:t>
            </a:r>
            <a:endParaRPr lang="ru-RU" sz="1400" dirty="0"/>
          </a:p>
          <a:p>
            <a:r>
              <a:rPr lang="uk-UA" sz="1400" dirty="0"/>
              <a:t> - розширювати свої знання, здобувати нові навички;</a:t>
            </a:r>
            <a:endParaRPr lang="ru-RU" sz="1400" dirty="0"/>
          </a:p>
          <a:p>
            <a:r>
              <a:rPr lang="uk-UA" sz="1400" dirty="0"/>
              <a:t> - готувати себе до більш високооплачуваної посади, яка стає (або незабаром стане) вакантною;</a:t>
            </a:r>
            <a:endParaRPr lang="ru-RU" sz="1400" dirty="0"/>
          </a:p>
          <a:p>
            <a:r>
              <a:rPr lang="uk-UA" sz="1400" dirty="0"/>
              <a:t> - пізнавати й оцінювати інших людей, важливих для вашої кар'єри (батьків, членів своєї сім'ї, друзів);</a:t>
            </a:r>
            <a:endParaRPr lang="ru-RU" sz="1400" dirty="0"/>
          </a:p>
          <a:p>
            <a:r>
              <a:rPr lang="uk-UA" sz="1400" dirty="0"/>
              <a:t> - пам'ятати, що все в житті змінюється: ви, ваші знання і навички, ринок, організація, середовища, оцінити ці зміни - важлива для кар'єри якість;</a:t>
            </a:r>
            <a:endParaRPr lang="ru-RU" sz="1400" dirty="0"/>
          </a:p>
          <a:p>
            <a:r>
              <a:rPr lang="uk-UA" sz="1400" dirty="0"/>
              <a:t> - при оцінці і відборі кандидатів для висунення на вакантну посаду зазвичай користуються спеціальними методиками, які враховують систему ділових і особистісних характеристик, що охоплюють такі групи якостей:</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2220118"/>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27</TotalTime>
  <Words>6055</Words>
  <Application>Microsoft Office PowerPoint</Application>
  <PresentationFormat>Екран (4:3)</PresentationFormat>
  <Paragraphs>221</Paragraphs>
  <Slides>24</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24</vt:i4>
      </vt:variant>
    </vt:vector>
  </HeadingPairs>
  <TitlesOfParts>
    <vt:vector size="28" baseType="lpstr">
      <vt:lpstr>Georgia</vt:lpstr>
      <vt:lpstr>Times New Roman</vt:lpstr>
      <vt:lpstr>Trebuchet MS</vt:lpstr>
      <vt:lpstr>Воздушный поток</vt:lpstr>
      <vt:lpstr>Тема 1. Психологія працевлаштування та ділова кар’єра. Вибір професії та форми роботи.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Психологія працевлаштування та ділова кар’єра. Вибір професії та форми роботи. </dc:title>
  <dc:creator>Ann</dc:creator>
  <cp:lastModifiedBy>Viacheslav Tkachuk</cp:lastModifiedBy>
  <cp:revision>29</cp:revision>
  <dcterms:created xsi:type="dcterms:W3CDTF">2021-09-11T21:29:41Z</dcterms:created>
  <dcterms:modified xsi:type="dcterms:W3CDTF">2024-09-23T22:34:06Z</dcterms:modified>
</cp:coreProperties>
</file>