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660"/>
  </p:normalViewPr>
  <p:slideViewPr>
    <p:cSldViewPr snapToGrid="0">
      <p:cViewPr varScale="1">
        <p:scale>
          <a:sx n="71" d="100"/>
          <a:sy n="71" d="100"/>
        </p:scale>
        <p:origin x="41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1E7B32-0CDA-4C3D-A5B1-BF9524C67E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40DBC44-C052-485F-A4A1-6F2B907E48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D8477EE-C712-41BC-B233-00A430470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A8D65-A9B8-4BBD-9BAB-CB4C849AF828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9CF69F1-205B-4E84-A0C9-E2D82B17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738D4F2-91E3-4F3C-BFD0-6A500630A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FC199-8BA6-4A85-86AD-0B6A8363831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29499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DFA01C-BDB4-48CE-B24F-E4D42997D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F3AB6D0-2738-4C84-97B4-97B0E54772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FF87901-10BD-4082-BD36-2F4CEF406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A8D65-A9B8-4BBD-9BAB-CB4C849AF828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56C264B-1705-4493-BD27-085B2A982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BA8DE1-F30F-4352-AF92-20203B784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FC199-8BA6-4A85-86AD-0B6A8363831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03719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5C11356-86B2-4604-9CA5-F0D5297AE6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24AA835-11E6-43CE-BFA2-FF9AEABAD4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DD9FD56-D241-43B1-B5E5-55C440978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A8D65-A9B8-4BBD-9BAB-CB4C849AF828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2D792B6-83F3-4C69-8A3F-B1DAC44F8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AA258F-2590-4EDA-887B-DEDB72FC5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FC199-8BA6-4A85-86AD-0B6A8363831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32534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9318F1-DCD9-4971-BA10-2323974B0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4C9D0B-7834-4F94-AD6E-E0B037C9C1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4A0A93E-AFE9-4CB9-9C20-4707B2E40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A8D65-A9B8-4BBD-9BAB-CB4C849AF828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CE7CCC6-A666-449E-90D6-BA33C1E05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20F235E-675D-4E11-B4D7-A56684F66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FC199-8BA6-4A85-86AD-0B6A8363831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084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C5614-6062-4ABD-88D8-123F9FC49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19F0FF9-F4B1-470A-87AC-B3E35E3352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27BBEA5-3EDE-4955-BE89-93DDD513A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A8D65-A9B8-4BBD-9BAB-CB4C849AF828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403B7B-8082-4CF9-9214-F97E992EC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89EF8D-3DDB-4DFB-8DB6-93495B139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FC199-8BA6-4A85-86AD-0B6A8363831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11312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1A80F7-AC9A-45FC-8702-C42962C63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FEBE5B-26AB-4110-A2FD-D94DB9BCAF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69E7CAD-AD01-49C0-A707-3FE3105DCC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2FA14ED-5F46-4008-AF4E-7B9A284A7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A8D65-A9B8-4BBD-9BAB-CB4C849AF828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91893B4-F017-4800-88D4-04743ED06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1E55704-8B0D-44F0-9DB4-7F5E0D9A0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FC199-8BA6-4A85-86AD-0B6A8363831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90141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CBDF5B-BC50-40F4-BFB9-11542C515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8A890F1-3E6B-49C7-A51A-6E764B1F74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6E3E7F8-F202-4C6F-A43E-F7C6F01D96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6B9DAAD-C410-48BD-B9CF-E939547092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246C04F-0F7C-4DA4-A055-EA8515A7A2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86274B8-845B-4AB5-8754-C6EFEEEF1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A8D65-A9B8-4BBD-9BAB-CB4C849AF828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63821D8-9E57-4B46-8BE3-E5F885592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FB5252F-3777-43BF-9BD4-D4D55E113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FC199-8BA6-4A85-86AD-0B6A8363831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5615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2A7F4C-C6C0-451E-A57C-850AC7A3E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D32E758-BCAB-46C7-B4EF-39AEB31E2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A8D65-A9B8-4BBD-9BAB-CB4C849AF828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9EA060D-75E1-4FBE-8028-BBD5397A5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5427081-594F-4ACD-8341-CD867C216D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FC199-8BA6-4A85-86AD-0B6A8363831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59997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24F5DC5-8DE8-4FE1-AE39-1106F3544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A8D65-A9B8-4BBD-9BAB-CB4C849AF828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9298CFB-512B-4F79-BB95-BCE67450A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1BBCD1A-D9DA-4A87-9AB5-54123C765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FC199-8BA6-4A85-86AD-0B6A8363831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84792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26A9CD-76D6-4506-811B-0F53147FE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8CAEC1-3CD4-4397-8BB3-405522A5E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EC312BE-3276-45B3-9E83-BC8E613277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3640C39-9D78-4BC3-A688-5129AB17E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A8D65-A9B8-4BBD-9BAB-CB4C849AF828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B3052B7-8541-4E45-9C11-316CCCEA9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C524690-6EE5-45E0-845D-D11928DA1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FC199-8BA6-4A85-86AD-0B6A8363831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29273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82394C-F347-4B8A-9382-E0A005487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D7DAFDE-4588-4493-A557-8D107AF667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E104393-1727-49FA-A198-8201F04417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717F82B-E1B5-4DE1-A6FF-47F203202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A8D65-A9B8-4BBD-9BAB-CB4C849AF828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68BD91E-5CB7-44B9-AFA5-38B17F4C6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8BA0C62-4B5F-41C1-A49B-981320F51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FC199-8BA6-4A85-86AD-0B6A8363831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1687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CD228E-B1FE-46A5-BA4B-F984229AAB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C489FB9-5B66-49D3-837E-02B51C5CA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E10AD8-11F5-4360-9117-F199B8AE0E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A8D65-A9B8-4BBD-9BAB-CB4C849AF828}" type="datetimeFigureOut">
              <a:rPr lang="uk-UA" smtClean="0"/>
              <a:t>28.11.2022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15ABF5E-E690-4405-88D6-3087A56AE5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DD77437-18EF-47F4-A594-DC5703FC13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FC199-8BA6-4A85-86AD-0B6A8363831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33103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25B8994-3DE4-2B18-26CD-A8094A84410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8904" b="13404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9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4D5E11-DA0E-447D-A624-437FF301E9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22021" y="3231931"/>
            <a:ext cx="3852041" cy="1834056"/>
          </a:xfrm>
        </p:spPr>
        <p:txBody>
          <a:bodyPr>
            <a:normAutofit/>
          </a:bodyPr>
          <a:lstStyle/>
          <a:p>
            <a:r>
              <a:rPr lang="uk-UA" sz="4000" dirty="0"/>
              <a:t>Встановлення внутрішніх цін на підприємстві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951CA26-B17A-45E9-9FD8-63C4469E0A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82910" y="5242675"/>
            <a:ext cx="4330262" cy="683284"/>
          </a:xfrm>
        </p:spPr>
        <p:txBody>
          <a:bodyPr>
            <a:normAutofit/>
          </a:bodyPr>
          <a:lstStyle/>
          <a:p>
            <a:r>
              <a:rPr lang="uk-UA" sz="2000" dirty="0"/>
              <a:t>Практичне заняття з навчальної дисципліни «Контролінг»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9555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3C9B0DC-890E-417C-A051-BB39864055D9}"/>
              </a:ext>
            </a:extLst>
          </p:cNvPr>
          <p:cNvSpPr/>
          <p:nvPr/>
        </p:nvSpPr>
        <p:spPr>
          <a:xfrm>
            <a:off x="1204857" y="793067"/>
            <a:ext cx="1003688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15900" algn="just">
              <a:spcAft>
                <a:spcPts val="0"/>
              </a:spcAft>
              <a:tabLst>
                <a:tab pos="685800" algn="l"/>
              </a:tabLs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Задача 1.</a:t>
            </a:r>
            <a:endParaRPr lang="uk-UA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15900" algn="just">
              <a:spcAft>
                <a:spcPts val="0"/>
              </a:spcAft>
              <a:tabLst>
                <a:tab pos="6858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підприємстві з послідовними технічним зв’язком 3 структурних підрозділи. Підприємство випускає 1 види продукції.</a:t>
            </a:r>
          </a:p>
          <a:p>
            <a:pPr indent="215900" algn="just">
              <a:spcAft>
                <a:spcPts val="0"/>
              </a:spcAft>
              <a:tabLst>
                <a:tab pos="6858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 І цеху виготовляється 2 види проміжної продукції (А і В); у ІІ підрозділі, якій є споживачем продукції підрозділу І, напівфабрикати А і В підлягають додатковій обробці і надаються у ІІІ підрозділ, де з них складають 1 види кінцевої продукції (2А+1В).</a:t>
            </a:r>
          </a:p>
          <a:p>
            <a:pPr indent="215900" algn="just">
              <a:spcAft>
                <a:spcPts val="0"/>
              </a:spcAft>
              <a:tabLst>
                <a:tab pos="6858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Плановий обсяг реалізації кінцевої продукції 140 тис. од., плановий чистий дохід від реалізації 532 тис. грн. Вартість матеріалів, які витрачаються в І підрозділі на продукцію А 500 тис. грн., на продукцію В – 300 тис. грн., програма випуску і планова собівартість напівфабрикатів, які виходять з І підрозділу: продукція А - 280 тис. од., 2,50 грн., В </a:t>
            </a:r>
            <a:r>
              <a:rPr lang="uk-UA">
                <a:latin typeface="Times New Roman" panose="02020603050405020304" pitchFamily="18" charset="0"/>
                <a:ea typeface="Times New Roman" panose="02020603050405020304" pitchFamily="18" charset="0"/>
              </a:rPr>
              <a:t>- 140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тис од., 3,20 грн.</a:t>
            </a:r>
          </a:p>
          <a:p>
            <a:pPr indent="215900" algn="just">
              <a:spcAft>
                <a:spcPts val="0"/>
              </a:spcAft>
              <a:tabLst>
                <a:tab pos="6858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Планові додані витрати ІІ підрозділу – 805 тис. грн., у </a:t>
            </a:r>
            <a:r>
              <a:rPr lang="uk-UA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т.ч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на продукцію А – 308 тис. грн. В – 497 тис. грн.</a:t>
            </a:r>
          </a:p>
          <a:p>
            <a:pPr indent="215900" algn="just">
              <a:spcAft>
                <a:spcPts val="0"/>
              </a:spcAft>
              <a:tabLst>
                <a:tab pos="6858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Планова виробнича собівартість одиниці кінцевої продукції 15 грн.</a:t>
            </a:r>
          </a:p>
          <a:p>
            <a:pPr indent="215900" algn="just">
              <a:spcAft>
                <a:spcPts val="0"/>
              </a:spcAft>
              <a:tabLst>
                <a:tab pos="6858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Прибуток до розподілу 15% від чистого прибутку.</a:t>
            </a:r>
          </a:p>
          <a:p>
            <a:pPr indent="215900" algn="just">
              <a:spcAft>
                <a:spcPts val="0"/>
              </a:spcAft>
              <a:tabLst>
                <a:tab pos="6858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Планова сума адміністративних витрати і витрати на збут складають 11 грн. на одиницю продукції.</a:t>
            </a:r>
          </a:p>
          <a:p>
            <a:pPr indent="215900" algn="just">
              <a:spcAft>
                <a:spcPts val="0"/>
              </a:spcAft>
              <a:tabLst>
                <a:tab pos="6858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Знайти: планові внутрішні ціни для кожного підрозділу, та прибуток кожного з підрозділів у разі збільшення виробництва кінцевої продукції на 12%, якщо додані витрати на 1 продукції у підрозділах не змінилися.</a:t>
            </a:r>
          </a:p>
        </p:txBody>
      </p:sp>
    </p:spTree>
    <p:extLst>
      <p:ext uri="{BB962C8B-B14F-4D97-AF65-F5344CB8AC3E}">
        <p14:creationId xmlns:p14="http://schemas.microsoft.com/office/powerpoint/2010/main" val="3154793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D0CC6CA-477C-43C2-BF4A-D64ADBD932B0}"/>
              </a:ext>
            </a:extLst>
          </p:cNvPr>
          <p:cNvSpPr txBox="1"/>
          <p:nvPr/>
        </p:nvSpPr>
        <p:spPr>
          <a:xfrm>
            <a:off x="763794" y="1871831"/>
            <a:ext cx="1083295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uk-UA" dirty="0"/>
              <a:t>Знайдемо суму планового прибутку до розподілу між підрозділами (за умовою 15% від планового чистого прибутку).</a:t>
            </a:r>
          </a:p>
          <a:p>
            <a:pPr algn="ctr"/>
            <a:endParaRPr lang="uk-UA" dirty="0"/>
          </a:p>
          <a:p>
            <a:pPr algn="ctr"/>
            <a:r>
              <a:rPr lang="uk-UA" dirty="0"/>
              <a:t>Чистий прибуток плановий = Чистий дохід – Виробнича собівартість реалізованої продукції – </a:t>
            </a:r>
          </a:p>
          <a:p>
            <a:pPr algn="ctr"/>
            <a:r>
              <a:rPr lang="uk-UA" dirty="0"/>
              <a:t> - Адміністративні витрати – Витрати на збут – Податок на прибуток = </a:t>
            </a:r>
          </a:p>
          <a:p>
            <a:pPr algn="ctr"/>
            <a:r>
              <a:rPr lang="uk-UA" dirty="0"/>
              <a:t>= (Чистий дохід – (ВС1+АВ1+ВЗ1)*Обсяг реалізації)*0,82 = </a:t>
            </a:r>
          </a:p>
          <a:p>
            <a:pPr algn="ctr"/>
            <a:r>
              <a:rPr lang="uk-UA" dirty="0"/>
              <a:t>= (5 320 000 – (15+11)*140 000)*0,82= 1 377 600 грн.</a:t>
            </a:r>
          </a:p>
          <a:p>
            <a:pPr algn="ctr"/>
            <a:endParaRPr lang="uk-UA" dirty="0"/>
          </a:p>
          <a:p>
            <a:pPr algn="ctr"/>
            <a:r>
              <a:rPr lang="uk-UA" dirty="0"/>
              <a:t>Плановий прибуток до розподілу між підрозділами = 1 377 600*0,15 = </a:t>
            </a:r>
            <a:r>
              <a:rPr lang="uk-UA" b="1" dirty="0"/>
              <a:t>206 640 грн.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69425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7DD900D-AB0B-4DA0-B341-90A006DA2E03}"/>
              </a:ext>
            </a:extLst>
          </p:cNvPr>
          <p:cNvSpPr txBox="1"/>
          <p:nvPr/>
        </p:nvSpPr>
        <p:spPr>
          <a:xfrm>
            <a:off x="1561651" y="268940"/>
            <a:ext cx="9068697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2. Знайдемо критерій розподілу планового прибутку між підрозділами</a:t>
            </a:r>
          </a:p>
          <a:p>
            <a:pPr algn="ctr"/>
            <a:r>
              <a:rPr lang="en-US" dirty="0" err="1"/>
              <a:t>q</a:t>
            </a:r>
            <a:r>
              <a:rPr lang="en-US" sz="1400" dirty="0" err="1"/>
              <a:t>p</a:t>
            </a:r>
            <a:r>
              <a:rPr lang="en-US" dirty="0"/>
              <a:t> = </a:t>
            </a:r>
            <a:r>
              <a:rPr lang="uk-UA" dirty="0"/>
              <a:t>Прибуток до розподілу / Сума доданих витрат всіх підрозділів</a:t>
            </a:r>
          </a:p>
          <a:p>
            <a:pPr algn="ctr"/>
            <a:endParaRPr lang="uk-UA" dirty="0"/>
          </a:p>
          <a:p>
            <a:pPr algn="ctr"/>
            <a:r>
              <a:rPr lang="uk-UA" dirty="0"/>
              <a:t>Додані витрати 1 підрозділу на пр. А = Виробнича собівартість А 1 п.*Обсяг випуску –</a:t>
            </a:r>
          </a:p>
          <a:p>
            <a:pPr algn="ctr"/>
            <a:r>
              <a:rPr lang="uk-UA" dirty="0"/>
              <a:t> - Матеріальні витрати на А = 2,5 * 280 000 – 500 000 = 200 000 грн.</a:t>
            </a:r>
          </a:p>
          <a:p>
            <a:pPr algn="ctr"/>
            <a:r>
              <a:rPr lang="uk-UA" dirty="0"/>
              <a:t>Додані витрати 1 підрозділу на пр. В = Виробнича собівартість В 1 п. * Обсяг випуску –</a:t>
            </a:r>
          </a:p>
          <a:p>
            <a:pPr marL="285750" indent="-285750" algn="ctr">
              <a:buFontTx/>
              <a:buChar char="-"/>
            </a:pPr>
            <a:r>
              <a:rPr lang="uk-UA" dirty="0"/>
              <a:t>Матеріальні витрати на В = 3,2*140 000 – 300 000 = 148 000 грн.</a:t>
            </a:r>
          </a:p>
          <a:p>
            <a:pPr algn="ctr"/>
            <a:r>
              <a:rPr lang="uk-UA" dirty="0"/>
              <a:t>Разом додані витрати 1 підрозділу </a:t>
            </a:r>
            <a:r>
              <a:rPr lang="uk-UA" b="1" dirty="0"/>
              <a:t>348 000 грн.</a:t>
            </a:r>
          </a:p>
          <a:p>
            <a:pPr algn="ctr"/>
            <a:endParaRPr lang="uk-UA" dirty="0"/>
          </a:p>
          <a:p>
            <a:pPr algn="ctr"/>
            <a:r>
              <a:rPr lang="uk-UA" dirty="0"/>
              <a:t>Додані витрати 2 підрозділу = </a:t>
            </a:r>
            <a:r>
              <a:rPr lang="uk-UA" b="1" dirty="0"/>
              <a:t>805 000 грн</a:t>
            </a:r>
            <a:r>
              <a:rPr lang="uk-UA" dirty="0"/>
              <a:t>. (за умовою)</a:t>
            </a:r>
          </a:p>
          <a:p>
            <a:pPr algn="ctr"/>
            <a:endParaRPr lang="uk-UA" dirty="0"/>
          </a:p>
          <a:p>
            <a:pPr algn="ctr"/>
            <a:r>
              <a:rPr lang="uk-UA" dirty="0"/>
              <a:t>Додані витрати 3 підрозділу = (Виробнича собівартість кінцевої продукції – Виробнича собівартість А 2 підрозділі * 2 – Виробнича собівартість В 2 підрозділу) * Обсяг випуску</a:t>
            </a:r>
          </a:p>
          <a:p>
            <a:pPr algn="ctr"/>
            <a:r>
              <a:rPr lang="uk-UA" dirty="0"/>
              <a:t>Виробнича собівартість А 2 підрозділі = Виробнича собівартість А 1 підрозділі +</a:t>
            </a:r>
          </a:p>
          <a:p>
            <a:pPr algn="ctr"/>
            <a:r>
              <a:rPr lang="uk-UA" dirty="0"/>
              <a:t>+ (Додані витрати на продукцію А 2 підрозділу/Обсяг випуску) =</a:t>
            </a:r>
          </a:p>
          <a:p>
            <a:pPr algn="ctr"/>
            <a:r>
              <a:rPr lang="uk-UA" dirty="0"/>
              <a:t>2,5 + (308 000 / 280 000) =2,5+1,1 = 3,6 грн.</a:t>
            </a:r>
          </a:p>
          <a:p>
            <a:pPr algn="ctr"/>
            <a:r>
              <a:rPr lang="uk-UA" dirty="0"/>
              <a:t>Виробнича собівартість В 2 підрозділі = Виробнича собівартість В 1 підрозділі +</a:t>
            </a:r>
          </a:p>
          <a:p>
            <a:pPr algn="ctr"/>
            <a:r>
              <a:rPr lang="uk-UA" dirty="0"/>
              <a:t>+ (Додані витрати на продукцію В 2 підрозділу/Обсяг випуску) =</a:t>
            </a:r>
          </a:p>
          <a:p>
            <a:pPr algn="ctr"/>
            <a:r>
              <a:rPr lang="uk-UA" dirty="0"/>
              <a:t>= 3,2 + (497 000 / 140 000) = 3,2+3,55=6,75 грн.</a:t>
            </a:r>
          </a:p>
          <a:p>
            <a:pPr algn="ctr"/>
            <a:r>
              <a:rPr lang="uk-UA" dirty="0"/>
              <a:t>Додані витрати 3 підрозділу = (15 – 3,6*2 – 6,75)*140 000 = </a:t>
            </a:r>
            <a:r>
              <a:rPr lang="uk-UA" b="1" dirty="0"/>
              <a:t>147 000 грн.</a:t>
            </a:r>
          </a:p>
          <a:p>
            <a:pPr algn="ctr"/>
            <a:endParaRPr lang="uk-UA" b="1" dirty="0"/>
          </a:p>
          <a:p>
            <a:pPr algn="ctr"/>
            <a:r>
              <a:rPr lang="uk-UA" b="1" dirty="0"/>
              <a:t>Критерій розподілу = 206 640 / (348 000 + 805 000 + 147 000) = 206 640 / 1 300 000 =</a:t>
            </a:r>
          </a:p>
          <a:p>
            <a:pPr algn="ctr"/>
            <a:r>
              <a:rPr lang="uk-UA" b="1" dirty="0"/>
              <a:t>= 0,159</a:t>
            </a:r>
          </a:p>
        </p:txBody>
      </p:sp>
    </p:spTree>
    <p:extLst>
      <p:ext uri="{BB962C8B-B14F-4D97-AF65-F5344CB8AC3E}">
        <p14:creationId xmlns:p14="http://schemas.microsoft.com/office/powerpoint/2010/main" val="3990496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D4E5D81-015A-4237-B68C-399C8D5215BC}"/>
              </a:ext>
            </a:extLst>
          </p:cNvPr>
          <p:cNvSpPr txBox="1"/>
          <p:nvPr/>
        </p:nvSpPr>
        <p:spPr>
          <a:xfrm>
            <a:off x="1421802" y="796065"/>
            <a:ext cx="934839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3. Розрахунок планових внутрішніх цін для підрозділів </a:t>
            </a:r>
          </a:p>
          <a:p>
            <a:pPr algn="ctr"/>
            <a:r>
              <a:rPr lang="uk-UA" dirty="0"/>
              <a:t>ВЦ</a:t>
            </a:r>
            <a:r>
              <a:rPr lang="en-US" i="1" dirty="0"/>
              <a:t>n</a:t>
            </a:r>
            <a:r>
              <a:rPr lang="uk-UA" dirty="0"/>
              <a:t> =  ВЦ</a:t>
            </a:r>
            <a:r>
              <a:rPr lang="en-US" i="1" dirty="0"/>
              <a:t>n</a:t>
            </a:r>
            <a:r>
              <a:rPr lang="uk-UA" i="1" dirty="0"/>
              <a:t>-1 </a:t>
            </a:r>
            <a:r>
              <a:rPr lang="uk-UA" dirty="0"/>
              <a:t>+ ДВ</a:t>
            </a:r>
            <a:r>
              <a:rPr lang="en-US" i="1" dirty="0"/>
              <a:t>n</a:t>
            </a:r>
            <a:r>
              <a:rPr lang="uk-UA" i="1" dirty="0"/>
              <a:t> </a:t>
            </a:r>
            <a:r>
              <a:rPr lang="uk-UA" dirty="0"/>
              <a:t>+</a:t>
            </a:r>
            <a:r>
              <a:rPr lang="uk-UA" i="1" dirty="0"/>
              <a:t> </a:t>
            </a:r>
            <a:r>
              <a:rPr lang="uk-UA" dirty="0"/>
              <a:t>П</a:t>
            </a:r>
            <a:r>
              <a:rPr lang="en-US" i="1" dirty="0"/>
              <a:t>n</a:t>
            </a:r>
            <a:endParaRPr lang="uk-UA" i="1" dirty="0"/>
          </a:p>
          <a:p>
            <a:pPr algn="just"/>
            <a:r>
              <a:rPr lang="uk-UA" dirty="0"/>
              <a:t>де ВЦ</a:t>
            </a:r>
            <a:r>
              <a:rPr lang="en-US" i="1" dirty="0"/>
              <a:t>n</a:t>
            </a:r>
            <a:r>
              <a:rPr lang="uk-UA" i="1" dirty="0"/>
              <a:t> – </a:t>
            </a:r>
            <a:r>
              <a:rPr lang="uk-UA" dirty="0"/>
              <a:t>внутрішня ціна </a:t>
            </a:r>
            <a:r>
              <a:rPr lang="en-US" i="1" dirty="0"/>
              <a:t>n</a:t>
            </a:r>
            <a:r>
              <a:rPr lang="uk-UA" dirty="0"/>
              <a:t>-го підрозділу</a:t>
            </a:r>
          </a:p>
          <a:p>
            <a:pPr algn="just"/>
            <a:r>
              <a:rPr lang="uk-UA" dirty="0"/>
              <a:t>ВЦ</a:t>
            </a:r>
            <a:r>
              <a:rPr lang="en-US" i="1" dirty="0"/>
              <a:t>n</a:t>
            </a:r>
            <a:r>
              <a:rPr lang="uk-UA" i="1" dirty="0"/>
              <a:t>-1 </a:t>
            </a:r>
            <a:r>
              <a:rPr lang="uk-UA" dirty="0"/>
              <a:t>– внутрішня ціна підрозділу-постачальника</a:t>
            </a:r>
          </a:p>
          <a:p>
            <a:pPr algn="just"/>
            <a:r>
              <a:rPr lang="uk-UA" dirty="0"/>
              <a:t>ДВ</a:t>
            </a:r>
            <a:r>
              <a:rPr lang="en-US" i="1" dirty="0"/>
              <a:t>n</a:t>
            </a:r>
            <a:r>
              <a:rPr lang="uk-UA" i="1" dirty="0"/>
              <a:t> </a:t>
            </a:r>
            <a:r>
              <a:rPr lang="uk-UA" dirty="0"/>
              <a:t>– додані витрати </a:t>
            </a:r>
            <a:r>
              <a:rPr lang="en-US" i="1" dirty="0"/>
              <a:t>n</a:t>
            </a:r>
            <a:r>
              <a:rPr lang="uk-UA" dirty="0"/>
              <a:t>-го підрозділу</a:t>
            </a:r>
          </a:p>
          <a:p>
            <a:pPr algn="just"/>
            <a:r>
              <a:rPr lang="uk-UA" dirty="0"/>
              <a:t>П</a:t>
            </a:r>
            <a:r>
              <a:rPr lang="en-US" i="1" dirty="0"/>
              <a:t>n</a:t>
            </a:r>
            <a:r>
              <a:rPr lang="uk-UA" i="1" dirty="0"/>
              <a:t> </a:t>
            </a:r>
            <a:r>
              <a:rPr lang="uk-UA" dirty="0"/>
              <a:t>– прибуток </a:t>
            </a:r>
            <a:r>
              <a:rPr lang="en-US" i="1" dirty="0"/>
              <a:t>n</a:t>
            </a:r>
            <a:r>
              <a:rPr lang="uk-UA" dirty="0"/>
              <a:t>-го підрозділу</a:t>
            </a:r>
          </a:p>
          <a:p>
            <a:pPr algn="ctr"/>
            <a:r>
              <a:rPr lang="uk-UA" dirty="0"/>
              <a:t>П</a:t>
            </a:r>
            <a:r>
              <a:rPr lang="en-US" i="1" dirty="0"/>
              <a:t>n</a:t>
            </a:r>
            <a:r>
              <a:rPr lang="uk-UA" i="1" dirty="0"/>
              <a:t> = </a:t>
            </a:r>
            <a:r>
              <a:rPr lang="uk-UA" dirty="0"/>
              <a:t>ДВ</a:t>
            </a:r>
            <a:r>
              <a:rPr lang="en-US" i="1" dirty="0"/>
              <a:t>n</a:t>
            </a:r>
            <a:r>
              <a:rPr lang="uk-UA" dirty="0"/>
              <a:t>* Критерій розподілу (</a:t>
            </a:r>
            <a:r>
              <a:rPr lang="en-US" dirty="0" err="1"/>
              <a:t>q</a:t>
            </a:r>
            <a:r>
              <a:rPr lang="en-US" sz="1400" dirty="0" err="1"/>
              <a:t>p</a:t>
            </a:r>
            <a:r>
              <a:rPr lang="uk-UA" dirty="0"/>
              <a:t>)</a:t>
            </a:r>
          </a:p>
          <a:p>
            <a:pPr algn="ctr"/>
            <a:r>
              <a:rPr lang="uk-UA" dirty="0"/>
              <a:t>ВЦ1А= (Матеріальні витрати А + Додані витрати А + Додані витрати А * Критерій розподілу)/ Випуск продукції = </a:t>
            </a:r>
          </a:p>
          <a:p>
            <a:pPr algn="ctr"/>
            <a:r>
              <a:rPr lang="uk-UA" dirty="0"/>
              <a:t>(500 000 + 200 000 + 200 000* 0,159)/280 000 = </a:t>
            </a:r>
            <a:r>
              <a:rPr lang="uk-UA" b="1" dirty="0"/>
              <a:t>2,61 грн.</a:t>
            </a:r>
          </a:p>
          <a:p>
            <a:pPr algn="ctr"/>
            <a:r>
              <a:rPr lang="uk-UA" dirty="0"/>
              <a:t>ВЦ1В= (Матеріальні витрати В + Додані витрати В + Додані витрати В * Критерій розподілу)/ Випуск продукції = </a:t>
            </a:r>
          </a:p>
          <a:p>
            <a:pPr algn="ctr"/>
            <a:r>
              <a:rPr lang="uk-UA" dirty="0"/>
              <a:t>(300 000 + 148 000 + 148 000*0,159)/140 000 = </a:t>
            </a:r>
            <a:r>
              <a:rPr lang="uk-UA" b="1" dirty="0"/>
              <a:t>3,37 грн.</a:t>
            </a:r>
          </a:p>
          <a:p>
            <a:pPr algn="ctr"/>
            <a:endParaRPr lang="uk-UA" dirty="0"/>
          </a:p>
          <a:p>
            <a:pPr algn="ctr"/>
            <a:r>
              <a:rPr lang="uk-UA" dirty="0"/>
              <a:t>ВЦ2А = 2,61 + (308 000 + 308 000*0,159)/280 000 = </a:t>
            </a:r>
            <a:r>
              <a:rPr lang="uk-UA" b="1" dirty="0"/>
              <a:t>3,88 грн.</a:t>
            </a:r>
          </a:p>
          <a:p>
            <a:pPr algn="ctr"/>
            <a:r>
              <a:rPr lang="uk-UA" dirty="0"/>
              <a:t>ВЦ2В = 3,37 +(497 000 + 497 000*0,159)/140 000 = </a:t>
            </a:r>
            <a:r>
              <a:rPr lang="uk-UA" b="1" dirty="0"/>
              <a:t>7,48 грн.</a:t>
            </a:r>
          </a:p>
          <a:p>
            <a:pPr algn="ctr"/>
            <a:endParaRPr lang="uk-UA" dirty="0"/>
          </a:p>
          <a:p>
            <a:pPr algn="ctr"/>
            <a:r>
              <a:rPr lang="uk-UA" dirty="0"/>
              <a:t>ВЦ3кп = 3,88*2+7,48+(147 000 + 147 000*0,159)/ 140 000 = </a:t>
            </a:r>
            <a:r>
              <a:rPr lang="uk-UA" b="1" dirty="0"/>
              <a:t>16,46 грн.</a:t>
            </a:r>
          </a:p>
        </p:txBody>
      </p:sp>
    </p:spTree>
    <p:extLst>
      <p:ext uri="{BB962C8B-B14F-4D97-AF65-F5344CB8AC3E}">
        <p14:creationId xmlns:p14="http://schemas.microsoft.com/office/powerpoint/2010/main" val="2849200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A4638DE-D12C-4BBB-8F0D-289E158267CE}"/>
              </a:ext>
            </a:extLst>
          </p:cNvPr>
          <p:cNvSpPr txBox="1"/>
          <p:nvPr/>
        </p:nvSpPr>
        <p:spPr>
          <a:xfrm>
            <a:off x="1344706" y="1043492"/>
            <a:ext cx="920854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4. Визначення фактичного прибутку підрозділів при збільшенні обсягу виробництва на 12%.</a:t>
            </a:r>
          </a:p>
          <a:p>
            <a:endParaRPr lang="uk-UA" dirty="0"/>
          </a:p>
          <a:p>
            <a:pPr algn="ctr"/>
            <a:r>
              <a:rPr lang="uk-UA" dirty="0"/>
              <a:t>Прибуток підрозділу 3 = (ВЦ3кп – ДВ31п – ВЦ2В – 2*ВЦ2А)*Фактичний обсяг випуску =</a:t>
            </a:r>
          </a:p>
          <a:p>
            <a:pPr algn="ctr"/>
            <a:r>
              <a:rPr lang="uk-UA" dirty="0"/>
              <a:t>= (16,46 – 147 000/140 000 – 7,48 – 2*3,88)*(140 000 * 1,12) = </a:t>
            </a:r>
            <a:r>
              <a:rPr lang="uk-UA" b="1" dirty="0"/>
              <a:t>26 656 грн.</a:t>
            </a:r>
          </a:p>
          <a:p>
            <a:endParaRPr lang="uk-UA" dirty="0"/>
          </a:p>
          <a:p>
            <a:pPr algn="ctr"/>
            <a:r>
              <a:rPr lang="uk-UA" dirty="0"/>
              <a:t>Прибуток підрозділу 2 = (ВЦ2А - ДВ21А – ВЦ1А)*Фактичний обсяг випуску А +</a:t>
            </a:r>
          </a:p>
          <a:p>
            <a:pPr algn="ctr"/>
            <a:r>
              <a:rPr lang="uk-UA" dirty="0"/>
              <a:t>+ (ВЦ2В - ДВ21В –ВЦ1В)*Фактичний обсяг випуску В =</a:t>
            </a:r>
          </a:p>
          <a:p>
            <a:pPr algn="ctr"/>
            <a:r>
              <a:rPr lang="uk-UA" dirty="0"/>
              <a:t>(3,88 – 308 000/280 000 – 2,61)*(140 000*1,12*2) +</a:t>
            </a:r>
          </a:p>
          <a:p>
            <a:pPr algn="ctr"/>
            <a:r>
              <a:rPr lang="uk-UA" dirty="0"/>
              <a:t>+ (7,48 – 497 000/140 000 – 3,37)*(140 000*1,12) =</a:t>
            </a:r>
          </a:p>
          <a:p>
            <a:pPr algn="ctr"/>
            <a:r>
              <a:rPr lang="uk-UA" dirty="0"/>
              <a:t>= 53 312 + 87 808= </a:t>
            </a:r>
            <a:r>
              <a:rPr lang="uk-UA" b="1" dirty="0"/>
              <a:t>141 120 грн.</a:t>
            </a:r>
          </a:p>
          <a:p>
            <a:pPr algn="ctr"/>
            <a:endParaRPr lang="uk-UA" dirty="0"/>
          </a:p>
          <a:p>
            <a:pPr algn="ctr"/>
            <a:r>
              <a:rPr lang="uk-UA" dirty="0"/>
              <a:t>Прибуток підрозділу 1 = (ВЦ1А – ДВ11А – МВ1А)*Фактичний обсяг випуску А +</a:t>
            </a:r>
          </a:p>
          <a:p>
            <a:pPr algn="ctr"/>
            <a:r>
              <a:rPr lang="uk-UA" dirty="0"/>
              <a:t>+ (ВЦ1В – ДВ11В –МВ1В)*Фактичний обсяг випуску В =</a:t>
            </a:r>
          </a:p>
          <a:p>
            <a:pPr algn="ctr"/>
            <a:r>
              <a:rPr lang="uk-UA" dirty="0"/>
              <a:t>= (2,61 – (200 000+500 000)/280 000)*(140 000*1,12 *2) +</a:t>
            </a:r>
          </a:p>
          <a:p>
            <a:pPr algn="ctr"/>
            <a:r>
              <a:rPr lang="uk-UA" dirty="0"/>
              <a:t>+ (3,37 – (300 000 +148 000)/140 000) * (140 000 *1,12) =</a:t>
            </a:r>
          </a:p>
          <a:p>
            <a:pPr algn="ctr"/>
            <a:r>
              <a:rPr lang="uk-UA" dirty="0"/>
              <a:t>= 34 496 + 26 656 = </a:t>
            </a:r>
            <a:r>
              <a:rPr lang="uk-UA" b="1" dirty="0"/>
              <a:t>61 152 грн.</a:t>
            </a:r>
          </a:p>
          <a:p>
            <a:pPr algn="ctr"/>
            <a:endParaRPr lang="uk-UA" b="1" dirty="0"/>
          </a:p>
          <a:p>
            <a:pPr algn="ctr"/>
            <a:r>
              <a:rPr lang="uk-UA" b="1" dirty="0"/>
              <a:t>Фактична сума прибутку до розподілу 228 928 грн.</a:t>
            </a:r>
          </a:p>
        </p:txBody>
      </p:sp>
    </p:spTree>
    <p:extLst>
      <p:ext uri="{BB962C8B-B14F-4D97-AF65-F5344CB8AC3E}">
        <p14:creationId xmlns:p14="http://schemas.microsoft.com/office/powerpoint/2010/main" val="1072785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9759D4B-D16F-4B23-9F70-1512A0E5030D}"/>
              </a:ext>
            </a:extLst>
          </p:cNvPr>
          <p:cNvSpPr txBox="1"/>
          <p:nvPr/>
        </p:nvSpPr>
        <p:spPr>
          <a:xfrm>
            <a:off x="1292710" y="946673"/>
            <a:ext cx="960657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/>
              <a:t>Задача для самостійного розв’язання</a:t>
            </a:r>
          </a:p>
          <a:p>
            <a:pPr algn="just"/>
            <a:endParaRPr lang="uk-UA" dirty="0"/>
          </a:p>
          <a:p>
            <a:pPr algn="just"/>
            <a:r>
              <a:rPr lang="uk-UA" dirty="0"/>
              <a:t>За умовами попередньої задачі визначити суму фактичного прибутку та вплив на нього факторів (доданих витрат та обсягу випуску), якщо випуск кінцевої продукції збільшився на 19%, а додані витрати на одиницю продукції зменшилися порівняно із запланованими у  підрозділі 1 на 2,3%, у підрозділі 2 на 1,9%, у підрозділі 3 на 4,5%.</a:t>
            </a:r>
          </a:p>
          <a:p>
            <a:pPr algn="just"/>
            <a:endParaRPr lang="uk-UA" dirty="0"/>
          </a:p>
          <a:p>
            <a:pPr algn="just"/>
            <a:r>
              <a:rPr lang="uk-UA" dirty="0"/>
              <a:t>Визначити фактичний прибуток та вплив на нього факторів, якщо динаміка була негативною з цим же значенням.</a:t>
            </a:r>
          </a:p>
        </p:txBody>
      </p:sp>
    </p:spTree>
    <p:extLst>
      <p:ext uri="{BB962C8B-B14F-4D97-AF65-F5344CB8AC3E}">
        <p14:creationId xmlns:p14="http://schemas.microsoft.com/office/powerpoint/2010/main" val="28626186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</TotalTime>
  <Words>1096</Words>
  <Application>Microsoft Office PowerPoint</Application>
  <PresentationFormat>Широкоэкранный</PresentationFormat>
  <Paragraphs>80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Тема Office</vt:lpstr>
      <vt:lpstr>Встановлення внутрішніх цін на підприємстві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Встановлення внутрішніх цін на підприємстві</dc:title>
  <dc:creator>Катерина Бужимська</dc:creator>
  <cp:lastModifiedBy>Катерина Бужимська</cp:lastModifiedBy>
  <cp:revision>29</cp:revision>
  <dcterms:created xsi:type="dcterms:W3CDTF">2022-11-25T06:03:56Z</dcterms:created>
  <dcterms:modified xsi:type="dcterms:W3CDTF">2022-11-28T08:32:32Z</dcterms:modified>
</cp:coreProperties>
</file>