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78" r:id="rId25"/>
    <p:sldId id="279" r:id="rId26"/>
    <p:sldId id="280" r:id="rId27"/>
    <p:sldId id="282" r:id="rId28"/>
    <p:sldId id="284" r:id="rId29"/>
    <p:sldId id="286" r:id="rId30"/>
    <p:sldId id="287" r:id="rId31"/>
    <p:sldId id="288" r:id="rId32"/>
    <p:sldId id="289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9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4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0156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540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3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1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036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1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22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71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2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43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83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53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50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4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DDB87-5352-4539-945A-A559CDF972C9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45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755-17" TargetMode="External"/><Relationship Id="rId2" Type="http://schemas.openxmlformats.org/officeDocument/2006/relationships/hyperlink" Target="https://zakon.rada.gov.ua/laws/show/2456-17#n200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51851"/>
            <a:ext cx="7766936" cy="4495882"/>
          </a:xfrm>
        </p:spPr>
        <p:txBody>
          <a:bodyPr/>
          <a:lstStyle/>
          <a:p>
            <a:pPr algn="just"/>
            <a:r>
              <a:rPr lang="uk-UA" b="1" dirty="0">
                <a:solidFill>
                  <a:schemeClr val="tx1"/>
                </a:solidFill>
              </a:rPr>
              <a:t>Тема 6.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Державний бюджет, його призначення та роль в </a:t>
            </a:r>
            <a:r>
              <a:rPr lang="uk-UA" b="1" dirty="0" smtClean="0">
                <a:solidFill>
                  <a:schemeClr val="tx1"/>
                </a:solidFill>
              </a:rPr>
              <a:t>суспільстві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1.	Сутність бюджету та державного бюджету, його моделі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2.	Принципи побудови та функції державного бюджету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3.	Бюджетна класифікація, її призначення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4.	Поняття доходів державного бюджету, їх класифікація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5.	Поняття видатків державного бюджету, їх класифікація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6.	Показники, що характеризують стан бюджету (бюджетна рівновага, бюджетний профіцит, бюджетний дефіцит)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590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273" y="358419"/>
            <a:ext cx="8342000" cy="3827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17909" y="4725198"/>
            <a:ext cx="848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допомогою різноманітних інструментів (податки, збори, дотації) держава перерозподіляє ВВП та національне багатство, забезпечуючи таким чином, втручання в процеси суспільного відтворення з метою реалізації соціальної політики та досягнення економічної стабільності.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29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/>
              <a:t>3. Бюджетна класифікація, її призначення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uk-UA" dirty="0"/>
              <a:t>Бюджетна класифікація пов’язана з необхідністю ефективного управління бюджетом, а саме для:</a:t>
            </a:r>
            <a:endParaRPr lang="ru-RU" dirty="0"/>
          </a:p>
          <a:p>
            <a:r>
              <a:rPr lang="uk-UA" dirty="0"/>
              <a:t>•	складання і виконання державного та місцевих бюджетів;</a:t>
            </a:r>
            <a:endParaRPr lang="ru-RU" dirty="0"/>
          </a:p>
          <a:p>
            <a:r>
              <a:rPr lang="uk-UA" dirty="0"/>
              <a:t>•	звітування про їх виконання;</a:t>
            </a:r>
            <a:endParaRPr lang="ru-RU" dirty="0"/>
          </a:p>
          <a:p>
            <a:r>
              <a:rPr lang="uk-UA" dirty="0"/>
              <a:t>•	здійснення контролю за фінансовою діяльністю органів влади;</a:t>
            </a:r>
            <a:endParaRPr lang="ru-RU" dirty="0"/>
          </a:p>
          <a:p>
            <a:r>
              <a:rPr lang="uk-UA" dirty="0"/>
              <a:t>•	проведення фінансового аналізу;</a:t>
            </a:r>
            <a:endParaRPr lang="ru-RU" dirty="0"/>
          </a:p>
          <a:p>
            <a:r>
              <a:rPr lang="uk-UA" dirty="0"/>
              <a:t>•	забезпечення загальнодержавної і міжнародної порівнянності бюджетних показників</a:t>
            </a:r>
            <a:endParaRPr lang="ru-RU" dirty="0"/>
          </a:p>
          <a:p>
            <a:r>
              <a:rPr lang="uk-UA" dirty="0"/>
              <a:t>Основі об’єкти бюджетної класифікації, вплив на які має велике значення в соціально-економічному розвитку держави в цілому представлені на рис.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279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7233" y="431689"/>
            <a:ext cx="3041437" cy="482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3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Доходи </a:t>
            </a:r>
            <a:r>
              <a:rPr lang="ru-RU" dirty="0"/>
              <a:t>бюджету </a:t>
            </a:r>
            <a:r>
              <a:rPr lang="ru-RU" dirty="0" err="1"/>
              <a:t>класифікуються</a:t>
            </a:r>
            <a:r>
              <a:rPr lang="ru-RU" dirty="0"/>
              <a:t> за такими </a:t>
            </a:r>
            <a:r>
              <a:rPr lang="ru-RU" dirty="0" err="1"/>
              <a:t>розділами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;</a:t>
            </a:r>
          </a:p>
          <a:p>
            <a:r>
              <a:rPr lang="ru-RU" dirty="0"/>
              <a:t>3)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капіталом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трансферти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Податковими</a:t>
            </a:r>
            <a:r>
              <a:rPr lang="ru-RU" dirty="0"/>
              <a:t> </a:t>
            </a:r>
            <a:r>
              <a:rPr lang="ru-RU" dirty="0" err="1"/>
              <a:t>надходженнями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загальнодержавні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Неподатковими</a:t>
            </a:r>
            <a:r>
              <a:rPr lang="ru-RU" dirty="0" smtClean="0"/>
              <a:t> </a:t>
            </a:r>
            <a:r>
              <a:rPr lang="ru-RU" dirty="0" err="1"/>
              <a:t>надходженнями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:</a:t>
            </a:r>
          </a:p>
          <a:p>
            <a:r>
              <a:rPr lang="ru-RU" dirty="0"/>
              <a:t>1)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платежі</a:t>
            </a:r>
            <a:r>
              <a:rPr lang="ru-RU" dirty="0"/>
              <a:t>,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2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Трансферти</a:t>
            </a:r>
            <a:r>
              <a:rPr lang="ru-RU" dirty="0"/>
              <a:t> -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держав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на </a:t>
            </a:r>
            <a:r>
              <a:rPr lang="ru-RU" dirty="0" err="1"/>
              <a:t>безоплатній</a:t>
            </a:r>
            <a:r>
              <a:rPr lang="ru-RU" dirty="0"/>
              <a:t> та </a:t>
            </a:r>
            <a:r>
              <a:rPr lang="ru-RU" dirty="0" err="1"/>
              <a:t>безповоротній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095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класифікуються</a:t>
            </a:r>
            <a:r>
              <a:rPr lang="ru-RU" dirty="0"/>
              <a:t> за:</a:t>
            </a:r>
          </a:p>
          <a:p>
            <a:r>
              <a:rPr lang="ru-RU" dirty="0"/>
              <a:t>1)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 (</a:t>
            </a:r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бюджету);</a:t>
            </a:r>
          </a:p>
          <a:p>
            <a:r>
              <a:rPr lang="ru-RU" dirty="0"/>
              <a:t>2) </a:t>
            </a:r>
            <a:r>
              <a:rPr lang="ru-RU" dirty="0" err="1"/>
              <a:t>ознакою</a:t>
            </a:r>
            <a:r>
              <a:rPr lang="ru-RU" dirty="0"/>
              <a:t> головного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(</a:t>
            </a:r>
            <a:r>
              <a:rPr lang="ru-RU" dirty="0" err="1"/>
              <a:t>відомча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бюджету);</a:t>
            </a:r>
          </a:p>
          <a:p>
            <a:r>
              <a:rPr lang="ru-RU" dirty="0"/>
              <a:t>3) </a:t>
            </a:r>
            <a:r>
              <a:rPr lang="ru-RU" dirty="0" err="1"/>
              <a:t>функціями</a:t>
            </a:r>
            <a:r>
              <a:rPr lang="ru-RU" dirty="0"/>
              <a:t>,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(</a:t>
            </a: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використовується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програмно-цільового</a:t>
            </a:r>
            <a:r>
              <a:rPr lang="ru-RU" dirty="0"/>
              <a:t> методу у бюджетному </a:t>
            </a:r>
            <a:r>
              <a:rPr lang="ru-RU" dirty="0" err="1"/>
              <a:t>процесі</a:t>
            </a:r>
            <a:r>
              <a:rPr lang="ru-RU" dirty="0"/>
              <a:t>. </a:t>
            </a:r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державного бюджету (</a:t>
            </a:r>
            <a:r>
              <a:rPr lang="ru-RU" dirty="0" err="1"/>
              <a:t>місцевого</a:t>
            </a:r>
            <a:r>
              <a:rPr lang="ru-RU" dirty="0"/>
              <a:t> бюджету)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місцевим</a:t>
            </a:r>
            <a:r>
              <a:rPr lang="ru-RU" dirty="0"/>
              <a:t> </a:t>
            </a:r>
            <a:r>
              <a:rPr lang="ru-RU" dirty="0" err="1"/>
              <a:t>фінансовим</a:t>
            </a:r>
            <a:r>
              <a:rPr lang="ru-RU" dirty="0"/>
              <a:t> органом) за </a:t>
            </a:r>
            <a:r>
              <a:rPr lang="ru-RU" dirty="0" err="1"/>
              <a:t>пропозиціями</a:t>
            </a:r>
            <a:r>
              <a:rPr lang="ru-RU" dirty="0"/>
              <a:t>, </a:t>
            </a:r>
            <a:r>
              <a:rPr lang="ru-RU" dirty="0" err="1"/>
              <a:t>поданими</a:t>
            </a:r>
            <a:r>
              <a:rPr lang="ru-RU" dirty="0"/>
              <a:t>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розпорядниками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складання</a:t>
            </a:r>
            <a:r>
              <a:rPr lang="ru-RU" dirty="0"/>
              <a:t> проекту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(проекту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бюджет) у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запитах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шляхом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державного бюджету (</a:t>
            </a:r>
            <a:r>
              <a:rPr lang="ru-RU" dirty="0" err="1"/>
              <a:t>місцевого</a:t>
            </a:r>
            <a:r>
              <a:rPr lang="ru-RU" dirty="0"/>
              <a:t> бюджету) за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 у </a:t>
            </a:r>
            <a:r>
              <a:rPr lang="ru-RU" dirty="0" err="1"/>
              <a:t>законі</a:t>
            </a:r>
            <a:r>
              <a:rPr lang="ru-RU" dirty="0"/>
              <a:t>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рішенні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бюджет) і </a:t>
            </a:r>
            <a:r>
              <a:rPr lang="ru-RU" dirty="0" err="1"/>
              <a:t>може</a:t>
            </a:r>
            <a:r>
              <a:rPr lang="ru-RU" dirty="0"/>
              <a:t> бути уточнена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(</a:t>
            </a:r>
            <a:r>
              <a:rPr lang="ru-RU" dirty="0" err="1"/>
              <a:t>місцевого</a:t>
            </a:r>
            <a:r>
              <a:rPr lang="ru-RU" dirty="0"/>
              <a:t> бюджету) при </a:t>
            </a:r>
            <a:r>
              <a:rPr lang="ru-RU" dirty="0" err="1"/>
              <a:t>внесенні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855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бюджету </a:t>
            </a:r>
            <a:r>
              <a:rPr lang="ru-RU" dirty="0" err="1"/>
              <a:t>формується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програмної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бюджету, яка </a:t>
            </a:r>
            <a:r>
              <a:rPr lang="ru-RU" dirty="0" err="1"/>
              <a:t>затверджується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err="1"/>
              <a:t>Відомча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систематизації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за </a:t>
            </a:r>
            <a:r>
              <a:rPr lang="ru-RU" dirty="0" err="1"/>
              <a:t>ознакою</a:t>
            </a:r>
            <a:r>
              <a:rPr lang="ru-RU" dirty="0"/>
              <a:t> головного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відомча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державного бюджету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державного бюджету для </a:t>
            </a:r>
            <a:r>
              <a:rPr lang="ru-RU" dirty="0" err="1"/>
              <a:t>систематизації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(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з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) за </a:t>
            </a:r>
            <a:r>
              <a:rPr lang="ru-RU" dirty="0" err="1"/>
              <a:t>ознакою</a:t>
            </a:r>
            <a:r>
              <a:rPr lang="ru-RU" dirty="0"/>
              <a:t> головного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державного бюджету</a:t>
            </a:r>
            <a:r>
              <a:rPr lang="ru-RU" dirty="0" smtClean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відомчої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Казначейство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та </a:t>
            </a:r>
            <a:r>
              <a:rPr lang="ru-RU" dirty="0" err="1"/>
              <a:t>веде</a:t>
            </a:r>
            <a:r>
              <a:rPr lang="ru-RU" dirty="0"/>
              <a:t>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реєстр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одержувачів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7332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деталізації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розділи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систематизуються</a:t>
            </a:r>
            <a:r>
              <a:rPr lang="ru-RU" dirty="0"/>
              <a:t> </a:t>
            </a: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підрозділи</a:t>
            </a:r>
            <a:r>
              <a:rPr lang="ru-RU" dirty="0"/>
              <a:t> та </a:t>
            </a:r>
            <a:r>
              <a:rPr lang="ru-RU" dirty="0" err="1"/>
              <a:t>групи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конкретизуються</a:t>
            </a:r>
            <a:r>
              <a:rPr lang="ru-RU" dirty="0"/>
              <a:t> </a:t>
            </a: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Видатки</a:t>
            </a:r>
            <a:r>
              <a:rPr lang="ru-RU" dirty="0" smtClean="0"/>
              <a:t> </a:t>
            </a:r>
            <a:r>
              <a:rPr lang="ru-RU" dirty="0"/>
              <a:t>бюджету </a:t>
            </a:r>
            <a:r>
              <a:rPr lang="ru-RU" dirty="0" err="1"/>
              <a:t>класифікуються</a:t>
            </a:r>
            <a:r>
              <a:rPr lang="ru-RU" dirty="0"/>
              <a:t> за </a:t>
            </a:r>
            <a:r>
              <a:rPr lang="ru-RU" dirty="0" err="1"/>
              <a:t>економічною</a:t>
            </a:r>
            <a:r>
              <a:rPr lang="ru-RU" dirty="0"/>
              <a:t> характеристикою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проведенні</a:t>
            </a:r>
            <a:r>
              <a:rPr lang="ru-RU" dirty="0"/>
              <a:t> (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бюджету).</a:t>
            </a:r>
          </a:p>
          <a:p>
            <a:r>
              <a:rPr lang="ru-RU" dirty="0"/>
              <a:t>За </a:t>
            </a:r>
            <a:r>
              <a:rPr lang="ru-RU" dirty="0" err="1"/>
              <a:t>економічною</a:t>
            </a:r>
            <a:r>
              <a:rPr lang="ru-RU" dirty="0"/>
              <a:t> </a:t>
            </a:r>
            <a:r>
              <a:rPr lang="ru-RU" dirty="0" err="1"/>
              <a:t>класифікацією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бюджету </a:t>
            </a:r>
            <a:r>
              <a:rPr lang="ru-RU" dirty="0" err="1"/>
              <a:t>видатки</a:t>
            </a:r>
            <a:r>
              <a:rPr lang="ru-RU" dirty="0"/>
              <a:t> бюджету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поточні</a:t>
            </a:r>
            <a:r>
              <a:rPr lang="ru-RU" dirty="0"/>
              <a:t> та </a:t>
            </a:r>
            <a:r>
              <a:rPr lang="ru-RU" dirty="0" err="1"/>
              <a:t>капітальні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Класифікація</a:t>
            </a:r>
            <a:r>
              <a:rPr lang="ru-RU" b="1" dirty="0" smtClean="0"/>
              <a:t> </a:t>
            </a:r>
            <a:r>
              <a:rPr lang="ru-RU" b="1" dirty="0" err="1"/>
              <a:t>кредитування</a:t>
            </a:r>
            <a:r>
              <a:rPr lang="ru-RU" b="1" dirty="0"/>
              <a:t> бюджету </a:t>
            </a:r>
            <a:r>
              <a:rPr lang="ru-RU" dirty="0" err="1"/>
              <a:t>систематизує</a:t>
            </a:r>
            <a:r>
              <a:rPr lang="ru-RU" dirty="0"/>
              <a:t> </a:t>
            </a:r>
            <a:r>
              <a:rPr lang="ru-RU" dirty="0" err="1"/>
              <a:t>кредитування</a:t>
            </a:r>
            <a:r>
              <a:rPr lang="ru-RU" dirty="0"/>
              <a:t> бюджету за типом </a:t>
            </a:r>
            <a:r>
              <a:rPr lang="ru-RU" dirty="0" err="1"/>
              <a:t>позичальника</a:t>
            </a:r>
            <a:r>
              <a:rPr lang="ru-RU" dirty="0"/>
              <a:t> та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кредитування</a:t>
            </a:r>
            <a:r>
              <a:rPr lang="ru-RU" dirty="0"/>
              <a:t> на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з бюджету і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до бюджету.</a:t>
            </a:r>
          </a:p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(</a:t>
            </a:r>
            <a:r>
              <a:rPr lang="ru-RU" dirty="0" err="1"/>
              <a:t>видатків</a:t>
            </a:r>
            <a:r>
              <a:rPr lang="ru-RU" dirty="0"/>
              <a:t>) бюджету </a:t>
            </a:r>
            <a:r>
              <a:rPr lang="ru-RU" dirty="0" err="1"/>
              <a:t>виділяються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(</a:t>
            </a:r>
            <a:r>
              <a:rPr lang="ru-RU" dirty="0" err="1"/>
              <a:t>видатки</a:t>
            </a:r>
            <a:r>
              <a:rPr lang="ru-RU" dirty="0"/>
              <a:t>) </a:t>
            </a:r>
            <a:r>
              <a:rPr lang="ru-RU" dirty="0" err="1"/>
              <a:t>споживання</a:t>
            </a:r>
            <a:r>
              <a:rPr lang="ru-RU" dirty="0"/>
              <a:t> і </a:t>
            </a:r>
            <a:r>
              <a:rPr lang="ru-RU" dirty="0" err="1"/>
              <a:t>витрати</a:t>
            </a:r>
            <a:r>
              <a:rPr lang="ru-RU" dirty="0"/>
              <a:t> (</a:t>
            </a:r>
            <a:r>
              <a:rPr lang="ru-RU" dirty="0" err="1"/>
              <a:t>видатки</a:t>
            </a:r>
            <a:r>
              <a:rPr lang="ru-RU" dirty="0"/>
              <a:t>)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847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бюджету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дефіциту</a:t>
            </a:r>
            <a:r>
              <a:rPr lang="ru-RU" dirty="0"/>
              <a:t> бюджету, і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витрачання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утворилися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профіциту</a:t>
            </a:r>
            <a:r>
              <a:rPr lang="ru-RU" dirty="0"/>
              <a:t> бюджету.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погашення</a:t>
            </a:r>
            <a:r>
              <a:rPr lang="ru-RU" dirty="0"/>
              <a:t> боргу належать до складу </a:t>
            </a:r>
            <a:r>
              <a:rPr lang="ru-RU" dirty="0" err="1"/>
              <a:t>фінансування</a:t>
            </a:r>
            <a:r>
              <a:rPr lang="ru-RU" dirty="0"/>
              <a:t> бюджету.</a:t>
            </a:r>
          </a:p>
          <a:p>
            <a:pPr marL="0" indent="0">
              <a:buNone/>
            </a:pP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/>
              <a:t>бюджету </a:t>
            </a:r>
            <a:r>
              <a:rPr lang="ru-RU" dirty="0" err="1"/>
              <a:t>класифікується</a:t>
            </a:r>
            <a:r>
              <a:rPr lang="ru-RU" dirty="0"/>
              <a:t> за:</a:t>
            </a:r>
          </a:p>
          <a:p>
            <a:r>
              <a:rPr lang="ru-RU" dirty="0"/>
              <a:t>1) типом кредитора (за </a:t>
            </a:r>
            <a:r>
              <a:rPr lang="ru-RU" dirty="0" err="1"/>
              <a:t>категоріями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);</a:t>
            </a:r>
          </a:p>
          <a:p>
            <a:r>
              <a:rPr lang="ru-RU" dirty="0"/>
              <a:t>2) типом </a:t>
            </a:r>
            <a:r>
              <a:rPr lang="ru-RU" dirty="0" err="1"/>
              <a:t>боргового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(за </a:t>
            </a:r>
            <a:r>
              <a:rPr lang="ru-RU" dirty="0" err="1"/>
              <a:t>засобами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фінансування</a:t>
            </a:r>
            <a:r>
              <a:rPr lang="ru-RU" dirty="0"/>
              <a:t> бюджету).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250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4.	Поняття доходів державного бюджету, їх класифікація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Бюджетним</a:t>
            </a:r>
            <a:r>
              <a:rPr lang="ru-RU" dirty="0" smtClean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/>
              <a:t>доходи бюджету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 smtClean="0"/>
              <a:t>податкові</a:t>
            </a:r>
            <a:r>
              <a:rPr lang="ru-RU" dirty="0"/>
              <a:t>, </a:t>
            </a:r>
            <a:r>
              <a:rPr lang="ru-RU" dirty="0" err="1"/>
              <a:t>неподаткові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на </a:t>
            </a:r>
            <a:r>
              <a:rPr lang="ru-RU" dirty="0" err="1"/>
              <a:t>безповоротній</a:t>
            </a:r>
            <a:r>
              <a:rPr lang="ru-RU" dirty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, </a:t>
            </a:r>
            <a:r>
              <a:rPr lang="ru-RU" dirty="0" err="1" smtClean="0"/>
              <a:t>справляння</a:t>
            </a:r>
            <a:r>
              <a:rPr lang="ru-RU" dirty="0" smtClean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 smtClean="0"/>
              <a:t>трансферти</a:t>
            </a:r>
            <a:r>
              <a:rPr lang="ru-RU" dirty="0"/>
              <a:t>, плату за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адміністративних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/>
              <a:t>установ</a:t>
            </a:r>
            <a:r>
              <a:rPr lang="ru-RU" dirty="0"/>
              <a:t>).</a:t>
            </a:r>
          </a:p>
          <a:p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бюджетному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 smtClean="0"/>
              <a:t>дотичні</a:t>
            </a:r>
            <a:r>
              <a:rPr lang="ru-RU" dirty="0" smtClean="0"/>
              <a:t> </a:t>
            </a:r>
            <a:r>
              <a:rPr lang="ru-RU" dirty="0" err="1"/>
              <a:t>поняття</a:t>
            </a:r>
            <a:r>
              <a:rPr lang="ru-RU" dirty="0"/>
              <a:t> як «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», «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»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не є доходами, </a:t>
            </a:r>
            <a:r>
              <a:rPr lang="ru-RU" dirty="0" err="1"/>
              <a:t>однак</a:t>
            </a:r>
            <a:r>
              <a:rPr lang="ru-RU" dirty="0"/>
              <a:t> є </a:t>
            </a:r>
            <a:r>
              <a:rPr lang="ru-RU" dirty="0" err="1"/>
              <a:t>фінансовими</a:t>
            </a:r>
            <a:r>
              <a:rPr lang="ru-RU" dirty="0"/>
              <a:t> ресурсами і </a:t>
            </a:r>
            <a:r>
              <a:rPr lang="ru-RU" dirty="0" smtClean="0"/>
              <a:t>належать </a:t>
            </a:r>
            <a:r>
              <a:rPr lang="ru-RU" dirty="0"/>
              <a:t>до </a:t>
            </a:r>
            <a:r>
              <a:rPr lang="ru-RU" dirty="0" err="1"/>
              <a:t>категорії</a:t>
            </a:r>
            <a:r>
              <a:rPr lang="ru-RU" dirty="0"/>
              <a:t> «</a:t>
            </a:r>
            <a:r>
              <a:rPr lang="ru-RU" dirty="0" err="1"/>
              <a:t>надходження</a:t>
            </a:r>
            <a:r>
              <a:rPr lang="ru-RU" dirty="0" smtClean="0"/>
              <a:t>».</a:t>
            </a:r>
          </a:p>
          <a:p>
            <a:r>
              <a:rPr lang="ru-RU" dirty="0" err="1"/>
              <a:t>Н</a:t>
            </a:r>
            <a:r>
              <a:rPr lang="ru-RU" dirty="0" err="1" smtClean="0"/>
              <a:t>адходження</a:t>
            </a:r>
            <a:r>
              <a:rPr lang="ru-RU" dirty="0" smtClean="0"/>
              <a:t> </a:t>
            </a:r>
            <a:r>
              <a:rPr lang="ru-RU" dirty="0"/>
              <a:t>бюджету - доходи бюджету,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до бюджету,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(</a:t>
            </a:r>
            <a:r>
              <a:rPr lang="ru-RU" dirty="0" err="1"/>
              <a:t>місцевих</a:t>
            </a:r>
            <a:r>
              <a:rPr lang="ru-RU" dirty="0"/>
              <a:t>) </a:t>
            </a:r>
            <a:r>
              <a:rPr lang="ru-RU" dirty="0" err="1"/>
              <a:t>запозичень</a:t>
            </a:r>
            <a:r>
              <a:rPr lang="ru-RU" dirty="0"/>
              <a:t>,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 державного майна (</a:t>
            </a:r>
            <a:r>
              <a:rPr lang="ru-RU" dirty="0" err="1"/>
              <a:t>щодо</a:t>
            </a:r>
            <a:r>
              <a:rPr lang="ru-RU" dirty="0"/>
              <a:t> державного бюджету),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депозитів</a:t>
            </a:r>
            <a:r>
              <a:rPr lang="ru-RU" dirty="0"/>
              <a:t>,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продажу/</a:t>
            </a:r>
            <a:r>
              <a:rPr lang="ru-RU" dirty="0" err="1"/>
              <a:t>пред'явлення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564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– доходи. Вони </a:t>
            </a:r>
            <a:r>
              <a:rPr lang="ru-RU" dirty="0" err="1" smtClean="0"/>
              <a:t>класифікуються</a:t>
            </a:r>
            <a:r>
              <a:rPr lang="ru-RU" dirty="0" smtClean="0"/>
              <a:t> </a:t>
            </a:r>
            <a:r>
              <a:rPr lang="ru-RU" dirty="0"/>
              <a:t>за такими </a:t>
            </a:r>
            <a:r>
              <a:rPr lang="ru-RU" dirty="0" err="1"/>
              <a:t>розділами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–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/>
              <a:t>загальнодержавні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 smtClean="0"/>
              <a:t>збори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 smtClean="0"/>
              <a:t>відповідно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 err="1"/>
              <a:t>законодавства</a:t>
            </a:r>
            <a:r>
              <a:rPr lang="ru-RU" dirty="0"/>
              <a:t>, є </a:t>
            </a:r>
            <a:r>
              <a:rPr lang="ru-RU" dirty="0" err="1"/>
              <a:t>обов’язковими</a:t>
            </a:r>
            <a:r>
              <a:rPr lang="ru-RU" dirty="0"/>
              <a:t> до </a:t>
            </a:r>
            <a:r>
              <a:rPr lang="ru-RU" dirty="0" err="1"/>
              <a:t>сплати</a:t>
            </a:r>
            <a:r>
              <a:rPr lang="ru-RU" dirty="0"/>
              <a:t> в межах </a:t>
            </a:r>
            <a:r>
              <a:rPr lang="ru-RU" dirty="0" err="1" smtClean="0"/>
              <a:t>адміністративно-територіальних</a:t>
            </a:r>
            <a:r>
              <a:rPr lang="ru-RU" dirty="0" smtClean="0"/>
              <a:t> </a:t>
            </a:r>
            <a:r>
              <a:rPr lang="ru-RU" dirty="0" err="1"/>
              <a:t>одиниць</a:t>
            </a:r>
            <a:r>
              <a:rPr lang="ru-RU" dirty="0"/>
              <a:t> та </a:t>
            </a:r>
            <a:r>
              <a:rPr lang="ru-RU" dirty="0" err="1"/>
              <a:t>зараховуються</a:t>
            </a:r>
            <a:r>
              <a:rPr lang="ru-RU" dirty="0"/>
              <a:t> до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).</a:t>
            </a:r>
          </a:p>
          <a:p>
            <a:r>
              <a:rPr lang="ru-RU" dirty="0"/>
              <a:t>2)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–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 smtClean="0"/>
              <a:t>підприємницької</a:t>
            </a:r>
            <a:r>
              <a:rPr lang="ru-RU" dirty="0"/>
              <a:t> </a:t>
            </a:r>
            <a:r>
              <a:rPr lang="ru-RU" dirty="0" err="1" smtClean="0"/>
              <a:t>діяльності</a:t>
            </a:r>
            <a:r>
              <a:rPr lang="ru-RU" dirty="0"/>
              <a:t>,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платежі</a:t>
            </a:r>
            <a:r>
              <a:rPr lang="ru-RU" dirty="0"/>
              <a:t>,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/>
              <a:t>діяльності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.</a:t>
            </a:r>
          </a:p>
          <a:p>
            <a:r>
              <a:rPr lang="ru-RU" dirty="0"/>
              <a:t>3)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капіталом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трансферти</a:t>
            </a:r>
            <a:r>
              <a:rPr lang="ru-RU" dirty="0"/>
              <a:t> –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держав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на </a:t>
            </a:r>
            <a:r>
              <a:rPr lang="ru-RU" dirty="0" err="1"/>
              <a:t>безоплатній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безповоротній</a:t>
            </a:r>
            <a:r>
              <a:rPr lang="ru-RU" dirty="0" smtClean="0"/>
              <a:t> </a:t>
            </a:r>
            <a:r>
              <a:rPr lang="ru-RU" dirty="0" err="1"/>
              <a:t>основі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Доходи, як і бюджет у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поділяються</a:t>
            </a:r>
            <a:r>
              <a:rPr lang="ru-RU" dirty="0"/>
              <a:t> на доходи </a:t>
            </a:r>
            <a:r>
              <a:rPr lang="ru-RU" dirty="0" err="1"/>
              <a:t>загального</a:t>
            </a:r>
            <a:r>
              <a:rPr lang="ru-RU" dirty="0"/>
              <a:t> і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/>
              <a:t>фондів</a:t>
            </a:r>
            <a:r>
              <a:rPr lang="ru-RU" dirty="0"/>
              <a:t>. Склад </a:t>
            </a:r>
            <a:r>
              <a:rPr lang="ru-RU" dirty="0" err="1"/>
              <a:t>доходів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 smtClean="0"/>
              <a:t>визначений</a:t>
            </a:r>
            <a:r>
              <a:rPr lang="ru-RU" dirty="0"/>
              <a:t> </a:t>
            </a:r>
            <a:r>
              <a:rPr lang="ru-RU" dirty="0" err="1" smtClean="0"/>
              <a:t>статтею</a:t>
            </a:r>
            <a:r>
              <a:rPr lang="ru-RU" dirty="0" smtClean="0"/>
              <a:t> </a:t>
            </a:r>
            <a:r>
              <a:rPr lang="ru-RU" dirty="0"/>
              <a:t>29 Бюджетного кодексу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3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1.	Сутність бюджету та державного бюджету, його </a:t>
            </a:r>
            <a:r>
              <a:rPr lang="uk-UA" dirty="0" smtClean="0">
                <a:solidFill>
                  <a:schemeClr val="tx1"/>
                </a:solidFill>
              </a:rPr>
              <a:t>моделі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/>
              <a:t>Походження слова «бюджет» пов’язують з </a:t>
            </a:r>
            <a:r>
              <a:rPr lang="uk-UA" dirty="0" err="1"/>
              <a:t>старофранцузьким</a:t>
            </a:r>
            <a:r>
              <a:rPr lang="uk-UA" dirty="0"/>
              <a:t> «</a:t>
            </a:r>
            <a:r>
              <a:rPr lang="uk-UA" dirty="0" err="1"/>
              <a:t>bougette</a:t>
            </a:r>
            <a:r>
              <a:rPr lang="uk-UA" dirty="0"/>
              <a:t>» ( в перекладі «малий мішок») або, рідше, голландським «</a:t>
            </a:r>
            <a:r>
              <a:rPr lang="uk-UA" dirty="0" err="1"/>
              <a:t>boge</a:t>
            </a:r>
            <a:r>
              <a:rPr lang="uk-UA" dirty="0"/>
              <a:t>» (в перекладі «вигин, склепіння, житло»), що підкреслює його певний </a:t>
            </a:r>
            <a:r>
              <a:rPr lang="uk-UA" dirty="0" err="1"/>
              <a:t>акумулюючий</a:t>
            </a:r>
            <a:r>
              <a:rPr lang="uk-UA" dirty="0"/>
              <a:t> характер.</a:t>
            </a:r>
            <a:r>
              <a:rPr lang="ru-RU" dirty="0"/>
              <a:t> </a:t>
            </a:r>
            <a:endParaRPr lang="ru-RU" dirty="0" smtClean="0"/>
          </a:p>
          <a:p>
            <a:r>
              <a:rPr lang="uk-UA" b="1" dirty="0"/>
              <a:t>Бюджет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•	за </a:t>
            </a:r>
            <a:r>
              <a:rPr lang="uk-UA" i="1" dirty="0"/>
              <a:t>матеріальним змістом</a:t>
            </a:r>
            <a:r>
              <a:rPr lang="uk-UA" dirty="0"/>
              <a:t> є фондом грошових коштів, сформованого з певною метою;</a:t>
            </a:r>
            <a:endParaRPr lang="ru-RU" dirty="0"/>
          </a:p>
          <a:p>
            <a:r>
              <a:rPr lang="uk-UA" dirty="0"/>
              <a:t>•	як </a:t>
            </a:r>
            <a:r>
              <a:rPr lang="uk-UA" i="1" dirty="0"/>
              <a:t>економічна категорія</a:t>
            </a:r>
            <a:r>
              <a:rPr lang="uk-UA" dirty="0"/>
              <a:t> відображає економічні відносини щодо формування і використання сформованого грошового фонду;</a:t>
            </a:r>
            <a:endParaRPr lang="ru-RU" dirty="0"/>
          </a:p>
          <a:p>
            <a:r>
              <a:rPr lang="uk-UA" dirty="0"/>
              <a:t>•	за </a:t>
            </a:r>
            <a:r>
              <a:rPr lang="uk-UA" i="1" dirty="0"/>
              <a:t>юридичною природою</a:t>
            </a:r>
            <a:r>
              <a:rPr lang="uk-UA" dirty="0"/>
              <a:t> є планом формування та використання фінансових ресурсів (доходів та витрат) протягом певного періоду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теорії публічних фінансів можна виділити наступні види бюджетів (</a:t>
            </a:r>
            <a:r>
              <a:rPr lang="uk-UA" dirty="0" smtClean="0"/>
              <a:t>рис)</a:t>
            </a:r>
            <a:endParaRPr lang="ru-RU" dirty="0"/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913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u="sng" dirty="0" err="1"/>
              <a:t>доходів</a:t>
            </a:r>
            <a:r>
              <a:rPr lang="ru-RU" u="sng" dirty="0"/>
              <a:t> </a:t>
            </a:r>
            <a:r>
              <a:rPr lang="ru-RU" u="sng" dirty="0" err="1"/>
              <a:t>загального</a:t>
            </a:r>
            <a:r>
              <a:rPr lang="ru-RU" u="sng" dirty="0"/>
              <a:t> фонду </a:t>
            </a:r>
            <a:r>
              <a:rPr lang="ru-RU" dirty="0"/>
              <a:t>Державного бюджету </a:t>
            </a:r>
            <a:r>
              <a:rPr lang="ru-RU" dirty="0" err="1"/>
              <a:t>України</a:t>
            </a:r>
            <a:r>
              <a:rPr lang="ru-RU" dirty="0"/>
              <a:t> (з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пунктом 1 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другої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67</a:t>
            </a:r>
            <a:r>
              <a:rPr lang="ru-RU" b="1" u="sng" baseline="30000" dirty="0">
                <a:hlinkClick r:id="rId2"/>
              </a:rPr>
              <a:t>-1</a:t>
            </a:r>
            <a:r>
              <a:rPr lang="ru-RU" dirty="0"/>
              <a:t> </a:t>
            </a:r>
            <a:r>
              <a:rPr lang="ru-RU" dirty="0" smtClean="0"/>
              <a:t>Бюджетного </a:t>
            </a:r>
            <a:r>
              <a:rPr lang="ru-RU" dirty="0"/>
              <a:t>Кодексу) належать</a:t>
            </a:r>
            <a:r>
              <a:rPr lang="ru-RU" dirty="0" smtClean="0"/>
              <a:t>:</a:t>
            </a:r>
          </a:p>
          <a:p>
            <a:pPr>
              <a:buAutoNum type="arabicParenR"/>
            </a:pPr>
            <a:r>
              <a:rPr lang="ru-RU" dirty="0" err="1" smtClean="0"/>
              <a:t>податок</a:t>
            </a:r>
            <a:r>
              <a:rPr lang="ru-RU" dirty="0" smtClean="0"/>
              <a:t> </a:t>
            </a:r>
            <a:r>
              <a:rPr lang="ru-RU" dirty="0"/>
              <a:t>на доходи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smtClean="0"/>
              <a:t>(у </a:t>
            </a:r>
            <a:r>
              <a:rPr lang="ru-RU" dirty="0" err="1" smtClean="0"/>
              <a:t>встановленому</a:t>
            </a:r>
            <a:r>
              <a:rPr lang="ru-RU" dirty="0" smtClean="0"/>
              <a:t> </a:t>
            </a:r>
            <a:r>
              <a:rPr lang="ru-RU" dirty="0" err="1" smtClean="0"/>
              <a:t>Бюджетним</a:t>
            </a:r>
            <a:r>
              <a:rPr lang="ru-RU" dirty="0" smtClean="0"/>
              <a:t> кодексом </a:t>
            </a:r>
            <a:r>
              <a:rPr lang="ru-RU" dirty="0" err="1" smtClean="0"/>
              <a:t>розмір</a:t>
            </a:r>
            <a:r>
              <a:rPr lang="uk-UA" dirty="0" smtClean="0"/>
              <a:t>і</a:t>
            </a:r>
            <a:r>
              <a:rPr lang="ru-RU" dirty="0" smtClean="0"/>
              <a:t>);</a:t>
            </a:r>
          </a:p>
          <a:p>
            <a:pPr>
              <a:buAutoNum type="arabicParenR"/>
            </a:pPr>
            <a:r>
              <a:rPr lang="ru-RU" dirty="0" err="1"/>
              <a:t>податок</a:t>
            </a:r>
            <a:r>
              <a:rPr lang="ru-RU" dirty="0"/>
              <a:t> на доходи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пасивних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депозитний</a:t>
            </a:r>
            <a:r>
              <a:rPr lang="ru-RU" dirty="0"/>
              <a:t> (</a:t>
            </a:r>
            <a:r>
              <a:rPr lang="ru-RU" dirty="0" err="1"/>
              <a:t>вкладний</a:t>
            </a:r>
            <a:r>
              <a:rPr lang="ru-RU" dirty="0"/>
              <a:t>) </a:t>
            </a:r>
            <a:r>
              <a:rPr lang="ru-RU" dirty="0" err="1"/>
              <a:t>банківський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, </a:t>
            </a:r>
            <a:r>
              <a:rPr lang="ru-RU" dirty="0" err="1"/>
              <a:t>процентів</a:t>
            </a:r>
            <a:r>
              <a:rPr lang="ru-RU" dirty="0"/>
              <a:t> на вклад (депозит) члена </a:t>
            </a:r>
            <a:r>
              <a:rPr lang="ru-RU" dirty="0" err="1"/>
              <a:t>кредитної</a:t>
            </a:r>
            <a:r>
              <a:rPr lang="ru-RU" dirty="0"/>
              <a:t> </a:t>
            </a:r>
            <a:r>
              <a:rPr lang="ru-RU" dirty="0" err="1"/>
              <a:t>спілки</a:t>
            </a:r>
            <a:r>
              <a:rPr lang="ru-RU" dirty="0"/>
              <a:t> у </a:t>
            </a:r>
            <a:r>
              <a:rPr lang="ru-RU" dirty="0" err="1"/>
              <a:t>кредитній</a:t>
            </a:r>
            <a:r>
              <a:rPr lang="ru-RU" dirty="0"/>
              <a:t> </a:t>
            </a:r>
            <a:r>
              <a:rPr lang="ru-RU" dirty="0" err="1"/>
              <a:t>спілці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сплачується</a:t>
            </a:r>
            <a:r>
              <a:rPr lang="ru-RU" dirty="0"/>
              <a:t> (</a:t>
            </a:r>
            <a:r>
              <a:rPr lang="ru-RU" dirty="0" err="1"/>
              <a:t>перераховується</a:t>
            </a:r>
            <a:r>
              <a:rPr lang="ru-RU" dirty="0"/>
              <a:t>)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 err="1">
                <a:hlinkClick r:id="rId3"/>
              </a:rPr>
              <a:t>Податковим</a:t>
            </a:r>
            <a:r>
              <a:rPr lang="ru-RU" u="sng" dirty="0">
                <a:hlinkClick r:id="rId3"/>
              </a:rPr>
              <a:t> кодексом </a:t>
            </a:r>
            <a:r>
              <a:rPr lang="ru-RU" u="sng" dirty="0" err="1">
                <a:hlinkClick r:id="rId3"/>
              </a:rPr>
              <a:t>України</a:t>
            </a:r>
            <a:r>
              <a:rPr lang="ru-RU" dirty="0" smtClean="0"/>
              <a:t>;</a:t>
            </a:r>
          </a:p>
          <a:p>
            <a:pPr>
              <a:buAutoNum type="arabicParenR"/>
            </a:pPr>
            <a:r>
              <a:rPr lang="ru-RU" dirty="0" err="1" smtClean="0"/>
              <a:t>військовий</a:t>
            </a:r>
            <a:r>
              <a:rPr lang="ru-RU" dirty="0" smtClean="0"/>
              <a:t> </a:t>
            </a:r>
            <a:r>
              <a:rPr lang="ru-RU" dirty="0" err="1"/>
              <a:t>збір</a:t>
            </a:r>
            <a:r>
              <a:rPr lang="ru-RU" dirty="0" smtClean="0"/>
              <a:t>,</a:t>
            </a:r>
          </a:p>
          <a:p>
            <a:pPr>
              <a:buAutoNum type="arabicParenR"/>
            </a:pPr>
            <a:r>
              <a:rPr lang="ru-RU" dirty="0" err="1"/>
              <a:t>збір</a:t>
            </a:r>
            <a:r>
              <a:rPr lang="ru-RU" dirty="0"/>
              <a:t> з одноразового (</a:t>
            </a:r>
            <a:r>
              <a:rPr lang="ru-RU" dirty="0" err="1"/>
              <a:t>спеціального</a:t>
            </a:r>
            <a:r>
              <a:rPr lang="ru-RU" dirty="0"/>
              <a:t>) </a:t>
            </a:r>
            <a:r>
              <a:rPr lang="ru-RU" dirty="0" err="1"/>
              <a:t>добровільного</a:t>
            </a:r>
            <a:r>
              <a:rPr lang="ru-RU" dirty="0"/>
              <a:t> </a:t>
            </a:r>
            <a:r>
              <a:rPr lang="ru-RU" dirty="0" err="1"/>
              <a:t>декларування</a:t>
            </a:r>
            <a:r>
              <a:rPr lang="ru-RU" dirty="0" smtClean="0"/>
              <a:t>,</a:t>
            </a:r>
          </a:p>
          <a:p>
            <a:pPr>
              <a:buAutoNum type="arabicParenR"/>
            </a:pPr>
            <a:r>
              <a:rPr lang="ru-RU" dirty="0"/>
              <a:t>90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зараховується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фонду державного бюджету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 smtClean="0"/>
              <a:t>,</a:t>
            </a:r>
          </a:p>
          <a:p>
            <a:pPr>
              <a:buAutoNum type="arabicParenR"/>
            </a:pPr>
            <a:r>
              <a:rPr lang="ru-RU" dirty="0"/>
              <a:t>37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деревини</a:t>
            </a:r>
            <a:r>
              <a:rPr lang="ru-RU" dirty="0"/>
              <a:t>, </a:t>
            </a:r>
            <a:r>
              <a:rPr lang="ru-RU" dirty="0" err="1"/>
              <a:t>заготовленої</a:t>
            </a:r>
            <a:r>
              <a:rPr lang="ru-RU" dirty="0"/>
              <a:t> в порядку рубок головного </a:t>
            </a:r>
            <a:r>
              <a:rPr lang="ru-RU" dirty="0" err="1"/>
              <a:t>користування</a:t>
            </a:r>
            <a:r>
              <a:rPr lang="ru-RU" dirty="0" smtClean="0"/>
              <a:t>;</a:t>
            </a:r>
          </a:p>
          <a:p>
            <a:pPr>
              <a:buAutoNum type="arabicParenR"/>
            </a:pPr>
            <a:r>
              <a:rPr lang="ru-RU" dirty="0"/>
              <a:t>45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води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води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); 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560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/>
              <a:t>70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надрами</a:t>
            </a:r>
            <a:r>
              <a:rPr lang="ru-RU" dirty="0"/>
              <a:t> для </a:t>
            </a:r>
            <a:r>
              <a:rPr lang="ru-RU" dirty="0" err="1"/>
              <a:t>видобування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 </a:t>
            </a:r>
            <a:r>
              <a:rPr lang="ru-RU" dirty="0" err="1"/>
              <a:t>загальнодержавного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;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 </a:t>
            </a:r>
            <a:endParaRPr lang="ru-RU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/>
              <a:t>95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надрами</a:t>
            </a:r>
            <a:r>
              <a:rPr lang="ru-RU" dirty="0"/>
              <a:t> для </a:t>
            </a:r>
            <a:r>
              <a:rPr lang="ru-RU" dirty="0" err="1"/>
              <a:t>видобування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, природного газу та газового конденсату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надрами</a:t>
            </a:r>
            <a:r>
              <a:rPr lang="ru-RU" dirty="0"/>
              <a:t> в межах континентального шельфу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виключної</a:t>
            </a:r>
            <a:r>
              <a:rPr lang="ru-RU" dirty="0"/>
              <a:t> (</a:t>
            </a:r>
            <a:r>
              <a:rPr lang="ru-RU" dirty="0" err="1"/>
              <a:t>морської</a:t>
            </a:r>
            <a:r>
              <a:rPr lang="ru-RU" dirty="0"/>
              <a:t>)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яка </a:t>
            </a:r>
            <a:r>
              <a:rPr lang="ru-RU" dirty="0" err="1"/>
              <a:t>зараховується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фонду державного бюджету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 smtClean="0"/>
              <a:t>);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smtClean="0"/>
              <a:t> </a:t>
            </a:r>
            <a:r>
              <a:rPr lang="ru-RU" dirty="0" err="1"/>
              <a:t>податок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акцизний</a:t>
            </a:r>
            <a:r>
              <a:rPr lang="ru-RU" dirty="0" smtClean="0"/>
              <a:t> </a:t>
            </a:r>
            <a:r>
              <a:rPr lang="ru-RU" dirty="0" err="1"/>
              <a:t>податок</a:t>
            </a:r>
            <a:r>
              <a:rPr lang="ru-RU" dirty="0"/>
              <a:t> з </a:t>
            </a:r>
            <a:r>
              <a:rPr lang="ru-RU" dirty="0" err="1"/>
              <a:t>вироблених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 smtClean="0"/>
              <a:t>)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акцизний</a:t>
            </a:r>
            <a:r>
              <a:rPr lang="ru-RU" dirty="0" smtClean="0"/>
              <a:t> </a:t>
            </a:r>
            <a:r>
              <a:rPr lang="ru-RU" dirty="0" err="1"/>
              <a:t>податок</a:t>
            </a:r>
            <a:r>
              <a:rPr lang="ru-RU" dirty="0"/>
              <a:t> з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 smtClean="0"/>
              <a:t>продукції</a:t>
            </a:r>
            <a:r>
              <a:rPr lang="ru-RU" dirty="0" smtClean="0"/>
              <a:t>)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ввізне</a:t>
            </a:r>
            <a:r>
              <a:rPr lang="ru-RU" dirty="0" smtClean="0"/>
              <a:t> </a:t>
            </a:r>
            <a:r>
              <a:rPr lang="ru-RU" dirty="0" err="1" smtClean="0"/>
              <a:t>мито</a:t>
            </a:r>
            <a:r>
              <a:rPr lang="ru-RU" dirty="0" smtClean="0"/>
              <a:t>;</a:t>
            </a:r>
            <a:endParaRPr lang="ru-RU" dirty="0"/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вивізне</a:t>
            </a:r>
            <a:r>
              <a:rPr lang="ru-RU" dirty="0" smtClean="0"/>
              <a:t> </a:t>
            </a:r>
            <a:r>
              <a:rPr lang="ru-RU" dirty="0" err="1" smtClean="0"/>
              <a:t>мито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рентна</a:t>
            </a:r>
            <a:r>
              <a:rPr lang="ru-RU" dirty="0" smtClean="0"/>
              <a:t> </a:t>
            </a:r>
            <a:r>
              <a:rPr lang="ru-RU" dirty="0"/>
              <a:t>плата за </a:t>
            </a:r>
            <a:r>
              <a:rPr lang="ru-RU" dirty="0" err="1"/>
              <a:t>транспортування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та </a:t>
            </a:r>
            <a:r>
              <a:rPr lang="ru-RU" dirty="0" err="1"/>
              <a:t>нафтопродуктів</a:t>
            </a:r>
            <a:r>
              <a:rPr lang="ru-RU" dirty="0"/>
              <a:t> </a:t>
            </a:r>
            <a:r>
              <a:rPr lang="ru-RU" dirty="0" err="1"/>
              <a:t>магістральними</a:t>
            </a:r>
            <a:r>
              <a:rPr lang="ru-RU" dirty="0"/>
              <a:t> </a:t>
            </a:r>
            <a:r>
              <a:rPr lang="ru-RU" dirty="0" err="1"/>
              <a:t>нафтопроводами</a:t>
            </a:r>
            <a:r>
              <a:rPr lang="ru-RU" dirty="0"/>
              <a:t> та </a:t>
            </a:r>
            <a:r>
              <a:rPr lang="ru-RU" dirty="0" err="1"/>
              <a:t>нафтопродуктопроводами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рентна</a:t>
            </a:r>
            <a:r>
              <a:rPr lang="ru-RU" dirty="0" smtClean="0"/>
              <a:t> </a:t>
            </a:r>
            <a:r>
              <a:rPr lang="ru-RU" dirty="0"/>
              <a:t>плата за </a:t>
            </a:r>
            <a:r>
              <a:rPr lang="ru-RU" dirty="0" err="1"/>
              <a:t>транзитне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 трубопроводами </a:t>
            </a:r>
            <a:r>
              <a:rPr lang="ru-RU" dirty="0" err="1"/>
              <a:t>аміаку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uk-UA" dirty="0" smtClean="0"/>
              <a:t>Та  </a:t>
            </a:r>
            <a:r>
              <a:rPr lang="uk-UA" smtClean="0"/>
              <a:t>багато інших</a:t>
            </a:r>
            <a:endParaRPr lang="ru-RU" dirty="0"/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endParaRPr lang="ru-RU" dirty="0"/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buClr>
                <a:srgbClr val="F496CB">
                  <a:lumMod val="75000"/>
                </a:srgbClr>
              </a:buClr>
              <a:buNone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678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r>
              <a:rPr lang="ru-RU" dirty="0" err="1"/>
              <a:t>Якщо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вид доходу державного </a:t>
            </a:r>
            <a:r>
              <a:rPr lang="ru-RU" dirty="0" smtClean="0"/>
              <a:t>бюджету,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/>
              <a:t>зарахування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фонду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smtClean="0"/>
              <a:t>законом </a:t>
            </a:r>
            <a:r>
              <a:rPr lang="ru-RU" dirty="0"/>
              <a:t>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до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 smtClean="0"/>
              <a:t>відповідних</a:t>
            </a:r>
            <a:r>
              <a:rPr lang="ru-RU" dirty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/>
              <a:t>до Бюджетного кодексу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Закон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відносити</a:t>
            </a:r>
            <a:r>
              <a:rPr lang="ru-RU" dirty="0"/>
              <a:t> на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 smtClean="0"/>
              <a:t>бюджетний</a:t>
            </a:r>
            <a:r>
              <a:rPr lang="ru-RU" dirty="0" smtClean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/ </a:t>
            </a:r>
            <a:r>
              <a:rPr lang="ru-RU" dirty="0" err="1"/>
              <a:t>спеціального</a:t>
            </a:r>
            <a:r>
              <a:rPr lang="ru-RU" dirty="0"/>
              <a:t> фонду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їх</a:t>
            </a:r>
            <a:r>
              <a:rPr lang="ru-RU" dirty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спеціального</a:t>
            </a:r>
            <a:r>
              <a:rPr lang="ru-RU" dirty="0"/>
              <a:t> / </a:t>
            </a:r>
            <a:r>
              <a:rPr lang="ru-RU" dirty="0" err="1"/>
              <a:t>загального</a:t>
            </a:r>
            <a:r>
              <a:rPr lang="ru-RU" dirty="0"/>
              <a:t> фонду Державного бюджету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 за доходами </a:t>
            </a:r>
            <a:r>
              <a:rPr lang="ru-RU" dirty="0" err="1" smtClean="0"/>
              <a:t>регламентовані</a:t>
            </a:r>
            <a:r>
              <a:rPr lang="ru-RU" dirty="0" smtClean="0"/>
              <a:t> </a:t>
            </a:r>
            <a:r>
              <a:rPr lang="ru-RU" dirty="0" err="1"/>
              <a:t>Бюджетним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(ст. 45).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smtClean="0"/>
              <a:t>Казначейство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/>
              <a:t>веде</a:t>
            </a:r>
            <a:r>
              <a:rPr lang="ru-RU" dirty="0"/>
              <a:t> </a:t>
            </a:r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Державного </a:t>
            </a:r>
            <a:r>
              <a:rPr lang="ru-RU" dirty="0" smtClean="0"/>
              <a:t>бюджету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/>
              <a:t>та за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 smtClean="0"/>
              <a:t>надходжень</a:t>
            </a:r>
            <a:r>
              <a:rPr lang="ru-RU" dirty="0"/>
              <a:t> </a:t>
            </a:r>
            <a:r>
              <a:rPr lang="ru-RU" dirty="0" smtClean="0"/>
              <a:t>бюджету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помилково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надміру</a:t>
            </a:r>
            <a:r>
              <a:rPr lang="ru-RU" dirty="0"/>
              <a:t> </a:t>
            </a:r>
            <a:r>
              <a:rPr lang="ru-RU" dirty="0" err="1" smtClean="0"/>
              <a:t>зарахованих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/>
              <a:t>бюджету.</a:t>
            </a:r>
          </a:p>
          <a:p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доходи державного бюджету </a:t>
            </a:r>
            <a:r>
              <a:rPr lang="ru-RU" dirty="0" err="1"/>
              <a:t>зараховуються</a:t>
            </a:r>
            <a:r>
              <a:rPr lang="ru-RU" dirty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казначейський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і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 smtClean="0"/>
              <a:t>акумулюватися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/>
              <a:t>рахунках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(</a:t>
            </a:r>
            <a:r>
              <a:rPr lang="ru-RU" dirty="0" smtClean="0"/>
              <a:t>за </a:t>
            </a:r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за кордоном).</a:t>
            </a:r>
          </a:p>
        </p:txBody>
      </p:sp>
    </p:spTree>
    <p:extLst>
      <p:ext uri="{BB962C8B-B14F-4D97-AF65-F5344CB8AC3E}">
        <p14:creationId xmlns:p14="http://schemas.microsoft.com/office/powerpoint/2010/main" val="2794178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5.	Поняття видатків державного бюджету, їх </a:t>
            </a:r>
            <a:r>
              <a:rPr lang="uk-UA" dirty="0" smtClean="0">
                <a:solidFill>
                  <a:schemeClr val="tx1"/>
                </a:solidFill>
              </a:rPr>
              <a:t>класифікація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r>
              <a:rPr lang="ru-RU" dirty="0" err="1"/>
              <a:t>Видатки</a:t>
            </a:r>
            <a:r>
              <a:rPr lang="ru-RU" dirty="0"/>
              <a:t> державного бюджету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 smtClean="0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країни</a:t>
            </a:r>
            <a:r>
              <a:rPr lang="ru-RU" dirty="0"/>
              <a:t>. Вони є основою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перебудови</a:t>
            </a:r>
            <a:r>
              <a:rPr lang="ru-RU" dirty="0"/>
              <a:t>, </a:t>
            </a:r>
            <a:r>
              <a:rPr lang="ru-RU" dirty="0" err="1" smtClean="0"/>
              <a:t>створення</a:t>
            </a:r>
            <a:r>
              <a:rPr lang="ru-RU" dirty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</a:t>
            </a:r>
            <a:r>
              <a:rPr lang="ru-RU" dirty="0"/>
              <a:t>умов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 smtClean="0"/>
              <a:t>кредитування</a:t>
            </a:r>
            <a:r>
              <a:rPr lang="ru-RU" dirty="0" smtClean="0"/>
              <a:t> </a:t>
            </a:r>
            <a:r>
              <a:rPr lang="ru-RU" dirty="0" err="1"/>
              <a:t>юридичних</a:t>
            </a:r>
            <a:r>
              <a:rPr lang="ru-RU" dirty="0"/>
              <a:t> і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та </a:t>
            </a:r>
            <a:r>
              <a:rPr lang="ru-RU" dirty="0" err="1" smtClean="0"/>
              <a:t>інших</a:t>
            </a:r>
            <a:r>
              <a:rPr lang="ru-RU" dirty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Разом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держави</a:t>
            </a:r>
            <a:r>
              <a:rPr lang="ru-RU" dirty="0"/>
              <a:t>, </a:t>
            </a:r>
            <a:r>
              <a:rPr lang="ru-RU" dirty="0" err="1"/>
              <a:t>історичних</a:t>
            </a:r>
            <a:r>
              <a:rPr lang="ru-RU" dirty="0"/>
              <a:t>, </a:t>
            </a:r>
            <a:r>
              <a:rPr lang="ru-RU" dirty="0" err="1"/>
              <a:t>культурних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роль </a:t>
            </a:r>
            <a:r>
              <a:rPr lang="ru-RU" dirty="0" err="1"/>
              <a:t>держави</a:t>
            </a:r>
            <a:r>
              <a:rPr lang="ru-RU" dirty="0"/>
              <a:t> у </a:t>
            </a:r>
            <a:r>
              <a:rPr lang="ru-RU" dirty="0" err="1" smtClean="0"/>
              <a:t>вирішенні</a:t>
            </a:r>
            <a:r>
              <a:rPr lang="ru-RU" dirty="0"/>
              <a:t> </a:t>
            </a:r>
            <a:r>
              <a:rPr lang="ru-RU" dirty="0" err="1" smtClean="0"/>
              <a:t>соціально-економічних</a:t>
            </a:r>
            <a:r>
              <a:rPr lang="ru-RU" dirty="0" smtClean="0"/>
              <a:t> </a:t>
            </a:r>
            <a:r>
              <a:rPr lang="ru-RU" dirty="0"/>
              <a:t>проблем </a:t>
            </a:r>
            <a:r>
              <a:rPr lang="ru-RU" dirty="0" err="1"/>
              <a:t>змінюється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у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впливає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/>
              <a:t>та структуру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/>
              <a:t>видатків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b="1" dirty="0" err="1"/>
              <a:t>видатки</a:t>
            </a:r>
            <a:r>
              <a:rPr lang="ru-RU" b="1" dirty="0"/>
              <a:t> </a:t>
            </a:r>
            <a:r>
              <a:rPr lang="ru-RU" dirty="0" smtClean="0"/>
              <a:t>бюджету </a:t>
            </a:r>
            <a:r>
              <a:rPr lang="ru-RU" dirty="0"/>
              <a:t>і </a:t>
            </a:r>
            <a:r>
              <a:rPr lang="ru-RU" b="1" dirty="0" err="1"/>
              <a:t>витрати</a:t>
            </a:r>
            <a:r>
              <a:rPr lang="ru-RU" b="1" dirty="0"/>
              <a:t> </a:t>
            </a:r>
            <a:r>
              <a:rPr lang="ru-RU" dirty="0"/>
              <a:t>бюджету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Відповідно до Бюджетного кодексу України:</a:t>
            </a:r>
          </a:p>
          <a:p>
            <a:r>
              <a:rPr lang="ru-RU" b="1" dirty="0" err="1"/>
              <a:t>витрати</a:t>
            </a:r>
            <a:r>
              <a:rPr lang="ru-RU" b="1" dirty="0"/>
              <a:t> бюджету </a:t>
            </a:r>
            <a:r>
              <a:rPr lang="ru-RU" dirty="0"/>
              <a:t>- </a:t>
            </a:r>
            <a:r>
              <a:rPr lang="ru-RU" dirty="0" err="1"/>
              <a:t>видатки</a:t>
            </a:r>
            <a:r>
              <a:rPr lang="ru-RU" dirty="0"/>
              <a:t> бюджету,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з бюджету, </a:t>
            </a:r>
            <a:r>
              <a:rPr lang="ru-RU" dirty="0" err="1"/>
              <a:t>погашення</a:t>
            </a:r>
            <a:r>
              <a:rPr lang="ru-RU" dirty="0"/>
              <a:t> боргу та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депозитах,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752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видатки</a:t>
            </a:r>
            <a:r>
              <a:rPr lang="ru-RU" b="1" dirty="0" smtClean="0"/>
              <a:t> </a:t>
            </a:r>
            <a:r>
              <a:rPr lang="ru-RU" b="1" dirty="0"/>
              <a:t>бюджету </a:t>
            </a:r>
            <a:r>
              <a:rPr lang="ru-RU" dirty="0"/>
              <a:t>-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та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бюджетом. </a:t>
            </a:r>
            <a:r>
              <a:rPr lang="ru-RU" u="sng" dirty="0"/>
              <a:t>До </a:t>
            </a:r>
            <a:r>
              <a:rPr lang="ru-RU" u="sng" dirty="0" err="1"/>
              <a:t>видатків</a:t>
            </a:r>
            <a:r>
              <a:rPr lang="ru-RU" u="sng" dirty="0"/>
              <a:t> бюджету не належать: </a:t>
            </a:r>
            <a:r>
              <a:rPr lang="ru-RU" dirty="0" err="1"/>
              <a:t>погашення</a:t>
            </a:r>
            <a:r>
              <a:rPr lang="ru-RU" dirty="0"/>
              <a:t> боргу;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з бюджету;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депозитах;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надміру</a:t>
            </a:r>
            <a:r>
              <a:rPr lang="ru-RU" dirty="0"/>
              <a:t> </a:t>
            </a:r>
            <a:r>
              <a:rPr lang="ru-RU" dirty="0" err="1"/>
              <a:t>сплачених</a:t>
            </a:r>
            <a:r>
              <a:rPr lang="ru-RU" dirty="0"/>
              <a:t> до бюджету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бюджету,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бюджетного </a:t>
            </a:r>
            <a:r>
              <a:rPr lang="ru-RU" dirty="0" err="1"/>
              <a:t>відшкодування</a:t>
            </a:r>
            <a:r>
              <a:rPr lang="ru-RU" dirty="0"/>
              <a:t>; </a:t>
            </a:r>
            <a:r>
              <a:rPr lang="ru-RU" dirty="0" err="1"/>
              <a:t>компенсація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штрафних</a:t>
            </a:r>
            <a:r>
              <a:rPr lang="ru-RU" dirty="0"/>
              <a:t> (</a:t>
            </a:r>
            <a:r>
              <a:rPr lang="ru-RU" dirty="0" err="1"/>
              <a:t>фінансових</a:t>
            </a:r>
            <a:r>
              <a:rPr lang="ru-RU" dirty="0"/>
              <a:t>)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перераховується</a:t>
            </a:r>
            <a:r>
              <a:rPr lang="ru-RU" dirty="0"/>
              <a:t> </a:t>
            </a:r>
            <a:r>
              <a:rPr lang="ru-RU" dirty="0" err="1"/>
              <a:t>покупцям</a:t>
            </a:r>
            <a:r>
              <a:rPr lang="ru-RU" dirty="0"/>
              <a:t> (</a:t>
            </a:r>
            <a:r>
              <a:rPr lang="ru-RU" dirty="0" err="1"/>
              <a:t>споживачам</a:t>
            </a:r>
            <a:r>
              <a:rPr lang="ru-RU" dirty="0"/>
              <a:t>)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штрафних</a:t>
            </a:r>
            <a:r>
              <a:rPr lang="ru-RU" dirty="0"/>
              <a:t> (</a:t>
            </a:r>
            <a:r>
              <a:rPr lang="ru-RU" dirty="0" err="1"/>
              <a:t>фінансових</a:t>
            </a:r>
            <a:r>
              <a:rPr lang="ru-RU" dirty="0"/>
              <a:t>)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застосованих</a:t>
            </a:r>
            <a:r>
              <a:rPr lang="ru-RU" dirty="0"/>
              <a:t> органами,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бюджету, за </a:t>
            </a:r>
            <a:r>
              <a:rPr lang="ru-RU" dirty="0" err="1"/>
              <a:t>наслідками</a:t>
            </a:r>
            <a:r>
              <a:rPr lang="ru-RU" dirty="0"/>
              <a:t> </a:t>
            </a:r>
            <a:r>
              <a:rPr lang="ru-RU" dirty="0" err="1"/>
              <a:t>проведеної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за </a:t>
            </a:r>
            <a:r>
              <a:rPr lang="ru-RU" dirty="0" err="1"/>
              <a:t>зверненням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скаргою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(</a:t>
            </a:r>
            <a:r>
              <a:rPr lang="ru-RU" dirty="0" err="1"/>
              <a:t>споживача</a:t>
            </a:r>
            <a:r>
              <a:rPr lang="ru-RU" dirty="0"/>
              <a:t>)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установленого</a:t>
            </a:r>
            <a:r>
              <a:rPr lang="ru-RU" dirty="0"/>
              <a:t> порядку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розрахункових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uk-UA" dirty="0"/>
              <a:t>д</a:t>
            </a:r>
            <a:r>
              <a:rPr lang="uk-UA" dirty="0" smtClean="0"/>
              <a:t>о </a:t>
            </a:r>
            <a:r>
              <a:rPr lang="uk-UA" b="1" dirty="0"/>
              <a:t>видатків бюджету не належать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•	погашення боргу;</a:t>
            </a:r>
            <a:endParaRPr lang="ru-RU" dirty="0"/>
          </a:p>
          <a:p>
            <a:r>
              <a:rPr lang="uk-UA" dirty="0"/>
              <a:t>•	надання кредитів з бюджету;</a:t>
            </a:r>
            <a:endParaRPr lang="ru-RU" dirty="0"/>
          </a:p>
          <a:p>
            <a:r>
              <a:rPr lang="uk-UA" dirty="0"/>
              <a:t>•	розміщення бюджетних коштів на депозитах;</a:t>
            </a:r>
            <a:endParaRPr lang="ru-RU" dirty="0"/>
          </a:p>
          <a:p>
            <a:r>
              <a:rPr lang="uk-UA" dirty="0"/>
              <a:t>•	придбання цінних паперів;</a:t>
            </a:r>
            <a:endParaRPr lang="ru-RU" dirty="0"/>
          </a:p>
          <a:p>
            <a:r>
              <a:rPr lang="uk-UA" dirty="0"/>
              <a:t>•	повернення надміру сплачених до бюджету сум податків і зборів (обов'язкових платежів) та інших доходів бюджету, проведення їх бюджетного відшкодування.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382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149" y="141668"/>
            <a:ext cx="6536120" cy="369941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85755" y="3841083"/>
            <a:ext cx="88349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Програмна класифікація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видатків державного бюджету використовується у разі застосування програмно-цільового методу у бюджетному процесі. Програмна класифікація видатків формується Міністерством фінансів за пропозиціями, поданими головними розпорядниками бюджетних коштів під час складання проекту закону про Державний бюджет України у бюджетних запитах.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Відомча класифікація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видатків бюджету побудована за ознакою головного розпорядника бюджетних коштів (бюджетних установ в особі їх керівників, які отримують повноваження шляхом встановлення бюджетних призначень).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763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Функціональна класифікація </a:t>
            </a:r>
            <a:r>
              <a:rPr lang="uk-UA" dirty="0"/>
              <a:t>видатків здійснюється за функціями, з виконанням яких пов'язані видатки:</a:t>
            </a:r>
            <a:endParaRPr lang="ru-RU" dirty="0"/>
          </a:p>
          <a:p>
            <a:r>
              <a:rPr lang="uk-UA" dirty="0"/>
              <a:t>1)	загальнодержавні функції;</a:t>
            </a:r>
            <a:endParaRPr lang="ru-RU" dirty="0"/>
          </a:p>
          <a:p>
            <a:r>
              <a:rPr lang="uk-UA" dirty="0"/>
              <a:t>2)	оборона;</a:t>
            </a:r>
            <a:endParaRPr lang="ru-RU" dirty="0"/>
          </a:p>
          <a:p>
            <a:r>
              <a:rPr lang="uk-UA" dirty="0"/>
              <a:t>3)	громадський порядок, безпека та судова влада;</a:t>
            </a:r>
            <a:endParaRPr lang="ru-RU" dirty="0"/>
          </a:p>
          <a:p>
            <a:r>
              <a:rPr lang="uk-UA" dirty="0"/>
              <a:t>4)	економічна діяльність;</a:t>
            </a:r>
            <a:endParaRPr lang="ru-RU" dirty="0"/>
          </a:p>
          <a:p>
            <a:r>
              <a:rPr lang="uk-UA" dirty="0"/>
              <a:t>5)	охорона навколишнього природного середовища;</a:t>
            </a:r>
            <a:endParaRPr lang="ru-RU" dirty="0"/>
          </a:p>
          <a:p>
            <a:r>
              <a:rPr lang="uk-UA" dirty="0"/>
              <a:t>6)	житлово-комунальне господарство;</a:t>
            </a:r>
            <a:endParaRPr lang="ru-RU" dirty="0"/>
          </a:p>
          <a:p>
            <a:r>
              <a:rPr lang="uk-UA" dirty="0"/>
              <a:t>7)	охорона здоров'я;</a:t>
            </a:r>
            <a:endParaRPr lang="ru-RU" dirty="0"/>
          </a:p>
          <a:p>
            <a:r>
              <a:rPr lang="uk-UA" dirty="0"/>
              <a:t>8)	духовний та фізичний розвиток;</a:t>
            </a:r>
            <a:endParaRPr lang="ru-RU" dirty="0"/>
          </a:p>
          <a:p>
            <a:r>
              <a:rPr lang="uk-UA" dirty="0"/>
              <a:t>9)	освіта;</a:t>
            </a:r>
            <a:endParaRPr lang="ru-RU" dirty="0"/>
          </a:p>
          <a:p>
            <a:r>
              <a:rPr lang="uk-UA" dirty="0"/>
              <a:t>10)	соціальний захист та соціальне забезпечення 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За економічною класифікацією</a:t>
            </a:r>
            <a:r>
              <a:rPr lang="uk-UA" dirty="0"/>
              <a:t> видатків бюджету видатки бюджету поділяються на поточні (видатки на товари і послуги, виплата процентів (доходу) за зобов'язаннями, субсидії і поточні трансферти)та капітальні (придбання основного капіталу, створення державних запасів і резервів, придбання землі і нематеріальних активів, капітальні трансферти).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352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звернути</a:t>
            </a:r>
            <a:r>
              <a:rPr lang="ru-RU" sz="2000" dirty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Бюджетним</a:t>
            </a:r>
            <a:r>
              <a:rPr lang="ru-RU" sz="2000" dirty="0"/>
              <a:t> кодексом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 smtClean="0"/>
              <a:t>видатки</a:t>
            </a:r>
            <a:r>
              <a:rPr lang="ru-RU" sz="2000" dirty="0"/>
              <a:t> </a:t>
            </a:r>
            <a:r>
              <a:rPr lang="ru-RU" sz="2000" dirty="0" err="1" smtClean="0"/>
              <a:t>чітко</a:t>
            </a:r>
            <a:r>
              <a:rPr lang="ru-RU" sz="2000" dirty="0" smtClean="0"/>
              <a:t> </a:t>
            </a:r>
            <a:r>
              <a:rPr lang="ru-RU" sz="2000" dirty="0" err="1"/>
              <a:t>розмежовані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бюджетами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рівнів</a:t>
            </a:r>
            <a:r>
              <a:rPr lang="ru-RU" sz="2000" dirty="0"/>
              <a:t>. </a:t>
            </a:r>
            <a:r>
              <a:rPr lang="ru-RU" sz="2000" dirty="0" err="1"/>
              <a:t>Зокрема</a:t>
            </a:r>
            <a:r>
              <a:rPr lang="ru-RU" sz="2000" dirty="0"/>
              <a:t>, </a:t>
            </a:r>
            <a:r>
              <a:rPr lang="ru-RU" sz="2000" dirty="0" err="1"/>
              <a:t>видатки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 smtClean="0"/>
              <a:t>здійснюються</a:t>
            </a:r>
            <a:r>
              <a:rPr lang="ru-RU" sz="2000" dirty="0" smtClean="0"/>
              <a:t> </a:t>
            </a:r>
            <a:r>
              <a:rPr lang="ru-RU" sz="2000" dirty="0"/>
              <a:t>з Державного бюджету </a:t>
            </a:r>
            <a:r>
              <a:rPr lang="ru-RU" sz="2000" dirty="0" err="1"/>
              <a:t>України</a:t>
            </a:r>
            <a:r>
              <a:rPr lang="ru-RU" sz="2000" dirty="0"/>
              <a:t>, </a:t>
            </a:r>
            <a:r>
              <a:rPr lang="ru-RU" sz="2000" dirty="0" err="1"/>
              <a:t>унормовані</a:t>
            </a:r>
            <a:r>
              <a:rPr lang="ru-RU" sz="2000" dirty="0"/>
              <a:t> у </a:t>
            </a:r>
            <a:r>
              <a:rPr lang="ru-RU" sz="2000" dirty="0" err="1"/>
              <a:t>статті</a:t>
            </a:r>
            <a:r>
              <a:rPr lang="ru-RU" sz="2000" dirty="0"/>
              <a:t> 87 БКУ.</a:t>
            </a:r>
          </a:p>
          <a:p>
            <a:pPr marL="0" indent="0">
              <a:buNone/>
            </a:pPr>
            <a:r>
              <a:rPr lang="ru-RU" sz="2000" dirty="0" err="1"/>
              <a:t>Зокрема</a:t>
            </a:r>
            <a:r>
              <a:rPr lang="ru-RU" sz="2000" dirty="0"/>
              <a:t> до них належать </a:t>
            </a:r>
            <a:r>
              <a:rPr lang="ru-RU" sz="2000" dirty="0" err="1"/>
              <a:t>видатки</a:t>
            </a:r>
            <a:r>
              <a:rPr lang="ru-RU" sz="2000" dirty="0"/>
              <a:t> на </a:t>
            </a:r>
            <a:r>
              <a:rPr lang="ru-RU" sz="2000" dirty="0" err="1"/>
              <a:t>державне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 smtClean="0"/>
              <a:t>законодавчу</a:t>
            </a:r>
            <a:r>
              <a:rPr lang="ru-RU" sz="2000" dirty="0"/>
              <a:t> </a:t>
            </a:r>
            <a:r>
              <a:rPr lang="ru-RU" sz="2000" dirty="0" smtClean="0"/>
              <a:t>та </a:t>
            </a:r>
            <a:r>
              <a:rPr lang="ru-RU" sz="2000" dirty="0" err="1"/>
              <a:t>виконавчу</a:t>
            </a:r>
            <a:r>
              <a:rPr lang="ru-RU" sz="2000" dirty="0"/>
              <a:t> </a:t>
            </a:r>
            <a:r>
              <a:rPr lang="ru-RU" sz="2000" dirty="0" err="1"/>
              <a:t>владу</a:t>
            </a:r>
            <a:r>
              <a:rPr lang="ru-RU" sz="2000" dirty="0"/>
              <a:t>, </a:t>
            </a:r>
            <a:r>
              <a:rPr lang="ru-RU" sz="2000" dirty="0" err="1"/>
              <a:t>судову</a:t>
            </a:r>
            <a:r>
              <a:rPr lang="ru-RU" sz="2000" dirty="0"/>
              <a:t> </a:t>
            </a:r>
            <a:r>
              <a:rPr lang="ru-RU" sz="2000" dirty="0" err="1"/>
              <a:t>владу</a:t>
            </a:r>
            <a:r>
              <a:rPr lang="ru-RU" sz="2000" dirty="0"/>
              <a:t>, </a:t>
            </a:r>
            <a:r>
              <a:rPr lang="ru-RU" sz="2000" dirty="0" err="1"/>
              <a:t>міжнародну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, </a:t>
            </a:r>
            <a:r>
              <a:rPr lang="ru-RU" sz="2000" dirty="0" err="1" smtClean="0"/>
              <a:t>правоохоронну</a:t>
            </a:r>
            <a:r>
              <a:rPr lang="ru-RU" sz="2000" dirty="0"/>
              <a:t> </a:t>
            </a:r>
            <a:r>
              <a:rPr lang="ru-RU" sz="2000" dirty="0" err="1" smtClean="0"/>
              <a:t>діяльність</a:t>
            </a:r>
            <a:r>
              <a:rPr lang="ru-RU" sz="2000" dirty="0"/>
              <a:t>,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 та </a:t>
            </a:r>
            <a:r>
              <a:rPr lang="ru-RU" sz="2000" dirty="0" err="1"/>
              <a:t>цивільний</a:t>
            </a:r>
            <a:r>
              <a:rPr lang="ru-RU" sz="2000" dirty="0"/>
              <a:t> </a:t>
            </a:r>
            <a:r>
              <a:rPr lang="ru-RU" sz="2000" dirty="0" err="1"/>
              <a:t>захист</a:t>
            </a:r>
            <a:r>
              <a:rPr lang="ru-RU" sz="2000" dirty="0"/>
              <a:t> </a:t>
            </a:r>
            <a:r>
              <a:rPr lang="ru-RU" sz="2000" dirty="0" err="1" smtClean="0"/>
              <a:t>населення</a:t>
            </a:r>
            <a:r>
              <a:rPr lang="ru-RU" sz="2000" dirty="0"/>
              <a:t> </a:t>
            </a:r>
            <a:r>
              <a:rPr lang="ru-RU" sz="2000" dirty="0" smtClean="0"/>
              <a:t>і </a:t>
            </a:r>
            <a:r>
              <a:rPr lang="ru-RU" sz="2000" dirty="0" err="1"/>
              <a:t>територій</a:t>
            </a:r>
            <a:r>
              <a:rPr lang="ru-RU" sz="2000" dirty="0"/>
              <a:t>, </a:t>
            </a:r>
            <a:r>
              <a:rPr lang="ru-RU" sz="2000" dirty="0" err="1"/>
              <a:t>фундаментальні</a:t>
            </a:r>
            <a:r>
              <a:rPr lang="ru-RU" sz="2000" dirty="0"/>
              <a:t> та </a:t>
            </a:r>
            <a:r>
              <a:rPr lang="ru-RU" sz="2000" dirty="0" err="1"/>
              <a:t>прикладні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З </a:t>
            </a:r>
            <a:r>
              <a:rPr lang="ru-RU" sz="2000" dirty="0" smtClean="0"/>
              <a:t>Державного бюджету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фінансуються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напрями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на </a:t>
            </a:r>
            <a:r>
              <a:rPr lang="ru-RU" sz="2000" dirty="0" err="1"/>
              <a:t>освіту</a:t>
            </a:r>
            <a:r>
              <a:rPr lang="ru-RU" sz="2000" dirty="0"/>
              <a:t>, </a:t>
            </a:r>
            <a:r>
              <a:rPr lang="ru-RU" sz="2000" dirty="0" err="1" smtClean="0"/>
              <a:t>охорону</a:t>
            </a:r>
            <a:r>
              <a:rPr lang="ru-RU" sz="2000" dirty="0" smtClean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, </a:t>
            </a:r>
            <a:r>
              <a:rPr lang="ru-RU" sz="2000" dirty="0" err="1"/>
              <a:t>соціальний</a:t>
            </a:r>
            <a:r>
              <a:rPr lang="ru-RU" sz="2000" dirty="0"/>
              <a:t> </a:t>
            </a:r>
            <a:r>
              <a:rPr lang="ru-RU" sz="2000" dirty="0" err="1"/>
              <a:t>захист</a:t>
            </a:r>
            <a:r>
              <a:rPr lang="ru-RU" sz="2000" dirty="0"/>
              <a:t> та </a:t>
            </a:r>
            <a:r>
              <a:rPr lang="ru-RU" sz="2000" dirty="0" err="1"/>
              <a:t>соціальне</a:t>
            </a:r>
            <a:r>
              <a:rPr lang="ru-RU" sz="2000" dirty="0"/>
              <a:t> </a:t>
            </a:r>
            <a:r>
              <a:rPr lang="ru-RU" sz="2000" dirty="0" err="1"/>
              <a:t>забезпечення</a:t>
            </a:r>
            <a:r>
              <a:rPr lang="ru-RU" sz="2000" dirty="0"/>
              <a:t>, </a:t>
            </a:r>
            <a:r>
              <a:rPr lang="ru-RU" sz="2000" dirty="0" smtClean="0"/>
              <a:t>культуру і </a:t>
            </a:r>
            <a:r>
              <a:rPr lang="ru-RU" sz="2000" dirty="0" err="1"/>
              <a:t>мистецтво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Видатки</a:t>
            </a:r>
            <a:r>
              <a:rPr lang="ru-RU" sz="2000" dirty="0"/>
              <a:t> </a:t>
            </a:r>
            <a:r>
              <a:rPr lang="ru-RU" sz="2000" dirty="0" err="1"/>
              <a:t>спеціального</a:t>
            </a:r>
            <a:r>
              <a:rPr lang="ru-RU" sz="2000" dirty="0"/>
              <a:t> фонду Державного бюджету </a:t>
            </a:r>
            <a:r>
              <a:rPr lang="ru-RU" sz="2000" dirty="0" err="1"/>
              <a:t>чітко</a:t>
            </a:r>
            <a:r>
              <a:rPr lang="ru-RU" sz="2000" dirty="0"/>
              <a:t> </a:t>
            </a:r>
            <a:r>
              <a:rPr lang="ru-RU" sz="2000" dirty="0" err="1"/>
              <a:t>пов’язані</a:t>
            </a:r>
            <a:r>
              <a:rPr lang="ru-RU" sz="2000" dirty="0"/>
              <a:t> з </a:t>
            </a:r>
            <a:r>
              <a:rPr lang="ru-RU" sz="2000" dirty="0" smtClean="0"/>
              <a:t>доходами </a:t>
            </a:r>
            <a:r>
              <a:rPr lang="ru-RU" sz="2000" dirty="0" err="1"/>
              <a:t>спеціального</a:t>
            </a:r>
            <a:r>
              <a:rPr lang="ru-RU" sz="2000" dirty="0"/>
              <a:t> фонду. </a:t>
            </a:r>
            <a:r>
              <a:rPr lang="ru-RU" sz="2000" dirty="0" err="1"/>
              <a:t>Тобто</a:t>
            </a:r>
            <a:r>
              <a:rPr lang="ru-RU" sz="2000" dirty="0"/>
              <a:t> за </a:t>
            </a:r>
            <a:r>
              <a:rPr lang="ru-RU" sz="2000" dirty="0" err="1"/>
              <a:t>рахунок</a:t>
            </a:r>
            <a:r>
              <a:rPr lang="ru-RU" sz="2000" dirty="0"/>
              <a:t> конкретного виду </a:t>
            </a:r>
            <a:r>
              <a:rPr lang="ru-RU" sz="2000" dirty="0" smtClean="0"/>
              <a:t>доходу </a:t>
            </a:r>
            <a:r>
              <a:rPr lang="ru-RU" sz="2000" dirty="0" err="1" smtClean="0"/>
              <a:t>спеціального</a:t>
            </a:r>
            <a:r>
              <a:rPr lang="ru-RU" sz="2000" dirty="0" smtClean="0"/>
              <a:t> </a:t>
            </a:r>
            <a:r>
              <a:rPr lang="ru-RU" sz="2000" dirty="0"/>
              <a:t>фонду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здійснені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</a:t>
            </a:r>
            <a:r>
              <a:rPr lang="ru-RU" sz="2000" dirty="0" err="1"/>
              <a:t>конкретні</a:t>
            </a:r>
            <a:r>
              <a:rPr lang="ru-RU" sz="2000" dirty="0"/>
              <a:t> </a:t>
            </a:r>
            <a:r>
              <a:rPr lang="ru-RU" sz="2000" dirty="0" err="1"/>
              <a:t>видатки</a:t>
            </a:r>
            <a:r>
              <a:rPr lang="ru-RU" sz="2000" dirty="0"/>
              <a:t>, </a:t>
            </a:r>
            <a:r>
              <a:rPr lang="ru-RU" sz="2000" dirty="0" err="1" smtClean="0"/>
              <a:t>визначені</a:t>
            </a:r>
            <a:r>
              <a:rPr lang="ru-RU" sz="2000" dirty="0" smtClean="0"/>
              <a:t> </a:t>
            </a:r>
            <a:r>
              <a:rPr lang="ru-RU" sz="2000" dirty="0" err="1"/>
              <a:t>Бюджетним</a:t>
            </a:r>
            <a:r>
              <a:rPr lang="ru-RU" sz="2000" dirty="0"/>
              <a:t> кодексом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законом про </a:t>
            </a:r>
            <a:r>
              <a:rPr lang="ru-RU" sz="2000" dirty="0" err="1"/>
              <a:t>Державний</a:t>
            </a:r>
            <a:r>
              <a:rPr lang="ru-RU" sz="2000" dirty="0"/>
              <a:t> </a:t>
            </a:r>
            <a:r>
              <a:rPr lang="ru-RU" sz="2000" dirty="0" smtClean="0"/>
              <a:t>бюджет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8717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6.	Показники, що характеризують стан бюджету (бюджетна рівновага, бюджетний профіцит, бюджетний дефіцит)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Объект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928" y="1056803"/>
            <a:ext cx="6905625" cy="499694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49251" y="6033909"/>
            <a:ext cx="8152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Arial-BoldMT"/>
              </a:rPr>
              <a:t>Балансування</a:t>
            </a:r>
            <a:r>
              <a:rPr lang="ru-RU" b="1" dirty="0">
                <a:latin typeface="Arial-BoldMT"/>
              </a:rPr>
              <a:t> </a:t>
            </a:r>
            <a:r>
              <a:rPr lang="ru-RU" b="1" dirty="0" err="1">
                <a:latin typeface="Arial-BoldMT"/>
              </a:rPr>
              <a:t>дохідної</a:t>
            </a:r>
            <a:r>
              <a:rPr lang="ru-RU" b="1" dirty="0">
                <a:latin typeface="Arial-BoldMT"/>
              </a:rPr>
              <a:t> та </a:t>
            </a:r>
            <a:r>
              <a:rPr lang="ru-RU" b="1" dirty="0" err="1">
                <a:latin typeface="Arial-BoldMT"/>
              </a:rPr>
              <a:t>видаткової</a:t>
            </a:r>
            <a:r>
              <a:rPr lang="ru-RU" b="1" dirty="0">
                <a:latin typeface="Arial-BoldMT"/>
              </a:rPr>
              <a:t> </a:t>
            </a:r>
            <a:r>
              <a:rPr lang="ru-RU" b="1" dirty="0" err="1" smtClean="0">
                <a:latin typeface="Arial-BoldMT"/>
              </a:rPr>
              <a:t>частин</a:t>
            </a:r>
            <a:r>
              <a:rPr lang="ru-RU" b="1" dirty="0" smtClean="0">
                <a:latin typeface="Arial-BoldMT"/>
              </a:rPr>
              <a:t> державного </a:t>
            </a:r>
            <a:r>
              <a:rPr lang="ru-RU" b="1" dirty="0">
                <a:latin typeface="Arial-BoldMT"/>
              </a:rPr>
              <a:t>бюджету.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107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У разі перевищення </a:t>
            </a:r>
            <a:r>
              <a:rPr lang="uk-UA" b="1" dirty="0"/>
              <a:t>видатків</a:t>
            </a:r>
            <a:r>
              <a:rPr lang="uk-UA" dirty="0"/>
              <a:t> державного бюджету над його </a:t>
            </a:r>
            <a:r>
              <a:rPr lang="uk-UA" b="1" dirty="0"/>
              <a:t>доходами</a:t>
            </a:r>
            <a:r>
              <a:rPr lang="uk-UA" dirty="0"/>
              <a:t> (з урахуванням різниці між наданням кредитів з бюджету та поверненням кредитів до бюджету) спостерігається </a:t>
            </a:r>
            <a:r>
              <a:rPr lang="uk-UA" dirty="0" smtClean="0"/>
              <a:t>дефіцит. </a:t>
            </a:r>
            <a:r>
              <a:rPr lang="uk-UA" dirty="0"/>
              <a:t>У протилежному випадку бюджет є </a:t>
            </a:r>
            <a:r>
              <a:rPr lang="uk-UA" dirty="0" err="1"/>
              <a:t>профіцитним</a:t>
            </a:r>
            <a:r>
              <a:rPr lang="uk-UA" dirty="0"/>
              <a:t>. Затвердження бюджету з дефіцитом дозволяється у разі наявності обґрунтованих джерел фінансування бюджету. Профіцит бюджету же затверджується з метою погашення боргу</a:t>
            </a:r>
            <a:r>
              <a:rPr lang="uk-UA" dirty="0" smtClean="0"/>
              <a:t>.</a:t>
            </a:r>
          </a:p>
          <a:p>
            <a:r>
              <a:rPr lang="uk-UA" b="1" dirty="0"/>
              <a:t>Бюджетна рівновага</a:t>
            </a:r>
            <a:r>
              <a:rPr lang="uk-UA" dirty="0"/>
              <a:t> спостерігається у випадку балансу видатків державного бюджету з його доходами (з урахуванням різниці між наданням кредитів з бюджету та поверненням кредитів до бюджету). </a:t>
            </a:r>
            <a:endParaRPr lang="ru-RU" dirty="0"/>
          </a:p>
          <a:p>
            <a:r>
              <a:rPr lang="uk-UA" b="1" dirty="0"/>
              <a:t>Дефіцит бюджету</a:t>
            </a:r>
            <a:r>
              <a:rPr lang="uk-UA" dirty="0"/>
              <a:t>, що виник в період спаду та депресії, має бути покритим за рахунок профіциту під час пожвавлення та піднесення економіки. Недоліком даної концепції є можлива невідповідність термінів економічного циклу – після тривалого спаду і депресії відбувається швидке пожвавлення та піднесення.</a:t>
            </a:r>
            <a:endParaRPr lang="ru-RU" dirty="0"/>
          </a:p>
          <a:p>
            <a:r>
              <a:rPr lang="uk-UA" dirty="0"/>
              <a:t>Таким чином, одночасне досягнення збалансованості бюджету та стабілізації економіки для фіскальної політики неможливе. В сучасних умовах пріоритетним напрямом є саме стабілізація економіки держави.</a:t>
            </a:r>
            <a:endParaRPr lang="ru-RU" dirty="0"/>
          </a:p>
          <a:p>
            <a:r>
              <a:rPr lang="uk-UA" dirty="0"/>
              <a:t>Отже,</a:t>
            </a:r>
            <a:r>
              <a:rPr lang="uk-UA" b="1" dirty="0"/>
              <a:t> головними причинами</a:t>
            </a:r>
            <a:r>
              <a:rPr lang="uk-UA" dirty="0"/>
              <a:t>, що перешкоджають збалансуванню державного бюджету, та призводять до виникнення дефіциту, можна назвати:</a:t>
            </a:r>
            <a:endParaRPr lang="ru-RU" dirty="0"/>
          </a:p>
          <a:p>
            <a:r>
              <a:rPr lang="uk-UA" dirty="0"/>
              <a:t>•	циклічний розвиток економіки;</a:t>
            </a:r>
            <a:endParaRPr lang="ru-RU" dirty="0"/>
          </a:p>
          <a:p>
            <a:r>
              <a:rPr lang="uk-UA" dirty="0"/>
              <a:t>•	необхідність здійснення значних капіталовкладень для забезпечення структурної перебудови економіки;</a:t>
            </a:r>
            <a:endParaRPr lang="ru-RU" dirty="0"/>
          </a:p>
          <a:p>
            <a:r>
              <a:rPr lang="uk-UA" dirty="0"/>
              <a:t>•	надзвичайні події, фінансування яких не було передбачено відповідним бюджетом;</a:t>
            </a:r>
            <a:endParaRPr lang="ru-RU" dirty="0"/>
          </a:p>
          <a:p>
            <a:r>
              <a:rPr lang="uk-UA" dirty="0"/>
              <a:t>•	неадекватний обсяг видатків на соціальний захист та соціальне забезпечення.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75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9613" y="1946496"/>
            <a:ext cx="8852181" cy="386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11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/>
              <a:t>Більшість вчених класифікують бюджетний дефіцит таким </a:t>
            </a:r>
            <a:r>
              <a:rPr lang="uk-UA" dirty="0" smtClean="0"/>
              <a:t>чином</a:t>
            </a:r>
            <a:endParaRPr lang="ru-RU" dirty="0"/>
          </a:p>
          <a:p>
            <a:r>
              <a:rPr lang="uk-UA" b="1" u="sng" dirty="0"/>
              <a:t>За формою прояву </a:t>
            </a:r>
            <a:r>
              <a:rPr lang="uk-UA" dirty="0"/>
              <a:t>виділяють відкритий (офіційно визнаний у законі про бюджет) та прихований бюджетний дефіцит. </a:t>
            </a:r>
            <a:endParaRPr lang="ru-RU" dirty="0"/>
          </a:p>
          <a:p>
            <a:r>
              <a:rPr lang="uk-UA" b="1" u="sng" dirty="0"/>
              <a:t>За причинами виникнення</a:t>
            </a:r>
            <a:r>
              <a:rPr lang="uk-UA" u="sng" dirty="0"/>
              <a:t> </a:t>
            </a:r>
            <a:r>
              <a:rPr lang="uk-UA" dirty="0"/>
              <a:t>дефіцит бюджету може бути свідомим (зниження доходів бюджету для стимулювання економіки) та вимушеним (недостатність фінансових ресурсів для виконання державною своїх функцій). </a:t>
            </a:r>
            <a:endParaRPr lang="ru-RU" dirty="0"/>
          </a:p>
          <a:p>
            <a:r>
              <a:rPr lang="uk-UA" b="1" u="sng" dirty="0"/>
              <a:t>За напрямами дефіцитного фінансування</a:t>
            </a:r>
            <a:r>
              <a:rPr lang="uk-UA" u="sng" dirty="0"/>
              <a:t> </a:t>
            </a:r>
            <a:r>
              <a:rPr lang="uk-UA" dirty="0"/>
              <a:t>розрізняються активний (кошти спрямовуються для інвестування в економіку) та пасивний (використання коштів для фінансування поточних витрат) дефіцит.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Відповідно до міжнародних стандартів (Маастрихтського договору) обмежено розмір дефіциту бюджету до 3 %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uk-UA" dirty="0"/>
              <a:t>ВВП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968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6096" y="1120462"/>
            <a:ext cx="7328811" cy="458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692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5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/>
              <a:t>Центральні бюджети</a:t>
            </a:r>
            <a:r>
              <a:rPr lang="uk-UA" dirty="0"/>
              <a:t>, що включають </a:t>
            </a:r>
            <a:r>
              <a:rPr lang="uk-UA" i="1" dirty="0"/>
              <a:t>загальнодержавні </a:t>
            </a:r>
            <a:r>
              <a:rPr lang="uk-UA" dirty="0"/>
              <a:t>та </a:t>
            </a:r>
            <a:r>
              <a:rPr lang="uk-UA" i="1" dirty="0"/>
              <a:t>центральні для членів федерації </a:t>
            </a:r>
            <a:r>
              <a:rPr lang="uk-UA" dirty="0"/>
              <a:t>бюджети, відображають відносини щодо формування і використання бюджету для фінансування заходів загальнодержавного (федерального) або регіонального (республіканського) масштабу. </a:t>
            </a:r>
            <a:endParaRPr lang="ru-RU" dirty="0"/>
          </a:p>
          <a:p>
            <a:r>
              <a:rPr lang="uk-UA" b="1" dirty="0"/>
              <a:t>Місцеві бюджети</a:t>
            </a:r>
            <a:r>
              <a:rPr lang="uk-UA" dirty="0"/>
              <a:t> є фінансовою базою здійснення заходів місцевого значення. До </a:t>
            </a:r>
            <a:r>
              <a:rPr lang="uk-UA" i="1" dirty="0"/>
              <a:t>бюджетів базового рівня</a:t>
            </a:r>
            <a:r>
              <a:rPr lang="uk-UA" dirty="0"/>
              <a:t> належать бюджети територіальних громад сіл, їх об’єднань, селищ, міст, а до </a:t>
            </a:r>
            <a:r>
              <a:rPr lang="uk-UA" i="1" dirty="0"/>
              <a:t>централізованих</a:t>
            </a:r>
            <a:r>
              <a:rPr lang="uk-UA" dirty="0"/>
              <a:t> – обласні та районні бюджети.</a:t>
            </a:r>
            <a:endParaRPr lang="ru-RU" dirty="0"/>
          </a:p>
          <a:p>
            <a:r>
              <a:rPr lang="uk-UA" dirty="0"/>
              <a:t>Державний (загальнодержавний) бюджет, поєднуючи в собі категорії «держави» та «бюджету», охоплює головним чином макроекономічний рівень економічних та юридичних відносин, хоча здійснює значний вплив і на інші рівні. Таким чином, визначення державного бюджету як економічної категорії (саме в цьому напрямі відбувається вивчення курсу «Фінанси») можна представити наступним </a:t>
            </a:r>
            <a:r>
              <a:rPr lang="uk-UA" dirty="0" smtClean="0"/>
              <a:t>чином:</a:t>
            </a:r>
          </a:p>
          <a:p>
            <a:r>
              <a:rPr lang="uk-UA" u="sng" dirty="0" smtClean="0"/>
              <a:t>Державний бюджет </a:t>
            </a:r>
            <a:r>
              <a:rPr lang="uk-UA" dirty="0" smtClean="0"/>
              <a:t>- </a:t>
            </a:r>
            <a:r>
              <a:rPr lang="uk-UA" dirty="0"/>
              <a:t>це сукупність економічних відносин між суб’єктами фінансових відносин щодо формування і використання централізованого грошового фонду для фінансування покладених на державу </a:t>
            </a:r>
            <a:r>
              <a:rPr lang="uk-UA" dirty="0" smtClean="0"/>
              <a:t>функцій.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468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/>
              <a:t>Джерелом наповнення державного бюджету є ВВП та національне багатство, тобто об’єкти фінансових відносин.</a:t>
            </a:r>
            <a:endParaRPr lang="ru-RU" dirty="0"/>
          </a:p>
          <a:p>
            <a:r>
              <a:rPr lang="uk-UA" dirty="0"/>
              <a:t>Структура державного бюджету розглядають у горизонтальному і вертикальному розрізах. Горизонтальна структура відображає видатки, кредитування, фінансування та доходи бюджету, а вертикальна виділяє загальний та спеціальний фонд. Таким чином структура державного бюджету можна зобразити наступним чином (рис. 4). Подібна структури застосовується і щодо місцевих бюджетів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6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584" y="2060812"/>
            <a:ext cx="9645457" cy="3466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92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923" y="204350"/>
            <a:ext cx="8054201" cy="620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314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/>
              <a:t>Більшість вчених вважають, що державний бюджет вперше був сформований у 1781 р., коли міністр фінансів Жак </a:t>
            </a:r>
            <a:r>
              <a:rPr lang="uk-UA" dirty="0" err="1"/>
              <a:t>Неккер</a:t>
            </a:r>
            <a:r>
              <a:rPr lang="uk-UA" dirty="0"/>
              <a:t> представив королю Франції Людовіку ХVІ звіт про стан фінансів нації. Протягом значного історичного періоду існування державного бюджету залежно від моделі фінансових відносин в країни виділяють американську, західноєвропейську та скандинавську його моделі (рис</a:t>
            </a:r>
            <a:r>
              <a:rPr lang="uk-UA" dirty="0" smtClean="0"/>
              <a:t>.).</a:t>
            </a:r>
            <a:endParaRPr lang="ru-RU" dirty="0"/>
          </a:p>
          <a:p>
            <a:r>
              <a:rPr lang="uk-UA" dirty="0"/>
              <a:t>Незначний перерозподіл ВВП через державний бюджет для фінансування мінімально необхідного обсягу державних видатків (національна оборона, державне управління) є характерним для </a:t>
            </a:r>
            <a:r>
              <a:rPr lang="uk-UA" b="1" dirty="0"/>
              <a:t>американської моделі</a:t>
            </a:r>
            <a:r>
              <a:rPr lang="uk-UA" dirty="0"/>
              <a:t>. </a:t>
            </a:r>
            <a:r>
              <a:rPr lang="uk-UA" b="1" dirty="0"/>
              <a:t>Скандинавська модель</a:t>
            </a:r>
            <a:r>
              <a:rPr lang="uk-UA" dirty="0"/>
              <a:t> передбачає підвищення рівня бюджетної централізації ВВП, зумовленого збільшенням державних видатків для фінансування заходів соціального характеру (вища освіта, соціальний захист, охорона здоров’я). </a:t>
            </a:r>
            <a:r>
              <a:rPr lang="uk-UA" b="1" dirty="0"/>
              <a:t>Західноєвропейська модель</a:t>
            </a:r>
            <a:r>
              <a:rPr lang="uk-UA" dirty="0"/>
              <a:t> займає проміжне становище серед вище зазначених моделей. </a:t>
            </a: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661" y="4114601"/>
            <a:ext cx="5542857" cy="2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87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/>
              <a:t>2. Принципи побудови та функції державного бюджету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Побудова державного бюджету на основі обраної моделі здійснюється на основі певних принципів, ключовими з яких є наступні </a:t>
            </a:r>
            <a:r>
              <a:rPr lang="uk-UA" dirty="0" smtClean="0"/>
              <a:t>:</a:t>
            </a:r>
            <a:endParaRPr lang="ru-RU" dirty="0"/>
          </a:p>
          <a:p>
            <a:r>
              <a:rPr lang="uk-UA" b="1" u="sng" dirty="0"/>
              <a:t>Принцип повноти </a:t>
            </a:r>
            <a:r>
              <a:rPr lang="uk-UA" dirty="0"/>
              <a:t>полягає у всебічному врахуванні фінансових потреб держави у бюджеті.</a:t>
            </a:r>
            <a:endParaRPr lang="ru-RU" dirty="0"/>
          </a:p>
          <a:p>
            <a:r>
              <a:rPr lang="uk-UA" b="1" u="sng" dirty="0"/>
              <a:t>Принцип правдивості </a:t>
            </a:r>
            <a:r>
              <a:rPr lang="uk-UA" dirty="0"/>
              <a:t>передбачає реальність та об’єктивність інформації на основі якої складається, затверджується і виконується державний бюджет.</a:t>
            </a:r>
            <a:endParaRPr lang="ru-RU" dirty="0"/>
          </a:p>
          <a:p>
            <a:r>
              <a:rPr lang="uk-UA" b="1" u="sng" dirty="0"/>
              <a:t>Принцип єдності </a:t>
            </a:r>
            <a:r>
              <a:rPr lang="uk-UA" dirty="0"/>
              <a:t>забезпечується єдиною правовою базою, єдиною грошовою системою, єдиним регулюванням бюджетних відносин, єдиною бюджетною класифікацією, єдністю порядку виконання бюджетів та ведення бухгалтерського обліку і звітності</a:t>
            </a:r>
            <a:r>
              <a:rPr lang="uk-UA" dirty="0" smtClean="0"/>
              <a:t>.</a:t>
            </a:r>
          </a:p>
          <a:p>
            <a:r>
              <a:rPr lang="uk-UA" b="1" u="sng" dirty="0"/>
              <a:t>Принцип гласності </a:t>
            </a:r>
            <a:r>
              <a:rPr lang="uk-UA" dirty="0"/>
              <a:t>підкреслює необхідність оприлюднення інформації про хід розробки, прийняття, виконання державного бюджету і звітування про це. Інформацію щодо державного бюджету України можна знайти на офіційному сайті Верховної Ради України та Міністерства фінансів України.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Сутність державного бюджету проявляється в його функціях (рис</a:t>
            </a:r>
            <a:r>
              <a:rPr lang="uk-UA" dirty="0" smtClean="0"/>
              <a:t>.)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77931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997</TotalTime>
  <Words>2011</Words>
  <Application>Microsoft Office PowerPoint</Application>
  <PresentationFormat>Широкоэкранный</PresentationFormat>
  <Paragraphs>155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8" baseType="lpstr">
      <vt:lpstr>Arial</vt:lpstr>
      <vt:lpstr>Arial-BoldMT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Оксана</cp:lastModifiedBy>
  <cp:revision>29</cp:revision>
  <dcterms:created xsi:type="dcterms:W3CDTF">2021-10-11T14:05:46Z</dcterms:created>
  <dcterms:modified xsi:type="dcterms:W3CDTF">2024-11-18T06:35:30Z</dcterms:modified>
</cp:coreProperties>
</file>