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3"/>
  </p:notesMasterIdLst>
  <p:sldIdLst>
    <p:sldId id="256" r:id="rId2"/>
    <p:sldId id="257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  <p:sldId id="327" r:id="rId37"/>
    <p:sldId id="328" r:id="rId38"/>
    <p:sldId id="329" r:id="rId39"/>
    <p:sldId id="330" r:id="rId40"/>
    <p:sldId id="331" r:id="rId41"/>
    <p:sldId id="332" r:id="rId4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4991-719E-4E2B-8EC9-9A725A3BA2F3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F0593-8A1D-4228-B608-BFD09A9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39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F0593-8A1D-4228-B608-BFD09A9060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89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25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8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997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48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991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5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328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5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3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73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23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62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980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5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22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5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8E584-E124-4E52-869F-89CF8BDA53FC}" type="datetimeFigureOut">
              <a:rPr lang="ru-RU" smtClean="0"/>
              <a:t>14.06.2022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26214E-A33B-4B1A-99FF-01B6F1DD08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59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691" y="623455"/>
            <a:ext cx="10673339" cy="2341417"/>
          </a:xfrm>
        </p:spPr>
        <p:txBody>
          <a:bodyPr>
            <a:normAutofit fontScale="90000"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ТЕМА 4</a:t>
            </a: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/>
            </a:r>
            <a:b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Організування як функція менеджменту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5595" y="3144981"/>
            <a:ext cx="9864435" cy="3491345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та елементи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 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процесу.</a:t>
            </a:r>
          </a:p>
          <a:p>
            <a:pPr algn="just">
              <a:spcBef>
                <a:spcPts val="0"/>
              </a:spcBef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 структур управління та основи організаційного проектування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0"/>
              </a:spcBef>
            </a:pP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3.Типологія </a:t>
            </a:r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 структури управління. Проектування організаційних структур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50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 управлінської структури є окремі працівники, служби та інші ланки апарату управління, а відносини між ними підтримуються завдяки зв’язкам, які прийнято поділяти на горизонтальні та вертикальні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Горизонтальні зв’язки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мають характер погодження і є, як правило,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однорівневими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зв’язки підпорядкування, вони виникають за наявності декількох рівнів управління.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зв’язки в структурі управління можуть носити лінійний і функціональний характер.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 рух управлінських рішень та інформації між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керівниками, тобто особами, які повністю відповідають за діяльність організації або її структурних підрозділів.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 більш складну організаційну структуру управління та відповідають рухові інформації під час реалізації управлінських рішень та функцій управління у цих структурах.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87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r>
              <a:rPr lang="uk-UA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організаційного проектування</a:t>
            </a:r>
            <a:endParaRPr lang="ru-RU" sz="28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праці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процес поділу загальної роботи в організації на окремі завдання фактично є </a:t>
            </a:r>
            <a:r>
              <a:rPr lang="uk-UA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спеціалізацією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означає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 сутності та змісту кожної роботи в організації.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називається </a:t>
            </a:r>
            <a:r>
              <a:rPr lang="uk-UA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проектуванням робіт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має такі конкретні результати: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посадові інструкції;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кваліфікаційні характеристики.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90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873023"/>
              </p:ext>
            </p:extLst>
          </p:nvPr>
        </p:nvGraphicFramePr>
        <p:xfrm>
          <a:off x="304799" y="1676399"/>
          <a:ext cx="11568545" cy="4849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1">
                  <a:extLst>
                    <a:ext uri="{9D8B030D-6E8A-4147-A177-3AD203B41FA5}">
                      <a16:colId xmlns:a16="http://schemas.microsoft.com/office/drawing/2014/main" val="2450632815"/>
                    </a:ext>
                  </a:extLst>
                </a:gridCol>
                <a:gridCol w="9130144">
                  <a:extLst>
                    <a:ext uri="{9D8B030D-6E8A-4147-A177-3AD203B41FA5}">
                      <a16:colId xmlns:a16="http://schemas.microsoft.com/office/drawing/2014/main" val="2760235766"/>
                    </a:ext>
                  </a:extLst>
                </a:gridCol>
              </a:tblGrid>
              <a:tr h="107396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Стадії процесу проектування робіт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стадій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297565"/>
                  </a:ext>
                </a:extLst>
              </a:tr>
              <a:tr h="1724845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Аналіз робіт (аналіз виробничих операцій)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 зміст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(задачі та види діяльності, які мають виконуватися в її межах);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 вимоги до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(освіта, досвід, стаж роботи, наявність відповідного ступеня, ліцензії, навичок, здібностей тощо);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 середовище здійснення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(умови праці, ступінь відповідальності, ступінь контролю з боку начальника, ступінь припустимої помилки тощо).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182793"/>
                  </a:ext>
                </a:extLst>
              </a:tr>
              <a:tr h="2050287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uk-UA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Проектування робіт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а) </a:t>
                      </a:r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обсяг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(кількість різних операцій та/або задач, які виконуються одним працівником та частота їх повторення);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б) </a:t>
                      </a:r>
                      <a:r>
                        <a:rPr lang="uk-UA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змістовність роботи</a:t>
                      </a:r>
                      <a:r>
                        <a:rPr lang="uk-UA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(відносний ступінь впливу працівника на роботу або на її середовище): самостійність у плануванні та виконанні роботи; самостійність у визначенні ритму роботи; участь у прийнятті рішень тощо.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078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8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194473" cy="4710545"/>
          </a:xfrm>
        </p:spPr>
        <p:txBody>
          <a:bodyPr>
            <a:noAutofit/>
          </a:bodyPr>
          <a:lstStyle/>
          <a:p>
            <a:pPr marL="0" indent="180000">
              <a:spcBef>
                <a:spcPts val="60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6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Департаменталізація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–процес групування робіт і видів діяльності в окремі підрозділи організації (бригади, групи, сектори, відділи, цехи, виробництва тощо).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80000">
              <a:spcBef>
                <a:spcPts val="60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озрізняють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базових схем </a:t>
            </a:r>
            <a:r>
              <a:rPr lang="uk-UA" sz="26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департаменталізації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основними функціями управління;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–за окремими видами  продуктів, що виробляються;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географією фізичного розташування підрозділів;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18000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орієнтована на споживача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за принципом задоволення потреб найбільш значущих споживачів.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80000">
              <a:spcBef>
                <a:spcPts val="60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 спостерігається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змішування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базових схем </a:t>
            </a:r>
            <a:r>
              <a:rPr lang="uk-UA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департаменталізації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15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 повноважень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процес передачі керівником частини своєї роботи та повноважень підлеглому, який приймає на себе відповідальність за її виконання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Необхідність цього процесу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наслідком обмеженості можливостей та здібностей керівника та необхідності спеціалізації в управлінні.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60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делегування повноважень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повноважень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(надання підлеглому права приймати рішення);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 відповідальності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 виконувати певну роботу);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підзвітність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(вимога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повідомляти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наслідки своїх дій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керівнику).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ідлеглий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ніколи 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буде нести повної відповідальності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її несе той, хто передає свої повноваження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 по посаді не делегується. 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i="1" dirty="0"/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06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 –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 обмежене право використовувати ресурси організації і спрямовувати зусилля працівників на виконання визначених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типи повноваження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передаються підлеглим: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вищим керівником безпосередньо його підлеглому і далі іншим підлеглим. Делегування лінійних повноважень утворює ієрархію рівнів управління в 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Штабні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(апаратні, адміністративні) –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особам, які здійснюють консультативні, обслуговуючі функції щодо лінійних керівників. Сутність штабних повноважень полягає у їх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дорадчому характері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особі, якій вони передаються, в межах її компетенції пропонувати або забороняти певні дії підлеглим лінійних керівників.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контролю за окремими видами діяльності інших підрозділів і є обмеженою формою повноважень. </a:t>
            </a: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92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діапазону контролю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визначення кількості працівників, безпосередньо підлеглих даному менеджерові. Внаслідок делегування повноважень в організації виникає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 організаційних рівнів управління. Кількість організаційних рівнів визначається діапазоном контролю (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нормою керованості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нижчих рівнях управління норма керованості (діапазон контролю) може сягати 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вищих - обмежується 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7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 контролю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параметр, який визначає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високу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пласку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побудову організації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44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механізмів координації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координацією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процес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 дій усіх підсистем організації для досягнення її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цілей. Здійснюється шляхом: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підпорядкування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вертикальна координація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встановлення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 підрозділами одного організаційного рівня (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горизонтальна координація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вертикальної координації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прямий контроль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(надання керівникові права передачі роботи та контролю її виконання);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стандартизація діяльності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(визначення способу виконання роботи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дійснюється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застосування: правил; стандартних операційних процедур; опрацювання графіків роботи.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69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6399"/>
            <a:ext cx="11374582" cy="4710545"/>
          </a:xfrm>
        </p:spPr>
        <p:txBody>
          <a:bodyPr>
            <a:noAutofit/>
          </a:bodyPr>
          <a:lstStyle/>
          <a:p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горизонтальної координації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взаємодопомога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(взаємні комунікації);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оперативні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(тимчасові робочі) групи;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комісії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(постійні робочі групи);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збори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підрозділів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Нетрадиційні механізми координації: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організаційна культура;</a:t>
            </a:r>
          </a:p>
          <a:p>
            <a:pPr marL="0" indent="0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неформальні комунікації.</a:t>
            </a:r>
          </a:p>
          <a:p>
            <a:pPr marL="0" indent="0">
              <a:buNone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0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 fontScale="92500"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(організовування) – це свідомий процес, спрямований на об’єднання та впорядковану взаємодію елементів у ціле, в результаті чого утворюється життєздатна, продуктивна, стійка система.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Організовування – це вид управлінської діяльності, спрямований на формування або упорядкування структури управління, відносин і процесів у керованій і керуючій підсистемах організації, що дає змогу досягати поставлених цілей її розвитку</a:t>
            </a:r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як функція управління повинна забезпечувати відповідність існуючої системи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встановленим цілям.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такої відповідності немає, то за допомогою функції організації створюються нові системи або реорганізуються старі з метою додання їм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 якостей.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3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262532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Бюрократичні організаційні структури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(ієрархічні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формальні, механістичні, класичні, жорсткі, традиційні)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 твердою ієрархією влади на підприємстві, формалізацією правил і процедур, які використовуються, централізованим прийняттям рішень, вузько визначеною відповідальністю в діяльності. </a:t>
            </a:r>
            <a:endParaRPr lang="uk-UA" sz="28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Bef>
                <a:spcPts val="600"/>
              </a:spcBef>
            </a:pP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Лінійна організаційна структура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управління, в якій кожний підлеглий має тільки одного керівника і в кожному підрозділі виконується весь комплекс робіт, пов’язаних із його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24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273" y="1648690"/>
            <a:ext cx="8866909" cy="433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9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556507"/>
              </p:ext>
            </p:extLst>
          </p:nvPr>
        </p:nvGraphicFramePr>
        <p:xfrm>
          <a:off x="665163" y="1649413"/>
          <a:ext cx="10839450" cy="3334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5928">
                  <a:extLst>
                    <a:ext uri="{9D8B030D-6E8A-4147-A177-3AD203B41FA5}">
                      <a16:colId xmlns:a16="http://schemas.microsoft.com/office/drawing/2014/main" val="2692043847"/>
                    </a:ext>
                  </a:extLst>
                </a:gridCol>
                <a:gridCol w="5893522">
                  <a:extLst>
                    <a:ext uri="{9D8B030D-6E8A-4147-A177-3AD203B41FA5}">
                      <a16:colId xmlns:a16="http://schemas.microsoft.com/office/drawing/2014/main" val="11166785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</a:pPr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456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чіткість і простота взаємодії;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надійний контроль та дисципліна;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оперативність прийняття та виконання управлінських рішень;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економічність за умов невеликих розмірів організації.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потреба у керівниках універсальної кваліфікації;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обмеження ініціативи працівників нижчих рівнів;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перевантаження вищого керівництва;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необґрунтованого збільшення управлінського апарату.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171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096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Лінійно-штабна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різновид лінійної оргструктури. Для розвантаження вищого керівництва створюється штаб, до складу якого включають фахівців із різних видів діяльності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494676"/>
              </p:ext>
            </p:extLst>
          </p:nvPr>
        </p:nvGraphicFramePr>
        <p:xfrm>
          <a:off x="1122215" y="2960716"/>
          <a:ext cx="10252366" cy="2474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6183">
                  <a:extLst>
                    <a:ext uri="{9D8B030D-6E8A-4147-A177-3AD203B41FA5}">
                      <a16:colId xmlns:a16="http://schemas.microsoft.com/office/drawing/2014/main" val="1234315494"/>
                    </a:ext>
                  </a:extLst>
                </a:gridCol>
                <a:gridCol w="5126183">
                  <a:extLst>
                    <a:ext uri="{9D8B030D-6E8A-4147-A177-3AD203B41FA5}">
                      <a16:colId xmlns:a16="http://schemas.microsoft.com/office/drawing/2014/main" val="2596271916"/>
                    </a:ext>
                  </a:extLst>
                </a:gridCol>
              </a:tblGrid>
              <a:tr h="443574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14722"/>
                  </a:ext>
                </a:extLst>
              </a:tr>
              <a:tr h="1998983">
                <a:tc>
                  <a:txBody>
                    <a:bodyPr/>
                    <a:lstStyle/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-чіткість і простота взаємодії;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-надійний контроль та дисципліна;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-оперативність прийняття та виконання управлінських рішень.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-обмеження ініціативи працівників нижчих рівнів;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-можливість необґрунтованого збільшення управлінського апарату.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638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780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055" y="1648690"/>
            <a:ext cx="9573490" cy="46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738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 організаційна </a:t>
            </a: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окремі управлінські підрозділи, які передають виконавцям обов’язкові для них рішення, тобто функціональний керівник в межах своєї сфери діяльності здійснює керівництво виконавцями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596865"/>
              </p:ext>
            </p:extLst>
          </p:nvPr>
        </p:nvGraphicFramePr>
        <p:xfrm>
          <a:off x="958632" y="3237807"/>
          <a:ext cx="10252366" cy="250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6968">
                  <a:extLst>
                    <a:ext uri="{9D8B030D-6E8A-4147-A177-3AD203B41FA5}">
                      <a16:colId xmlns:a16="http://schemas.microsoft.com/office/drawing/2014/main" val="1234315494"/>
                    </a:ext>
                  </a:extLst>
                </a:gridCol>
                <a:gridCol w="4505398">
                  <a:extLst>
                    <a:ext uri="{9D8B030D-6E8A-4147-A177-3AD203B41FA5}">
                      <a16:colId xmlns:a16="http://schemas.microsoft.com/office/drawing/2014/main" val="2596271916"/>
                    </a:ext>
                  </a:extLst>
                </a:gridCol>
              </a:tblGrid>
              <a:tr h="443574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5514722"/>
                  </a:ext>
                </a:extLst>
              </a:tr>
              <a:tr h="199898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спеціалізація функціональних керівників;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інформаційна оперативність;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4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розвантаження вищого керівництва.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порушення принципу єдиноначальності;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складність контролю;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14000"/>
                        </a:lnSpc>
                      </a:pPr>
                      <a:r>
                        <a:rPr lang="uk-UA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недостатня гнучкість.</a:t>
                      </a:r>
                      <a:endParaRPr lang="ru-RU" sz="2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638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5964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272" y="1870364"/>
            <a:ext cx="9476509" cy="415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899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Лінійно-функціональна організаційна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комбінація лінійної та функціональної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структур;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 повноважень і відповідальності за функціями та прийняття рішень по вертикалі. Управління здійснюється за лінійною схемою, а функціональні підрозділи допомагають лінійним керівникам у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 відповідних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функцій.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 переваг лінійних та функціональних структур.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 лінійних і функціональних керівників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перевантаження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 в умовах реорганізації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- опір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змінам в організації.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вирішенні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 повторюваних завдань.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масового виробництва зі стабільним асортиментом продукції і незначних змінах технології виробництва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1729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273" y="1648690"/>
            <a:ext cx="9060871" cy="443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4250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uk-UA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Дивізіональна</a:t>
            </a:r>
            <a:r>
              <a:rPr lang="uk-UA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організаційна </a:t>
            </a:r>
            <a:r>
              <a:rPr lang="uk-UA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 </a:t>
            </a: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</a:t>
            </a:r>
            <a:r>
              <a:rPr lang="uk-UA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 функцій управління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передаються виробничим підрозділам (дивізіонам), та </a:t>
            </a: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централізація </a:t>
            </a:r>
            <a:r>
              <a:rPr lang="uk-UA" sz="2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загальнокорпоративних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функцій управління 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(фінансова діяльність, </a:t>
            </a:r>
            <a:r>
              <a:rPr lang="uk-UA" sz="26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стратегії, маркетинг) 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вищому рівні управління </a:t>
            </a:r>
            <a:endParaRPr lang="uk-UA" sz="2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оперативна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самостійність підрозділів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- підвищення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рішень;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внутрішньофірмова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- дублювання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 управління на рівні підрозділів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- збільшення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 на управління.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uk-UA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Дивізіональна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структура відповідає умовам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 середовища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 із великою кількістю виробництв, життєвий цикл яких відносно тривалий</a:t>
            </a:r>
            <a:r>
              <a:rPr lang="uk-UA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3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/>
          </a:bodyPr>
          <a:lstStyle/>
          <a:p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функції організації є: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формування структури організації, виходячи з розмірів підприємства, його цілей, технології, персоналу та інших змінних;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встановлення конкретних параметрів, режимів роботи підрозділів організації, відносин між ними;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діяльності організації ресурсами (людськими, фінансовими, матеріальними, інформаційними).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87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3891" y="1773382"/>
            <a:ext cx="9642764" cy="419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635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>
              <a:lnSpc>
                <a:spcPct val="124000"/>
              </a:lnSpc>
              <a:spcBef>
                <a:spcPts val="60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 організаційні структури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(органічні, гнучкі) характеризуються розмитістю ієрархії управління, невеликою кількістю рівнів управління, гнучкістю структури влади, слабким чи помірним використанням формальних правил і процедур, децентралізацією прийняття рішень, широко обумовленою відповідальністю в діяльності.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60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адаптивні організаційні структури, як правило, характеризуються такими ознаками: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здатністю порівняно легко змінювати свою форму;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орієнтацією на прискорену реалізацію складних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комплексних програм;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обмеженою дією в часі;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створенням тимчасових органів управління.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89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indent="540385" algn="just">
              <a:lnSpc>
                <a:spcPct val="130000"/>
              </a:lnSpc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управління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тимчасова структура, яка створюється для вирішення конкретного комплексного завдання (розроблення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його реалізації). Зміст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проєктної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структури управління полягає в тому, щоб зібрати в одну команду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найкваліфікованіших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співробітників різних професій для здійснення складного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встановлений термін із заданим рівнем якості й у рамках виділених для цієї мети матеріальних, фінансових і трудових ресурсів. </a:t>
            </a: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30000"/>
              </a:lnSpc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структура, зазвичай, носить тимчасовий характер і є доповненням до вже сформованої і функціонуючої структури певної організації.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4000"/>
              </a:lnSpc>
              <a:spcBef>
                <a:spcPts val="600"/>
              </a:spcBef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407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/>
          </a:bodyPr>
          <a:lstStyle/>
          <a:p>
            <a:pPr algn="just">
              <a:lnSpc>
                <a:spcPct val="124000"/>
              </a:lnSpc>
              <a:spcBef>
                <a:spcPts val="600"/>
              </a:spcBef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60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875877"/>
              </p:ext>
            </p:extLst>
          </p:nvPr>
        </p:nvGraphicFramePr>
        <p:xfrm>
          <a:off x="817416" y="1648689"/>
          <a:ext cx="10889674" cy="4790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4837">
                  <a:extLst>
                    <a:ext uri="{9D8B030D-6E8A-4147-A177-3AD203B41FA5}">
                      <a16:colId xmlns:a16="http://schemas.microsoft.com/office/drawing/2014/main" val="193308149"/>
                    </a:ext>
                  </a:extLst>
                </a:gridCol>
                <a:gridCol w="5444837">
                  <a:extLst>
                    <a:ext uri="{9D8B030D-6E8A-4147-A177-3AD203B41FA5}">
                      <a16:colId xmlns:a16="http://schemas.microsoft.com/office/drawing/2014/main" val="3495260923"/>
                    </a:ext>
                  </a:extLst>
                </a:gridCol>
              </a:tblGrid>
              <a:tr h="529212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Переваги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Недоліки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998124"/>
                  </a:ext>
                </a:extLst>
              </a:tr>
              <a:tr h="4084353">
                <a:tc>
                  <a:txBody>
                    <a:bodyPr/>
                    <a:lstStyle/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Дозволяє розширити бізнес-діяльність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ступінь гнучкості та швидкості реагування на запити ринку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Ефективне використання персоналу з огляду на його професійність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 algn="just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Можливість залучення найкращих ресурсів, у першу чергу, людських 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 ступінь спеціалізації та фокусування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Складність взаємодії між </a:t>
                      </a:r>
                      <a:r>
                        <a:rPr lang="uk-UA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проєктами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Значні вимоги до кваліфікації персоналу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Значна ризикованість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Нестабільність у роботі з персоналом у контексті його завантаженості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Проєктна</a:t>
                      </a:r>
                      <a:r>
                        <a:rPr lang="uk-UA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діяльність вимагає значних інвестиційних ресурсів.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000"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03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809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4000"/>
              </a:lnSpc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Матричний тип організаційної структури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створюється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суміщення структур двох типів: лінійної та програмно-цільової.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вертикалі)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будується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окремими сферами діяльності: науково-дослідною, виробничою, збутовою, постачальницькою.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Програмно-цільова структура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горизонталі)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організовується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програмами (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проєктами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темами).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підприємствами, продукція яких має відносно короткий життєвий цикл і часто змінюється, тобто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 висока маневреність.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 адаптивність до змін середовища; - ефективні механізми координації.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Недоліки: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-обмежена сфера застосування; - конфлікти між функціональними керівниками і керівниками проектів.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4878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582" y="1648690"/>
            <a:ext cx="9393382" cy="480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2599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indent="540385" algn="just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теперішній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зв’язку з формуванням інформаційної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 набувають організації мережевого типу.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Мережева організація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як група фірм, які об’єднуються з метою використання своїх особливих ресурсів і специфічних переваг перед іншими для реалізації певних спільних </a:t>
            </a:r>
            <a:r>
              <a:rPr lang="uk-UA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які просторово можуть знаходиться в будь-якій точці світу.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тоді, коли група осіб, об’єднана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організаційними рамками, здійснює взаємодію на базі Інтернет-технологій, що дозволяє створити більш гнучку і ефективну організаційну структуру, порівняно з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традиційними.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 у даному випадку виступає як інфраструктура бізнесового середовища, яка дозволяє оперативніше реагувати на зміни, швидше передавати необхідну інформацію тощо та формує єдиний інформаційний простір.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1099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rmAutofit lnSpcReduction="10000"/>
          </a:bodyPr>
          <a:lstStyle/>
          <a:p>
            <a:pPr indent="540385" algn="just">
              <a:lnSpc>
                <a:spcPct val="110000"/>
              </a:lnSpc>
              <a:spcBef>
                <a:spcPts val="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Розрізняють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стабільні, динамічні та внутрішні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типи мережевих організацій.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10000"/>
              </a:lnSpc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стабільних мережах значна частина робіт передається посередникам, які можуть і не належати до основної організації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 цьому кожна фірма-посередник підтримує свою конкурентоспроможність шляхом обслуговування клієнтів і поза межами мережі. Така форма дозволяє отримати конкурентні переваги за рахунок вузької спеціалізації підрядників. Прикладом таких структур можуть бути фірми-таксі по перевезенню пасажирів, що не утримують на власному балансі транспортний парк, гаражі, майстерні тощо, а використовують послуги підприємців-фізичних осіб з власними автомобілями. В даному випадку можна говорити про віртуальну структуру, тобто сталі взаємозв’язки між окремими її елементами відсутні.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7002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marL="0" indent="342900" algn="just">
              <a:spcBef>
                <a:spcPts val="600"/>
              </a:spcBef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динамічній мережі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 організація виступає в ролі «системного інтегратора», який формує уздовж ланцюга «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виробництво – реалізація» тимчасовий союз із великої кількості незалежних один від одного партнерів для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інноваційного продукту.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найбільша кількість організацій, що працюють за таким принципом, відноситься до сфери інформаційних технологій.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spcBef>
                <a:spcPts val="600"/>
              </a:spcBef>
            </a:pP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мережі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 шляхом розвитку системи вільного підприємництва в межах великих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корпорацій.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взаємодія між підрозділами однієї організації на основі ринкових цін. Підрозділи організації мають можливість здійснювати операції купівлі/продажу і поза межами даної організації.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Типовими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прикладами є внутрішня кооперація та використання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аутсорсингових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послуг вузько спеціалізованих компаній (юридичні, облікові,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рекрутингові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рекламні, інформаційні послуги тощо).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447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мережевих структур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гнучке пристосування до середовища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разом з середовищем і кожним окремим учасником мережі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Найнижчі накладні витрати на утримання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залучення найкращих ресурсів, у першу чергу, людських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ступінь спеціалізації та фокусування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мережевих структур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Ускладнена координація функцій між учасниками мережі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ризик діяльності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Втрата основними особами влади та контролю над ресурсами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ступінь залежності від партнерів по мережі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ступінь вимогливості до інформаційної мережі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48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складові організаційного процесу (організаційної діяльності): 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праці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поділ загальної роботи на окремі складові частини, достатні для виконання окремим працівником відповідно до його кваліфікації та здібностей;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департаменталізація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групування робіт та видів діяльності у певні блоки (підрозділи: групи, відділи, сектори, цехи, виробництва тощо);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 повноважень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підпорядкування окремого підрозділу керівникові, який отримує необхідні повноваження;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діапазону контролю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визначення кількості працівників, безпосередньо підлеглих окремому менеджерові;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29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вибору організаційної структури управління</a:t>
            </a:r>
            <a:r>
              <a:rPr lang="uk-UA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 такі </a:t>
            </a:r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 Метод аналогій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полягає у застосуванні організаційних форм, що виправдали себе в організаціях із схожими організаційними характеристиками (середовищем, стратегією, технологією, розмірами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Експертно-аналітичний метод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полягає в обстеженні і аналітичному вивченні організації кваліфікованими фахівцями - експертами, які і розробляють відповідну організаційну структуру управління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Метод структуризації цілей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передбачає розробку системи цілей організації, включаючи їх кількісне та якісне формулювання і наступний аналіз базових організаційних структур з 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 їх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 системі цілей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645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273" y="624109"/>
            <a:ext cx="9911339" cy="102458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3.Типологія організаційної структури управління. Проектування організаційних структур.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1648690"/>
            <a:ext cx="10839594" cy="4849092"/>
          </a:xfrm>
        </p:spPr>
        <p:txBody>
          <a:bodyPr>
            <a:noAutofit/>
          </a:bodyPr>
          <a:lstStyle/>
          <a:p>
            <a:pPr algn="just"/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 Метод організаційного моделювання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базується на розробці різних варіантів можливих організаційних структур для конкретних об’єктів управління з наступним їх порівнянням і оцінкою за певними критеріями. Критеріями ефективності при співставленні різних варіантів організаційних структур слугують можливості щонайповнішого досягнення цілей організації при відносно нижчих витратах на її функціонування.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04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507085" cy="5237018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–– 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механізмів координації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забезпечення вертикальної та горизонтальної координації робіт та видів діяльності. </a:t>
            </a:r>
          </a:p>
          <a:p>
            <a:pPr algn="just"/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визначається як абстрактна категорія, що характеризується трьома організаційними параметрами: ступенем складності; ступенем формалізації; ступенем централізації. 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– кількість виразних ознак організації. Чим більше вертикальних рівнів в ієрархії управління та підрозділів на одному рівні, тим складніше координувати діяльність організації.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654146" cy="523701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формалізації – ступінь, в якому організація покладається на правила та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 більше в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організації, тим більш формалізованою є структура організації.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місце зосередження права прийняття рішень. Якщо всі рішення (або їх більшість) приймаються вищими керівниками, тоді організація є централізованою.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Децентралізація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передача права прийняття рішень з вищих рівнів управління на нижчі.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600"/>
              </a:spcBef>
              <a:buClr>
                <a:srgbClr val="A53010"/>
              </a:buClr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два основних аспекти організаційного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процесу: </a:t>
            </a: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на підрозділи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цілей 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 та </a:t>
            </a:r>
            <a:r>
              <a:rPr lang="uk-UA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 </a:t>
            </a:r>
            <a:r>
              <a:rPr lang="uk-UA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повноважень, які пов’язують вище керівництво з нижчими рівнями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забезпечують можливість розподілу і координації задач.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51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6366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1.Зміст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організації та елементи організаційного процесу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149927"/>
            <a:ext cx="10654146" cy="5237018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Загалом,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 результатом виконання організаційної функції вважається: </a:t>
            </a:r>
            <a:endParaRPr lang="ru-RU" sz="2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затвердження структури виробництва, структури органів управління, схеми взаємозв’язків між підрозділами;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регламентація функцій,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підфункцій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робіт і операцій, встановлення прав та обов’язків органів управління й посадових осіб;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затвердження положень, інструкцій;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підбір, розстановка кадрів і формування штатів працівників у керуючій та керованій системах.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процесу організовування – це встановлення ефективної взаємодії між усіма видами ресурсів організації</a:t>
            </a:r>
            <a:endParaRPr lang="uk-UA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3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164" y="1551711"/>
            <a:ext cx="11000509" cy="4835234"/>
          </a:xfrm>
        </p:spPr>
        <p:txBody>
          <a:bodyPr>
            <a:noAutofit/>
          </a:bodyPr>
          <a:lstStyle/>
          <a:p>
            <a:pPr indent="0" algn="just">
              <a:spcBef>
                <a:spcPts val="600"/>
              </a:spcBef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sz="2800" b="1" u="sng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труктура</a:t>
            </a:r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 має забезпечити реалізацію її стратегії.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стратегічні цілі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змінюються, то,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наслідок, структура організації має також видозмінюватися.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600"/>
              </a:spcBef>
            </a:pP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 «структура» (від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лат.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побудова, розміщення) розуміють внутрішню будову чогось, певний взаємозв’язок складових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цілого; внутрішній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устрій роботи системи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 елементів системи та сталих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 ними.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Bef>
                <a:spcPts val="600"/>
              </a:spcBef>
            </a:pP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кожній організації присутні декілька видів різних структур. До основних видів структур в організації відносяться: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–цільова; –фінансова; –корпоративна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юридична); –інформаційна; –виробнича; –штатна; – організаційна. </a:t>
            </a:r>
          </a:p>
        </p:txBody>
      </p:sp>
    </p:spTree>
    <p:extLst>
      <p:ext uri="{BB962C8B-B14F-4D97-AF65-F5344CB8AC3E}">
        <p14:creationId xmlns:p14="http://schemas.microsoft.com/office/powerpoint/2010/main" val="3310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127" y="624110"/>
            <a:ext cx="10044546" cy="927600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2.Поняття організаційних структур управління та основи організаційного проектування.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1676399"/>
            <a:ext cx="10654146" cy="4710545"/>
          </a:xfrm>
        </p:spPr>
        <p:txBody>
          <a:bodyPr>
            <a:noAutofit/>
          </a:bodyPr>
          <a:lstStyle/>
          <a:p>
            <a:pPr algn="just"/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поділ економічного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 (підприємств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компаній,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установ)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підрозділи, відділення, відділи, цехи, лабораторії, ділянки, групи з метою впорядкування управління, налагодження взаємодії ланок, установлення підпорядкованості й співпідпорядкованості, відповідальності.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забезпечує функціонування та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як єдиного цілого. </a:t>
            </a:r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 </a:t>
            </a:r>
            <a:r>
              <a:rPr lang="uk-UA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один із основних елементів управління організації. Вона характеризується розподілом цілей і завдань управління між структурними підрозділами й окремими працівниками організації. </a:t>
            </a:r>
          </a:p>
          <a:p>
            <a:pPr algn="just"/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0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1343</TotalTime>
  <Words>2892</Words>
  <Application>Microsoft Office PowerPoint</Application>
  <PresentationFormat>Широкоэкранный</PresentationFormat>
  <Paragraphs>222</Paragraphs>
  <Slides>41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8" baseType="lpstr">
      <vt:lpstr>Arial</vt:lpstr>
      <vt:lpstr>Bookman Old Style</vt:lpstr>
      <vt:lpstr>Calibri</vt:lpstr>
      <vt:lpstr>Century Gothic</vt:lpstr>
      <vt:lpstr>Times New Roman</vt:lpstr>
      <vt:lpstr>Wingdings 3</vt:lpstr>
      <vt:lpstr>Легкий дым</vt:lpstr>
      <vt:lpstr>ТЕМА 4 Організування як функція менеджменту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1.Зміст функції організації та елементи організаційного процесу.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2.Поняття організаційних структур управління та основи організаційного проектування.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  <vt:lpstr>3.Типологія організаційної структури управління. Проектування організаційних структур.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 Розвиток науки управління</dc:title>
  <dc:creator>zhalinska@gmail.com</dc:creator>
  <cp:lastModifiedBy>zhalinska@gmail.com</cp:lastModifiedBy>
  <cp:revision>209</cp:revision>
  <dcterms:created xsi:type="dcterms:W3CDTF">2021-09-14T18:03:03Z</dcterms:created>
  <dcterms:modified xsi:type="dcterms:W3CDTF">2022-06-14T06:54:45Z</dcterms:modified>
</cp:coreProperties>
</file>