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91" r:id="rId3"/>
    <p:sldId id="307" r:id="rId4"/>
    <p:sldId id="303" r:id="rId5"/>
    <p:sldId id="306" r:id="rId6"/>
    <p:sldId id="305" r:id="rId7"/>
    <p:sldId id="315" r:id="rId8"/>
    <p:sldId id="316" r:id="rId9"/>
    <p:sldId id="317" r:id="rId10"/>
    <p:sldId id="318" r:id="rId11"/>
    <p:sldId id="321" r:id="rId12"/>
    <p:sldId id="319" r:id="rId13"/>
    <p:sldId id="320" r:id="rId14"/>
    <p:sldId id="294" r:id="rId15"/>
    <p:sldId id="295" r:id="rId16"/>
    <p:sldId id="293" r:id="rId17"/>
    <p:sldId id="322" r:id="rId18"/>
    <p:sldId id="292" r:id="rId19"/>
    <p:sldId id="300" r:id="rId20"/>
    <p:sldId id="299" r:id="rId21"/>
    <p:sldId id="298" r:id="rId22"/>
    <p:sldId id="297" r:id="rId23"/>
    <p:sldId id="301" r:id="rId24"/>
    <p:sldId id="296" r:id="rId25"/>
    <p:sldId id="302" r:id="rId26"/>
    <p:sldId id="304" r:id="rId27"/>
    <p:sldId id="308" r:id="rId28"/>
    <p:sldId id="311" r:id="rId29"/>
    <p:sldId id="310" r:id="rId30"/>
    <p:sldId id="309" r:id="rId31"/>
    <p:sldId id="312" r:id="rId32"/>
    <p:sldId id="314" r:id="rId33"/>
    <p:sldId id="268" r:id="rId3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66CCFF"/>
    <a:srgbClr val="66FF66"/>
    <a:srgbClr val="FF9966"/>
    <a:srgbClr val="FF9900"/>
    <a:srgbClr val="FF9933"/>
    <a:srgbClr val="FF6600"/>
    <a:srgbClr val="CCCC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47" autoAdjust="0"/>
  </p:normalViewPr>
  <p:slideViewPr>
    <p:cSldViewPr>
      <p:cViewPr varScale="1">
        <p:scale>
          <a:sx n="72" d="100"/>
          <a:sy n="72" d="100"/>
        </p:scale>
        <p:origin x="16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5138A-A080-4466-826C-0631D9F4B249}" type="datetimeFigureOut">
              <a:rPr lang="uk-UA" smtClean="0"/>
              <a:pPr/>
              <a:t>03.12.2024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31801-1EDE-42A9-B977-C84C092B393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© Коломієць Р. О.   /   2020-2024</a:t>
            </a:r>
            <a:endParaRPr lang="uk-UA" sz="1400" b="1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Фізика</a:t>
            </a:r>
            <a:endParaRPr lang="uk-UA" sz="2400" b="1" dirty="0">
              <a:latin typeface="Trebuchet MS" pitchFamily="34" charset="0"/>
            </a:endParaRPr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0" y="1844824"/>
            <a:ext cx="1564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Лекція 8 </a:t>
            </a:r>
            <a:endParaRPr lang="uk-U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249289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latin typeface="Trebuchet MS" pitchFamily="34" charset="0"/>
              </a:rPr>
              <a:t>Оптика</a:t>
            </a:r>
            <a:endParaRPr lang="uk-UA" sz="4400" b="1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306489"/>
            <a:ext cx="3373271" cy="40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Наукова стаття &quot;Саморобний телескоп-рефракто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84976" cy="37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9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Телескоп-рефрактор (лінзовий)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00758" y="4958920"/>
            <a:ext cx="8860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Зараз саме в ролі телескопа використовується вельми </a:t>
            </a:r>
            <a:r>
              <a:rPr lang="uk-UA" dirty="0" err="1" smtClean="0">
                <a:latin typeface="Trebuchet MS" pitchFamily="34" charset="0"/>
              </a:rPr>
              <a:t>рідко</a:t>
            </a:r>
            <a:r>
              <a:rPr lang="uk-UA" dirty="0" smtClean="0">
                <a:latin typeface="Trebuchet MS" pitchFamily="34" charset="0"/>
              </a:rPr>
              <a:t>, частіше це оптична схема підзорної труби або театрального бінокля.</a:t>
            </a:r>
          </a:p>
          <a:p>
            <a:endParaRPr lang="uk-UA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Має хроматичну аберацію (спотворення кольору по краям лінзи) внаслідок дисперсії світла.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4828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3754710"/>
            <a:ext cx="8362950" cy="2914650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0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Телескоп-рефрактор (лінзовий)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pic>
        <p:nvPicPr>
          <p:cNvPr id="3078" name="Picture 6" descr="Телескоп-рефракто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32375"/>
            <a:ext cx="6232988" cy="280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0" y="932375"/>
            <a:ext cx="2433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Оптична схема </a:t>
            </a:r>
          </a:p>
          <a:p>
            <a:r>
              <a:rPr lang="uk-UA" b="1" dirty="0" smtClean="0">
                <a:latin typeface="Trebuchet MS" pitchFamily="34" charset="0"/>
              </a:rPr>
              <a:t>телескопа </a:t>
            </a:r>
            <a:r>
              <a:rPr lang="uk-UA" b="1" dirty="0" err="1" smtClean="0">
                <a:latin typeface="Trebuchet MS" pitchFamily="34" charset="0"/>
              </a:rPr>
              <a:t>Кеплера</a:t>
            </a:r>
            <a:r>
              <a:rPr lang="uk-UA" b="1" dirty="0" smtClean="0">
                <a:latin typeface="Trebuchet MS" pitchFamily="34" charset="0"/>
              </a:rPr>
              <a:t>:</a:t>
            </a:r>
            <a:endParaRPr lang="uk-UA" b="1" dirty="0">
              <a:latin typeface="Trebuchet MS" pitchFamily="34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70802" y="3116985"/>
            <a:ext cx="2347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Оптична схема </a:t>
            </a:r>
          </a:p>
          <a:p>
            <a:r>
              <a:rPr lang="uk-UA" b="1" dirty="0" smtClean="0">
                <a:latin typeface="Trebuchet MS" pitchFamily="34" charset="0"/>
              </a:rPr>
              <a:t>телескопа Галілея:</a:t>
            </a:r>
            <a:endParaRPr lang="uk-UA" b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188" y="777915"/>
            <a:ext cx="5064909" cy="2898503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1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Телескоп-рефлектор (дзеркальний)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81878" y="2567810"/>
            <a:ext cx="36977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Телескоп-рефлектор Ньютона</a:t>
            </a:r>
          </a:p>
          <a:p>
            <a:r>
              <a:rPr lang="uk-UA" i="1" dirty="0" smtClean="0">
                <a:latin typeface="Trebuchet MS" pitchFamily="34" charset="0"/>
              </a:rPr>
              <a:t>1 - </a:t>
            </a:r>
            <a:r>
              <a:rPr lang="uk-UA" i="1" dirty="0">
                <a:latin typeface="Trebuchet MS" pitchFamily="34" charset="0"/>
              </a:rPr>
              <a:t>Головне параболічне </a:t>
            </a:r>
            <a:r>
              <a:rPr lang="uk-UA" i="1" dirty="0" smtClean="0">
                <a:latin typeface="Trebuchet MS" pitchFamily="34" charset="0"/>
              </a:rPr>
              <a:t>дзеркало</a:t>
            </a:r>
            <a:endParaRPr lang="uk-UA" i="1" dirty="0"/>
          </a:p>
          <a:p>
            <a:r>
              <a:rPr lang="uk-UA" i="1" dirty="0" smtClean="0">
                <a:latin typeface="Trebuchet MS" pitchFamily="34" charset="0"/>
              </a:rPr>
              <a:t>2 - Діагональне </a:t>
            </a:r>
            <a:r>
              <a:rPr lang="uk-UA" i="1" dirty="0">
                <a:latin typeface="Trebuchet MS" pitchFamily="34" charset="0"/>
              </a:rPr>
              <a:t>дзеркало</a:t>
            </a:r>
            <a:endParaRPr lang="uk-UA" i="1" dirty="0"/>
          </a:p>
          <a:p>
            <a:endParaRPr lang="uk-UA" b="1" dirty="0">
              <a:latin typeface="Trebuchet MS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3536837"/>
            <a:ext cx="5335767" cy="2949986"/>
          </a:xfrm>
          <a:prstGeom prst="rect">
            <a:avLst/>
          </a:prstGeom>
        </p:spPr>
      </p:pic>
      <p:sp>
        <p:nvSpPr>
          <p:cNvPr id="23" name="Прямокутник 22"/>
          <p:cNvSpPr/>
          <p:nvPr/>
        </p:nvSpPr>
        <p:spPr>
          <a:xfrm>
            <a:off x="179512" y="4149080"/>
            <a:ext cx="36977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Схема Ломоносова - </a:t>
            </a:r>
            <a:r>
              <a:rPr lang="uk-UA" b="1" dirty="0" err="1" smtClean="0">
                <a:latin typeface="Trebuchet MS" pitchFamily="34" charset="0"/>
              </a:rPr>
              <a:t>Гершеля</a:t>
            </a:r>
            <a:endParaRPr lang="uk-UA" b="1" dirty="0" smtClean="0">
              <a:latin typeface="Trebuchet MS" pitchFamily="34" charset="0"/>
            </a:endParaRPr>
          </a:p>
          <a:p>
            <a:r>
              <a:rPr lang="uk-UA" i="1" dirty="0" smtClean="0">
                <a:latin typeface="Trebuchet MS" pitchFamily="34" charset="0"/>
              </a:rPr>
              <a:t>Від попередньої системи відрізняється особливою конструкцією параболічного дзеркала, яка робить </a:t>
            </a:r>
            <a:r>
              <a:rPr lang="uk-UA" i="1" dirty="0" err="1" smtClean="0">
                <a:latin typeface="Trebuchet MS" pitchFamily="34" charset="0"/>
              </a:rPr>
              <a:t>непротрібним</a:t>
            </a:r>
            <a:r>
              <a:rPr lang="uk-UA" i="1" dirty="0" smtClean="0">
                <a:latin typeface="Trebuchet MS" pitchFamily="34" charset="0"/>
              </a:rPr>
              <a:t> діагональне дзеркало.</a:t>
            </a:r>
            <a:endParaRPr lang="uk-UA" i="1" dirty="0" smtClean="0"/>
          </a:p>
        </p:txBody>
      </p:sp>
      <p:sp>
        <p:nvSpPr>
          <p:cNvPr id="21" name="Прямокутник 20"/>
          <p:cNvSpPr/>
          <p:nvPr/>
        </p:nvSpPr>
        <p:spPr>
          <a:xfrm>
            <a:off x="179512" y="986541"/>
            <a:ext cx="36977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Телескопи цього типу не створюють хроматичну аберацію (не спотворюють колір по краям). Але дзеркало з часом тьмяніє.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809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3739795"/>
            <a:ext cx="5583355" cy="2970215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1</a:t>
            </a:r>
            <a:r>
              <a:rPr lang="en-US" dirty="0" smtClean="0">
                <a:latin typeface="Trebuchet MS" pitchFamily="34" charset="0"/>
              </a:rPr>
              <a:t>2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Телескоп-</a:t>
            </a:r>
            <a:r>
              <a:rPr lang="uk-UA" sz="2400" b="1" dirty="0" err="1" smtClean="0">
                <a:latin typeface="Trebuchet MS" pitchFamily="34" charset="0"/>
              </a:rPr>
              <a:t>катадіоптрик</a:t>
            </a:r>
            <a:r>
              <a:rPr lang="uk-UA" sz="2400" b="1" dirty="0">
                <a:latin typeface="Trebuchet MS" pitchFamily="34" charset="0"/>
              </a:rPr>
              <a:t> </a:t>
            </a:r>
            <a:endParaRPr lang="uk-UA" sz="2400" b="1" dirty="0" smtClean="0">
              <a:latin typeface="Trebuchet MS" pitchFamily="34" charset="0"/>
            </a:endParaRPr>
          </a:p>
          <a:p>
            <a:r>
              <a:rPr lang="uk-UA" sz="2400" b="1" dirty="0" smtClean="0">
                <a:latin typeface="Trebuchet MS" pitchFamily="34" charset="0"/>
              </a:rPr>
              <a:t>(дзеркально-лінзовий)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32487" y="1685852"/>
            <a:ext cx="357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latin typeface="Trebuchet MS" pitchFamily="34" charset="0"/>
              </a:rPr>
              <a:t>1 </a:t>
            </a:r>
            <a:r>
              <a:rPr lang="uk-UA" i="1" dirty="0">
                <a:latin typeface="Trebuchet MS" pitchFamily="34" charset="0"/>
              </a:rPr>
              <a:t>- Головне сферичне </a:t>
            </a:r>
            <a:r>
              <a:rPr lang="uk-UA" i="1" dirty="0" smtClean="0">
                <a:latin typeface="Trebuchet MS" pitchFamily="34" charset="0"/>
              </a:rPr>
              <a:t>дзеркало</a:t>
            </a:r>
          </a:p>
          <a:p>
            <a:r>
              <a:rPr lang="uk-UA" i="1" dirty="0" smtClean="0">
                <a:latin typeface="Trebuchet MS" pitchFamily="34" charset="0"/>
              </a:rPr>
              <a:t>2 - </a:t>
            </a:r>
            <a:r>
              <a:rPr lang="uk-UA" i="1" dirty="0">
                <a:latin typeface="Trebuchet MS" pitchFamily="34" charset="0"/>
              </a:rPr>
              <a:t>Вторинне </a:t>
            </a:r>
            <a:r>
              <a:rPr lang="uk-UA" i="1" dirty="0" smtClean="0">
                <a:latin typeface="Trebuchet MS" pitchFamily="34" charset="0"/>
              </a:rPr>
              <a:t>дзеркало</a:t>
            </a:r>
            <a:endParaRPr lang="uk-UA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238" y="836935"/>
            <a:ext cx="5629441" cy="2873186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0" y="1211758"/>
            <a:ext cx="2855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rebuchet MS" pitchFamily="34" charset="0"/>
              </a:rPr>
              <a:t>Оптична схема </a:t>
            </a:r>
            <a:r>
              <a:rPr lang="uk-UA" b="1" dirty="0" err="1" smtClean="0">
                <a:latin typeface="Trebuchet MS" pitchFamily="34" charset="0"/>
              </a:rPr>
              <a:t>Грегорі</a:t>
            </a:r>
            <a:r>
              <a:rPr lang="uk-UA" b="1" dirty="0" smtClean="0">
                <a:latin typeface="Trebuchet MS" pitchFamily="34" charset="0"/>
              </a:rPr>
              <a:t>:</a:t>
            </a:r>
            <a:endParaRPr lang="uk-UA" b="1" dirty="0">
              <a:latin typeface="Trebuchet MS" pitchFamily="34" charset="0"/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41377" y="3622261"/>
            <a:ext cx="3294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rebuchet MS" pitchFamily="34" charset="0"/>
              </a:rPr>
              <a:t>Оптична схема </a:t>
            </a:r>
            <a:r>
              <a:rPr lang="uk-UA" b="1" dirty="0" err="1" smtClean="0">
                <a:latin typeface="Trebuchet MS" pitchFamily="34" charset="0"/>
              </a:rPr>
              <a:t>Кассергена</a:t>
            </a:r>
            <a:r>
              <a:rPr lang="uk-UA" b="1" dirty="0" smtClean="0">
                <a:latin typeface="Trebuchet MS" pitchFamily="34" charset="0"/>
              </a:rPr>
              <a:t>:</a:t>
            </a:r>
            <a:endParaRPr lang="uk-UA" b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8424" y="6525344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13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90872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Принцип </a:t>
            </a:r>
            <a:r>
              <a:rPr lang="uk-UA" b="1" dirty="0" err="1" smtClean="0">
                <a:latin typeface="Trebuchet MS" pitchFamily="34" charset="0"/>
              </a:rPr>
              <a:t>Гюйгенса</a:t>
            </a:r>
            <a:r>
              <a:rPr lang="uk-UA" b="1" dirty="0" smtClean="0">
                <a:latin typeface="Trebuchet MS" pitchFamily="34" charset="0"/>
              </a:rPr>
              <a:t> </a:t>
            </a:r>
            <a:r>
              <a:rPr lang="en-US" b="1" dirty="0" smtClean="0">
                <a:latin typeface="Trebuchet MS" pitchFamily="34" charset="0"/>
              </a:rPr>
              <a:t>[- </a:t>
            </a:r>
            <a:r>
              <a:rPr lang="uk-UA" b="1" dirty="0" err="1" smtClean="0">
                <a:latin typeface="Trebuchet MS" pitchFamily="34" charset="0"/>
              </a:rPr>
              <a:t>Френеля</a:t>
            </a:r>
            <a:r>
              <a:rPr lang="en-US" b="1" dirty="0" smtClean="0">
                <a:latin typeface="Trebuchet MS" pitchFamily="34" charset="0"/>
              </a:rPr>
              <a:t>]</a:t>
            </a:r>
            <a:r>
              <a:rPr lang="uk-UA" dirty="0" smtClean="0">
                <a:latin typeface="Trebuchet MS" pitchFamily="34" charset="0"/>
              </a:rPr>
              <a:t>— фізичний принцип, згідно з яким будь-яка точка простору, якої досягла хвиля, є джерелом вторинних хвиль, що розповсюджуються у всіх напрямках.</a:t>
            </a:r>
          </a:p>
          <a:p>
            <a:endParaRPr lang="uk-UA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Принцип </a:t>
            </a:r>
            <a:r>
              <a:rPr lang="uk-UA" dirty="0" err="1" smtClean="0">
                <a:latin typeface="Trebuchet MS" pitchFamily="34" charset="0"/>
              </a:rPr>
              <a:t>Гюйгенса</a:t>
            </a:r>
            <a:r>
              <a:rPr lang="uk-UA" dirty="0" smtClean="0">
                <a:latin typeface="Trebuchet MS" pitchFamily="34" charset="0"/>
              </a:rPr>
              <a:t> пояснює багато оптичних явищ, серед яких прямолінійне розповсюдження світла, заломлення, дифракція.</a:t>
            </a:r>
            <a:endParaRPr lang="en-US" dirty="0" smtClean="0">
              <a:latin typeface="Trebuchet MS" pitchFamily="34" charset="0"/>
            </a:endParaRPr>
          </a:p>
          <a:p>
            <a:endParaRPr lang="en-US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Принцип </a:t>
            </a:r>
            <a:r>
              <a:rPr lang="uk-UA" dirty="0" err="1" smtClean="0">
                <a:latin typeface="Trebuchet MS" pitchFamily="34" charset="0"/>
              </a:rPr>
              <a:t>Гюйгенса</a:t>
            </a:r>
            <a:r>
              <a:rPr lang="uk-UA" dirty="0" smtClean="0">
                <a:latin typeface="Trebuchet MS" pitchFamily="34" charset="0"/>
              </a:rPr>
              <a:t>  є чисто геометричним принципом, і він </a:t>
            </a:r>
            <a:r>
              <a:rPr lang="uk-UA" dirty="0" err="1" smtClean="0">
                <a:latin typeface="Trebuchet MS" pitchFamily="34" charset="0"/>
              </a:rPr>
              <a:t>справедливи</a:t>
            </a:r>
            <a:r>
              <a:rPr lang="ru-RU" smtClean="0">
                <a:latin typeface="Trebuchet MS" pitchFamily="34" charset="0"/>
              </a:rPr>
              <a:t>й</a:t>
            </a:r>
            <a:r>
              <a:rPr lang="uk-UA" smtClean="0">
                <a:latin typeface="Trebuchet MS" pitchFamily="34" charset="0"/>
              </a:rPr>
              <a:t> </a:t>
            </a:r>
            <a:r>
              <a:rPr lang="uk-UA" dirty="0" smtClean="0">
                <a:latin typeface="Trebuchet MS" pitchFamily="34" charset="0"/>
              </a:rPr>
              <a:t>для всіх видів хвиль: механічних, електричних та електромагнітних.</a:t>
            </a:r>
          </a:p>
          <a:p>
            <a:endParaRPr lang="uk-UA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Проте даний принцип  не вказує на способи розрахунку амплітуди хвилі, </a:t>
            </a:r>
            <a:r>
              <a:rPr lang="uk-UA" dirty="0" err="1" smtClean="0">
                <a:latin typeface="Trebuchet MS" pitchFamily="34" charset="0"/>
              </a:rPr>
              <a:t>огинаючої</a:t>
            </a:r>
            <a:r>
              <a:rPr lang="uk-UA" dirty="0" smtClean="0">
                <a:latin typeface="Trebuchet MS" pitchFamily="34" charset="0"/>
              </a:rPr>
              <a:t> вторинних хвиль. </a:t>
            </a:r>
          </a:p>
          <a:p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Принцип </a:t>
            </a:r>
            <a:r>
              <a:rPr lang="uk-UA" sz="2000" b="1" dirty="0" err="1" smtClean="0">
                <a:latin typeface="Trebuchet MS" pitchFamily="34" charset="0"/>
              </a:rPr>
              <a:t>Гюйгенса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5" name="Рисунок 14" descr="Wavelength=slitwidth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8860" y="4087708"/>
            <a:ext cx="2293620" cy="2293620"/>
          </a:xfrm>
          <a:prstGeom prst="rect">
            <a:avLst/>
          </a:prstGeom>
        </p:spPr>
      </p:pic>
      <p:pic>
        <p:nvPicPr>
          <p:cNvPr id="16" name="Рисунок 15" descr="пр гюйгенса 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221088"/>
            <a:ext cx="3384376" cy="21701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60432" y="6525344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14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Інтерференція світла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980728"/>
            <a:ext cx="33478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Trebuchet MS" pitchFamily="34" charset="0"/>
              </a:rPr>
              <a:t>Інтерференція </a:t>
            </a:r>
            <a:r>
              <a:rPr lang="uk-UA" dirty="0" smtClean="0">
                <a:latin typeface="Trebuchet MS" pitchFamily="34" charset="0"/>
              </a:rPr>
              <a:t>– це накладання </a:t>
            </a:r>
            <a:r>
              <a:rPr lang="uk-UA" i="1" dirty="0" smtClean="0">
                <a:latin typeface="Trebuchet MS" pitchFamily="34" charset="0"/>
              </a:rPr>
              <a:t>когерентних</a:t>
            </a:r>
            <a:r>
              <a:rPr lang="uk-UA" dirty="0" smtClean="0">
                <a:latin typeface="Trebuchet MS" pitchFamily="34" charset="0"/>
              </a:rPr>
              <a:t> хвиль, за якого вони стабільно підсилюються або послаблюються. </a:t>
            </a:r>
          </a:p>
          <a:p>
            <a:endParaRPr lang="uk-UA" b="1" i="1" dirty="0" smtClean="0">
              <a:latin typeface="Trebuchet MS" pitchFamily="34" charset="0"/>
            </a:endParaRPr>
          </a:p>
          <a:p>
            <a:r>
              <a:rPr lang="uk-UA" b="1" i="1" dirty="0" smtClean="0">
                <a:latin typeface="Trebuchet MS" pitchFamily="34" charset="0"/>
              </a:rPr>
              <a:t>Когерентні  </a:t>
            </a:r>
            <a:r>
              <a:rPr lang="uk-UA" dirty="0" smtClean="0">
                <a:latin typeface="Trebuchet MS" pitchFamily="34" charset="0"/>
              </a:rPr>
              <a:t>хвилі – це хвилі з однаковими частотами та  напрямком коливань, і які мають стабільну різницю фаз.</a:t>
            </a:r>
            <a:endParaRPr lang="en-US" dirty="0" smtClean="0">
              <a:latin typeface="Trebuchet MS" pitchFamily="34" charset="0"/>
            </a:endParaRPr>
          </a:p>
          <a:p>
            <a:endParaRPr lang="en-US" b="1" i="1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Різниця фаз: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4" name="Рисунок 13" descr="sxr208_1_017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980728"/>
            <a:ext cx="5591890" cy="5316314"/>
          </a:xfrm>
          <a:prstGeom prst="rect">
            <a:avLst/>
          </a:prstGeom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653136"/>
            <a:ext cx="2933700" cy="746125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15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Методи реалізації інтерференції. Метод Юнга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7" name="Рисунок 16" descr="завантажен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340768"/>
            <a:ext cx="7836796" cy="4043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2351" y="5085184"/>
                <a:ext cx="1632883" cy="10520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uk-UA" sz="3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351" y="5085184"/>
                <a:ext cx="1632883" cy="105208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16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Візуалізація досліду Юнга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pic>
        <p:nvPicPr>
          <p:cNvPr id="5122" name="Picture 2" descr="Визуализация опыта Юнг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352367" cy="53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9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8424" y="6525344"/>
            <a:ext cx="75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17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Методи реалізації інтерференції. Дзеркала </a:t>
            </a:r>
            <a:r>
              <a:rPr lang="uk-UA" sz="2000" b="1" dirty="0" err="1" smtClean="0">
                <a:latin typeface="Trebuchet MS" pitchFamily="34" charset="0"/>
              </a:rPr>
              <a:t>Френеля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6" name="Рисунок 15" descr="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877352"/>
            <a:ext cx="7200800" cy="48818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18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4" name="Рисунок 13" descr="img-b9Dtg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480" y="1072168"/>
            <a:ext cx="7632848" cy="44695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Методи реалізації інтерференції. Біпризма </a:t>
            </a:r>
            <a:r>
              <a:rPr lang="uk-UA" sz="2000" b="1" dirty="0" err="1" smtClean="0">
                <a:latin typeface="Trebuchet MS" pitchFamily="34" charset="0"/>
              </a:rPr>
              <a:t>Френеля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76456" y="6525344"/>
            <a:ext cx="46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mtClean="0">
                <a:latin typeface="Trebuchet MS" pitchFamily="34" charset="0"/>
              </a:rPr>
              <a:t>  1</a:t>
            </a:r>
            <a:endParaRPr lang="uk-UA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Предмет оптики</a:t>
            </a:r>
            <a:endParaRPr lang="uk-UA" sz="24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412776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Trebuchet MS" pitchFamily="34" charset="0"/>
              </a:rPr>
              <a:t>Оптика </a:t>
            </a:r>
            <a:r>
              <a:rPr lang="uk-UA" dirty="0" smtClean="0">
                <a:latin typeface="Trebuchet MS" pitchFamily="34" charset="0"/>
              </a:rPr>
              <a:t>– це розділ фізики, який вивчає світло, його природу і властивості, взаємодію з речовиною і практичне застосування.</a:t>
            </a:r>
          </a:p>
          <a:p>
            <a:endParaRPr lang="uk-UA" dirty="0" smtClean="0">
              <a:latin typeface="Trebuchet MS" pitchFamily="34" charset="0"/>
            </a:endParaRPr>
          </a:p>
          <a:p>
            <a:r>
              <a:rPr lang="uk-UA" b="1" i="1" dirty="0" smtClean="0">
                <a:latin typeface="Trebuchet MS" pitchFamily="34" charset="0"/>
              </a:rPr>
              <a:t>Світло</a:t>
            </a:r>
            <a:r>
              <a:rPr lang="uk-UA" dirty="0" smtClean="0">
                <a:latin typeface="Trebuchet MS" pitchFamily="34" charset="0"/>
              </a:rPr>
              <a:t> – це вид матерії, який має складну електромагнітну природу: воно є одночасно і хвилями, і потоком частинок (</a:t>
            </a:r>
            <a:r>
              <a:rPr lang="uk-UA" i="1" dirty="0" smtClean="0">
                <a:latin typeface="Trebuchet MS" pitchFamily="34" charset="0"/>
              </a:rPr>
              <a:t>квантів</a:t>
            </a:r>
            <a:r>
              <a:rPr lang="uk-UA" dirty="0" smtClean="0">
                <a:latin typeface="Trebuchet MS" pitchFamily="34" charset="0"/>
              </a:rPr>
              <a:t> або </a:t>
            </a:r>
            <a:r>
              <a:rPr lang="uk-UA" i="1" dirty="0" smtClean="0">
                <a:latin typeface="Trebuchet MS" pitchFamily="34" charset="0"/>
              </a:rPr>
              <a:t>фотонів</a:t>
            </a:r>
            <a:r>
              <a:rPr lang="uk-UA" dirty="0" smtClean="0">
                <a:latin typeface="Trebuchet MS" pitchFamily="34" charset="0"/>
              </a:rPr>
              <a:t>).</a:t>
            </a:r>
          </a:p>
          <a:p>
            <a:endParaRPr lang="uk-UA" dirty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Зазвичай під світлом розуміють потік електромагнітних хвиль з довжинами від 400 до 760 </a:t>
            </a:r>
            <a:r>
              <a:rPr lang="uk-UA" dirty="0" err="1" smtClean="0">
                <a:latin typeface="Trebuchet MS" pitchFamily="34" charset="0"/>
              </a:rPr>
              <a:t>нм</a:t>
            </a:r>
            <a:r>
              <a:rPr lang="uk-UA" dirty="0" smtClean="0">
                <a:latin typeface="Trebuchet MS" pitchFamily="34" charset="0"/>
              </a:rPr>
              <a:t> (саме цей діапазон бачать людські очі). У більш широкому розумінні до світла також відносять </a:t>
            </a:r>
            <a:r>
              <a:rPr lang="uk-UA" i="1" dirty="0" smtClean="0">
                <a:latin typeface="Trebuchet MS" pitchFamily="34" charset="0"/>
              </a:rPr>
              <a:t>інфрачервоний</a:t>
            </a:r>
            <a:r>
              <a:rPr lang="en-US" i="1" dirty="0" smtClean="0">
                <a:latin typeface="Trebuchet MS" pitchFamily="34" charset="0"/>
              </a:rPr>
              <a:t> </a:t>
            </a:r>
            <a:r>
              <a:rPr lang="en-US" dirty="0" smtClean="0">
                <a:latin typeface="Trebuchet MS" pitchFamily="34" charset="0"/>
              </a:rPr>
              <a:t>(</a:t>
            </a:r>
            <a:r>
              <a:rPr lang="el-GR" dirty="0" smtClean="0">
                <a:latin typeface="Trebuchet MS" pitchFamily="34" charset="0"/>
              </a:rPr>
              <a:t>λ</a:t>
            </a:r>
            <a:r>
              <a:rPr lang="en-US" dirty="0" smtClean="0">
                <a:latin typeface="Trebuchet MS" pitchFamily="34" charset="0"/>
              </a:rPr>
              <a:t> &gt; 760 </a:t>
            </a:r>
            <a:r>
              <a:rPr lang="uk-UA" dirty="0" err="1" smtClean="0">
                <a:latin typeface="Trebuchet MS" pitchFamily="34" charset="0"/>
              </a:rPr>
              <a:t>нм</a:t>
            </a:r>
            <a:r>
              <a:rPr lang="en-US" dirty="0" smtClean="0">
                <a:latin typeface="Trebuchet MS" pitchFamily="34" charset="0"/>
              </a:rPr>
              <a:t>)</a:t>
            </a:r>
            <a:r>
              <a:rPr lang="uk-UA" dirty="0" smtClean="0">
                <a:latin typeface="Trebuchet MS" pitchFamily="34" charset="0"/>
              </a:rPr>
              <a:t> та </a:t>
            </a:r>
            <a:r>
              <a:rPr lang="uk-UA" i="1" dirty="0" smtClean="0">
                <a:latin typeface="Trebuchet MS" pitchFamily="34" charset="0"/>
              </a:rPr>
              <a:t>ультрафіолетовий </a:t>
            </a:r>
          </a:p>
          <a:p>
            <a:r>
              <a:rPr lang="uk-UA" dirty="0" smtClean="0">
                <a:latin typeface="Trebuchet MS" pitchFamily="34" charset="0"/>
              </a:rPr>
              <a:t>(</a:t>
            </a:r>
            <a:r>
              <a:rPr lang="el-GR" dirty="0" smtClean="0">
                <a:latin typeface="Trebuchet MS" pitchFamily="34" charset="0"/>
              </a:rPr>
              <a:t>λ</a:t>
            </a:r>
            <a:r>
              <a:rPr lang="uk-UA" dirty="0" smtClean="0">
                <a:latin typeface="Trebuchet MS" pitchFamily="34" charset="0"/>
              </a:rPr>
              <a:t> </a:t>
            </a:r>
            <a:r>
              <a:rPr lang="en-US" dirty="0" smtClean="0">
                <a:latin typeface="Trebuchet MS" pitchFamily="34" charset="0"/>
              </a:rPr>
              <a:t>&lt; 400</a:t>
            </a:r>
            <a:r>
              <a:rPr lang="uk-UA" dirty="0" smtClean="0">
                <a:latin typeface="Trebuchet MS" pitchFamily="34" charset="0"/>
              </a:rPr>
              <a:t> </a:t>
            </a:r>
            <a:r>
              <a:rPr lang="uk-UA" dirty="0" err="1" smtClean="0">
                <a:latin typeface="Trebuchet MS" pitchFamily="34" charset="0"/>
              </a:rPr>
              <a:t>нм</a:t>
            </a:r>
            <a:r>
              <a:rPr lang="uk-UA" dirty="0" smtClean="0">
                <a:latin typeface="Trebuchet MS" pitchFamily="34" charset="0"/>
              </a:rPr>
              <a:t>) діапазони.</a:t>
            </a:r>
          </a:p>
          <a:p>
            <a:endParaRPr lang="uk-UA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Сучасна оптика розділяється на </a:t>
            </a:r>
            <a:r>
              <a:rPr lang="uk-UA" b="1" i="1" dirty="0" smtClean="0">
                <a:latin typeface="Trebuchet MS" pitchFamily="34" charset="0"/>
              </a:rPr>
              <a:t>хвильову</a:t>
            </a:r>
            <a:r>
              <a:rPr lang="uk-UA" dirty="0" smtClean="0">
                <a:latin typeface="Trebuchet MS" pitchFamily="34" charset="0"/>
              </a:rPr>
              <a:t>, </a:t>
            </a:r>
            <a:r>
              <a:rPr lang="uk-UA" b="1" i="1" dirty="0" smtClean="0">
                <a:latin typeface="Trebuchet MS" pitchFamily="34" charset="0"/>
              </a:rPr>
              <a:t>геометричну </a:t>
            </a:r>
            <a:r>
              <a:rPr lang="uk-UA" dirty="0" smtClean="0">
                <a:latin typeface="Trebuchet MS" pitchFamily="34" charset="0"/>
              </a:rPr>
              <a:t>і </a:t>
            </a:r>
            <a:r>
              <a:rPr lang="uk-UA" b="1" i="1" dirty="0" smtClean="0">
                <a:latin typeface="Trebuchet MS" pitchFamily="34" charset="0"/>
              </a:rPr>
              <a:t>квантову</a:t>
            </a:r>
            <a:r>
              <a:rPr lang="uk-UA" dirty="0" smtClean="0">
                <a:latin typeface="Trebuchet MS" pitchFamily="34" charset="0"/>
              </a:rPr>
              <a:t>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60432" y="6525344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19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Методи реалізації інтерференції. Дзеркало </a:t>
            </a:r>
            <a:r>
              <a:rPr lang="uk-UA" sz="2000" b="1" dirty="0" err="1" smtClean="0">
                <a:latin typeface="Trebuchet MS" pitchFamily="34" charset="0"/>
              </a:rPr>
              <a:t>Ллойда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6" name="Рисунок 15" descr="завантаженн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24744"/>
            <a:ext cx="7992888" cy="4918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60432" y="6525344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20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Інтерферометри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0" y="1412776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Інтерферометр</a:t>
            </a:r>
            <a:r>
              <a:rPr lang="uk-UA" dirty="0" smtClean="0">
                <a:latin typeface="Trebuchet MS" pitchFamily="34" charset="0"/>
              </a:rPr>
              <a:t> — прилад, в якому потік хвиль, наприклад промінь видимого світла, розділяється на два або більше когерентних пучків; ці пучки мають пройти різні оптичні шляхи, а потім знову зустрітися разом та </a:t>
            </a:r>
            <a:r>
              <a:rPr lang="uk-UA" dirty="0" err="1" smtClean="0">
                <a:latin typeface="Trebuchet MS" pitchFamily="34" charset="0"/>
              </a:rPr>
              <a:t>проінтерферувати</a:t>
            </a:r>
            <a:r>
              <a:rPr lang="uk-UA" dirty="0" smtClean="0">
                <a:latin typeface="Trebuchet MS" pitchFamily="34" charset="0"/>
              </a:rPr>
              <a:t>, тобто скластися з урахуванням різниці фаз хвиль, яка виникла через те, що вони пройшли різні оптичні шляхи. У багатьох конструкціях інтерферометрів розділені пучки світла зустрічаються на спеціальному екрані, на якому можна побачити темні та світлі інтерференційні смуги, кола або більш складні фігури, в залежності від типу інтерферометра та його конкретної реалізації.</a:t>
            </a:r>
          </a:p>
          <a:p>
            <a:endParaRPr lang="uk-UA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За допомогою інтерферометрів можна робити високоточні вимірювання довжини, контролювати якість поверхонь (зазвичай точність відповідає порядку довжини хвилі світла, що використовується в інтерферометрі), вимірювати показники заломлення прозорих середовищ.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7f6ae46c2a404cbca5a9818bd1e8e79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268760"/>
            <a:ext cx="5744549" cy="4896544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21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412776"/>
            <a:ext cx="4211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Використовується для вимірювання показника заломлення речовин, у яких він близький до одиниці (наприклад, газів).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Інтерферометр </a:t>
            </a:r>
            <a:r>
              <a:rPr lang="uk-UA" sz="2400" b="1" dirty="0" err="1" smtClean="0">
                <a:latin typeface="Trebuchet MS" pitchFamily="34" charset="0"/>
              </a:rPr>
              <a:t>Майкельсона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60432" y="6525344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22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Інтерферометр </a:t>
            </a:r>
            <a:r>
              <a:rPr lang="uk-UA" sz="2400" b="1" dirty="0" err="1" smtClean="0">
                <a:latin typeface="Trebuchet MS" pitchFamily="34" charset="0"/>
              </a:rPr>
              <a:t>Лінника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5" name="Рисунок 14" descr="img-inISg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052736"/>
            <a:ext cx="5216616" cy="5235831"/>
          </a:xfrm>
          <a:prstGeom prst="rect">
            <a:avLst/>
          </a:prstGeom>
        </p:spPr>
      </p:pic>
      <p:sp>
        <p:nvSpPr>
          <p:cNvPr id="16" name="Прямокутник 15"/>
          <p:cNvSpPr/>
          <p:nvPr/>
        </p:nvSpPr>
        <p:spPr>
          <a:xfrm>
            <a:off x="0" y="1412776"/>
            <a:ext cx="4211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Використовується для контролю чистоти оброблення металевих та оптичних поверхонь.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23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Дифракція світла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98072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Дифракція</a:t>
            </a:r>
            <a:r>
              <a:rPr lang="uk-UA" dirty="0" smtClean="0">
                <a:latin typeface="Trebuchet MS" pitchFamily="34" charset="0"/>
              </a:rPr>
              <a:t> — явище </a:t>
            </a:r>
            <a:r>
              <a:rPr lang="uk-UA" dirty="0" err="1" smtClean="0">
                <a:latin typeface="Trebuchet MS" pitchFamily="34" charset="0"/>
              </a:rPr>
              <a:t>оминання</a:t>
            </a:r>
            <a:r>
              <a:rPr lang="uk-UA" dirty="0" smtClean="0">
                <a:latin typeface="Trebuchet MS" pitchFamily="34" charset="0"/>
              </a:rPr>
              <a:t> перешкод хвилею. Дифракція пояснюється інтерференцією хвиль на краях непрозорих об'єктів або </a:t>
            </a:r>
            <a:r>
              <a:rPr lang="uk-UA" dirty="0" err="1" smtClean="0">
                <a:latin typeface="Trebuchet MS" pitchFamily="34" charset="0"/>
              </a:rPr>
              <a:t>неоднорідностях</a:t>
            </a:r>
            <a:r>
              <a:rPr lang="uk-UA" dirty="0" smtClean="0">
                <a:latin typeface="Trebuchet MS" pitchFamily="34" charset="0"/>
              </a:rPr>
              <a:t> між різними середовищами на шляху поширення хвилі. Прикладом може бути виникнення кольорових світлових смуг в області тіні від краю непрозорого екрану. Дифракція добре проявляється тоді, коли розмір перешкоди на шляху хвилі порівняний з її довжиною або менший.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4" name="Рисунок 13" descr="unnam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852936"/>
            <a:ext cx="8563999" cy="31799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24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Дисперсія світла</a:t>
            </a:r>
            <a:endParaRPr lang="uk-UA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0" y="105273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Дисперсія світла</a:t>
            </a:r>
            <a:r>
              <a:rPr lang="uk-UA" dirty="0" smtClean="0">
                <a:latin typeface="Trebuchet MS" pitchFamily="34" charset="0"/>
              </a:rPr>
              <a:t> — залежність показника заломлення (або діелектричної проникності) середовища від частоти світла. Внаслідок зміни показника заломлення змінюється також довжина хвилі.</a:t>
            </a:r>
            <a:endParaRPr lang="uk-UA" dirty="0">
              <a:latin typeface="Trebuchet MS" pitchFamily="34" charset="0"/>
            </a:endParaRPr>
          </a:p>
        </p:txBody>
      </p:sp>
      <p:pic>
        <p:nvPicPr>
          <p:cNvPr id="14" name="Рисунок 13" descr="Light Dispersion Prism Animati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060848"/>
            <a:ext cx="5616624" cy="4212468"/>
          </a:xfrm>
          <a:prstGeom prst="rect">
            <a:avLst/>
          </a:prstGeom>
        </p:spPr>
      </p:pic>
      <p:pic>
        <p:nvPicPr>
          <p:cNvPr id="15" name="Рисунок 14" descr="R-3417275-1329604382.jpe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9128"/>
            <a:ext cx="827584" cy="8275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16416" y="0"/>
            <a:ext cx="8275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PINK FLOYD</a:t>
            </a:r>
            <a:endParaRPr lang="uk-UA" sz="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59488" y="603110"/>
            <a:ext cx="82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DARK SIDE OF THE MOON</a:t>
            </a:r>
            <a:endParaRPr lang="uk-UA" sz="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25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Кільця Ньютона</a:t>
            </a:r>
            <a:endParaRPr lang="uk-UA" sz="2000" b="1" dirty="0">
              <a:latin typeface="Trebuchet MS" pitchFamily="34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179512" y="1052736"/>
            <a:ext cx="50760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rebuchet MS" pitchFamily="34" charset="0"/>
              </a:rPr>
              <a:t>Кільця Ньютона</a:t>
            </a:r>
            <a:r>
              <a:rPr lang="uk-UA" dirty="0" smtClean="0">
                <a:latin typeface="Trebuchet MS" pitchFamily="34" charset="0"/>
              </a:rPr>
              <a:t> — кольорові кільця, які можна спостерігати за допомогою випуклої скляної пластинки внаслідок інтерференції світла, відбитого від різних поверхонь.</a:t>
            </a:r>
          </a:p>
          <a:p>
            <a:endParaRPr lang="uk-UA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Вперше це явище описав у 1664 році Роберт Гук, але своєю назвою кільця завдячують </a:t>
            </a:r>
            <a:r>
              <a:rPr lang="uk-UA" dirty="0" err="1" smtClean="0">
                <a:latin typeface="Trebuchet MS" pitchFamily="34" charset="0"/>
              </a:rPr>
              <a:t>Ісааку</a:t>
            </a:r>
            <a:r>
              <a:rPr lang="uk-UA" dirty="0" smtClean="0">
                <a:latin typeface="Trebuchet MS" pitchFamily="34" charset="0"/>
              </a:rPr>
              <a:t> Ньютону, який детально проаналізував їхню структуру у 1675. </a:t>
            </a:r>
          </a:p>
          <a:p>
            <a:endParaRPr lang="uk-UA" dirty="0" smtClean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Кільця Ньютона використовуються при виготовленні лінз для визначення правильності кривизни, оскільки вони дуже чутливі до щонайменших дефектів. </a:t>
            </a:r>
          </a:p>
          <a:p>
            <a:endParaRPr lang="uk-UA" dirty="0">
              <a:latin typeface="Trebuchet MS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0517" y="1052736"/>
            <a:ext cx="3351513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26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Хвильова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Поляризація світла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6" name="Рисунок 15" descr="5dd6a9f166942086b00663e023bece0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124744"/>
            <a:ext cx="3600400" cy="2026640"/>
          </a:xfrm>
          <a:prstGeom prst="rect">
            <a:avLst/>
          </a:prstGeom>
        </p:spPr>
      </p:pic>
      <p:pic>
        <p:nvPicPr>
          <p:cNvPr id="17" name="Рисунок 16" descr="png-clipart-polarized-light-wave-physics-polarizer-light-angle-text-thumbnai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1124744"/>
            <a:ext cx="3739614" cy="1934283"/>
          </a:xfrm>
          <a:prstGeom prst="rect">
            <a:avLst/>
          </a:prstGeom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284984"/>
            <a:ext cx="5544616" cy="307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f3ff7ca2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9627" y="3861048"/>
            <a:ext cx="4280393" cy="2232248"/>
          </a:xfrm>
          <a:prstGeom prst="rect">
            <a:avLst/>
          </a:prstGeom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61912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27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Оптична система ока</a:t>
            </a:r>
          </a:p>
          <a:p>
            <a:r>
              <a:rPr lang="uk-UA" sz="2000" b="1" dirty="0" smtClean="0">
                <a:latin typeface="Trebuchet MS" pitchFamily="34" charset="0"/>
              </a:rPr>
              <a:t>та оптичні ілюзії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6" name="Рисунок 15" descr="374414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05064"/>
            <a:ext cx="1700238" cy="2360497"/>
          </a:xfrm>
          <a:prstGeom prst="rect">
            <a:avLst/>
          </a:prstGeom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278538"/>
            <a:ext cx="3076203" cy="311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завантаженн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717032"/>
            <a:ext cx="3528391" cy="2520280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2</a:t>
            </a:r>
            <a:r>
              <a:rPr lang="en-US" dirty="0" smtClean="0">
                <a:latin typeface="Trebuchet MS" pitchFamily="34" charset="0"/>
              </a:rPr>
              <a:t>8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Більше всяких ілюзій!..</a:t>
            </a:r>
          </a:p>
          <a:p>
            <a:r>
              <a:rPr lang="uk-UA" sz="2000" b="1" dirty="0" smtClean="0">
                <a:latin typeface="Trebuchet MS" pitchFamily="34" charset="0"/>
              </a:rPr>
              <a:t>Кімната </a:t>
            </a:r>
            <a:r>
              <a:rPr lang="uk-UA" sz="2000" b="1" dirty="0" err="1" smtClean="0">
                <a:latin typeface="Trebuchet MS" pitchFamily="34" charset="0"/>
              </a:rPr>
              <a:t>Еймса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6" name="Рисунок 15" descr="eed37d103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3" y="908720"/>
            <a:ext cx="5616625" cy="2898904"/>
          </a:xfrm>
          <a:prstGeom prst="rect">
            <a:avLst/>
          </a:prstGeom>
        </p:spPr>
      </p:pic>
      <p:pic>
        <p:nvPicPr>
          <p:cNvPr id="20" name="Рисунок 19" descr="330px-Ames_room-u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0909" y="2060848"/>
            <a:ext cx="3353091" cy="33226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2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Геометрична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Відбивання світла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5" name="Рисунок 14" descr="завантаження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774" y="1124744"/>
            <a:ext cx="6703250" cy="36724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95720" y="5229200"/>
            <a:ext cx="875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>
                <a:latin typeface="Trebuchet MS" pitchFamily="34" charset="0"/>
              </a:rPr>
              <a:t>Падаючий промінь, відбитий промінь та нормаль – лежать в одній площині.</a:t>
            </a:r>
          </a:p>
          <a:p>
            <a:pPr marL="342900" indent="-342900">
              <a:buAutoNum type="arabicPeriod"/>
            </a:pPr>
            <a:r>
              <a:rPr lang="uk-UA" dirty="0" smtClean="0">
                <a:latin typeface="Trebuchet MS" pitchFamily="34" charset="0"/>
              </a:rPr>
              <a:t>Кут падіння дорівнює куту відбиття.</a:t>
            </a:r>
            <a:endParaRPr lang="uk-UA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2</a:t>
            </a:r>
            <a:r>
              <a:rPr lang="en-US" dirty="0" smtClean="0">
                <a:latin typeface="Trebuchet MS" pitchFamily="34" charset="0"/>
              </a:rPr>
              <a:t>9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Більше всяких ілюзій!..</a:t>
            </a:r>
          </a:p>
          <a:p>
            <a:r>
              <a:rPr lang="uk-UA" sz="2000" b="1" dirty="0" smtClean="0">
                <a:latin typeface="Trebuchet MS" pitchFamily="34" charset="0"/>
              </a:rPr>
              <a:t>Картинки-перевертні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5" name="Рисунок 14" descr="240199981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645024"/>
            <a:ext cx="4251960" cy="2567940"/>
          </a:xfrm>
          <a:prstGeom prst="rect">
            <a:avLst/>
          </a:prstGeom>
        </p:spPr>
      </p:pic>
      <p:pic>
        <p:nvPicPr>
          <p:cNvPr id="16" name="Рисунок 15" descr="740eb1647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24744"/>
            <a:ext cx="4251960" cy="2225040"/>
          </a:xfrm>
          <a:prstGeom prst="rect">
            <a:avLst/>
          </a:prstGeom>
        </p:spPr>
      </p:pic>
      <p:pic>
        <p:nvPicPr>
          <p:cNvPr id="17" name="Рисунок 16" descr="6ee0faa78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717032"/>
            <a:ext cx="4251960" cy="2377440"/>
          </a:xfrm>
          <a:prstGeom prst="rect">
            <a:avLst/>
          </a:prstGeom>
        </p:spPr>
      </p:pic>
      <p:pic>
        <p:nvPicPr>
          <p:cNvPr id="18" name="Рисунок 17" descr="8fd62f18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124744"/>
            <a:ext cx="4251960" cy="22250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30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Більше всяких ілюзій!..</a:t>
            </a:r>
          </a:p>
          <a:p>
            <a:r>
              <a:rPr lang="uk-UA" sz="2000" b="1" dirty="0" smtClean="0">
                <a:latin typeface="Trebuchet MS" pitchFamily="34" charset="0"/>
              </a:rPr>
              <a:t>Ілюзії руху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2" name="Рисунок 11" descr="d016c24d3e34abbd4fed78d97c8e3e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5517232" cy="5517232"/>
          </a:xfrm>
          <a:prstGeom prst="rect">
            <a:avLst/>
          </a:prstGeom>
        </p:spPr>
      </p:pic>
      <p:pic>
        <p:nvPicPr>
          <p:cNvPr id="19" name="Рисунок 18" descr="darmova-energij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4428" y="1872208"/>
            <a:ext cx="3132068" cy="39330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IS_SCI_ART_02_Colours_of_light_visible_spectrum_waves_v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013" y="980389"/>
            <a:ext cx="8641467" cy="5760979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3</a:t>
            </a:r>
            <a:r>
              <a:rPr lang="en-US" dirty="0" smtClean="0">
                <a:latin typeface="Trebuchet MS" pitchFamily="34" charset="0"/>
              </a:rPr>
              <a:t>1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Колір світла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Фізика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smtClean="0">
                <a:latin typeface="Trebuchet MS" pitchFamily="34" charset="0"/>
              </a:rPr>
              <a:t>Далі буде…</a:t>
            </a:r>
            <a:endParaRPr lang="uk-UA" sz="2400" b="1"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5576" y="1988840"/>
            <a:ext cx="8388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b="1" dirty="0" smtClean="0">
                <a:latin typeface="Trebuchet MS" pitchFamily="34" charset="0"/>
              </a:rPr>
              <a:t>Модуль 3. Електрика і магнетизм</a:t>
            </a:r>
          </a:p>
          <a:p>
            <a:pPr algn="r"/>
            <a:r>
              <a:rPr lang="uk-UA" sz="2000" b="1" dirty="0" smtClean="0">
                <a:latin typeface="Trebuchet MS" pitchFamily="34" charset="0"/>
              </a:rPr>
              <a:t>Тема 9. Електростатика</a:t>
            </a:r>
            <a:endParaRPr lang="uk-UA" sz="2000" b="1" dirty="0">
              <a:latin typeface="Trebuchet MS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967" y="941352"/>
            <a:ext cx="2856741" cy="5278479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3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Геометрична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Заломлення світла</a:t>
            </a:r>
            <a:endParaRPr lang="uk-UA" b="1" dirty="0">
              <a:latin typeface="Trebuchet MS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567" y="5227304"/>
            <a:ext cx="1325563" cy="792163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8545" y="1008984"/>
            <a:ext cx="2454928" cy="263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Рисунок 14" descr="smakv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77786" y="4072783"/>
            <a:ext cx="3379621" cy="23135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162722" y="2890466"/>
            <a:ext cx="28611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2. Відношення синуса кута падіння до синуса кута заломлення дорівнює відношенню відносних коефіцієнтів заломлення двох середовищ.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62722" y="1254418"/>
            <a:ext cx="2969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1. Падаючий </a:t>
            </a:r>
            <a:r>
              <a:rPr lang="uk-UA" dirty="0">
                <a:latin typeface="Trebuchet MS" pitchFamily="34" charset="0"/>
              </a:rPr>
              <a:t>промінь, заломлений промінь та нормаль – лежать в одній площині.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4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Геометрична оптика</a:t>
            </a:r>
          </a:p>
          <a:p>
            <a:r>
              <a:rPr lang="uk-UA" sz="2000" b="1" dirty="0" smtClean="0">
                <a:latin typeface="Trebuchet MS" pitchFamily="34" charset="0"/>
              </a:rPr>
              <a:t>Повне внутрішнє відбивання світла</a:t>
            </a:r>
            <a:endParaRPr lang="uk-UA" b="1" dirty="0">
              <a:latin typeface="Trebuchet MS" pitchFamily="34" charset="0"/>
            </a:endParaRPr>
          </a:p>
        </p:txBody>
      </p:sp>
      <p:pic>
        <p:nvPicPr>
          <p:cNvPr id="15" name="Рисунок 14" descr="TIR_in_PM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4240" y="5157643"/>
            <a:ext cx="4194939" cy="1300431"/>
          </a:xfrm>
          <a:prstGeom prst="rect">
            <a:avLst/>
          </a:prstGeom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9676" y="941058"/>
            <a:ext cx="2959503" cy="411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41678"/>
            <a:ext cx="5726997" cy="331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3528" y="4440944"/>
                <a:ext cx="1388329" cy="627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uk-UA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uk-UA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uk-UA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uk-U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440944"/>
                <a:ext cx="1388329" cy="62760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55776" y="4443642"/>
                <a:ext cx="1830116" cy="6935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arctg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uk-UA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4443642"/>
                <a:ext cx="1830116" cy="69358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кутник 3"/>
          <p:cNvSpPr/>
          <p:nvPr/>
        </p:nvSpPr>
        <p:spPr>
          <a:xfrm>
            <a:off x="251520" y="53402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Кут падіння, при якому відбувається повне внутрішнє відбиття, називається кутом </a:t>
            </a:r>
            <a:r>
              <a:rPr lang="uk-UA" dirty="0" err="1" smtClean="0">
                <a:latin typeface="Trebuchet MS" pitchFamily="34" charset="0"/>
              </a:rPr>
              <a:t>Брюстера</a:t>
            </a:r>
            <a:r>
              <a:rPr lang="uk-UA" dirty="0" smtClean="0">
                <a:latin typeface="Trebuchet MS" pitchFamily="34" charset="0"/>
              </a:rPr>
              <a:t>.</a:t>
            </a:r>
            <a:endParaRPr lang="uk-UA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5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Лінзи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70" y="1049136"/>
            <a:ext cx="8244662" cy="451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55576" y="5791059"/>
                <a:ext cx="3052502" cy="3006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𝑂𝐹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Trebuchet MS" panose="020B0603020202020204" pitchFamily="34" charset="0"/>
                  </a:rPr>
                  <a:t>– </a:t>
                </a:r>
                <a:r>
                  <a:rPr lang="uk-UA" dirty="0" smtClean="0">
                    <a:latin typeface="Trebuchet MS" panose="020B0603020202020204" pitchFamily="34" charset="0"/>
                  </a:rPr>
                  <a:t>фокусна відстань лінзи</a:t>
                </a:r>
                <a:endParaRPr lang="uk-UA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791059"/>
                <a:ext cx="3052502" cy="300660"/>
              </a:xfrm>
              <a:prstGeom prst="rect">
                <a:avLst/>
              </a:prstGeom>
              <a:blipFill rotWithShape="0">
                <a:blip r:embed="rId5"/>
                <a:stretch>
                  <a:fillRect l="-2994" t="-20408" r="-3593" b="-4489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60032" y="5679426"/>
                <a:ext cx="3165162" cy="5239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𝑂𝐹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Trebuchet MS" panose="020B0603020202020204" pitchFamily="34" charset="0"/>
                  </a:rPr>
                  <a:t>– </a:t>
                </a:r>
                <a:r>
                  <a:rPr lang="uk-UA" dirty="0" smtClean="0">
                    <a:latin typeface="Trebuchet MS" panose="020B0603020202020204" pitchFamily="34" charset="0"/>
                  </a:rPr>
                  <a:t>оптична сила лінзи</a:t>
                </a:r>
                <a:endParaRPr lang="uk-UA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679426"/>
                <a:ext cx="3165162" cy="523926"/>
              </a:xfrm>
              <a:prstGeom prst="rect">
                <a:avLst/>
              </a:prstGeom>
              <a:blipFill rotWithShape="0">
                <a:blip r:embed="rId6"/>
                <a:stretch>
                  <a:fillRect r="-3854" b="-5814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1" y="3681027"/>
            <a:ext cx="3302893" cy="3039977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6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Дзеркало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pic>
        <p:nvPicPr>
          <p:cNvPr id="1028" name="Picture 4" descr="0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4" y="970561"/>
            <a:ext cx="35909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873" y="999048"/>
            <a:ext cx="3167242" cy="5151250"/>
          </a:xfrm>
          <a:prstGeom prst="rect">
            <a:avLst/>
          </a:prstGeom>
        </p:spPr>
      </p:pic>
      <p:sp>
        <p:nvSpPr>
          <p:cNvPr id="17" name="Прямокутник 16"/>
          <p:cNvSpPr/>
          <p:nvPr/>
        </p:nvSpPr>
        <p:spPr>
          <a:xfrm>
            <a:off x="135094" y="4004310"/>
            <a:ext cx="36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Зображення в дзеркалі будується на </a:t>
            </a:r>
            <a:r>
              <a:rPr lang="uk-UA" dirty="0" err="1" smtClean="0">
                <a:latin typeface="Trebuchet MS" pitchFamily="34" charset="0"/>
              </a:rPr>
              <a:t>провженні</a:t>
            </a:r>
            <a:r>
              <a:rPr lang="uk-UA" dirty="0" smtClean="0">
                <a:latin typeface="Trebuchet MS" pitchFamily="34" charset="0"/>
              </a:rPr>
              <a:t> променів, що відбиваються.</a:t>
            </a:r>
          </a:p>
          <a:p>
            <a:endParaRPr lang="uk-UA" dirty="0">
              <a:latin typeface="Trebuchet MS" pitchFamily="34" charset="0"/>
            </a:endParaRPr>
          </a:p>
          <a:p>
            <a:r>
              <a:rPr lang="uk-UA" dirty="0" smtClean="0">
                <a:latin typeface="Trebuchet MS" pitchFamily="34" charset="0"/>
              </a:rPr>
              <a:t>Образ об’єкта знаходиться на такій же відстані за площиною дзеркала, як і відстань від площини дзеркала до об’єкта.</a:t>
            </a:r>
            <a:endParaRPr lang="uk-UA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</a:t>
            </a:r>
            <a:r>
              <a:rPr lang="en-US" dirty="0" smtClean="0">
                <a:latin typeface="Trebuchet MS" pitchFamily="34" charset="0"/>
              </a:rPr>
              <a:t>7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Мікроскоп</a:t>
            </a:r>
          </a:p>
          <a:p>
            <a:r>
              <a:rPr lang="uk-UA" sz="2000" b="1" dirty="0" smtClean="0">
                <a:latin typeface="Trebuchet MS" pitchFamily="34" charset="0"/>
              </a:rPr>
              <a:t>Загальний принцип дії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pic>
        <p:nvPicPr>
          <p:cNvPr id="2050" name="Picture 2" descr="https://disted.edu.vn.ua/media/images/LuDmila/fizika_7/u24_/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0" y="1930580"/>
            <a:ext cx="88585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3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/>
        </p:nvSpPr>
        <p:spPr>
          <a:xfrm>
            <a:off x="0" y="6525344"/>
            <a:ext cx="9144000" cy="332656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b="1" dirty="0" smtClean="0">
                <a:solidFill>
                  <a:schemeClr val="tx1"/>
                </a:solidFill>
                <a:latin typeface="Trebuchet MS" pitchFamily="34" charset="0"/>
              </a:rPr>
              <a:t>Оптика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gradFill flip="none" rotWithShape="1">
            <a:gsLst>
              <a:gs pos="0">
                <a:srgbClr val="9999FF">
                  <a:shade val="30000"/>
                  <a:satMod val="115000"/>
                </a:srgbClr>
              </a:gs>
              <a:gs pos="50000">
                <a:srgbClr val="9999FF">
                  <a:shade val="67500"/>
                  <a:satMod val="115000"/>
                </a:srgbClr>
              </a:gs>
              <a:gs pos="100000">
                <a:srgbClr val="9999FF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 descr="index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1025" y="32749"/>
            <a:ext cx="1224655" cy="371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32440" y="6525344"/>
            <a:ext cx="61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atin typeface="Trebuchet MS" pitchFamily="34" charset="0"/>
              </a:rPr>
              <a:t>  8</a:t>
            </a:r>
            <a:endParaRPr lang="uk-UA" dirty="0">
              <a:latin typeface="Trebuchet M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rebuchet MS" pitchFamily="34" charset="0"/>
              </a:rPr>
              <a:t>Бінокулярний мікроскоп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24" y="437413"/>
            <a:ext cx="1224655" cy="3607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64" y="873388"/>
            <a:ext cx="3124200" cy="524827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75556" y="6090661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Оптична схема Грену</a:t>
            </a:r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855501"/>
            <a:ext cx="2895600" cy="5276850"/>
          </a:xfrm>
          <a:prstGeom prst="rect">
            <a:avLst/>
          </a:prstGeom>
        </p:spPr>
      </p:pic>
      <p:sp>
        <p:nvSpPr>
          <p:cNvPr id="13" name="Прямокутник 12"/>
          <p:cNvSpPr/>
          <p:nvPr/>
        </p:nvSpPr>
        <p:spPr>
          <a:xfrm>
            <a:off x="3563888" y="609329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rebuchet MS" pitchFamily="34" charset="0"/>
              </a:rPr>
              <a:t>Оптична система із спільним головним об’єктивом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3567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3139</TotalTime>
  <Words>718</Words>
  <Application>Microsoft Office PowerPoint</Application>
  <PresentationFormat>Екран (4:3)</PresentationFormat>
  <Paragraphs>186</Paragraphs>
  <Slides>33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Cambria Math</vt:lpstr>
      <vt:lpstr>Times New Roman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Ron</dc:creator>
  <cp:lastModifiedBy>Roman Kolomiiets</cp:lastModifiedBy>
  <cp:revision>370</cp:revision>
  <dcterms:created xsi:type="dcterms:W3CDTF">2019-09-06T08:06:09Z</dcterms:created>
  <dcterms:modified xsi:type="dcterms:W3CDTF">2024-12-03T12:06:00Z</dcterms:modified>
</cp:coreProperties>
</file>