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0"/>
  </p:notesMasterIdLst>
  <p:sldIdLst>
    <p:sldId id="310" r:id="rId2"/>
    <p:sldId id="916" r:id="rId3"/>
    <p:sldId id="917" r:id="rId4"/>
    <p:sldId id="918" r:id="rId5"/>
    <p:sldId id="919" r:id="rId6"/>
    <p:sldId id="920" r:id="rId7"/>
    <p:sldId id="921" r:id="rId8"/>
    <p:sldId id="922" r:id="rId9"/>
    <p:sldId id="923" r:id="rId10"/>
    <p:sldId id="924" r:id="rId11"/>
    <p:sldId id="925" r:id="rId12"/>
    <p:sldId id="926" r:id="rId13"/>
    <p:sldId id="927" r:id="rId14"/>
    <p:sldId id="928" r:id="rId15"/>
    <p:sldId id="929" r:id="rId16"/>
    <p:sldId id="930" r:id="rId17"/>
    <p:sldId id="931" r:id="rId18"/>
    <p:sldId id="914" r:id="rId19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2E51"/>
    <a:srgbClr val="CDD9FC"/>
    <a:srgbClr val="1D528D"/>
    <a:srgbClr val="91AAEC"/>
    <a:srgbClr val="FFFFFF"/>
    <a:srgbClr val="3186E3"/>
    <a:srgbClr val="E6E6E6"/>
    <a:srgbClr val="E8EDFD"/>
    <a:srgbClr val="2F85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5455" autoAdjust="0"/>
  </p:normalViewPr>
  <p:slideViewPr>
    <p:cSldViewPr>
      <p:cViewPr varScale="1">
        <p:scale>
          <a:sx n="70" d="100"/>
          <a:sy n="70" d="100"/>
        </p:scale>
        <p:origin x="1392" y="84"/>
      </p:cViewPr>
      <p:guideLst>
        <p:guide orient="horz" pos="211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12.03.2021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748972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  <p:extLst>
      <p:ext uri="{BB962C8B-B14F-4D97-AF65-F5344CB8AC3E}">
        <p14:creationId xmlns:p14="http://schemas.microsoft.com/office/powerpoint/2010/main" val="2290502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12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16222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13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233625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14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23583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15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124835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16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4447932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B4526-B03E-4040-B591-F581FA3225D8}" type="slidenum">
              <a:rPr lang="ru-RU" altLang="uk-UA" smtClean="0"/>
              <a:pPr>
                <a:defRPr/>
              </a:pPr>
              <a:t>17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93636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12.03.2021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12.03.2021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12.03.2021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12.03.2021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12.03.2021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12.03.2021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12.03.2021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12.03.2021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12.03.2021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12.03.2021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12.03.2021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12.03.2021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ru-RU" sz="4400" i="0" dirty="0" err="1" smtClean="0">
                <a:latin typeface="Bookman Old Style" pitchFamily="18" charset="0"/>
              </a:rPr>
              <a:t>Історичний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екскурс</a:t>
            </a:r>
            <a:r>
              <a:rPr lang="ru-RU" sz="4400" i="0" dirty="0" smtClean="0">
                <a:latin typeface="Bookman Old Style" pitchFamily="18" charset="0"/>
              </a:rPr>
              <a:t> до </a:t>
            </a:r>
            <a:r>
              <a:rPr lang="ru-RU" sz="4400" i="0" dirty="0" err="1" smtClean="0">
                <a:latin typeface="Bookman Old Style" pitchFamily="18" charset="0"/>
              </a:rPr>
              <a:t>питання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підготовки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наукових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кадрів</a:t>
            </a: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 smtClean="0">
                <a:latin typeface="Bookman Old Style" panose="02050604050505020204" pitchFamily="18" charset="0"/>
              </a:rPr>
              <a:t>Різновиди ступеню бакалавра </a:t>
            </a:r>
            <a:br>
              <a:rPr lang="uk-UA" sz="2700" dirty="0" smtClean="0">
                <a:latin typeface="Bookman Old Style" panose="02050604050505020204" pitchFamily="18" charset="0"/>
              </a:rPr>
            </a:br>
            <a:r>
              <a:rPr lang="uk-UA" sz="2700" dirty="0" smtClean="0">
                <a:latin typeface="Bookman Old Style" panose="02050604050505020204" pitchFamily="18" charset="0"/>
              </a:rPr>
              <a:t>у ХІІІ ст.</a:t>
            </a:r>
            <a:endParaRPr lang="uk-UA" sz="2700" dirty="0">
              <a:latin typeface="Bookman Old Style" panose="020506040505050202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2735796" y="1628800"/>
            <a:ext cx="3672408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Різновиди</a:t>
            </a:r>
            <a:r>
              <a:rPr kumimoji="0" lang="uk-UA" sz="180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ступеню бакалавра</a:t>
            </a:r>
            <a:endParaRPr kumimoji="0" lang="uk-UA" sz="18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1691680" y="2708920"/>
            <a:ext cx="216024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прості</a:t>
            </a: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5292080" y="2708920"/>
            <a:ext cx="216024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завершені</a:t>
            </a: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1691680" y="3789040"/>
            <a:ext cx="216024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uk-UA" i="1" dirty="0" err="1">
                <a:latin typeface="Bookman Old Style" panose="02050604050505020204" pitchFamily="18" charset="0"/>
              </a:rPr>
              <a:t>simplicis</a:t>
            </a:r>
            <a:endParaRPr lang="uk-UA" i="1" dirty="0">
              <a:latin typeface="Bookman Old Style" panose="020506040505050202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5292080" y="3789040"/>
            <a:ext cx="216024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uk-UA" i="1" dirty="0" err="1">
                <a:latin typeface="Bookman Old Style" panose="02050604050505020204" pitchFamily="18" charset="0"/>
              </a:rPr>
              <a:t>formati</a:t>
            </a:r>
            <a:endParaRPr kumimoji="0" lang="uk-UA" sz="18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cxnSp>
        <p:nvCxnSpPr>
          <p:cNvPr id="10" name="Пряма зі стрілкою 9"/>
          <p:cNvCxnSpPr>
            <a:stCxn id="4" idx="2"/>
            <a:endCxn id="5" idx="0"/>
          </p:cNvCxnSpPr>
          <p:nvPr/>
        </p:nvCxnSpPr>
        <p:spPr bwMode="auto">
          <a:xfrm flipH="1">
            <a:off x="2771800" y="1988840"/>
            <a:ext cx="1800200" cy="7200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Пряма зі стрілкою 11"/>
          <p:cNvCxnSpPr>
            <a:stCxn id="4" idx="2"/>
            <a:endCxn id="6" idx="0"/>
          </p:cNvCxnSpPr>
          <p:nvPr/>
        </p:nvCxnSpPr>
        <p:spPr bwMode="auto">
          <a:xfrm>
            <a:off x="4572000" y="1988840"/>
            <a:ext cx="1800200" cy="7200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Пряма сполучна лінія 13"/>
          <p:cNvCxnSpPr>
            <a:stCxn id="5" idx="2"/>
            <a:endCxn id="7" idx="0"/>
          </p:cNvCxnSpPr>
          <p:nvPr/>
        </p:nvCxnSpPr>
        <p:spPr bwMode="auto">
          <a:xfrm>
            <a:off x="2771800" y="3068960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 сполучна лінія 15"/>
          <p:cNvCxnSpPr>
            <a:stCxn id="6" idx="2"/>
            <a:endCxn id="8" idx="0"/>
          </p:cNvCxnSpPr>
          <p:nvPr/>
        </p:nvCxnSpPr>
        <p:spPr bwMode="auto">
          <a:xfrm>
            <a:off x="6372200" y="3068960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81470336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 smtClean="0">
                <a:latin typeface="Bookman Old Style" panose="02050604050505020204" pitchFamily="18" charset="0"/>
              </a:rPr>
              <a:t>Різновиди ступеню бакалавра </a:t>
            </a:r>
            <a:br>
              <a:rPr lang="uk-UA" sz="2700" dirty="0" smtClean="0">
                <a:latin typeface="Bookman Old Style" panose="02050604050505020204" pitchFamily="18" charset="0"/>
              </a:rPr>
            </a:br>
            <a:r>
              <a:rPr lang="uk-UA" sz="2700" dirty="0" smtClean="0">
                <a:latin typeface="Bookman Old Style" panose="02050604050505020204" pitchFamily="18" charset="0"/>
              </a:rPr>
              <a:t>у Х</a:t>
            </a:r>
            <a:r>
              <a:rPr lang="pl-PL" sz="2700" dirty="0" smtClean="0">
                <a:latin typeface="Bookman Old Style" panose="02050604050505020204" pitchFamily="18" charset="0"/>
              </a:rPr>
              <a:t>V</a:t>
            </a:r>
            <a:r>
              <a:rPr lang="uk-UA" sz="2700" dirty="0" smtClean="0">
                <a:latin typeface="Bookman Old Style" panose="02050604050505020204" pitchFamily="18" charset="0"/>
              </a:rPr>
              <a:t> ст.</a:t>
            </a:r>
            <a:endParaRPr lang="uk-UA" sz="2700" dirty="0">
              <a:latin typeface="Bookman Old Style" panose="020506040505050202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2735796" y="1628800"/>
            <a:ext cx="3672408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Різновиди</a:t>
            </a:r>
            <a:r>
              <a:rPr kumimoji="0" lang="uk-UA" sz="180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ступеню бакалавра</a:t>
            </a:r>
            <a:endParaRPr kumimoji="0" lang="uk-UA" sz="18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3419872" y="2457981"/>
            <a:ext cx="2304256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i="1" dirty="0" err="1">
                <a:latin typeface="Bookman Old Style" panose="02050604050505020204" pitchFamily="18" charset="0"/>
              </a:rPr>
              <a:t>baccalarii</a:t>
            </a:r>
            <a:r>
              <a:rPr lang="en-US" i="1" dirty="0">
                <a:latin typeface="Bookman Old Style" panose="02050604050505020204" pitchFamily="18" charset="0"/>
              </a:rPr>
              <a:t> </a:t>
            </a:r>
            <a:r>
              <a:rPr lang="en-US" i="1" dirty="0" err="1">
                <a:latin typeface="Bookman Old Style" panose="02050604050505020204" pitchFamily="18" charset="0"/>
              </a:rPr>
              <a:t>cursores</a:t>
            </a:r>
            <a:endParaRPr lang="uk-UA" i="1" dirty="0">
              <a:latin typeface="Bookman Old Style" panose="02050604050505020204" pitchFamily="18" charset="0"/>
            </a:endParaRPr>
          </a:p>
        </p:txBody>
      </p:sp>
      <p:sp>
        <p:nvSpPr>
          <p:cNvPr id="13" name="Прямокутник 12"/>
          <p:cNvSpPr/>
          <p:nvPr/>
        </p:nvSpPr>
        <p:spPr bwMode="auto">
          <a:xfrm>
            <a:off x="539552" y="2457981"/>
            <a:ext cx="2304256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i="1" dirty="0" err="1">
                <a:latin typeface="Bookman Old Style" panose="02050604050505020204" pitchFamily="18" charset="0"/>
              </a:rPr>
              <a:t>baccalarii</a:t>
            </a:r>
            <a:r>
              <a:rPr lang="en-US" i="1" dirty="0">
                <a:latin typeface="Bookman Old Style" panose="02050604050505020204" pitchFamily="18" charset="0"/>
              </a:rPr>
              <a:t> </a:t>
            </a:r>
            <a:r>
              <a:rPr lang="en-US" i="1" dirty="0" err="1">
                <a:latin typeface="Bookman Old Style" panose="02050604050505020204" pitchFamily="18" charset="0"/>
              </a:rPr>
              <a:t>formati</a:t>
            </a:r>
            <a:endParaRPr lang="uk-UA" i="1" dirty="0">
              <a:latin typeface="Bookman Old Style" panose="02050604050505020204" pitchFamily="18" charset="0"/>
            </a:endParaRPr>
          </a:p>
        </p:txBody>
      </p:sp>
      <p:sp>
        <p:nvSpPr>
          <p:cNvPr id="15" name="Прямокутник 14"/>
          <p:cNvSpPr/>
          <p:nvPr/>
        </p:nvSpPr>
        <p:spPr bwMode="auto">
          <a:xfrm>
            <a:off x="6300192" y="2457980"/>
            <a:ext cx="2304256" cy="360041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i="1" dirty="0" err="1">
                <a:latin typeface="Bookman Old Style" panose="02050604050505020204" pitchFamily="18" charset="0"/>
              </a:rPr>
              <a:t>currentes</a:t>
            </a:r>
            <a:endParaRPr lang="uk-UA" i="1" dirty="0">
              <a:latin typeface="Bookman Old Style" panose="02050604050505020204" pitchFamily="18" charset="0"/>
            </a:endParaRPr>
          </a:p>
        </p:txBody>
      </p:sp>
      <p:cxnSp>
        <p:nvCxnSpPr>
          <p:cNvPr id="9" name="Пряма зі стрілкою 8"/>
          <p:cNvCxnSpPr>
            <a:stCxn id="4" idx="2"/>
            <a:endCxn id="13" idx="0"/>
          </p:cNvCxnSpPr>
          <p:nvPr/>
        </p:nvCxnSpPr>
        <p:spPr bwMode="auto">
          <a:xfrm flipH="1">
            <a:off x="1691680" y="1988840"/>
            <a:ext cx="2880320" cy="46914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Пряма зі стрілкою 16"/>
          <p:cNvCxnSpPr>
            <a:stCxn id="4" idx="2"/>
            <a:endCxn id="15" idx="0"/>
          </p:cNvCxnSpPr>
          <p:nvPr/>
        </p:nvCxnSpPr>
        <p:spPr bwMode="auto">
          <a:xfrm>
            <a:off x="4572000" y="1988840"/>
            <a:ext cx="2880320" cy="4691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Пряма зі стрілкою 18"/>
          <p:cNvCxnSpPr>
            <a:stCxn id="4" idx="2"/>
          </p:cNvCxnSpPr>
          <p:nvPr/>
        </p:nvCxnSpPr>
        <p:spPr bwMode="auto">
          <a:xfrm>
            <a:off x="4572000" y="1988840"/>
            <a:ext cx="0" cy="46914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Прямокутник 20"/>
          <p:cNvSpPr/>
          <p:nvPr/>
        </p:nvSpPr>
        <p:spPr bwMode="auto">
          <a:xfrm>
            <a:off x="251520" y="3357562"/>
            <a:ext cx="2592288" cy="172762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</a:rPr>
              <a:t>особи, які закінчили повний курс </a:t>
            </a:r>
            <a:r>
              <a:rPr lang="uk-UA" dirty="0" err="1" smtClean="0">
                <a:latin typeface="Bookman Old Style" panose="02050604050505020204" pitchFamily="18" charset="0"/>
              </a:rPr>
              <a:t>бого-словських</a:t>
            </a:r>
            <a:r>
              <a:rPr lang="uk-UA" dirty="0" smtClean="0">
                <a:latin typeface="Bookman Old Style" panose="02050604050505020204" pitchFamily="18" charset="0"/>
              </a:rPr>
              <a:t> </a:t>
            </a:r>
            <a:r>
              <a:rPr lang="uk-UA" dirty="0">
                <a:latin typeface="Bookman Old Style" panose="02050604050505020204" pitchFamily="18" charset="0"/>
              </a:rPr>
              <a:t>наук і  дістали шанс для отримання вищих наукових ступенів</a:t>
            </a:r>
          </a:p>
        </p:txBody>
      </p:sp>
      <p:sp>
        <p:nvSpPr>
          <p:cNvPr id="22" name="Прямокутник 21"/>
          <p:cNvSpPr/>
          <p:nvPr/>
        </p:nvSpPr>
        <p:spPr bwMode="auto">
          <a:xfrm>
            <a:off x="3419872" y="3357562"/>
            <a:ext cx="2304256" cy="1727621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</a:rPr>
              <a:t>особи, які ще не закінчили повний курс навчання, проте мали </a:t>
            </a:r>
            <a:r>
              <a:rPr lang="uk-UA" dirty="0" smtClean="0">
                <a:latin typeface="Bookman Old Style" panose="02050604050505020204" pitchFamily="18" charset="0"/>
              </a:rPr>
              <a:t>право </a:t>
            </a:r>
            <a:r>
              <a:rPr lang="uk-UA" dirty="0">
                <a:latin typeface="Bookman Old Style" panose="02050604050505020204" pitchFamily="18" charset="0"/>
              </a:rPr>
              <a:t>трактувати Святе Письмо</a:t>
            </a:r>
          </a:p>
        </p:txBody>
      </p:sp>
      <p:sp>
        <p:nvSpPr>
          <p:cNvPr id="23" name="Прямокутник 22"/>
          <p:cNvSpPr/>
          <p:nvPr/>
        </p:nvSpPr>
        <p:spPr bwMode="auto">
          <a:xfrm>
            <a:off x="6300192" y="3357563"/>
            <a:ext cx="2592288" cy="172762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</a:rPr>
              <a:t>перший ступінь, який здобувають </a:t>
            </a:r>
            <a:r>
              <a:rPr lang="uk-UA" dirty="0" smtClean="0">
                <a:latin typeface="Bookman Old Style" panose="02050604050505020204" pitchFamily="18" charset="0"/>
              </a:rPr>
              <a:t>після </a:t>
            </a:r>
            <a:r>
              <a:rPr lang="uk-UA" dirty="0">
                <a:latin typeface="Bookman Old Style" panose="02050604050505020204" pitchFamily="18" charset="0"/>
              </a:rPr>
              <a:t>закінчення </a:t>
            </a:r>
            <a:r>
              <a:rPr lang="uk-UA" dirty="0" smtClean="0">
                <a:latin typeface="Bookman Old Style" panose="02050604050505020204" pitchFamily="18" charset="0"/>
              </a:rPr>
              <a:t>навчання </a:t>
            </a:r>
            <a:r>
              <a:rPr lang="uk-UA" dirty="0">
                <a:latin typeface="Bookman Old Style" panose="02050604050505020204" pitchFamily="18" charset="0"/>
              </a:rPr>
              <a:t>та </a:t>
            </a:r>
            <a:r>
              <a:rPr lang="uk-UA" dirty="0" smtClean="0">
                <a:latin typeface="Bookman Old Style" panose="02050604050505020204" pitchFamily="18" charset="0"/>
              </a:rPr>
              <a:t>вив-</a:t>
            </a:r>
            <a:r>
              <a:rPr lang="uk-UA" dirty="0" err="1" smtClean="0">
                <a:latin typeface="Bookman Old Style" panose="02050604050505020204" pitchFamily="18" charset="0"/>
              </a:rPr>
              <a:t>чення</a:t>
            </a:r>
            <a:r>
              <a:rPr lang="uk-UA" dirty="0" smtClean="0">
                <a:latin typeface="Bookman Old Style" panose="02050604050505020204" pitchFamily="18" charset="0"/>
              </a:rPr>
              <a:t> </a:t>
            </a:r>
            <a:r>
              <a:rPr lang="uk-UA" dirty="0">
                <a:latin typeface="Bookman Old Style" panose="02050604050505020204" pitchFamily="18" charset="0"/>
              </a:rPr>
              <a:t>курсу основ певних наук </a:t>
            </a:r>
          </a:p>
        </p:txBody>
      </p:sp>
      <p:cxnSp>
        <p:nvCxnSpPr>
          <p:cNvPr id="25" name="Пряма сполучна лінія 24"/>
          <p:cNvCxnSpPr>
            <a:stCxn id="13" idx="2"/>
            <a:endCxn id="21" idx="0"/>
          </p:cNvCxnSpPr>
          <p:nvPr/>
        </p:nvCxnSpPr>
        <p:spPr bwMode="auto">
          <a:xfrm flipH="1">
            <a:off x="1547664" y="2818021"/>
            <a:ext cx="144016" cy="5395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Пряма сполучна лінія 26"/>
          <p:cNvCxnSpPr>
            <a:stCxn id="15" idx="2"/>
            <a:endCxn id="23" idx="0"/>
          </p:cNvCxnSpPr>
          <p:nvPr/>
        </p:nvCxnSpPr>
        <p:spPr bwMode="auto">
          <a:xfrm>
            <a:off x="7452320" y="2818021"/>
            <a:ext cx="144016" cy="5395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Пряма сполучна лінія 38"/>
          <p:cNvCxnSpPr>
            <a:stCxn id="7" idx="2"/>
            <a:endCxn id="22" idx="0"/>
          </p:cNvCxnSpPr>
          <p:nvPr/>
        </p:nvCxnSpPr>
        <p:spPr bwMode="auto">
          <a:xfrm>
            <a:off x="4572000" y="2818021"/>
            <a:ext cx="0" cy="5395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70381533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Трактування терміну «магістр»</a:t>
            </a:r>
            <a:endParaRPr lang="uk-UA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614358"/>
              </p:ext>
            </p:extLst>
          </p:nvPr>
        </p:nvGraphicFramePr>
        <p:xfrm>
          <a:off x="0" y="1052739"/>
          <a:ext cx="9144000" cy="5827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640">
                  <a:extLst>
                    <a:ext uri="{9D8B030D-6E8A-4147-A177-3AD203B41FA5}">
                      <a16:colId xmlns:a16="http://schemas.microsoft.com/office/drawing/2014/main" xmlns="" val="1026131525"/>
                    </a:ext>
                  </a:extLst>
                </a:gridCol>
                <a:gridCol w="7812360">
                  <a:extLst>
                    <a:ext uri="{9D8B030D-6E8A-4147-A177-3AD203B41FA5}">
                      <a16:colId xmlns:a16="http://schemas.microsoft.com/office/drawing/2014/main" xmlns="" val="3729192090"/>
                    </a:ext>
                  </a:extLst>
                </a:gridCol>
              </a:tblGrid>
              <a:tr h="3032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Пояснення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05956052"/>
                  </a:ext>
                </a:extLst>
              </a:tr>
              <a:tr h="3056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Посадова особа (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</a:t>
                      </a:r>
                      <a:r>
                        <a:rPr lang="uk-UA" sz="1800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вершників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ін.)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73522540"/>
                  </a:ext>
                </a:extLst>
              </a:tr>
              <a:tr h="9639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Голова деяких світських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церковних закладів 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(наприклад, Великий Магістр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(гросмейстер)</a:t>
                      </a:r>
                      <a:r>
                        <a:rPr lang="uk-UA" sz="1800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голова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духовно-рицарського</a:t>
                      </a:r>
                      <a:r>
                        <a:rPr lang="uk-UA" sz="1800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ордену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88108240"/>
                  </a:ext>
                </a:extLst>
              </a:tr>
              <a:tr h="22807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 (Україна)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освітньо-кваліфікаційний</a:t>
                      </a:r>
                      <a:r>
                        <a:rPr lang="uk-UA" sz="1800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рівень вищої освіти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особи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яка на основі освітньо-кваліфікаційного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рівня бакалавра 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здобула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повну</a:t>
                      </a:r>
                      <a:r>
                        <a:rPr lang="uk-UA" sz="1800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вищу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набула спеціальних умінь та знань, достатніх для виконання професійних завдань і обов'язків (робіт) інноваційного характеру певного рівня професійної діяльності, що передбачені для первинних посад певного виду економічної діяльності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8644770"/>
                  </a:ext>
                </a:extLst>
              </a:tr>
              <a:tr h="19515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 (Росія)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Освітньо-кваліфікаційний рівень, середній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між бакалавром і доктором наук: 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присуджується особам, які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закінчили університет або 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еквівалентний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навчальний 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заклад і вже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є</a:t>
                      </a:r>
                      <a:r>
                        <a:rPr lang="uk-UA" sz="1800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бакалаврами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 також пройшли додатковий курс навчання (1– 2 роки), здали спеціальні іспити і захистили 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магістерську дисертацію; в Російській</a:t>
                      </a:r>
                      <a:r>
                        <a:rPr lang="uk-UA" sz="1800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Федерації</a:t>
                      </a:r>
                      <a:r>
                        <a:rPr lang="uk-UA" sz="180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ступінь 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введений на початку 1990-х років.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64048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54761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 smtClean="0">
                <a:latin typeface="Bookman Old Style" panose="02050604050505020204" pitchFamily="18" charset="0"/>
              </a:rPr>
              <a:t>Хронологія запровадження </a:t>
            </a:r>
            <a:br>
              <a:rPr lang="uk-UA" sz="2700" dirty="0" smtClean="0">
                <a:latin typeface="Bookman Old Style" panose="02050604050505020204" pitchFamily="18" charset="0"/>
              </a:rPr>
            </a:br>
            <a:r>
              <a:rPr lang="uk-UA" sz="2700" dirty="0" smtClean="0">
                <a:latin typeface="Bookman Old Style" panose="02050604050505020204" pitchFamily="18" charset="0"/>
              </a:rPr>
              <a:t>терміну «магістр»</a:t>
            </a:r>
            <a:endParaRPr lang="uk-UA" sz="27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396411"/>
              </p:ext>
            </p:extLst>
          </p:nvPr>
        </p:nvGraphicFramePr>
        <p:xfrm>
          <a:off x="0" y="1052737"/>
          <a:ext cx="9144000" cy="5805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672">
                  <a:extLst>
                    <a:ext uri="{9D8B030D-6E8A-4147-A177-3AD203B41FA5}">
                      <a16:colId xmlns:a16="http://schemas.microsoft.com/office/drawing/2014/main" xmlns="" val="1026131525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xmlns="" val="3729192090"/>
                    </a:ext>
                  </a:extLst>
                </a:gridCol>
                <a:gridCol w="5436096">
                  <a:extLst>
                    <a:ext uri="{9D8B030D-6E8A-4147-A177-3AD203B41FA5}">
                      <a16:colId xmlns:a16="http://schemas.microsoft.com/office/drawing/2014/main" xmlns="" val="2584477930"/>
                    </a:ext>
                  </a:extLst>
                </a:gridCol>
              </a:tblGrid>
              <a:tr h="9021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Період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Країна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05956052"/>
                  </a:ext>
                </a:extLst>
              </a:tr>
              <a:tr h="9021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 ст. до н.е.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Давній Рим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 – важлива посадова особа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88108240"/>
                  </a:ext>
                </a:extLst>
              </a:tr>
              <a:tr h="20005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 ст.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Візантія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 – найвищий титул вельможного панства для службовців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8644770"/>
                  </a:ext>
                </a:extLst>
              </a:tr>
              <a:tr h="20005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ХІІ ст.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Західна Європа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Магістр – особливе звання, яке носив учитель “семи вільних мистецтв”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64048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574690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 smtClean="0">
                <a:latin typeface="Bookman Old Style" panose="02050604050505020204" pitchFamily="18" charset="0"/>
              </a:rPr>
              <a:t>Хронологія запровадження </a:t>
            </a:r>
            <a:br>
              <a:rPr lang="uk-UA" sz="2700" dirty="0" smtClean="0">
                <a:latin typeface="Bookman Old Style" panose="02050604050505020204" pitchFamily="18" charset="0"/>
              </a:rPr>
            </a:br>
            <a:r>
              <a:rPr lang="uk-UA" sz="2700" dirty="0" smtClean="0">
                <a:latin typeface="Bookman Old Style" panose="02050604050505020204" pitchFamily="18" charset="0"/>
              </a:rPr>
              <a:t>освітнього рівня «доктор»</a:t>
            </a:r>
            <a:endParaRPr lang="uk-UA" sz="27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785866"/>
              </p:ext>
            </p:extLst>
          </p:nvPr>
        </p:nvGraphicFramePr>
        <p:xfrm>
          <a:off x="0" y="1052736"/>
          <a:ext cx="9144000" cy="5860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9672">
                  <a:extLst>
                    <a:ext uri="{9D8B030D-6E8A-4147-A177-3AD203B41FA5}">
                      <a16:colId xmlns:a16="http://schemas.microsoft.com/office/drawing/2014/main" xmlns="" val="1026131525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xmlns="" val="3729192090"/>
                    </a:ext>
                  </a:extLst>
                </a:gridCol>
                <a:gridCol w="5436096">
                  <a:extLst>
                    <a:ext uri="{9D8B030D-6E8A-4147-A177-3AD203B41FA5}">
                      <a16:colId xmlns:a16="http://schemas.microsoft.com/office/drawing/2014/main" xmlns="" val="2584477930"/>
                    </a:ext>
                  </a:extLst>
                </a:gridCol>
              </a:tblGrid>
              <a:tr h="3147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Період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Країна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05956052"/>
                  </a:ext>
                </a:extLst>
              </a:tr>
              <a:tr h="6295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1130 р.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Болонья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Вперше надано науковий ступінь “доктор”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88108240"/>
                  </a:ext>
                </a:extLst>
              </a:tr>
              <a:tr h="6981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1231 р.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Франція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Надано науковий ступінь “доктор” у Паризькому університеті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8644770"/>
                  </a:ext>
                </a:extLst>
              </a:tr>
              <a:tr h="6981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ХІІ ст.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Європа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Титул “доктор” як почесна відзнака відомим ученим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64048915"/>
                  </a:ext>
                </a:extLst>
              </a:tr>
              <a:tr h="6981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XV ст.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Німеччина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Докторів зараховували до почесного шляхетного стану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78748977"/>
                  </a:ext>
                </a:extLst>
              </a:tr>
              <a:tr h="3361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XV ст.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Англія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Доктори музики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75768326"/>
                  </a:ext>
                </a:extLst>
              </a:tr>
              <a:tr h="10600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XVI ст.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Європа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Надання ступеню доктора на юридичному, медичному та богословському факультетах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77455462"/>
                  </a:ext>
                </a:extLst>
              </a:tr>
              <a:tr h="6981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XVIІІ ст.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Європа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spc="1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Філософські факультети сприйняли “доктор” як науковий ступінь</a:t>
                      </a:r>
                      <a:endParaRPr lang="uk-UA" sz="20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38278853"/>
                  </a:ext>
                </a:extLst>
              </a:tr>
              <a:tr h="3361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XVIІІ ст.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Європа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Надання докторського ступеню жінкам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47843194"/>
                  </a:ext>
                </a:extLst>
              </a:tr>
              <a:tr h="3361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ХІХ ст.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Європа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Запроваджено титул “почесний доктор”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36187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659353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 smtClean="0">
                <a:latin typeface="Bookman Old Style" panose="02050604050505020204" pitchFamily="18" charset="0"/>
              </a:rPr>
              <a:t>Вимоги для отримання </a:t>
            </a:r>
            <a:br>
              <a:rPr lang="uk-UA" sz="2700" dirty="0" smtClean="0">
                <a:latin typeface="Bookman Old Style" panose="02050604050505020204" pitchFamily="18" charset="0"/>
              </a:rPr>
            </a:br>
            <a:r>
              <a:rPr lang="uk-UA" sz="2700" dirty="0" smtClean="0">
                <a:latin typeface="Bookman Old Style" panose="02050604050505020204" pitchFamily="18" charset="0"/>
              </a:rPr>
              <a:t>ступеня доктора</a:t>
            </a:r>
            <a:endParaRPr lang="uk-UA" sz="2700" dirty="0">
              <a:latin typeface="Bookman Old Style" panose="020506040505050202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3005826" y="2204864"/>
            <a:ext cx="3132348" cy="64807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Вимоги для отримання ступеня</a:t>
            </a:r>
            <a:r>
              <a:rPr kumimoji="0" lang="uk-UA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доктора </a:t>
            </a:r>
            <a:endParaRPr kumimoji="0" lang="uk-UA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539552" y="3573586"/>
            <a:ext cx="3744416" cy="1223567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</a:rPr>
              <a:t>Складання університетського іспиту у формі письмового твору на задану тему (</a:t>
            </a:r>
            <a:r>
              <a:rPr lang="uk-UA" dirty="0" err="1">
                <a:latin typeface="Bookman Old Style" panose="02050604050505020204" pitchFamily="18" charset="0"/>
              </a:rPr>
              <a:t>klausur</a:t>
            </a:r>
            <a:r>
              <a:rPr lang="uk-UA" dirty="0">
                <a:latin typeface="Bookman Old Style" panose="02050604050505020204" pitchFamily="18" charset="0"/>
              </a:rPr>
              <a:t>)</a:t>
            </a: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4860032" y="3573587"/>
            <a:ext cx="3744416" cy="1223566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</a:rPr>
              <a:t>Проходження співбесіди щодо написання твору та іспит з різних дисциплін (</a:t>
            </a:r>
            <a:r>
              <a:rPr lang="uk-UA" dirty="0" err="1">
                <a:latin typeface="Bookman Old Style" panose="02050604050505020204" pitchFamily="18" charset="0"/>
              </a:rPr>
              <a:t>examen</a:t>
            </a:r>
            <a:r>
              <a:rPr lang="uk-UA" dirty="0">
                <a:latin typeface="Bookman Old Style" panose="02050604050505020204" pitchFamily="18" charset="0"/>
              </a:rPr>
              <a:t> </a:t>
            </a:r>
            <a:r>
              <a:rPr lang="uk-UA" dirty="0" err="1">
                <a:latin typeface="Bookman Old Style" panose="02050604050505020204" pitchFamily="18" charset="0"/>
              </a:rPr>
              <a:t>rigorosum</a:t>
            </a:r>
            <a:r>
              <a:rPr lang="uk-UA" dirty="0">
                <a:latin typeface="Bookman Old Style" panose="02050604050505020204" pitchFamily="18" charset="0"/>
              </a:rPr>
              <a:t>).</a:t>
            </a:r>
          </a:p>
        </p:txBody>
      </p:sp>
      <p:cxnSp>
        <p:nvCxnSpPr>
          <p:cNvPr id="8" name="Пряма зі стрілкою 7"/>
          <p:cNvCxnSpPr>
            <a:stCxn id="4" idx="2"/>
            <a:endCxn id="5" idx="0"/>
          </p:cNvCxnSpPr>
          <p:nvPr/>
        </p:nvCxnSpPr>
        <p:spPr bwMode="auto">
          <a:xfrm flipH="1">
            <a:off x="2411760" y="2852936"/>
            <a:ext cx="2160240" cy="7206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Пряма зі стрілкою 9"/>
          <p:cNvCxnSpPr>
            <a:stCxn id="4" idx="2"/>
            <a:endCxn id="6" idx="0"/>
          </p:cNvCxnSpPr>
          <p:nvPr/>
        </p:nvCxnSpPr>
        <p:spPr bwMode="auto">
          <a:xfrm>
            <a:off x="4572000" y="2852936"/>
            <a:ext cx="2160240" cy="72065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57369649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>
                <a:latin typeface="Bookman Old Style" panose="02050604050505020204" pitchFamily="18" charset="0"/>
              </a:rPr>
              <a:t>Порядок присудження наукового ступеню “доктор” у різних країнах</a:t>
            </a:r>
          </a:p>
        </p:txBody>
      </p:sp>
      <p:sp>
        <p:nvSpPr>
          <p:cNvPr id="7" name="Прямокутник із двома вирізаними протилежними кутами 6"/>
          <p:cNvSpPr/>
          <p:nvPr/>
        </p:nvSpPr>
        <p:spPr bwMode="auto">
          <a:xfrm>
            <a:off x="395536" y="2132856"/>
            <a:ext cx="2520280" cy="720080"/>
          </a:xfrm>
          <a:prstGeom prst="snip2Diag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7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Франція</a:t>
            </a:r>
          </a:p>
        </p:txBody>
      </p:sp>
      <p:sp>
        <p:nvSpPr>
          <p:cNvPr id="11" name="Прямокутник із двома вирізаними протилежними кутами 10"/>
          <p:cNvSpPr/>
          <p:nvPr/>
        </p:nvSpPr>
        <p:spPr bwMode="auto">
          <a:xfrm>
            <a:off x="395536" y="4293096"/>
            <a:ext cx="2520280" cy="720080"/>
          </a:xfrm>
          <a:prstGeom prst="snip2Diag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7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Англія, Росія</a:t>
            </a:r>
          </a:p>
        </p:txBody>
      </p:sp>
      <p:sp>
        <p:nvSpPr>
          <p:cNvPr id="13" name="Прямокутник із двома вирізаними протилежними кутами 12"/>
          <p:cNvSpPr/>
          <p:nvPr/>
        </p:nvSpPr>
        <p:spPr bwMode="auto">
          <a:xfrm>
            <a:off x="3491880" y="2132856"/>
            <a:ext cx="1944216" cy="720080"/>
          </a:xfrm>
          <a:prstGeom prst="snip2Diag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7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ліценціат</a:t>
            </a:r>
          </a:p>
        </p:txBody>
      </p:sp>
      <p:sp>
        <p:nvSpPr>
          <p:cNvPr id="14" name="Прямокутник із двома вирізаними протилежними кутами 13"/>
          <p:cNvSpPr/>
          <p:nvPr/>
        </p:nvSpPr>
        <p:spPr bwMode="auto">
          <a:xfrm>
            <a:off x="3491880" y="4293096"/>
            <a:ext cx="1944216" cy="720080"/>
          </a:xfrm>
          <a:prstGeom prst="snip2Diag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7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магістр</a:t>
            </a:r>
          </a:p>
        </p:txBody>
      </p:sp>
      <p:sp>
        <p:nvSpPr>
          <p:cNvPr id="15" name="Округлений прямокутник 14"/>
          <p:cNvSpPr/>
          <p:nvPr/>
        </p:nvSpPr>
        <p:spPr bwMode="auto">
          <a:xfrm>
            <a:off x="6372200" y="3284985"/>
            <a:ext cx="2304256" cy="576064"/>
          </a:xfrm>
          <a:prstGeom prst="round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ДОКТОР</a:t>
            </a:r>
          </a:p>
        </p:txBody>
      </p:sp>
      <p:cxnSp>
        <p:nvCxnSpPr>
          <p:cNvPr id="17" name="Пряма зі стрілкою 16"/>
          <p:cNvCxnSpPr>
            <a:stCxn id="7" idx="0"/>
            <a:endCxn id="13" idx="2"/>
          </p:cNvCxnSpPr>
          <p:nvPr/>
        </p:nvCxnSpPr>
        <p:spPr bwMode="auto">
          <a:xfrm>
            <a:off x="2915816" y="2492896"/>
            <a:ext cx="57606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Пряма зі стрілкою 18"/>
          <p:cNvCxnSpPr>
            <a:stCxn id="11" idx="0"/>
            <a:endCxn id="14" idx="2"/>
          </p:cNvCxnSpPr>
          <p:nvPr/>
        </p:nvCxnSpPr>
        <p:spPr bwMode="auto">
          <a:xfrm>
            <a:off x="2915816" y="4653136"/>
            <a:ext cx="57606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Пряма сполучна лінія 20"/>
          <p:cNvCxnSpPr/>
          <p:nvPr/>
        </p:nvCxnSpPr>
        <p:spPr bwMode="auto">
          <a:xfrm>
            <a:off x="6012160" y="2492896"/>
            <a:ext cx="0" cy="21602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Пряма сполучна лінія 22"/>
          <p:cNvCxnSpPr>
            <a:stCxn id="13" idx="0"/>
          </p:cNvCxnSpPr>
          <p:nvPr/>
        </p:nvCxnSpPr>
        <p:spPr bwMode="auto">
          <a:xfrm>
            <a:off x="5436096" y="2492896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Пряма сполучна лінія 25"/>
          <p:cNvCxnSpPr>
            <a:stCxn id="14" idx="0"/>
          </p:cNvCxnSpPr>
          <p:nvPr/>
        </p:nvCxnSpPr>
        <p:spPr bwMode="auto">
          <a:xfrm>
            <a:off x="5436096" y="4653136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Пряма зі стрілкою 29"/>
          <p:cNvCxnSpPr>
            <a:endCxn id="15" idx="1"/>
          </p:cNvCxnSpPr>
          <p:nvPr/>
        </p:nvCxnSpPr>
        <p:spPr bwMode="auto">
          <a:xfrm>
            <a:off x="6012160" y="3573016"/>
            <a:ext cx="360040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11511662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>
                <a:latin typeface="Bookman Old Style" panose="02050604050505020204" pitchFamily="18" charset="0"/>
              </a:rPr>
              <a:t>Порядок здобуття наукового ступеню “доктора філософії”</a:t>
            </a:r>
          </a:p>
        </p:txBody>
      </p:sp>
      <p:sp>
        <p:nvSpPr>
          <p:cNvPr id="3" name="Прямокутник 2"/>
          <p:cNvSpPr/>
          <p:nvPr/>
        </p:nvSpPr>
        <p:spPr bwMode="auto">
          <a:xfrm>
            <a:off x="971600" y="1484784"/>
            <a:ext cx="720080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Порядок здобуття наукового ступеню «доктора філософії»</a:t>
            </a:r>
          </a:p>
        </p:txBody>
      </p:sp>
      <p:sp>
        <p:nvSpPr>
          <p:cNvPr id="16" name="Прямокутник 15"/>
          <p:cNvSpPr/>
          <p:nvPr/>
        </p:nvSpPr>
        <p:spPr bwMode="auto">
          <a:xfrm>
            <a:off x="1691680" y="2177404"/>
            <a:ext cx="6480720" cy="603523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</a:rPr>
              <a:t>співбесіда з поданих документів з уточненням </a:t>
            </a:r>
            <a:r>
              <a:rPr lang="uk-UA" dirty="0" err="1" smtClean="0">
                <a:latin typeface="Bookman Old Style" panose="02050604050505020204" pitchFamily="18" charset="0"/>
              </a:rPr>
              <a:t>екза-менаційним</a:t>
            </a:r>
            <a:r>
              <a:rPr lang="uk-UA" dirty="0" smtClean="0">
                <a:latin typeface="Bookman Old Style" panose="02050604050505020204" pitchFamily="18" charset="0"/>
              </a:rPr>
              <a:t> </a:t>
            </a:r>
            <a:r>
              <a:rPr lang="uk-UA" dirty="0">
                <a:latin typeface="Bookman Old Style" panose="02050604050505020204" pitchFamily="18" charset="0"/>
              </a:rPr>
              <a:t>і докторським комітетами</a:t>
            </a:r>
          </a:p>
        </p:txBody>
      </p:sp>
      <p:sp>
        <p:nvSpPr>
          <p:cNvPr id="18" name="Прямокутник 17"/>
          <p:cNvSpPr/>
          <p:nvPr/>
        </p:nvSpPr>
        <p:spPr bwMode="auto">
          <a:xfrm>
            <a:off x="1695004" y="3043179"/>
            <a:ext cx="6477024" cy="315493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uk-UA" dirty="0">
                <a:latin typeface="Bookman Old Style" panose="02050604050505020204" pitchFamily="18" charset="0"/>
              </a:rPr>
              <a:t>складання іспитового листка</a:t>
            </a:r>
          </a:p>
        </p:txBody>
      </p:sp>
      <p:sp>
        <p:nvSpPr>
          <p:cNvPr id="20" name="Прямокутник 19"/>
          <p:cNvSpPr/>
          <p:nvPr/>
        </p:nvSpPr>
        <p:spPr bwMode="auto">
          <a:xfrm>
            <a:off x="1691308" y="3620924"/>
            <a:ext cx="6480720" cy="603524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uk-UA" dirty="0">
                <a:latin typeface="Bookman Old Style" panose="02050604050505020204" pitchFamily="18" charset="0"/>
              </a:rPr>
              <a:t>вивчення установлених предметів (лекції, семінари, індивідуальні заняття, публікації)</a:t>
            </a:r>
          </a:p>
        </p:txBody>
      </p:sp>
      <p:sp>
        <p:nvSpPr>
          <p:cNvPr id="22" name="Прямокутник 21"/>
          <p:cNvSpPr/>
          <p:nvPr/>
        </p:nvSpPr>
        <p:spPr bwMode="auto">
          <a:xfrm>
            <a:off x="1691308" y="4486700"/>
            <a:ext cx="6480720" cy="891556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uk-UA" dirty="0">
                <a:latin typeface="Bookman Old Style" panose="02050604050505020204" pitchFamily="18" charset="0"/>
              </a:rPr>
              <a:t>підготовка семінарів, індивідуальних завдань та складання їх в установленому порядку у формі заліків та іспитів</a:t>
            </a:r>
          </a:p>
        </p:txBody>
      </p:sp>
      <p:sp>
        <p:nvSpPr>
          <p:cNvPr id="24" name="Прямокутник 23"/>
          <p:cNvSpPr/>
          <p:nvPr/>
        </p:nvSpPr>
        <p:spPr bwMode="auto">
          <a:xfrm>
            <a:off x="1691308" y="5640508"/>
            <a:ext cx="648072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uk-UA" dirty="0">
                <a:latin typeface="Bookman Old Style" panose="02050604050505020204" pitchFamily="18" charset="0"/>
              </a:rPr>
              <a:t>захист дисертаційної роботи</a:t>
            </a:r>
          </a:p>
        </p:txBody>
      </p:sp>
      <p:cxnSp>
        <p:nvCxnSpPr>
          <p:cNvPr id="58" name="Пряма сполучна лінія 57"/>
          <p:cNvCxnSpPr/>
          <p:nvPr/>
        </p:nvCxnSpPr>
        <p:spPr bwMode="auto">
          <a:xfrm flipH="1">
            <a:off x="1338114" y="1844824"/>
            <a:ext cx="1" cy="39851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Пряма зі стрілкою 64"/>
          <p:cNvCxnSpPr/>
          <p:nvPr/>
        </p:nvCxnSpPr>
        <p:spPr bwMode="auto">
          <a:xfrm>
            <a:off x="1338114" y="2492896"/>
            <a:ext cx="35319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9" name="Пряма зі стрілкою 68"/>
          <p:cNvCxnSpPr/>
          <p:nvPr/>
        </p:nvCxnSpPr>
        <p:spPr bwMode="auto">
          <a:xfrm>
            <a:off x="1338114" y="3212976"/>
            <a:ext cx="35319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1" name="Пряма зі стрілкою 70"/>
          <p:cNvCxnSpPr/>
          <p:nvPr/>
        </p:nvCxnSpPr>
        <p:spPr bwMode="auto">
          <a:xfrm>
            <a:off x="1338114" y="3933056"/>
            <a:ext cx="35319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2" name="Пряма зі стрілкою 71"/>
          <p:cNvCxnSpPr/>
          <p:nvPr/>
        </p:nvCxnSpPr>
        <p:spPr bwMode="auto">
          <a:xfrm>
            <a:off x="1338114" y="4941168"/>
            <a:ext cx="35319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3" name="Пряма зі стрілкою 72"/>
          <p:cNvCxnSpPr/>
          <p:nvPr/>
        </p:nvCxnSpPr>
        <p:spPr bwMode="auto">
          <a:xfrm>
            <a:off x="1338114" y="5830018"/>
            <a:ext cx="35319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31055113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 увагу! </a:t>
            </a:r>
            <a:endParaRPr lang="uk-UA" sz="80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374441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1. </a:t>
            </a: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Ґ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енеза зародження вищої школи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endParaRPr lang="uk-UA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2. Історія формування та розвитку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     рівнів освіти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3. Історія формування і розвитку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r>
              <a:rPr lang="uk-UA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     наукових ступенів і вчених звань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endParaRPr lang="uk-UA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Заснування університетів у ХІІ ст.</a:t>
            </a:r>
            <a:endParaRPr lang="uk-UA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970648"/>
              </p:ext>
            </p:extLst>
          </p:nvPr>
        </p:nvGraphicFramePr>
        <p:xfrm>
          <a:off x="0" y="999862"/>
          <a:ext cx="9144000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xmlns="" val="1751293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401582663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63541352"/>
                    </a:ext>
                  </a:extLst>
                </a:gridCol>
              </a:tblGrid>
              <a:tr h="1847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Країна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Університет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Роки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65117789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Італія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Болонья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1088–1119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02204025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Англія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Оксфорд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1117–1120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97905626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Франція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Монпельє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1180–1289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32522116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Англія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Кембридж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68559757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Франція (Париж)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Сорбонна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1257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21885717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Іспанія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Сієна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13966931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Італія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Вінченція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03970146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Італія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Ареццо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1215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23190280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Італія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Падуя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1935122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Італія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Неаполь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68557010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Італія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57738050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Чехія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Празький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1348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11191822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Польща (Краків)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Ягеллонський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1364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60832917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Австрія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Віденський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1365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61578469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Німеччина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Гейдельберзький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1386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72704824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Німеччина (Лейпціг)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Лейпцігський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1409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96823426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Німеччина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Вюртемберзький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58621463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Німеччина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Кенігсберзький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1544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01440752"/>
                  </a:ext>
                </a:extLst>
              </a:tr>
              <a:tr h="186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Франція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Страсбурзький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1621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91725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47524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Типи університетів</a:t>
            </a:r>
            <a:endParaRPr lang="uk-UA" dirty="0">
              <a:latin typeface="Bookman Old Style" panose="020506040505050202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 bwMode="auto">
          <a:xfrm>
            <a:off x="2771800" y="1628800"/>
            <a:ext cx="360040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Типи університетів</a:t>
            </a: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431540" y="2348880"/>
            <a:ext cx="3600400" cy="64807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Республіканський тип вищої школи</a:t>
            </a: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5112060" y="2348880"/>
            <a:ext cx="3600400" cy="64807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Монархічний тип вищої школи</a:t>
            </a: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4932040" y="3176686"/>
            <a:ext cx="3960440" cy="360611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Соборнна</a:t>
            </a:r>
            <a:r>
              <a:rPr kumimoji="0" lang="uk-UA" sz="1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 (Париж)</a:t>
            </a: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251520" y="3176686"/>
            <a:ext cx="3960440" cy="360611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Болонський, Падуанський </a:t>
            </a:r>
            <a:r>
              <a:rPr kumimoji="0" lang="uk-UA" sz="1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ун</a:t>
            </a:r>
            <a:r>
              <a:rPr kumimoji="0" lang="uk-UA" sz="1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</a:p>
        </p:txBody>
      </p:sp>
      <p:sp>
        <p:nvSpPr>
          <p:cNvPr id="9" name="Прямокутник 8"/>
          <p:cNvSpPr/>
          <p:nvPr/>
        </p:nvSpPr>
        <p:spPr bwMode="auto">
          <a:xfrm>
            <a:off x="251520" y="3717031"/>
            <a:ext cx="3960440" cy="2880321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</a:rPr>
              <a:t>увага до світських наук; </a:t>
            </a:r>
            <a:r>
              <a:rPr lang="uk-UA" dirty="0" err="1" smtClean="0">
                <a:latin typeface="Bookman Old Style" panose="02050604050505020204" pitchFamily="18" charset="0"/>
              </a:rPr>
              <a:t>вибор</a:t>
            </a:r>
            <a:r>
              <a:rPr lang="uk-UA" dirty="0" smtClean="0">
                <a:latin typeface="Bookman Old Style" panose="02050604050505020204" pitchFamily="18" charset="0"/>
              </a:rPr>
              <a:t>-не </a:t>
            </a:r>
            <a:r>
              <a:rPr lang="uk-UA" dirty="0">
                <a:latin typeface="Bookman Old Style" panose="02050604050505020204" pitchFamily="18" charset="0"/>
              </a:rPr>
              <a:t>управління, в якому важливу роль відігравало студентство, з </a:t>
            </a:r>
            <a:r>
              <a:rPr lang="uk-UA" dirty="0" smtClean="0">
                <a:latin typeface="Bookman Old Style" panose="02050604050505020204" pitchFamily="18" charset="0"/>
              </a:rPr>
              <a:t>якого </a:t>
            </a:r>
            <a:r>
              <a:rPr lang="uk-UA" dirty="0">
                <a:latin typeface="Bookman Old Style" panose="02050604050505020204" pitchFamily="18" charset="0"/>
              </a:rPr>
              <a:t>обирався ректор, а в </a:t>
            </a:r>
            <a:r>
              <a:rPr lang="uk-UA" dirty="0" smtClean="0">
                <a:latin typeface="Bookman Old Style" panose="02050604050505020204" pitchFamily="18" charset="0"/>
              </a:rPr>
              <a:t>се-</a:t>
            </a:r>
            <a:r>
              <a:rPr lang="uk-UA" dirty="0" err="1" smtClean="0">
                <a:latin typeface="Bookman Old Style" panose="02050604050505020204" pitchFamily="18" charset="0"/>
              </a:rPr>
              <a:t>редовищі</a:t>
            </a:r>
            <a:r>
              <a:rPr lang="uk-UA" dirty="0" smtClean="0">
                <a:latin typeface="Bookman Old Style" panose="02050604050505020204" pitchFamily="18" charset="0"/>
              </a:rPr>
              <a:t> </a:t>
            </a:r>
            <a:r>
              <a:rPr lang="uk-UA" dirty="0">
                <a:latin typeface="Bookman Old Style" panose="02050604050505020204" pitchFamily="18" charset="0"/>
              </a:rPr>
              <a:t>викладачів і студентів допускалася вільність думки; </a:t>
            </a:r>
            <a:r>
              <a:rPr lang="uk-UA" dirty="0" smtClean="0">
                <a:latin typeface="Bookman Old Style" panose="02050604050505020204" pitchFamily="18" charset="0"/>
              </a:rPr>
              <a:t>незалежність </a:t>
            </a:r>
            <a:r>
              <a:rPr lang="uk-UA" dirty="0">
                <a:latin typeface="Bookman Old Style" panose="02050604050505020204" pitchFamily="18" charset="0"/>
              </a:rPr>
              <a:t>університету не </a:t>
            </a:r>
            <a:r>
              <a:rPr lang="uk-UA" dirty="0" smtClean="0">
                <a:latin typeface="Bookman Old Style" panose="02050604050505020204" pitchFamily="18" charset="0"/>
              </a:rPr>
              <a:t>сприймалась </a:t>
            </a:r>
            <a:r>
              <a:rPr lang="uk-UA" dirty="0">
                <a:latin typeface="Bookman Old Style" panose="02050604050505020204" pitchFamily="18" charset="0"/>
              </a:rPr>
              <a:t>церквою; майже </a:t>
            </a:r>
            <a:r>
              <a:rPr lang="uk-UA" dirty="0" smtClean="0">
                <a:latin typeface="Bookman Old Style" panose="02050604050505020204" pitchFamily="18" charset="0"/>
              </a:rPr>
              <a:t>60 % </a:t>
            </a:r>
            <a:r>
              <a:rPr lang="uk-UA" dirty="0">
                <a:latin typeface="Bookman Old Style" panose="02050604050505020204" pitchFamily="18" charset="0"/>
              </a:rPr>
              <a:t>студентів належало до світських верств</a:t>
            </a:r>
          </a:p>
        </p:txBody>
      </p:sp>
      <p:sp>
        <p:nvSpPr>
          <p:cNvPr id="10" name="Прямокутник 9"/>
          <p:cNvSpPr/>
          <p:nvPr/>
        </p:nvSpPr>
        <p:spPr bwMode="auto">
          <a:xfrm>
            <a:off x="4932040" y="3717031"/>
            <a:ext cx="3960440" cy="2880321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uk-UA" dirty="0">
                <a:latin typeface="Bookman Old Style" panose="02050604050505020204" pitchFamily="18" charset="0"/>
              </a:rPr>
              <a:t>найбільше уваги надавали </a:t>
            </a:r>
            <a:r>
              <a:rPr lang="uk-UA" dirty="0" err="1" smtClean="0">
                <a:latin typeface="Bookman Old Style" panose="02050604050505020204" pitchFamily="18" charset="0"/>
              </a:rPr>
              <a:t>бого-слов’ю</a:t>
            </a:r>
            <a:r>
              <a:rPr lang="uk-UA" dirty="0">
                <a:latin typeface="Bookman Old Style" panose="02050604050505020204" pitchFamily="18" charset="0"/>
              </a:rPr>
              <a:t>; ректора обирала рада </a:t>
            </a:r>
            <a:r>
              <a:rPr lang="uk-UA" dirty="0" smtClean="0">
                <a:latin typeface="Bookman Old Style" panose="02050604050505020204" pitchFamily="18" charset="0"/>
              </a:rPr>
              <a:t>професорської </a:t>
            </a:r>
            <a:r>
              <a:rPr lang="uk-UA" dirty="0">
                <a:latin typeface="Bookman Old Style" panose="02050604050505020204" pitchFamily="18" charset="0"/>
              </a:rPr>
              <a:t>колегії;  </a:t>
            </a:r>
            <a:r>
              <a:rPr lang="uk-UA" dirty="0" smtClean="0">
                <a:latin typeface="Bookman Old Style" panose="02050604050505020204" pitchFamily="18" charset="0"/>
              </a:rPr>
              <a:t>студент-</a:t>
            </a:r>
            <a:r>
              <a:rPr lang="uk-UA" dirty="0" err="1" smtClean="0">
                <a:latin typeface="Bookman Old Style" panose="02050604050505020204" pitchFamily="18" charset="0"/>
              </a:rPr>
              <a:t>ські</a:t>
            </a:r>
            <a:r>
              <a:rPr lang="uk-UA" dirty="0" smtClean="0">
                <a:latin typeface="Bookman Old Style" panose="02050604050505020204" pitchFamily="18" charset="0"/>
              </a:rPr>
              <a:t> </a:t>
            </a:r>
            <a:r>
              <a:rPr lang="uk-UA" dirty="0">
                <a:latin typeface="Bookman Old Style" panose="02050604050505020204" pitchFamily="18" charset="0"/>
              </a:rPr>
              <a:t>права були обмежені; </a:t>
            </a:r>
            <a:r>
              <a:rPr lang="uk-UA" dirty="0" smtClean="0">
                <a:latin typeface="Bookman Old Style" panose="02050604050505020204" pitchFamily="18" charset="0"/>
              </a:rPr>
              <a:t>жили </a:t>
            </a:r>
            <a:r>
              <a:rPr lang="uk-UA" dirty="0">
                <a:latin typeface="Bookman Old Style" panose="02050604050505020204" pitchFamily="18" charset="0"/>
              </a:rPr>
              <a:t>студенти у бурсі під опікою начальства, </a:t>
            </a:r>
            <a:r>
              <a:rPr lang="uk-UA" dirty="0" smtClean="0">
                <a:latin typeface="Bookman Old Style" panose="02050604050505020204" pitchFamily="18" charset="0"/>
              </a:rPr>
              <a:t>повсякчас </a:t>
            </a:r>
            <a:r>
              <a:rPr lang="uk-UA" dirty="0" err="1" smtClean="0">
                <a:latin typeface="Bookman Old Style" panose="02050604050505020204" pitchFamily="18" charset="0"/>
              </a:rPr>
              <a:t>виявля-ючи</a:t>
            </a:r>
            <a:r>
              <a:rPr lang="uk-UA" dirty="0" smtClean="0">
                <a:latin typeface="Bookman Old Style" panose="02050604050505020204" pitchFamily="18" charset="0"/>
              </a:rPr>
              <a:t> </a:t>
            </a:r>
            <a:r>
              <a:rPr lang="uk-UA" dirty="0">
                <a:latin typeface="Bookman Old Style" panose="02050604050505020204" pitchFamily="18" charset="0"/>
              </a:rPr>
              <a:t>своє схиляння перед </a:t>
            </a:r>
            <a:r>
              <a:rPr lang="uk-UA" dirty="0" smtClean="0">
                <a:latin typeface="Bookman Old Style" panose="02050604050505020204" pitchFamily="18" charset="0"/>
              </a:rPr>
              <a:t>авто-</a:t>
            </a:r>
            <a:r>
              <a:rPr lang="uk-UA" dirty="0" err="1" smtClean="0">
                <a:latin typeface="Bookman Old Style" panose="02050604050505020204" pitchFamily="18" charset="0"/>
              </a:rPr>
              <a:t>ритетами</a:t>
            </a:r>
            <a:endParaRPr lang="uk-UA" dirty="0">
              <a:latin typeface="Bookman Old Style" panose="02050604050505020204" pitchFamily="18" charset="0"/>
            </a:endParaRPr>
          </a:p>
        </p:txBody>
      </p:sp>
      <p:cxnSp>
        <p:nvCxnSpPr>
          <p:cNvPr id="12" name="Пряма сполучна лінія 11"/>
          <p:cNvCxnSpPr>
            <a:stCxn id="3" idx="2"/>
          </p:cNvCxnSpPr>
          <p:nvPr/>
        </p:nvCxnSpPr>
        <p:spPr bwMode="auto">
          <a:xfrm>
            <a:off x="4572000" y="1988840"/>
            <a:ext cx="0" cy="1440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Пряма сполучна лінія 15"/>
          <p:cNvCxnSpPr/>
          <p:nvPr/>
        </p:nvCxnSpPr>
        <p:spPr bwMode="auto">
          <a:xfrm>
            <a:off x="2231740" y="2132856"/>
            <a:ext cx="468052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Пряма зі стрілкою 25"/>
          <p:cNvCxnSpPr>
            <a:endCxn id="5" idx="0"/>
          </p:cNvCxnSpPr>
          <p:nvPr/>
        </p:nvCxnSpPr>
        <p:spPr bwMode="auto">
          <a:xfrm>
            <a:off x="2231740" y="2132856"/>
            <a:ext cx="0" cy="2160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Пряма зі стрілкою 29"/>
          <p:cNvCxnSpPr>
            <a:endCxn id="6" idx="0"/>
          </p:cNvCxnSpPr>
          <p:nvPr/>
        </p:nvCxnSpPr>
        <p:spPr bwMode="auto">
          <a:xfrm>
            <a:off x="6912260" y="2132856"/>
            <a:ext cx="0" cy="2160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7" name="Пряма сполучна лінія 36"/>
          <p:cNvCxnSpPr>
            <a:stCxn id="5" idx="2"/>
            <a:endCxn id="8" idx="0"/>
          </p:cNvCxnSpPr>
          <p:nvPr/>
        </p:nvCxnSpPr>
        <p:spPr bwMode="auto">
          <a:xfrm>
            <a:off x="2231740" y="2996952"/>
            <a:ext cx="0" cy="1797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Пряма сполучна лінія 38"/>
          <p:cNvCxnSpPr>
            <a:stCxn id="6" idx="2"/>
            <a:endCxn id="7" idx="0"/>
          </p:cNvCxnSpPr>
          <p:nvPr/>
        </p:nvCxnSpPr>
        <p:spPr bwMode="auto">
          <a:xfrm>
            <a:off x="6912260" y="2996952"/>
            <a:ext cx="0" cy="1797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Пряма сполучна лінія 40"/>
          <p:cNvCxnSpPr>
            <a:stCxn id="8" idx="2"/>
            <a:endCxn id="9" idx="0"/>
          </p:cNvCxnSpPr>
          <p:nvPr/>
        </p:nvCxnSpPr>
        <p:spPr bwMode="auto">
          <a:xfrm>
            <a:off x="2231740" y="3537297"/>
            <a:ext cx="0" cy="1797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Пряма сполучна лінія 42"/>
          <p:cNvCxnSpPr>
            <a:stCxn id="7" idx="2"/>
            <a:endCxn id="10" idx="0"/>
          </p:cNvCxnSpPr>
          <p:nvPr/>
        </p:nvCxnSpPr>
        <p:spPr bwMode="auto">
          <a:xfrm>
            <a:off x="6912260" y="3537297"/>
            <a:ext cx="0" cy="1797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4843058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Види навчання в університеті</a:t>
            </a:r>
            <a:endParaRPr lang="uk-UA" dirty="0">
              <a:latin typeface="Bookman Old Style" panose="020506040505050202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971600" y="3033527"/>
            <a:ext cx="2880320" cy="64807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Види</a:t>
            </a:r>
            <a:r>
              <a:rPr kumimoji="0" lang="uk-UA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 навчання в університеті</a:t>
            </a:r>
            <a:endParaRPr kumimoji="0" lang="uk-UA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8" name="Прямокутник 17"/>
          <p:cNvSpPr/>
          <p:nvPr/>
        </p:nvSpPr>
        <p:spPr bwMode="auto">
          <a:xfrm>
            <a:off x="4572000" y="2348880"/>
            <a:ext cx="288032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Лекції</a:t>
            </a:r>
          </a:p>
        </p:txBody>
      </p:sp>
      <p:sp>
        <p:nvSpPr>
          <p:cNvPr id="19" name="Прямокутник 18"/>
          <p:cNvSpPr/>
          <p:nvPr/>
        </p:nvSpPr>
        <p:spPr bwMode="auto">
          <a:xfrm>
            <a:off x="4572000" y="4149080"/>
            <a:ext cx="2880320" cy="648072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Диспут або прилюдні дискусії</a:t>
            </a:r>
          </a:p>
        </p:txBody>
      </p:sp>
      <p:cxnSp>
        <p:nvCxnSpPr>
          <p:cNvPr id="11" name="Пряма сполучна лінія 10"/>
          <p:cNvCxnSpPr>
            <a:stCxn id="5" idx="3"/>
          </p:cNvCxnSpPr>
          <p:nvPr/>
        </p:nvCxnSpPr>
        <p:spPr bwMode="auto">
          <a:xfrm>
            <a:off x="3851920" y="3357563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Пряма сполучна лінія 21"/>
          <p:cNvCxnSpPr/>
          <p:nvPr/>
        </p:nvCxnSpPr>
        <p:spPr bwMode="auto">
          <a:xfrm flipV="1">
            <a:off x="4283968" y="2528900"/>
            <a:ext cx="0" cy="19442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Пряма зі стрілкою 16"/>
          <p:cNvCxnSpPr>
            <a:endCxn id="18" idx="1"/>
          </p:cNvCxnSpPr>
          <p:nvPr/>
        </p:nvCxnSpPr>
        <p:spPr bwMode="auto">
          <a:xfrm>
            <a:off x="4283968" y="2528900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Пряма зі стрілкою 20"/>
          <p:cNvCxnSpPr>
            <a:endCxn id="19" idx="1"/>
          </p:cNvCxnSpPr>
          <p:nvPr/>
        </p:nvCxnSpPr>
        <p:spPr bwMode="auto">
          <a:xfrm>
            <a:off x="4283968" y="4473116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84057091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 smtClean="0">
                <a:latin typeface="Bookman Old Style" panose="02050604050505020204" pitchFamily="18" charset="0"/>
              </a:rPr>
              <a:t>Факультети середньовічного </a:t>
            </a:r>
            <a:br>
              <a:rPr lang="uk-UA" sz="2700" dirty="0" smtClean="0">
                <a:latin typeface="Bookman Old Style" panose="02050604050505020204" pitchFamily="18" charset="0"/>
              </a:rPr>
            </a:br>
            <a:r>
              <a:rPr lang="uk-UA" sz="2700" dirty="0" smtClean="0">
                <a:latin typeface="Bookman Old Style" panose="02050604050505020204" pitchFamily="18" charset="0"/>
              </a:rPr>
              <a:t>університету</a:t>
            </a:r>
            <a:endParaRPr lang="uk-UA" sz="2700" dirty="0">
              <a:latin typeface="Bookman Old Style" panose="02050604050505020204" pitchFamily="18" charset="0"/>
            </a:endParaRPr>
          </a:p>
        </p:txBody>
      </p:sp>
      <p:sp>
        <p:nvSpPr>
          <p:cNvPr id="3" name="Овал 2"/>
          <p:cNvSpPr/>
          <p:nvPr/>
        </p:nvSpPr>
        <p:spPr bwMode="auto">
          <a:xfrm>
            <a:off x="3419872" y="3068960"/>
            <a:ext cx="2304256" cy="504056"/>
          </a:xfrm>
          <a:prstGeom prst="ellipse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Факультет</a:t>
            </a:r>
          </a:p>
        </p:txBody>
      </p:sp>
      <p:sp>
        <p:nvSpPr>
          <p:cNvPr id="12" name="Овал 11"/>
          <p:cNvSpPr/>
          <p:nvPr/>
        </p:nvSpPr>
        <p:spPr bwMode="auto">
          <a:xfrm>
            <a:off x="5868144" y="1709390"/>
            <a:ext cx="2664296" cy="504056"/>
          </a:xfrm>
          <a:prstGeom prst="ellipse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медичний</a:t>
            </a:r>
          </a:p>
        </p:txBody>
      </p:sp>
      <p:sp>
        <p:nvSpPr>
          <p:cNvPr id="13" name="Овал 12"/>
          <p:cNvSpPr/>
          <p:nvPr/>
        </p:nvSpPr>
        <p:spPr bwMode="auto">
          <a:xfrm>
            <a:off x="611560" y="1709390"/>
            <a:ext cx="2664296" cy="504056"/>
          </a:xfrm>
          <a:prstGeom prst="ellipse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артистичний</a:t>
            </a:r>
          </a:p>
        </p:txBody>
      </p:sp>
      <p:sp>
        <p:nvSpPr>
          <p:cNvPr id="14" name="Овал 13"/>
          <p:cNvSpPr/>
          <p:nvPr/>
        </p:nvSpPr>
        <p:spPr bwMode="auto">
          <a:xfrm>
            <a:off x="611560" y="4653136"/>
            <a:ext cx="2664296" cy="504056"/>
          </a:xfrm>
          <a:prstGeom prst="ellipse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богословський</a:t>
            </a:r>
          </a:p>
        </p:txBody>
      </p:sp>
      <p:sp>
        <p:nvSpPr>
          <p:cNvPr id="15" name="Овал 14"/>
          <p:cNvSpPr/>
          <p:nvPr/>
        </p:nvSpPr>
        <p:spPr bwMode="auto">
          <a:xfrm>
            <a:off x="5868144" y="4653136"/>
            <a:ext cx="2664296" cy="504056"/>
          </a:xfrm>
          <a:prstGeom prst="ellipse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dirty="0" smtClean="0">
                <a:latin typeface="Bookman Old Style" panose="02050604050505020204" pitchFamily="18" charset="0"/>
              </a:rPr>
              <a:t>юридичний</a:t>
            </a:r>
            <a:endParaRPr kumimoji="0" lang="uk-UA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cxnSp>
        <p:nvCxnSpPr>
          <p:cNvPr id="6" name="Пряма зі стрілкою 5"/>
          <p:cNvCxnSpPr>
            <a:stCxn id="3" idx="1"/>
            <a:endCxn id="13" idx="5"/>
          </p:cNvCxnSpPr>
          <p:nvPr/>
        </p:nvCxnSpPr>
        <p:spPr bwMode="auto">
          <a:xfrm flipH="1" flipV="1">
            <a:off x="2885679" y="2139629"/>
            <a:ext cx="871643" cy="10031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Пряма зі стрілкою 7"/>
          <p:cNvCxnSpPr>
            <a:stCxn id="3" idx="7"/>
            <a:endCxn id="12" idx="3"/>
          </p:cNvCxnSpPr>
          <p:nvPr/>
        </p:nvCxnSpPr>
        <p:spPr bwMode="auto">
          <a:xfrm flipV="1">
            <a:off x="5386678" y="2139629"/>
            <a:ext cx="871643" cy="10031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Пряма зі стрілкою 9"/>
          <p:cNvCxnSpPr>
            <a:stCxn id="3" idx="3"/>
            <a:endCxn id="14" idx="7"/>
          </p:cNvCxnSpPr>
          <p:nvPr/>
        </p:nvCxnSpPr>
        <p:spPr bwMode="auto">
          <a:xfrm flipH="1">
            <a:off x="2885679" y="3499199"/>
            <a:ext cx="871643" cy="12277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Пряма зі стрілкою 22"/>
          <p:cNvCxnSpPr>
            <a:stCxn id="3" idx="5"/>
            <a:endCxn id="15" idx="1"/>
          </p:cNvCxnSpPr>
          <p:nvPr/>
        </p:nvCxnSpPr>
        <p:spPr bwMode="auto">
          <a:xfrm>
            <a:off x="5386678" y="3499199"/>
            <a:ext cx="871643" cy="12277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69721482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Навчальний цикл</a:t>
            </a:r>
            <a:endParaRPr lang="uk-UA" dirty="0">
              <a:latin typeface="Bookman Old Style" panose="02050604050505020204" pitchFamily="18" charset="0"/>
            </a:endParaRPr>
          </a:p>
        </p:txBody>
      </p:sp>
      <p:sp>
        <p:nvSpPr>
          <p:cNvPr id="19" name="Прямокутник 18"/>
          <p:cNvSpPr/>
          <p:nvPr/>
        </p:nvSpPr>
        <p:spPr bwMode="auto">
          <a:xfrm>
            <a:off x="3221850" y="1276185"/>
            <a:ext cx="2700300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Програма навчання</a:t>
            </a:r>
          </a:p>
        </p:txBody>
      </p:sp>
      <p:sp>
        <p:nvSpPr>
          <p:cNvPr id="10" name="Прямокутник 9"/>
          <p:cNvSpPr/>
          <p:nvPr/>
        </p:nvSpPr>
        <p:spPr bwMode="auto">
          <a:xfrm>
            <a:off x="863588" y="1943130"/>
            <a:ext cx="7416824" cy="374918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«Сім вільних м</a:t>
            </a:r>
            <a:r>
              <a:rPr kumimoji="0" lang="uk-UA" i="0" u="none" strike="noStrike" cap="none" normalizeH="0" baseline="0" dirty="0" smtClean="0">
                <a:ln>
                  <a:noFill/>
                </a:ln>
                <a:latin typeface="Bookman Old Style" panose="02050604050505020204" pitchFamily="18" charset="0"/>
              </a:rPr>
              <a:t>истецтв» (</a:t>
            </a:r>
            <a:r>
              <a:rPr lang="uk-UA" dirty="0" err="1">
                <a:latin typeface="Bookman Old Style" panose="02050604050505020204" pitchFamily="18" charset="0"/>
              </a:rPr>
              <a:t>Septem</a:t>
            </a:r>
            <a:r>
              <a:rPr lang="uk-UA" dirty="0">
                <a:latin typeface="Bookman Old Style" panose="02050604050505020204" pitchFamily="18" charset="0"/>
              </a:rPr>
              <a:t> </a:t>
            </a:r>
            <a:r>
              <a:rPr lang="uk-UA" dirty="0" err="1">
                <a:latin typeface="Bookman Old Style" panose="02050604050505020204" pitchFamily="18" charset="0"/>
              </a:rPr>
              <a:t>artes</a:t>
            </a:r>
            <a:r>
              <a:rPr lang="uk-UA" dirty="0">
                <a:latin typeface="Bookman Old Style" panose="02050604050505020204" pitchFamily="18" charset="0"/>
              </a:rPr>
              <a:t> </a:t>
            </a:r>
            <a:r>
              <a:rPr lang="uk-UA" dirty="0" err="1">
                <a:latin typeface="Bookman Old Style" panose="02050604050505020204" pitchFamily="18" charset="0"/>
              </a:rPr>
              <a:t>liberealis</a:t>
            </a:r>
            <a:r>
              <a:rPr kumimoji="0" lang="uk-UA" i="0" u="none" strike="noStrike" cap="none" normalizeH="0" baseline="0" dirty="0" smtClean="0">
                <a:ln>
                  <a:noFill/>
                </a:ln>
                <a:latin typeface="Bookman Old Style" panose="02050604050505020204" pitchFamily="18" charset="0"/>
              </a:rPr>
              <a:t>)</a:t>
            </a:r>
          </a:p>
        </p:txBody>
      </p:sp>
      <p:sp>
        <p:nvSpPr>
          <p:cNvPr id="12" name="Прямокутник 11"/>
          <p:cNvSpPr/>
          <p:nvPr/>
        </p:nvSpPr>
        <p:spPr bwMode="auto">
          <a:xfrm>
            <a:off x="863588" y="2442029"/>
            <a:ext cx="7416824" cy="360040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Навчальні програми «артистичних» (підготовчих факультетів)</a:t>
            </a:r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sp>
        <p:nvSpPr>
          <p:cNvPr id="13" name="Прямокутник 12"/>
          <p:cNvSpPr/>
          <p:nvPr/>
        </p:nvSpPr>
        <p:spPr bwMode="auto">
          <a:xfrm>
            <a:off x="251520" y="3108974"/>
            <a:ext cx="3744416" cy="896089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i="1" u="none" strike="noStrike" cap="none" normalizeH="0" baseline="0" dirty="0" smtClean="0">
                <a:ln>
                  <a:noFill/>
                </a:ln>
                <a:latin typeface="Bookman Old Style" panose="02050604050505020204" pitchFamily="18" charset="0"/>
              </a:rPr>
              <a:t>Словесний</a:t>
            </a:r>
            <a:r>
              <a:rPr kumimoji="0" lang="uk-UA" i="1" u="none" strike="noStrike" cap="none" normalizeH="0" dirty="0" smtClean="0">
                <a:ln>
                  <a:noFill/>
                </a:ln>
                <a:latin typeface="Bookman Old Style" panose="02050604050505020204" pitchFamily="18" charset="0"/>
              </a:rPr>
              <a:t> цикл </a:t>
            </a:r>
          </a:p>
          <a:p>
            <a:pPr algn="ctr" eaLnBrk="1" hangingPunct="1"/>
            <a:r>
              <a:rPr kumimoji="0" lang="uk-UA" i="0" u="none" strike="noStrike" cap="none" normalizeH="0" dirty="0" smtClean="0">
                <a:ln>
                  <a:noFill/>
                </a:ln>
                <a:latin typeface="Bookman Old Style" panose="02050604050505020204" pitchFamily="18" charset="0"/>
              </a:rPr>
              <a:t>(</a:t>
            </a:r>
            <a:r>
              <a:rPr lang="uk-UA" dirty="0" err="1">
                <a:latin typeface="Bookman Old Style" panose="02050604050505020204" pitchFamily="18" charset="0"/>
              </a:rPr>
              <a:t>artes</a:t>
            </a:r>
            <a:r>
              <a:rPr lang="uk-UA" dirty="0">
                <a:latin typeface="Bookman Old Style" panose="02050604050505020204" pitchFamily="18" charset="0"/>
              </a:rPr>
              <a:t> </a:t>
            </a:r>
            <a:r>
              <a:rPr lang="uk-UA" dirty="0" err="1">
                <a:latin typeface="Bookman Old Style" panose="02050604050505020204" pitchFamily="18" charset="0"/>
              </a:rPr>
              <a:t>sermonicales</a:t>
            </a:r>
            <a:r>
              <a:rPr lang="uk-UA" dirty="0">
                <a:latin typeface="Bookman Old Style" panose="02050604050505020204" pitchFamily="18" charset="0"/>
              </a:rPr>
              <a:t>, або </a:t>
            </a:r>
            <a:r>
              <a:rPr lang="uk-UA" dirty="0" err="1">
                <a:latin typeface="Bookman Old Style" panose="02050604050505020204" pitchFamily="18" charset="0"/>
              </a:rPr>
              <a:t>trivium</a:t>
            </a:r>
            <a:r>
              <a:rPr lang="en-US" dirty="0">
                <a:latin typeface="Bookman Old Style" panose="02050604050505020204" pitchFamily="18" charset="0"/>
              </a:rPr>
              <a:t>)</a:t>
            </a:r>
            <a:r>
              <a:rPr lang="uk-UA" dirty="0">
                <a:latin typeface="Bookman Old Style" panose="02050604050505020204" pitchFamily="18" charset="0"/>
              </a:rPr>
              <a:t> –</a:t>
            </a:r>
            <a:r>
              <a:rPr lang="en-US" dirty="0">
                <a:latin typeface="Bookman Old Style" panose="02050604050505020204" pitchFamily="18" charset="0"/>
              </a:rPr>
              <a:t> “</a:t>
            </a:r>
            <a:r>
              <a:rPr lang="uk-UA" dirty="0">
                <a:latin typeface="Bookman Old Style" panose="02050604050505020204" pitchFamily="18" charset="0"/>
              </a:rPr>
              <a:t>три дороги</a:t>
            </a:r>
            <a:r>
              <a:rPr lang="en-US" dirty="0">
                <a:latin typeface="Bookman Old Style" panose="02050604050505020204" pitchFamily="18" charset="0"/>
              </a:rPr>
              <a:t>”</a:t>
            </a:r>
            <a:endParaRPr lang="uk-UA" dirty="0">
              <a:latin typeface="Bookman Old Style" panose="02050604050505020204" pitchFamily="18" charset="0"/>
            </a:endParaRPr>
          </a:p>
          <a:p>
            <a:pPr algn="ctr" eaLnBrk="1" hangingPunct="1"/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sp>
        <p:nvSpPr>
          <p:cNvPr id="14" name="Прямокутник 13"/>
          <p:cNvSpPr/>
          <p:nvPr/>
        </p:nvSpPr>
        <p:spPr bwMode="auto">
          <a:xfrm>
            <a:off x="5148064" y="3108974"/>
            <a:ext cx="3744416" cy="896089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uk-UA" i="1" dirty="0" smtClean="0">
                <a:latin typeface="Bookman Old Style" panose="02050604050505020204" pitchFamily="18" charset="0"/>
              </a:rPr>
              <a:t>Реальний цикл </a:t>
            </a:r>
          </a:p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(</a:t>
            </a:r>
            <a:r>
              <a:rPr lang="uk-UA" dirty="0" err="1">
                <a:latin typeface="Bookman Old Style" panose="02050604050505020204" pitchFamily="18" charset="0"/>
              </a:rPr>
              <a:t>artes</a:t>
            </a:r>
            <a:r>
              <a:rPr lang="uk-UA" dirty="0">
                <a:latin typeface="Bookman Old Style" panose="02050604050505020204" pitchFamily="18" charset="0"/>
              </a:rPr>
              <a:t> </a:t>
            </a:r>
            <a:r>
              <a:rPr lang="uk-UA" dirty="0" err="1">
                <a:latin typeface="Bookman Old Style" panose="02050604050505020204" pitchFamily="18" charset="0"/>
              </a:rPr>
              <a:t>reales</a:t>
            </a:r>
            <a:r>
              <a:rPr lang="uk-UA" dirty="0">
                <a:latin typeface="Bookman Old Style" panose="02050604050505020204" pitchFamily="18" charset="0"/>
              </a:rPr>
              <a:t>, </a:t>
            </a:r>
            <a:r>
              <a:rPr lang="uk-UA" dirty="0" err="1">
                <a:latin typeface="Bookman Old Style" panose="02050604050505020204" pitchFamily="18" charset="0"/>
              </a:rPr>
              <a:t>materials</a:t>
            </a:r>
            <a:r>
              <a:rPr lang="uk-UA" dirty="0">
                <a:latin typeface="Bookman Old Style" panose="02050604050505020204" pitchFamily="18" charset="0"/>
              </a:rPr>
              <a:t>, або </a:t>
            </a:r>
            <a:r>
              <a:rPr lang="uk-UA" dirty="0" err="1">
                <a:latin typeface="Bookman Old Style" panose="02050604050505020204" pitchFamily="18" charset="0"/>
              </a:rPr>
              <a:t>quadrivium</a:t>
            </a:r>
            <a:r>
              <a:rPr lang="en-US" dirty="0">
                <a:latin typeface="Bookman Old Style" panose="02050604050505020204" pitchFamily="18" charset="0"/>
              </a:rPr>
              <a:t>) </a:t>
            </a:r>
            <a:r>
              <a:rPr lang="uk-UA" dirty="0">
                <a:latin typeface="Bookman Old Style" panose="02050604050505020204" pitchFamily="18" charset="0"/>
              </a:rPr>
              <a:t>– </a:t>
            </a:r>
            <a:r>
              <a:rPr lang="en-US" dirty="0">
                <a:latin typeface="Bookman Old Style" panose="02050604050505020204" pitchFamily="18" charset="0"/>
              </a:rPr>
              <a:t>“</a:t>
            </a:r>
            <a:r>
              <a:rPr lang="uk-UA" dirty="0">
                <a:latin typeface="Bookman Old Style" panose="02050604050505020204" pitchFamily="18" charset="0"/>
              </a:rPr>
              <a:t>чотири дороги</a:t>
            </a:r>
            <a:r>
              <a:rPr lang="en-US" dirty="0">
                <a:latin typeface="Bookman Old Style" panose="02050604050505020204" pitchFamily="18" charset="0"/>
              </a:rPr>
              <a:t>”</a:t>
            </a:r>
            <a:endParaRPr lang="uk-UA" dirty="0">
              <a:latin typeface="Bookman Old Style" panose="02050604050505020204" pitchFamily="18" charset="0"/>
            </a:endParaRPr>
          </a:p>
        </p:txBody>
      </p:sp>
      <p:sp>
        <p:nvSpPr>
          <p:cNvPr id="15" name="Прямокутник 14"/>
          <p:cNvSpPr/>
          <p:nvPr/>
        </p:nvSpPr>
        <p:spPr bwMode="auto">
          <a:xfrm>
            <a:off x="863588" y="4124509"/>
            <a:ext cx="1836204" cy="374918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граматика</a:t>
            </a:r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sp>
        <p:nvSpPr>
          <p:cNvPr id="16" name="Прямокутник 15"/>
          <p:cNvSpPr/>
          <p:nvPr/>
        </p:nvSpPr>
        <p:spPr bwMode="auto">
          <a:xfrm>
            <a:off x="863588" y="4618873"/>
            <a:ext cx="1836204" cy="374918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риторика</a:t>
            </a:r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sp>
        <p:nvSpPr>
          <p:cNvPr id="20" name="Прямокутник 19"/>
          <p:cNvSpPr/>
          <p:nvPr/>
        </p:nvSpPr>
        <p:spPr bwMode="auto">
          <a:xfrm>
            <a:off x="865254" y="5113236"/>
            <a:ext cx="1836204" cy="692027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діалектика (логіка)</a:t>
            </a:r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sp>
        <p:nvSpPr>
          <p:cNvPr id="23" name="Прямокутник 22"/>
          <p:cNvSpPr/>
          <p:nvPr/>
        </p:nvSpPr>
        <p:spPr bwMode="auto">
          <a:xfrm>
            <a:off x="5796136" y="4124509"/>
            <a:ext cx="1836204" cy="374918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арифметика</a:t>
            </a:r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sp>
        <p:nvSpPr>
          <p:cNvPr id="24" name="Прямокутник 23"/>
          <p:cNvSpPr/>
          <p:nvPr/>
        </p:nvSpPr>
        <p:spPr bwMode="auto">
          <a:xfrm>
            <a:off x="5796136" y="4618873"/>
            <a:ext cx="1836204" cy="374918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геометрія</a:t>
            </a:r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sp>
        <p:nvSpPr>
          <p:cNvPr id="25" name="Прямокутник 24"/>
          <p:cNvSpPr/>
          <p:nvPr/>
        </p:nvSpPr>
        <p:spPr bwMode="auto">
          <a:xfrm>
            <a:off x="5796136" y="5113236"/>
            <a:ext cx="1836204" cy="374918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астрономія</a:t>
            </a:r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sp>
        <p:nvSpPr>
          <p:cNvPr id="26" name="Прямокутник 25"/>
          <p:cNvSpPr/>
          <p:nvPr/>
        </p:nvSpPr>
        <p:spPr bwMode="auto">
          <a:xfrm>
            <a:off x="5796136" y="5607599"/>
            <a:ext cx="1836204" cy="374918"/>
          </a:xfrm>
          <a:prstGeom prst="rect">
            <a:avLst/>
          </a:prstGeom>
          <a:noFill/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kumimoji="0" lang="uk-UA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Bookman Old Style" panose="02050604050505020204" pitchFamily="18" charset="0"/>
              </a:rPr>
              <a:t>музика</a:t>
            </a:r>
            <a:endParaRPr kumimoji="0" lang="uk-UA" i="0" u="none" strike="noStrike" cap="none" normalizeH="0" baseline="0" dirty="0" smtClean="0">
              <a:ln>
                <a:noFill/>
              </a:ln>
              <a:latin typeface="Bookman Old Style" panose="02050604050505020204" pitchFamily="18" charset="0"/>
            </a:endParaRPr>
          </a:p>
        </p:txBody>
      </p:sp>
      <p:cxnSp>
        <p:nvCxnSpPr>
          <p:cNvPr id="7" name="Пряма зі стрілкою 6"/>
          <p:cNvCxnSpPr>
            <a:stCxn id="19" idx="2"/>
            <a:endCxn id="10" idx="0"/>
          </p:cNvCxnSpPr>
          <p:nvPr/>
        </p:nvCxnSpPr>
        <p:spPr bwMode="auto">
          <a:xfrm>
            <a:off x="4572000" y="1636225"/>
            <a:ext cx="0" cy="30690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Пряма зі стрілкою 26"/>
          <p:cNvCxnSpPr>
            <a:stCxn id="10" idx="2"/>
          </p:cNvCxnSpPr>
          <p:nvPr/>
        </p:nvCxnSpPr>
        <p:spPr bwMode="auto">
          <a:xfrm>
            <a:off x="4572000" y="2318048"/>
            <a:ext cx="0" cy="12398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Пряма сполучна лінія 29"/>
          <p:cNvCxnSpPr/>
          <p:nvPr/>
        </p:nvCxnSpPr>
        <p:spPr bwMode="auto">
          <a:xfrm>
            <a:off x="2123728" y="2924944"/>
            <a:ext cx="48965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Пряма зі стрілкою 30"/>
          <p:cNvCxnSpPr/>
          <p:nvPr/>
        </p:nvCxnSpPr>
        <p:spPr bwMode="auto">
          <a:xfrm>
            <a:off x="4572000" y="2802069"/>
            <a:ext cx="0" cy="12287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Пряма зі стрілкою 34"/>
          <p:cNvCxnSpPr>
            <a:endCxn id="13" idx="0"/>
          </p:cNvCxnSpPr>
          <p:nvPr/>
        </p:nvCxnSpPr>
        <p:spPr bwMode="auto">
          <a:xfrm>
            <a:off x="2123728" y="2924944"/>
            <a:ext cx="0" cy="18403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0" name="Пряма зі стрілкою 39"/>
          <p:cNvCxnSpPr>
            <a:endCxn id="14" idx="0"/>
          </p:cNvCxnSpPr>
          <p:nvPr/>
        </p:nvCxnSpPr>
        <p:spPr bwMode="auto">
          <a:xfrm>
            <a:off x="7020272" y="2924944"/>
            <a:ext cx="0" cy="18403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7" name="Пряма сполучна лінія 46"/>
          <p:cNvCxnSpPr/>
          <p:nvPr/>
        </p:nvCxnSpPr>
        <p:spPr bwMode="auto">
          <a:xfrm>
            <a:off x="395536" y="4005063"/>
            <a:ext cx="0" cy="145418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Пряма сполучна лінія 47"/>
          <p:cNvCxnSpPr/>
          <p:nvPr/>
        </p:nvCxnSpPr>
        <p:spPr bwMode="auto">
          <a:xfrm>
            <a:off x="5292080" y="4005062"/>
            <a:ext cx="0" cy="180020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Пряма зі стрілкою 49"/>
          <p:cNvCxnSpPr>
            <a:endCxn id="15" idx="1"/>
          </p:cNvCxnSpPr>
          <p:nvPr/>
        </p:nvCxnSpPr>
        <p:spPr bwMode="auto">
          <a:xfrm>
            <a:off x="395536" y="4311968"/>
            <a:ext cx="4680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2" name="Пряма зі стрілкою 51"/>
          <p:cNvCxnSpPr>
            <a:endCxn id="16" idx="1"/>
          </p:cNvCxnSpPr>
          <p:nvPr/>
        </p:nvCxnSpPr>
        <p:spPr bwMode="auto">
          <a:xfrm>
            <a:off x="395536" y="4806332"/>
            <a:ext cx="4680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4" name="Пряма зі стрілкою 53"/>
          <p:cNvCxnSpPr>
            <a:endCxn id="20" idx="1"/>
          </p:cNvCxnSpPr>
          <p:nvPr/>
        </p:nvCxnSpPr>
        <p:spPr bwMode="auto">
          <a:xfrm>
            <a:off x="395536" y="5459249"/>
            <a:ext cx="469718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0" name="Пряма зі стрілкою 59"/>
          <p:cNvCxnSpPr>
            <a:endCxn id="23" idx="1"/>
          </p:cNvCxnSpPr>
          <p:nvPr/>
        </p:nvCxnSpPr>
        <p:spPr bwMode="auto">
          <a:xfrm>
            <a:off x="5292080" y="4311968"/>
            <a:ext cx="504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2" name="Пряма зі стрілкою 61"/>
          <p:cNvCxnSpPr>
            <a:endCxn id="24" idx="1"/>
          </p:cNvCxnSpPr>
          <p:nvPr/>
        </p:nvCxnSpPr>
        <p:spPr bwMode="auto">
          <a:xfrm>
            <a:off x="5292080" y="4806332"/>
            <a:ext cx="504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4" name="Пряма зі стрілкою 63"/>
          <p:cNvCxnSpPr>
            <a:endCxn id="25" idx="1"/>
          </p:cNvCxnSpPr>
          <p:nvPr/>
        </p:nvCxnSpPr>
        <p:spPr bwMode="auto">
          <a:xfrm>
            <a:off x="5292080" y="5300695"/>
            <a:ext cx="504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6" name="Пряма зі стрілкою 65"/>
          <p:cNvCxnSpPr>
            <a:endCxn id="26" idx="1"/>
          </p:cNvCxnSpPr>
          <p:nvPr/>
        </p:nvCxnSpPr>
        <p:spPr bwMode="auto">
          <a:xfrm>
            <a:off x="5292080" y="5795058"/>
            <a:ext cx="504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2458988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7296"/>
            <a:ext cx="9144000" cy="792163"/>
          </a:xfrm>
        </p:spPr>
        <p:txBody>
          <a:bodyPr/>
          <a:lstStyle/>
          <a:p>
            <a:pPr algn="ctr"/>
            <a:r>
              <a:rPr lang="uk-UA" dirty="0" smtClean="0">
                <a:latin typeface="Bookman Old Style" panose="02050604050505020204" pitchFamily="18" charset="0"/>
              </a:rPr>
              <a:t>Значення терміну бакалавр</a:t>
            </a:r>
            <a:endParaRPr lang="uk-UA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571396"/>
              </p:ext>
            </p:extLst>
          </p:nvPr>
        </p:nvGraphicFramePr>
        <p:xfrm>
          <a:off x="0" y="1052736"/>
          <a:ext cx="9144000" cy="5805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>
                  <a:extLst>
                    <a:ext uri="{9D8B030D-6E8A-4147-A177-3AD203B41FA5}">
                      <a16:colId xmlns:a16="http://schemas.microsoft.com/office/drawing/2014/main" xmlns="" val="1026131525"/>
                    </a:ext>
                  </a:extLst>
                </a:gridCol>
                <a:gridCol w="5508104">
                  <a:extLst>
                    <a:ext uri="{9D8B030D-6E8A-4147-A177-3AD203B41FA5}">
                      <a16:colId xmlns:a16="http://schemas.microsoft.com/office/drawing/2014/main" xmlns="" val="3729192090"/>
                    </a:ext>
                  </a:extLst>
                </a:gridCol>
              </a:tblGrid>
              <a:tr h="535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Термін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Пояснення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05956052"/>
                  </a:ext>
                </a:extLst>
              </a:tr>
              <a:tr h="22834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Академічний ступінь або кваліфікація, що присуджується особам, які освоїли відповідні освітні програми вищої освіти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73522540"/>
                  </a:ext>
                </a:extLst>
              </a:tr>
              <a:tr h="14931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Лицар-бакалавр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Титул у британській системі нагород і почесних звань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88108240"/>
                  </a:ext>
                </a:extLst>
              </a:tr>
              <a:tr h="14931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 (лицар)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24075" algn="l"/>
                        </a:tabLs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 Середньовіччя титул лицаря в дворянстві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8644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981506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algn="ctr"/>
            <a:r>
              <a:rPr lang="uk-UA" sz="2700" dirty="0" smtClean="0">
                <a:latin typeface="Bookman Old Style" panose="02050604050505020204" pitchFamily="18" charset="0"/>
              </a:rPr>
              <a:t>Хронологія впровадження </a:t>
            </a:r>
            <a:br>
              <a:rPr lang="uk-UA" sz="2700" dirty="0" smtClean="0">
                <a:latin typeface="Bookman Old Style" panose="02050604050505020204" pitchFamily="18" charset="0"/>
              </a:rPr>
            </a:br>
            <a:r>
              <a:rPr lang="uk-UA" sz="2700" dirty="0" smtClean="0">
                <a:latin typeface="Bookman Old Style" panose="02050604050505020204" pitchFamily="18" charset="0"/>
              </a:rPr>
              <a:t>освітнього рівня бакалавр</a:t>
            </a:r>
            <a:endParaRPr lang="uk-UA" sz="27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244410"/>
              </p:ext>
            </p:extLst>
          </p:nvPr>
        </p:nvGraphicFramePr>
        <p:xfrm>
          <a:off x="0" y="1052737"/>
          <a:ext cx="9144000" cy="5805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5696">
                  <a:extLst>
                    <a:ext uri="{9D8B030D-6E8A-4147-A177-3AD203B41FA5}">
                      <a16:colId xmlns:a16="http://schemas.microsoft.com/office/drawing/2014/main" xmlns="" val="1026131525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xmlns="" val="3729192090"/>
                    </a:ext>
                  </a:extLst>
                </a:gridCol>
                <a:gridCol w="5292080">
                  <a:extLst>
                    <a:ext uri="{9D8B030D-6E8A-4147-A177-3AD203B41FA5}">
                      <a16:colId xmlns:a16="http://schemas.microsoft.com/office/drawing/2014/main" xmlns="" val="1187394304"/>
                    </a:ext>
                  </a:extLst>
                </a:gridCol>
              </a:tblGrid>
              <a:tr h="4389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Період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Країна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05956052"/>
                  </a:ext>
                </a:extLst>
              </a:tr>
              <a:tr h="19419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ХІІІ ст.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Париж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 як титул для слухачів теологічного факультету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73522540"/>
                  </a:ext>
                </a:extLst>
              </a:tr>
              <a:tr h="1712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XV ст.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Англія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 музики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88108240"/>
                  </a:ext>
                </a:extLst>
              </a:tr>
              <a:tr h="1712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ХVІ ст.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Німеччина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 як ступінь, що передує доктору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8644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297163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10665</TotalTime>
  <Words>843</Words>
  <Application>Microsoft Office PowerPoint</Application>
  <PresentationFormat>Экран (4:3)</PresentationFormat>
  <Paragraphs>226</Paragraphs>
  <Slides>18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Bookman Old Style</vt:lpstr>
      <vt:lpstr>Calibri</vt:lpstr>
      <vt:lpstr>Times New Roman</vt:lpstr>
      <vt:lpstr>Verdana</vt:lpstr>
      <vt:lpstr>Wingdings</vt:lpstr>
      <vt:lpstr>cdb2004100l</vt:lpstr>
      <vt:lpstr> Історичний екскурс до питання підготовки наукових кадрів</vt:lpstr>
      <vt:lpstr>ЗМІСТ</vt:lpstr>
      <vt:lpstr>Заснування університетів у ХІІ ст.</vt:lpstr>
      <vt:lpstr>Типи університетів</vt:lpstr>
      <vt:lpstr>Види навчання в університеті</vt:lpstr>
      <vt:lpstr>Факультети середньовічного  університету</vt:lpstr>
      <vt:lpstr>Навчальний цикл</vt:lpstr>
      <vt:lpstr>Значення терміну бакалавр</vt:lpstr>
      <vt:lpstr>Хронологія впровадження  освітнього рівня бакалавр</vt:lpstr>
      <vt:lpstr>Різновиди ступеню бакалавра  у ХІІІ ст.</vt:lpstr>
      <vt:lpstr>Різновиди ступеню бакалавра  у ХV ст.</vt:lpstr>
      <vt:lpstr>Трактування терміну «магістр»</vt:lpstr>
      <vt:lpstr>Хронологія запровадження  терміну «магістр»</vt:lpstr>
      <vt:lpstr>Хронологія запровадження  освітнього рівня «доктор»</vt:lpstr>
      <vt:lpstr>Вимоги для отримання  ступеня доктора</vt:lpstr>
      <vt:lpstr>Порядок присудження наукового ступеню “доктор” у різних країнах</vt:lpstr>
      <vt:lpstr>Порядок здобуття наукового ступеню “доктора філософії”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Ира</cp:lastModifiedBy>
  <cp:revision>923</cp:revision>
  <dcterms:modified xsi:type="dcterms:W3CDTF">2021-03-12T11:13:51Z</dcterms:modified>
</cp:coreProperties>
</file>