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9" r:id="rId14"/>
    <p:sldId id="276" r:id="rId15"/>
    <p:sldId id="277" r:id="rId16"/>
    <p:sldId id="278" r:id="rId17"/>
    <p:sldId id="271" r:id="rId18"/>
    <p:sldId id="270" r:id="rId19"/>
    <p:sldId id="269" r:id="rId20"/>
    <p:sldId id="268" r:id="rId21"/>
    <p:sldId id="267" r:id="rId22"/>
    <p:sldId id="272" r:id="rId23"/>
    <p:sldId id="266" r:id="rId24"/>
    <p:sldId id="273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1"/>
    <p:restoredTop sz="94635"/>
  </p:normalViewPr>
  <p:slideViewPr>
    <p:cSldViewPr snapToGrid="0">
      <p:cViewPr varScale="1">
        <p:scale>
          <a:sx n="115" d="100"/>
          <a:sy n="115" d="100"/>
        </p:scale>
        <p:origin x="9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73700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1623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2772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8806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4254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88239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94252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0469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9824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7717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19544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307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716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8870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4256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3184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4682E-BE1E-A843-B2CD-35F0ED771939}" type="datetimeFigureOut">
              <a:rPr lang="ru-UA" smtClean="0"/>
              <a:t>01.03.2026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E07B1C-9E53-4643-B420-7258851C489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534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5AC34-5AF9-9882-00CB-6078784D9C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2800" dirty="0"/>
              <a:t>Державна закупівля і державне замовлення</a:t>
            </a:r>
            <a:endParaRPr sz="2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748FC0-DE71-4C77-67A7-E1E6DFA4F6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305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5F0FF5-E569-7982-A328-86F015749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334537"/>
            <a:ext cx="11374244" cy="63673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.2.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засіб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Держава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політики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цільових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соціального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різноманітні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господарської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Одними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регулюючого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складу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поставку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господарювання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пріоритетних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соціально-економічного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першу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оборона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освітнього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-культурного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потенціалу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9550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CAEC65C-17A0-7417-BF3B-E6DF1A1A0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457200"/>
            <a:ext cx="11229278" cy="612201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.3.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Загальні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друкованих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газеті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Магістраль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»),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системах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процедурах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українською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мовою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іноземних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мов,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міжнародній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обмежується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вітчизняними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таких процедур: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Основною процедурою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торги.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за 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09406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адреса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вид,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вид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вид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строки поставки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остаточний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заявок на участь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попередній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обґрунтовано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вимагається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завершення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повідомляє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брав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участь,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пройшли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результатами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0172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B6047B-F401-D7E5-EE1E-782C956B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9" y="278780"/>
            <a:ext cx="11418849" cy="640079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публікує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разом з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недискримінаційною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(ст. 22–23 Закону):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код ЄДРПОУ,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адреса).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поставки/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строки).</a:t>
            </a:r>
          </a:p>
          <a:p>
            <a:pPr algn="just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CPV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ДК 021:2015)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боргів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подати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товару/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строк,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(строк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мова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порядок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публікується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електронній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дискримінаційною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незаконною —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подати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скаргу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АМКУ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3226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B6047B-F401-D7E5-EE1E-782C956B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9" y="278780"/>
            <a:ext cx="11418849" cy="6400799"/>
          </a:xfrm>
        </p:spPr>
        <p:txBody>
          <a:bodyPr>
            <a:normAutofit fontScale="62500" lnSpcReduction="20000"/>
          </a:bodyPr>
          <a:lstStyle/>
          <a:p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 (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терміновості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предмета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200 тис.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1,5 млн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конкурентна та прозора процедура.</a:t>
            </a:r>
          </a:p>
          <a:p>
            <a:pPr>
              <a:buFont typeface="+mj-lt"/>
              <a:buAutoNum type="arabicPeriod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невеликих сум: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тис.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200 тис.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публікує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5–7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Переможець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повторна процедура без результату</a:t>
            </a:r>
          </a:p>
          <a:p>
            <a:pPr marL="1143000" lvl="2" indent="-22860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веде переговори з одним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1157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B6047B-F401-D7E5-EE1E-782C956B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9" y="278780"/>
            <a:ext cx="11418849" cy="6400799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оголошує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торги.</a:t>
            </a:r>
          </a:p>
          <a:p>
            <a:pPr>
              <a:buFont typeface="+mj-lt"/>
              <a:buAutoNum type="arabicPeriod"/>
            </a:pP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(Постанова КМУ № 822)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 до 200 тис.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—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8338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B6047B-F401-D7E5-EE1E-782C956B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79" y="278780"/>
            <a:ext cx="11418849" cy="6400799"/>
          </a:xfrm>
        </p:spPr>
        <p:txBody>
          <a:bodyPr/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оформлюються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звітом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зберігається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звіті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адреси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заявки на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адреса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договору;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договору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опублікування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заплановану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«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відправлення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процедурах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результат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4869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керувався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обрання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обґрунтуванням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стислий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роз'яснення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них,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заявки на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заявок;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підстави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оскарження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позови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зупинення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склад тендерного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комітету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згоди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оплату ( акцепту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0257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6.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</a:t>
            </a:r>
            <a:r>
              <a:rPr lang="ru-RU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Процедура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.4.1.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заінтересовані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публікації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пройшли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обмеженою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такою,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застосовуватися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складний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характер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кількістю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таємницю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числа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методики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Такими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критеріями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бути: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найнижча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строк поставки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функціональні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екологічна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чистота;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післяпродажне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2414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розрахунків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експлуатаційні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строк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порівняння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30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дня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Торги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відміняються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участь у торгах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подано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двох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визначеного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такими,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відбулися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суму,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перестало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непередбачуваних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обставин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непереборної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надсилає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публікації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"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Віснику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обмеженою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444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FB799A-9FDD-FD83-DC3F-BD97D51FF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345688"/>
            <a:ext cx="11485756" cy="6233531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.1.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Державна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форма державного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суспільних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державного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державними</a:t>
            </a:r>
            <a:r>
              <a:rPr lang="ru-RU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розуміють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будь-яке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регулюючі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матеріального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наповнення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спрямованих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загальнодержавних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проблем,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галузей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народногосподарського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комплексу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Міністерства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справ,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Міністерства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оборони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.),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гострих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соціальних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державою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платоспроможності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послідовно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галузі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народного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господарства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методами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кон'юнктури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складається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випадку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виходить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вагомий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покупець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попит,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товарну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інтервенцію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збільшуючи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і, таким чином,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відновлює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рівновагу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ринку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тієї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6149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.4.2.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таких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скласти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перелік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переговори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експериментів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два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підтвердження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компетентності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кваліфікаційним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 переговори з будь-ким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право внести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Закону.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Wingdings" pitchFamily="2" charset="2"/>
              </a:rPr>
              <a:t>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другому </a:t>
            </a:r>
            <a:r>
              <a:rPr lang="ru-RU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зазначенням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7457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відхилено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тендерною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документацією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проводиться так само, як і процедура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найменування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юридична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адреса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строки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строки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попередніх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30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дня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опублікування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оголошення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двоступеневих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Строк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другому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повинен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15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492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.4.3.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еквівалентної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запит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п'яти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запит,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повідомлено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транспортування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страхування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мита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 подати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подається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запечатаному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конверті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пізніше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ним строку.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розкриваються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час.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шести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календарних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процедури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запиту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котирувань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подали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розкриття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протягом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14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днів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дня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переможцем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подав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найнижчу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57621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.4.4. Процедура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процедура,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переговорів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Процедура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одного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застосовується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після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погодження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установленому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порядку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уповноваженим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органом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витворів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мистецтва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захистом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авторських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прав;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відсутності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причин)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поставлені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і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альтернативи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потреби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первинним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часткової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поставок, коли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зміна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взаємозаміни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наявними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товарами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проведення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будівельних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включених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початковий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проект, але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стали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непередбачувані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обставини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необхідними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проекту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договір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буде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учасником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технічно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договором.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повинна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перевищувати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50 %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головного договору;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спеціальним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призначенням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становлять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таємницю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8652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04D8F8-1B60-69F5-30B8-7E4F67038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312235"/>
            <a:ext cx="11463453" cy="6244682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укладення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договору про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переможцем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архітектурного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конкурсу;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Helvetica" pitchFamily="2" charset="0"/>
              </a:rPr>
              <a:t>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нагальної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потреби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зв'язку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особливими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економічними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соціальними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обставинами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передбачити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ліквідацією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наслідків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надзвичайних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ситуацій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0864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96490E-D730-0889-317A-3D45AA959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100361"/>
            <a:ext cx="11664175" cy="6757639"/>
          </a:xfrm>
        </p:spPr>
        <p:txBody>
          <a:bodyPr/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(ст. 2, 3, 13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постановами КМУ. Ось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 на 2025–2026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50 тис.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(Постанова КМУ № 822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14.09.2020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 до 200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без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зброя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боєприпаси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13 Закону)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поставлена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патент,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0160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3B1A14-81D1-454A-BA0A-BDB93CB02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780" y="256478"/>
            <a:ext cx="11385396" cy="6289287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аварія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стихійне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лихо,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епідемія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загрожує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майну.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потреб оборони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постанови КМУ)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(засекречена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таємниця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+mj-lt"/>
              <a:buAutoNum type="arabicPeriod"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(ст. 3 Закону)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нотаріусів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адвокатів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арбітражних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порогові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через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зловживань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427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2E9B23-598D-883F-4918-ABC7C18E2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1396546" cy="623353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Поряд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основними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функціями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через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матеріальне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структур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утримуються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державного та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місцевого</a:t>
            </a:r>
            <a:r>
              <a:rPr lang="ru-RU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бюджетів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комплексом нормативно-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базу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документом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25.12.2015 № 922-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VIII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 на 2025–2026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недискримінація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добросовісна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оскарження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діалог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Антимонопольного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Держаудитслужби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штрафи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дискваліфікація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закону,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6350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4E655A-F003-9F9C-F42E-97CFB0994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32" y="156117"/>
            <a:ext cx="11686478" cy="6467707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довірчі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05.10.2017 № 2155-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цифрового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(КЕП)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26.11.1993 № 3659-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оскарження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скарг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антимонопольного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24.02.2016 № 166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строки,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КМУ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11.12.2019 № 1178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ProZorro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SmartTender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Zakupki.Prom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E-Tender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КМУ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14.09.2020 № 822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правового режиму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воєнного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200 тис.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Мінекономіки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15.04.2020 № 708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ДК 021:2015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CPV),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Наказ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Мінекономіки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18.03.2020 № 524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інфляції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постанова КМУ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28.02.2022 № 169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оборони»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торги,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8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2E9B23-598D-883F-4918-ABC7C18E2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1396546" cy="623353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Представленими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документами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уряд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відмовляється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дилерів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агентів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дистриб’юторів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постановляє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порядку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повністю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скасовують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посередницьку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проте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боку,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відкривають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нову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суб’єктами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електронному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режимі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допомогою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мережі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Інтернет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ринкових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гарантований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досить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вигідними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конкурсного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відбору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система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досконалою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відчувають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213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D265146-24B3-617F-0463-90F72CEF5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34537"/>
            <a:ext cx="11452303" cy="6345043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Однією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важливих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проблем 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здійсненні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 проблема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</a:rPr>
              <a:t>корупції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Положенні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передбачено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ряд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антикорупційного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характеру.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зокрема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справ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яке в свою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реформуванні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укладання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розміщуються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конкурсних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засадах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міжнародною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прийнятою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практикою.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Державний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засобом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потреб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поповнення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державного резерву за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державного бюджету,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бюджетів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(у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Кабінету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Міністрів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оплата 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гарантується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державою.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Фінансування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замовниками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в межах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виділених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(як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розпорядникам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бюджетних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передбачених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обсяги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поставок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продукції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бути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збалансовані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видатковою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частиною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бюджету.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становить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значну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ВВП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економікою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Європейського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Союзу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15 % ВВП. Лише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приклад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вимагає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серйозного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ставлення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123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1CC5A7-5555-CB0D-E5A4-E60C14520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56839"/>
            <a:ext cx="11251581" cy="622238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коштів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компонентом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охоплює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інвестиції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поточні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потреби.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реформ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дуже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компонентом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дієвості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практика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те,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поєднання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професіоналізму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недискримінаційних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державному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Стратегічно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важливу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роль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відіграє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приватизації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через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процедур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телезв'язку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енергосистем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автошляхів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аеропортів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правоохоронних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силових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удосконаленні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лікарень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будівництві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обладнанні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шкіл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навчальних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0850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5E9F57-950A-1064-12DA-D3FCF665E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297180"/>
            <a:ext cx="11304270" cy="6355079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Неефективність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призвести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надмірних</a:t>
            </a:r>
            <a:r>
              <a:rPr lang="ru-RU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непридатного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низькоякісного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обладнання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відстрочення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реалізації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проектів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несприятливих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неповних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контрактів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покупців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обмежених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та/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низькоякісних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того,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для приватного сектора,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починаючи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малих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місцевих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великих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міжнародних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компаній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корпорацій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Фактично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деяких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секторах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громадському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транспорті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водо-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енергопостачанні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державний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сектор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утримує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більш-менш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монопольну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позицію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Те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охорони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здоров'я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освіти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Однак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поза межами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спеціалізованих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державна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закупівля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важливим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ринком для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багатьох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підрядників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провайдерів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Крім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основних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характеристик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економічної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ефективність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державної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залежати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стану таких сфер, 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державних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видатків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законодавчої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інфраструктури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контролю,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мереж, правил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дозволів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−</a:t>
            </a:r>
            <a:r>
              <a:rPr lang="ru-RU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діючого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закупівельного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структур,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461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D3F257-D6AA-2080-16F6-1EACE2E5E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234177"/>
            <a:ext cx="11363093" cy="628928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законодавчому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товаровиробникам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тендерній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поданій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шляхом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поправки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200 тис.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для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1,5 млн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10 %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преференційну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поправку до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поданої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громадських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інвалідів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кримінально-виконавчої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преференційної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поправки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15 %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тендерної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у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сільськогосподарська</a:t>
            </a:r>
            <a:r>
              <a:rPr lang="ru-RU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вітчизняного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участь у тендерах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товаровиробники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переробної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77379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227</TotalTime>
  <Words>4399</Words>
  <Application>Microsoft Macintosh PowerPoint</Application>
  <PresentationFormat>Широкоэкранный</PresentationFormat>
  <Paragraphs>208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Helvetica</vt:lpstr>
      <vt:lpstr>Times New Roman</vt:lpstr>
      <vt:lpstr>Trebuchet MS</vt:lpstr>
      <vt:lpstr>Wingdings</vt:lpstr>
      <vt:lpstr>Wingdings 3</vt:lpstr>
      <vt:lpstr>Аспект</vt:lpstr>
      <vt:lpstr>Державна закупівля і державне замовлення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Державна закупівля і державне замовлення</dc:title>
  <dc:creator>Александр Ткачук</dc:creator>
  <cp:lastModifiedBy>Александр Ткачук</cp:lastModifiedBy>
  <cp:revision>26</cp:revision>
  <dcterms:created xsi:type="dcterms:W3CDTF">2025-02-04T09:54:51Z</dcterms:created>
  <dcterms:modified xsi:type="dcterms:W3CDTF">2026-03-01T10:38:43Z</dcterms:modified>
</cp:coreProperties>
</file>