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7" r:id="rId3"/>
    <p:sldId id="377" r:id="rId4"/>
    <p:sldId id="378" r:id="rId5"/>
    <p:sldId id="379" r:id="rId6"/>
    <p:sldId id="385" r:id="rId7"/>
    <p:sldId id="384" r:id="rId8"/>
    <p:sldId id="380" r:id="rId9"/>
    <p:sldId id="381" r:id="rId10"/>
    <p:sldId id="382" r:id="rId11"/>
    <p:sldId id="383" r:id="rId12"/>
    <p:sldId id="357" r:id="rId13"/>
    <p:sldId id="338" r:id="rId14"/>
    <p:sldId id="324" r:id="rId15"/>
    <p:sldId id="350" r:id="rId16"/>
    <p:sldId id="325" r:id="rId17"/>
    <p:sldId id="369" r:id="rId18"/>
    <p:sldId id="372" r:id="rId19"/>
    <p:sldId id="368" r:id="rId20"/>
    <p:sldId id="373" r:id="rId21"/>
    <p:sldId id="262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519" y="1721772"/>
            <a:ext cx="10609007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ТА МІЖДИСЦИПЛІНАРНІ МЕТОДИ ДОСЛІДЖЕННЯ У СФЕРІ ЮРИДИЧНИХ НАУК</a:t>
            </a:r>
            <a:endParaRPr lang="uk-UA" sz="44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277" y="195308"/>
            <a:ext cx="111891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 практиці термінологічний підхід реалізується у вигляді одного з наступних похідних від нього підходів: </a:t>
            </a:r>
            <a:endParaRPr lang="uk-UA" dirty="0" smtClean="0"/>
          </a:p>
          <a:p>
            <a:pPr algn="just"/>
            <a:r>
              <a:rPr lang="uk-UA" dirty="0" smtClean="0"/>
              <a:t>– </a:t>
            </a:r>
            <a:r>
              <a:rPr lang="uk-UA" b="1" dirty="0"/>
              <a:t>компілятивного підходу </a:t>
            </a:r>
            <a:r>
              <a:rPr lang="uk-UA" dirty="0"/>
              <a:t>– коли наводиться декілька формулювань визначення різних авторів, а потім – шляхом запозичення фрагментів – синтезується власне «уточнене» формулювання, як правило, без особливих пояснень і коментарів; </a:t>
            </a:r>
            <a:endParaRPr lang="uk-UA" dirty="0" smtClean="0"/>
          </a:p>
          <a:p>
            <a:pPr algn="just"/>
            <a:r>
              <a:rPr lang="uk-UA" b="1" dirty="0" smtClean="0"/>
              <a:t>– </a:t>
            </a:r>
            <a:r>
              <a:rPr lang="uk-UA" b="1" dirty="0"/>
              <a:t>вибіркового підходу </a:t>
            </a:r>
            <a:r>
              <a:rPr lang="uk-UA" dirty="0"/>
              <a:t>– не обтяжуючи порівнянням і зіставленням безлічі варіантів формулювань визначення, дослідник наводить тільки ті, які йому особисто здаються найбільш «правильними», і вибирає одне з них «за основу», злегка відредагувавши його, або в редакції конкретного автора; </a:t>
            </a:r>
            <a:endParaRPr lang="uk-UA" dirty="0" smtClean="0"/>
          </a:p>
          <a:p>
            <a:pPr algn="just"/>
            <a:r>
              <a:rPr lang="uk-UA" b="1" dirty="0" smtClean="0"/>
              <a:t>– </a:t>
            </a:r>
            <a:r>
              <a:rPr lang="uk-UA" b="1" dirty="0"/>
              <a:t>статистичного підходу </a:t>
            </a:r>
            <a:r>
              <a:rPr lang="uk-UA" dirty="0"/>
              <a:t>– коли дослідник застосовує, наприклад, метод контент-аналізу, і на підставі отриманих даних синтезує «узагальнений» варіант визначення. </a:t>
            </a:r>
            <a:r>
              <a:rPr lang="uk-UA" b="1" dirty="0"/>
              <a:t>Контент-аналіз</a:t>
            </a:r>
            <a:r>
              <a:rPr lang="uk-UA" dirty="0"/>
              <a:t> сам по собі є цілком продуктивним методом дослідження і з його допомогою можна виявити, перш за все, ступінь поширеності тих чи інших суджень, які можуть виявитися і помилками, причому дуже поширеними, але вельми далекими від наукової істини; </a:t>
            </a:r>
            <a:endParaRPr lang="uk-UA" dirty="0" smtClean="0"/>
          </a:p>
          <a:p>
            <a:pPr algn="just"/>
            <a:r>
              <a:rPr lang="uk-UA" b="1" dirty="0" smtClean="0"/>
              <a:t>– </a:t>
            </a:r>
            <a:r>
              <a:rPr lang="uk-UA" b="1" dirty="0"/>
              <a:t>критичного підходу </a:t>
            </a:r>
            <a:r>
              <a:rPr lang="uk-UA" dirty="0"/>
              <a:t>– коли дослідник сумлінно критикує наявні формулювання визначень, доводячи їх «вузькі місця», щоб, відкинувши їх, запропонувати своє власне «авторське» визначення</a:t>
            </a:r>
            <a:r>
              <a:rPr lang="uk-UA" dirty="0" smtClean="0"/>
              <a:t>;</a:t>
            </a:r>
          </a:p>
          <a:p>
            <a:pPr algn="just"/>
            <a:r>
              <a:rPr lang="uk-UA" b="1" dirty="0" smtClean="0"/>
              <a:t> </a:t>
            </a:r>
            <a:r>
              <a:rPr lang="uk-UA" b="1" dirty="0"/>
              <a:t>– аналітичного підходу </a:t>
            </a:r>
            <a:r>
              <a:rPr lang="uk-UA" dirty="0"/>
              <a:t>– коли дослідник виконує необхідні логічні операції аналізу, а саме: пошук істотних ознак предмета; порівняння – встановлення подібності або відмінності формулювань за істотними чи неістотними ознаками; абстрагування – виділення одних ознак предмета і відволікання від інших; узагальнення – об’єднання окремих предметів у деякому понятті. </a:t>
            </a:r>
          </a:p>
        </p:txBody>
      </p:sp>
    </p:spTree>
    <p:extLst>
      <p:ext uri="{BB962C8B-B14F-4D97-AF65-F5344CB8AC3E}">
        <p14:creationId xmlns:p14="http://schemas.microsoft.com/office/powerpoint/2010/main" val="46996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109" y="360092"/>
            <a:ext cx="1121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Як правило, науковими результатами такого аналізу стають не тільки сама дефініція і її обґрунтування, а й характеристика авторських підходів до визначення аналізованого поняття, тенденції змін у тлумаченні й визначенні </a:t>
            </a:r>
            <a:r>
              <a:rPr lang="uk-UA" dirty="0" err="1"/>
              <a:t>терміна</a:t>
            </a:r>
            <a:r>
              <a:rPr lang="uk-UA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366" y="1438887"/>
            <a:ext cx="11366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Загальні правила роботи з термінами: </a:t>
            </a:r>
            <a:endParaRPr lang="uk-UA" b="1" dirty="0" smtClean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використання спеціального </a:t>
            </a:r>
            <a:r>
              <a:rPr lang="uk-UA" dirty="0" err="1"/>
              <a:t>терміна</a:t>
            </a:r>
            <a:r>
              <a:rPr lang="uk-UA" dirty="0"/>
              <a:t> передбачає його пояснення (тлумачення, експлікацію), щоб уникнути різночитань та інших непорозумінь. Особливо це стосується полісемічних (багатозначних) термінів, яких у юриспруденції більшість (акт, висновок, </a:t>
            </a:r>
            <a:r>
              <a:rPr lang="uk-UA" dirty="0" smtClean="0"/>
              <a:t>угода</a:t>
            </a:r>
            <a:r>
              <a:rPr lang="uk-UA" dirty="0"/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366" y="2794681"/>
            <a:ext cx="11218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– введення нового </a:t>
            </a:r>
            <a:r>
              <a:rPr lang="uk-UA" dirty="0" err="1"/>
              <a:t>терміна</a:t>
            </a:r>
            <a:r>
              <a:rPr lang="uk-UA" dirty="0"/>
              <a:t> для позначення явищ передбачає не тільки його пояснення, а й обґрунтування його адекватності, правомірності використання;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в одній роботі (тексті) неприпустимо використовувати термін у значеннях, що виходять за межі обмежень (об’єктом і предметом), заданих представленими визначеннями й експлікаціями. </a:t>
            </a:r>
            <a:r>
              <a:rPr lang="uk-UA" dirty="0" smtClean="0"/>
              <a:t>Якщо </a:t>
            </a:r>
            <a:r>
              <a:rPr lang="uk-UA" dirty="0"/>
              <a:t>це все ж необхідно, то повинні бути зроблені відповідні контекстні пояснення до вживання </a:t>
            </a:r>
            <a:r>
              <a:rPr lang="uk-UA" dirty="0" err="1"/>
              <a:t>терміна</a:t>
            </a:r>
            <a:r>
              <a:rPr lang="uk-UA" dirty="0"/>
              <a:t>;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якщо існують синонімічні або лексичні різновиди </a:t>
            </a:r>
            <a:r>
              <a:rPr lang="uk-UA" dirty="0" err="1"/>
              <a:t>терміна</a:t>
            </a:r>
            <a:r>
              <a:rPr lang="uk-UA" dirty="0"/>
              <a:t>, слід зупинити свій вибір на одному з них. Наприклад, інтегральний – інтегративний, </a:t>
            </a:r>
            <a:r>
              <a:rPr lang="uk-UA" dirty="0" err="1"/>
              <a:t>інституційність</a:t>
            </a:r>
            <a:r>
              <a:rPr lang="uk-UA" dirty="0"/>
              <a:t> – </a:t>
            </a:r>
            <a:r>
              <a:rPr lang="uk-UA" dirty="0" err="1"/>
              <a:t>інституціональність</a:t>
            </a:r>
            <a:r>
              <a:rPr lang="uk-UA" dirty="0"/>
              <a:t> тощо.</a:t>
            </a:r>
          </a:p>
        </p:txBody>
      </p:sp>
    </p:spTree>
    <p:extLst>
      <p:ext uri="{BB962C8B-B14F-4D97-AF65-F5344CB8AC3E}">
        <p14:creationId xmlns:p14="http://schemas.microsoft.com/office/powerpoint/2010/main" val="42283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0" y="3156447"/>
            <a:ext cx="6717890" cy="3778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102" y="267161"/>
            <a:ext cx="1092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Історичний метод </a:t>
            </a:r>
            <a:r>
              <a:rPr lang="uk-UA" dirty="0" smtClean="0"/>
              <a:t>– передбачає </a:t>
            </a:r>
            <a:r>
              <a:rPr lang="uk-UA" dirty="0"/>
              <a:t>пізнання певного об’єкта ретроспективно, крізь призму конкретно-історичних процесів його виникнення та розвитку.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101" y="1021054"/>
            <a:ext cx="11061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Суть його полягає в тому, що вивчення даного предмета дослідження не принесе очікуваного результату з точки зору розуміння істини, якщо дослідник буде ігнорувати процес виникнення і розвитку цього предмета. Саме вивчення цього процесу дасть більш повні, а тим самим і об’єктивні уявлення і знання щодо справжніх властивостей, особливостей, змісту і динаміки предмета дослідження. Даний підхід використовується у всіх науках, які не можуть сформувати свій предмет без дослідження об’єктів, що змінюються в часі. Причому, такі темпоральні зміни об’єктів повинні мати не випадковий, а стійкий, послідовний, причинно викликаний характер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0100" y="3092676"/>
            <a:ext cx="11061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як такого, у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минуле</a:t>
            </a:r>
            <a:r>
              <a:rPr lang="ru-RU" dirty="0"/>
              <a:t>, </a:t>
            </a:r>
            <a:r>
              <a:rPr lang="ru-RU" dirty="0" err="1"/>
              <a:t>сьогодення</a:t>
            </a:r>
            <a:r>
              <a:rPr lang="ru-RU" dirty="0"/>
              <a:t> і </a:t>
            </a:r>
            <a:r>
              <a:rPr lang="ru-RU" dirty="0" err="1"/>
              <a:t>майбутнє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стан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минулим</a:t>
            </a:r>
            <a:r>
              <a:rPr lang="ru-RU" dirty="0"/>
              <a:t>, а й </a:t>
            </a:r>
            <a:r>
              <a:rPr lang="ru-RU" dirty="0" err="1"/>
              <a:t>прогнозованим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572" y="3843075"/>
            <a:ext cx="6027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Дослідити об’єкт історично </a:t>
            </a:r>
            <a:r>
              <a:rPr lang="uk-UA" dirty="0"/>
              <a:t>– значить простежити послідовність його зміни в певному контексті, виявити взаємозв’язок станів об’єкта, що змінюються. Застосування історичного підходу виправдано за необхідності здійснення класифікації (типології) будь-якого правового феномену</a:t>
            </a:r>
          </a:p>
        </p:txBody>
      </p:sp>
    </p:spTree>
    <p:extLst>
      <p:ext uri="{BB962C8B-B14F-4D97-AF65-F5344CB8AC3E}">
        <p14:creationId xmlns:p14="http://schemas.microsoft.com/office/powerpoint/2010/main" val="104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814" y="376023"/>
            <a:ext cx="1110657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 smtClean="0"/>
              <a:t>дескриптивний метод </a:t>
            </a:r>
            <a:r>
              <a:rPr lang="uk-UA" dirty="0" smtClean="0"/>
              <a:t>- передбачає </a:t>
            </a:r>
            <a:r>
              <a:rPr lang="uk-UA" dirty="0"/>
              <a:t>«простий» опис історичних фактів і подій; </a:t>
            </a:r>
            <a:endParaRPr lang="uk-UA" dirty="0" smtClean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 smtClean="0"/>
              <a:t>хронологічний метод </a:t>
            </a:r>
            <a:r>
              <a:rPr lang="uk-UA" dirty="0" smtClean="0"/>
              <a:t>- сприяє </a:t>
            </a:r>
            <a:r>
              <a:rPr lang="uk-UA" dirty="0"/>
              <a:t>вивченню державно-правових явищ у суворо визначеній хронологічній послідовності; </a:t>
            </a:r>
            <a:endParaRPr lang="uk-UA" dirty="0" smtClean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 smtClean="0"/>
              <a:t>проблемно-хронологічний </a:t>
            </a:r>
            <a:r>
              <a:rPr lang="uk-UA" b="1" dirty="0"/>
              <a:t>метод</a:t>
            </a:r>
            <a:r>
              <a:rPr lang="uk-UA" dirty="0"/>
              <a:t>, що передбачає систематизацію різноманітного історичного матеріалу щодо окремих проблем, у рамках яких відновлюється ланцюг державно-правових подій у хронологічній послідовності; </a:t>
            </a:r>
            <a:endParaRPr lang="uk-UA" dirty="0" smtClean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dirty="0" smtClean="0"/>
              <a:t>метод </a:t>
            </a:r>
            <a:r>
              <a:rPr lang="uk-UA" b="1" dirty="0"/>
              <a:t>періодизації, </a:t>
            </a:r>
            <a:r>
              <a:rPr lang="uk-UA" dirty="0"/>
              <a:t>який передбачає розгляд відповідного явища в тісній його прив’язці до певних, виділених за суттєвими критеріями, історичних проміжків часу – періодів. Періодизація державно-правового процесу слугує, як правило, основним джерелом визначення історичних типів держави та права (або ж їх окремих інститутів) і побудови відповідних типологічних схем. </a:t>
            </a:r>
            <a:endParaRPr lang="uk-UA" dirty="0" smtClean="0"/>
          </a:p>
          <a:p>
            <a:pPr algn="just"/>
            <a:endParaRPr lang="uk-UA" dirty="0"/>
          </a:p>
        </p:txBody>
      </p:sp>
      <p:pic>
        <p:nvPicPr>
          <p:cNvPr id="2050" name="Picture 2" descr="Актуальні діалоги про шкільну історичну освіту - Львівський обласний  інститут післядипломної педагогічної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000500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639" y="4294119"/>
            <a:ext cx="8259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В юридичній науці ці методи використовуються диференційовано: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/>
              <a:t>у повному обсязі </a:t>
            </a:r>
            <a:r>
              <a:rPr lang="uk-UA" dirty="0"/>
              <a:t>– в історико-правових дослідженнях;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b="1" dirty="0"/>
              <a:t>частково</a:t>
            </a:r>
            <a:r>
              <a:rPr lang="uk-UA" dirty="0"/>
              <a:t> – на рівні визначення історико-правових основ досліджуваного явища в галузевих дисциплінах юридичної науки.</a:t>
            </a:r>
          </a:p>
        </p:txBody>
      </p:sp>
    </p:spTree>
    <p:extLst>
      <p:ext uri="{BB962C8B-B14F-4D97-AF65-F5344CB8AC3E}">
        <p14:creationId xmlns:p14="http://schemas.microsoft.com/office/powerpoint/2010/main" val="137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096" y="618780"/>
            <a:ext cx="11021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Юридична наука, </a:t>
            </a:r>
            <a:r>
              <a:rPr lang="uk-UA" dirty="0" smtClean="0"/>
              <a:t>а частіше </a:t>
            </a:r>
            <a:r>
              <a:rPr lang="uk-UA" dirty="0"/>
              <a:t>за все, кримінально-правові її дисципліни звертаються також до «послуг» соціології. </a:t>
            </a:r>
            <a:endParaRPr lang="uk-UA" dirty="0" smtClean="0"/>
          </a:p>
          <a:p>
            <a:pPr algn="just"/>
            <a:r>
              <a:rPr lang="uk-UA" b="1" dirty="0" smtClean="0"/>
              <a:t>Соціологічні </a:t>
            </a:r>
            <a:r>
              <a:rPr lang="uk-UA" b="1" dirty="0"/>
              <a:t>методи </a:t>
            </a:r>
            <a:r>
              <a:rPr lang="uk-UA" dirty="0"/>
              <a:t>сприяють визначенню зв’язку між правом як соціальним феноменом і суспільством, між соціальними функціями права і комплексами трансформації юридичних норм у соціальну поведінку на всіх рівнях: суспільства, різних соціальних прошарків, колективів, груп і особистості, адже предмет вивчення механізму дії права складає відповідно механізм взаємозв’язку правових і неправових факторів, що впливають на суспільні </a:t>
            </a:r>
            <a:r>
              <a:rPr lang="uk-UA" dirty="0" smtClean="0"/>
              <a:t>відносини, </a:t>
            </a:r>
            <a:r>
              <a:rPr lang="uk-UA" dirty="0"/>
              <a:t>які регулюються правом. До соціологічних методів можна віднести: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095" y="2972929"/>
            <a:ext cx="1102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метод </a:t>
            </a:r>
            <a:r>
              <a:rPr lang="uk-UA" dirty="0" smtClean="0"/>
              <a:t>спостереження;</a:t>
            </a:r>
          </a:p>
          <a:p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метод </a:t>
            </a:r>
            <a:r>
              <a:rPr lang="uk-UA" dirty="0" smtClean="0"/>
              <a:t>опитування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095" y="4126750"/>
            <a:ext cx="3175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метод експертних оцінок </a:t>
            </a:r>
          </a:p>
        </p:txBody>
      </p:sp>
      <p:pic>
        <p:nvPicPr>
          <p:cNvPr id="3074" name="Picture 2" descr="Что такое социология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0" y="2972929"/>
            <a:ext cx="5522967" cy="36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632" y="288722"/>
            <a:ext cx="11326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/>
              <a:t>метод спостереження</a:t>
            </a:r>
            <a:r>
              <a:rPr lang="uk-UA" dirty="0"/>
              <a:t>, що являє собою спосіб безпосереднього сприйняття та фіксації дослідником фактів, явищ і процесів, які мають правове значення. Спостереження поділяється на два види: включене спостереження, за якого дослідник контактує з членами мікрогрупи та просте (невключене), коли дослідник просто реєструє факти і події, не втручаючись в їх </a:t>
            </a:r>
            <a:r>
              <a:rPr lang="uk-UA" dirty="0" smtClean="0"/>
              <a:t>розвиток;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632" y="1598615"/>
            <a:ext cx="11582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 smtClean="0"/>
              <a:t>метод </a:t>
            </a:r>
            <a:r>
              <a:rPr lang="uk-UA" b="1" dirty="0"/>
              <a:t>опитування </a:t>
            </a:r>
            <a:r>
              <a:rPr lang="uk-UA" dirty="0"/>
              <a:t>– пізнавальний спосіб, який передбачає отримання інформації про об’єктивні і суб’єктивні факти зі слів опитуваних (респондентів). Його мета полягає в отриманні інформації про об’єктивні і суб’єктивні факти зі слів опитуваних (респондентів), яка зазвичай досягається за допомогою: </a:t>
            </a: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 smtClean="0"/>
          </a:p>
          <a:p>
            <a:pPr algn="just"/>
            <a:r>
              <a:rPr lang="uk-UA" dirty="0" smtClean="0"/>
              <a:t>а</a:t>
            </a:r>
            <a:r>
              <a:rPr lang="uk-UA" dirty="0"/>
              <a:t>) </a:t>
            </a:r>
            <a:r>
              <a:rPr lang="uk-UA" b="1" dirty="0"/>
              <a:t>анкетування, </a:t>
            </a:r>
            <a:r>
              <a:rPr lang="uk-UA" dirty="0"/>
              <a:t>за якого інформація збирається шляхом отримання письмових відповідей на заздалегідь розроблений запитальник (анкету); </a:t>
            </a:r>
            <a:endParaRPr lang="uk-UA" dirty="0" smtClean="0"/>
          </a:p>
          <a:p>
            <a:pPr algn="just"/>
            <a:r>
              <a:rPr lang="uk-UA" dirty="0" smtClean="0"/>
              <a:t>б</a:t>
            </a:r>
            <a:r>
              <a:rPr lang="uk-UA" dirty="0"/>
              <a:t>) </a:t>
            </a:r>
            <a:r>
              <a:rPr lang="uk-UA" b="1" dirty="0"/>
              <a:t>інтерв’ювання</a:t>
            </a:r>
            <a:r>
              <a:rPr lang="uk-UA" dirty="0"/>
              <a:t> – через проведення інтерв’ю-бесіди, в процесі якої опитуваний (респондент) відповідає на поставлені дослідником питання.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До анкетування </a:t>
            </a:r>
            <a:r>
              <a:rPr lang="uk-UA" dirty="0"/>
              <a:t>та інтерв’ю є певні вимоги щодо складання анкети, її структури, змісту питань, порядку проведення, підрахунку відсотків, визначення репрезентативності тощо, яких необхідно дотримуватися.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632" y="5124499"/>
            <a:ext cx="1170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метод </a:t>
            </a:r>
            <a:r>
              <a:rPr lang="uk-UA" b="1" dirty="0"/>
              <a:t>експертних оцінок </a:t>
            </a:r>
            <a:r>
              <a:rPr lang="uk-UA" dirty="0"/>
              <a:t>– пізнавальний спосіб, який передбачає отримання фахових думок від експертів – спеціально дібраних наукових і практичних працівників, що є фахівцями в тій чи іншій сфері.</a:t>
            </a:r>
          </a:p>
        </p:txBody>
      </p:sp>
    </p:spTree>
    <p:extLst>
      <p:ext uri="{BB962C8B-B14F-4D97-AF65-F5344CB8AC3E}">
        <p14:creationId xmlns:p14="http://schemas.microsoft.com/office/powerpoint/2010/main" val="304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721" y="600811"/>
            <a:ext cx="10520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деяких галузевих дисциплінах юридичної науки, зокрема кримінології, активно використовуються </a:t>
            </a:r>
            <a:r>
              <a:rPr lang="uk-UA" b="1" dirty="0"/>
              <a:t>методи психологічної науки</a:t>
            </a:r>
            <a:r>
              <a:rPr lang="uk-UA" dirty="0"/>
              <a:t>. За їх допомогою можна отримати розгорнуту характеристику особи злочинця, здійснити якісну й кількісну оцінку внутрішньо- і </a:t>
            </a:r>
            <a:r>
              <a:rPr lang="uk-UA" dirty="0" err="1"/>
              <a:t>міжгрупових</a:t>
            </a:r>
            <a:r>
              <a:rPr lang="uk-UA" dirty="0"/>
              <a:t> процесів спілкування, що, зокрема, дуже важливо для класифікації та типології злочинців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Найпоширенішими </a:t>
            </a:r>
            <a:r>
              <a:rPr lang="uk-UA" dirty="0"/>
              <a:t>у кримінології психологічними методами </a:t>
            </a:r>
            <a:r>
              <a:rPr lang="uk-UA" dirty="0" smtClean="0"/>
              <a:t>є: </a:t>
            </a:r>
          </a:p>
          <a:p>
            <a:pPr algn="just"/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/>
              <a:t>тестування </a:t>
            </a:r>
            <a:r>
              <a:rPr lang="uk-UA" dirty="0"/>
              <a:t>(різновид методу опитування) </a:t>
            </a: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/>
              <a:t>соціометрія </a:t>
            </a:r>
            <a:r>
              <a:rPr lang="uk-UA" dirty="0"/>
              <a:t>(від лат. </a:t>
            </a:r>
            <a:r>
              <a:rPr lang="en-US" dirty="0" err="1"/>
              <a:t>socius</a:t>
            </a:r>
            <a:r>
              <a:rPr lang="en-US" dirty="0"/>
              <a:t> – </a:t>
            </a:r>
            <a:r>
              <a:rPr lang="uk-UA" dirty="0"/>
              <a:t>товариш, співучасник і </a:t>
            </a:r>
            <a:r>
              <a:rPr lang="en-US" dirty="0" err="1"/>
              <a:t>metrum</a:t>
            </a:r>
            <a:r>
              <a:rPr lang="en-US" dirty="0"/>
              <a:t> – </a:t>
            </a:r>
            <a:r>
              <a:rPr lang="uk-UA" dirty="0"/>
              <a:t>вимірювання)</a:t>
            </a:r>
          </a:p>
        </p:txBody>
      </p:sp>
    </p:spTree>
    <p:extLst>
      <p:ext uri="{BB962C8B-B14F-4D97-AF65-F5344CB8AC3E}">
        <p14:creationId xmlns:p14="http://schemas.microsoft.com/office/powerpoint/2010/main" val="170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5239" y="1028343"/>
            <a:ext cx="10756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/>
              <a:t>Тест – </a:t>
            </a:r>
            <a:r>
              <a:rPr lang="uk-UA" dirty="0"/>
              <a:t>це завдання, запитання й ситуації, які розробляє дослідник і ставить перед досліджуваною особою. Мета тестування полягає у встановленні психологічних характеристик особи злочинця: його інтелектуальних можливостей як індивіда, творчих здібностей, схильності до ризику, самоконтролю, жорстокості, швидкості реагування в надзвичайній ситуації тощо. </a:t>
            </a:r>
            <a:endParaRPr lang="uk-UA" dirty="0" smtClean="0"/>
          </a:p>
          <a:p>
            <a:pPr algn="just"/>
            <a:endParaRPr lang="uk-UA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1" dirty="0" smtClean="0"/>
              <a:t>Соціометричний </a:t>
            </a:r>
            <a:r>
              <a:rPr lang="uk-UA" b="1" dirty="0"/>
              <a:t>метод </a:t>
            </a:r>
            <a:r>
              <a:rPr lang="uk-UA" dirty="0"/>
              <a:t>– це система технічних засобів і процедур, які застосовують для метричного та якісного аналізу соціально-емоційних </a:t>
            </a:r>
            <a:r>
              <a:rPr lang="uk-UA" dirty="0" err="1"/>
              <a:t>зв’язків</a:t>
            </a:r>
            <a:r>
              <a:rPr lang="uk-UA" dirty="0"/>
              <a:t> індивідуума з членами групи, у якій він працює і живе. За його допомогою можна отримати відображення динаміки внутрішніх взаємовідносин членів групи, здійснити кількісну та якісну оцінку внутрішньо- та </a:t>
            </a:r>
            <a:r>
              <a:rPr lang="uk-UA" dirty="0" err="1"/>
              <a:t>міжгрупових</a:t>
            </a:r>
            <a:r>
              <a:rPr lang="uk-UA" dirty="0"/>
              <a:t> процесів спілкування, визначити симпатії та антипатії людей всередині групи, наявність лідера, угруповань, конфліктних ситуацій.</a:t>
            </a:r>
          </a:p>
        </p:txBody>
      </p:sp>
    </p:spTree>
    <p:extLst>
      <p:ext uri="{BB962C8B-B14F-4D97-AF65-F5344CB8AC3E}">
        <p14:creationId xmlns:p14="http://schemas.microsoft.com/office/powerpoint/2010/main" val="41395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097" y="751344"/>
            <a:ext cx="10854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Сьогодні майже немає таких сфер пізнання, де не використовувалися б </a:t>
            </a:r>
            <a:r>
              <a:rPr lang="uk-UA" b="1" dirty="0"/>
              <a:t>методологічні засоби математики</a:t>
            </a:r>
            <a:r>
              <a:rPr lang="uk-UA" dirty="0"/>
              <a:t>. Першочерговою умовою правильного використання математичних методів у тій чи іншій сфері наукових знань є певна відповідність її засобів і апарату тим реальним зв’язкам і стосункам, які існують в об’єктах пізнання.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Наявність </a:t>
            </a:r>
            <a:r>
              <a:rPr lang="uk-UA" dirty="0"/>
              <a:t>в явищах </a:t>
            </a:r>
            <a:r>
              <a:rPr lang="uk-UA" dirty="0" err="1"/>
              <a:t>соціальноправової</a:t>
            </a:r>
            <a:r>
              <a:rPr lang="uk-UA" dirty="0"/>
              <a:t> дійсності статистичних закономірностей – одна з об’єктивних передумов для вибору відповідних математичних методів. Серед останніх </a:t>
            </a:r>
            <a:r>
              <a:rPr lang="uk-UA" b="1" dirty="0"/>
              <a:t>статистичний метод </a:t>
            </a:r>
            <a:r>
              <a:rPr lang="uk-UA" dirty="0"/>
              <a:t>– спосіб пізнання, який в юриспруденції передбачає опрацювання кількісних показників, що об’єктивно відображають стан, динаміку і тенденції розвитку державно-правових явищ. Особливе місце в системі статистики займає </a:t>
            </a:r>
            <a:r>
              <a:rPr lang="uk-UA" b="1" dirty="0"/>
              <a:t>правова статистика</a:t>
            </a:r>
            <a:r>
              <a:rPr lang="uk-UA" dirty="0"/>
              <a:t>, що збирає і вивчає, як правило, відомості про правопорушення. У сучасних умовах завдяки, зокрема, комп’ютеризації значення статистичного методу суттєво зростає.</a:t>
            </a:r>
          </a:p>
        </p:txBody>
      </p:sp>
    </p:spTree>
    <p:extLst>
      <p:ext uri="{BB962C8B-B14F-4D97-AF65-F5344CB8AC3E}">
        <p14:creationId xmlns:p14="http://schemas.microsoft.com/office/powerpoint/2010/main" val="325634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787" y="612845"/>
            <a:ext cx="113759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Статистичний метод </a:t>
            </a:r>
            <a:r>
              <a:rPr lang="uk-UA" dirty="0"/>
              <a:t>передбачає три </a:t>
            </a:r>
            <a:r>
              <a:rPr lang="uk-UA" b="1" dirty="0"/>
              <a:t>етапи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 smtClean="0"/>
              <a:t>Перший </a:t>
            </a:r>
            <a:r>
              <a:rPr lang="uk-UA" b="1" dirty="0"/>
              <a:t>етап </a:t>
            </a:r>
            <a:r>
              <a:rPr lang="uk-UA" dirty="0"/>
              <a:t>– збір необхідної первинної масової інформації зі статистичних карток і статистичних звітів правоохоронних органів, а також з матеріалів анкетування, інтерв’ю, кримінальних справ, експерименту тощо. </a:t>
            </a:r>
            <a:endParaRPr lang="uk-UA" dirty="0" smtClean="0"/>
          </a:p>
          <a:p>
            <a:pPr algn="just"/>
            <a:endParaRPr lang="uk-UA" b="1" dirty="0"/>
          </a:p>
          <a:p>
            <a:pPr algn="just"/>
            <a:r>
              <a:rPr lang="uk-UA" b="1" dirty="0" smtClean="0"/>
              <a:t>Другий </a:t>
            </a:r>
            <a:r>
              <a:rPr lang="uk-UA" b="1" dirty="0"/>
              <a:t>етап </a:t>
            </a:r>
            <a:r>
              <a:rPr lang="uk-UA" dirty="0"/>
              <a:t>полягає в зведенні і групуванні (класифікації) всієї маси зібраних даних первинного обліку в звітах, таблицях, схемах, діаграмах тощо.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 smtClean="0"/>
              <a:t>Третьою</a:t>
            </a:r>
            <a:r>
              <a:rPr lang="uk-UA" b="1" dirty="0"/>
              <a:t>, </a:t>
            </a:r>
            <a:r>
              <a:rPr lang="uk-UA" dirty="0"/>
              <a:t>завершальною, стадією </a:t>
            </a:r>
            <a:r>
              <a:rPr lang="uk-UA" b="1" dirty="0"/>
              <a:t>(етапом) </a:t>
            </a:r>
            <a:r>
              <a:rPr lang="uk-UA" dirty="0"/>
              <a:t>статистичної роботи є аналіз зібраних і згрупованих даних про злочинність за допомогою узагальнюючих цифрових даних, їх вивчення, порівняння та узагальнення для встановлення взаємозв’язків і закономірностей </a:t>
            </a:r>
            <a:r>
              <a:rPr lang="uk-UA" dirty="0" err="1"/>
              <a:t>кримінологічно</a:t>
            </a:r>
            <a:r>
              <a:rPr lang="uk-UA" dirty="0"/>
              <a:t>-значущих явищ і процесів.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За </a:t>
            </a:r>
            <a:r>
              <a:rPr lang="uk-UA" dirty="0"/>
              <a:t>допомогою певних статистичних рядів, по суті, виконує свої пізнавальні задачі </a:t>
            </a:r>
            <a:r>
              <a:rPr lang="uk-UA" b="1" dirty="0"/>
              <a:t>метод екстраполяції </a:t>
            </a:r>
            <a:r>
              <a:rPr lang="uk-UA" dirty="0"/>
              <a:t>– пізнавальний спосіб, який передбачає поширення (перенесення) висновків, отриманих зі спостережень за однією частиною явища, на іншу його частину</a:t>
            </a:r>
          </a:p>
        </p:txBody>
      </p:sp>
    </p:spTree>
    <p:extLst>
      <p:ext uri="{BB962C8B-B14F-4D97-AF65-F5344CB8AC3E}">
        <p14:creationId xmlns:p14="http://schemas.microsoft.com/office/powerpoint/2010/main" val="41159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V науково-технічна конференція магістрантів | Кафедра Е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8860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580" y="351955"/>
            <a:ext cx="10500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Спеціальні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в </a:t>
            </a:r>
            <a:r>
              <a:rPr lang="ru-RU" b="1" dirty="0" err="1" smtClean="0"/>
              <a:t>конкретній</a:t>
            </a:r>
            <a:r>
              <a:rPr lang="ru-RU" b="1" dirty="0" smtClean="0"/>
              <a:t> </a:t>
            </a:r>
            <a:r>
              <a:rPr lang="ru-RU" b="1" dirty="0" err="1" smtClean="0"/>
              <a:t>науці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застосовуваних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6580" y="1342016"/>
            <a:ext cx="10835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При детальному розгляді можна виділити: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дисциплінарні методи, тобто систему прийомів, що застосовуються в тій або іншій дисципліні;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методи міждисциплінарного дослідження як сукупність низки синтетичних, інтегративних способів, що сформувалися головним чином на перетині наукових дисциплін</a:t>
            </a:r>
          </a:p>
        </p:txBody>
      </p:sp>
    </p:spTree>
    <p:extLst>
      <p:ext uri="{BB962C8B-B14F-4D97-AF65-F5344CB8AC3E}">
        <p14:creationId xmlns:p14="http://schemas.microsoft.com/office/powerpoint/2010/main" val="388856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69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929" y="794406"/>
            <a:ext cx="1105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Дисциплінарні </a:t>
            </a:r>
            <a:r>
              <a:rPr lang="uk-UA" b="1" dirty="0"/>
              <a:t>методи юридичної науки </a:t>
            </a:r>
            <a:r>
              <a:rPr lang="uk-UA" dirty="0"/>
              <a:t>– це такі пізнавальні засоби, що ідентифікуються як власні саме для юридичної науки.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929" y="1997839"/>
            <a:ext cx="10982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Спеціально-юридичний метод. </a:t>
            </a:r>
          </a:p>
          <a:p>
            <a:pPr algn="just"/>
            <a:endParaRPr lang="uk-UA" b="1" dirty="0" smtClean="0"/>
          </a:p>
          <a:p>
            <a:pPr algn="just"/>
            <a:r>
              <a:rPr lang="uk-UA" dirty="0" smtClean="0"/>
              <a:t>Його сутність полягає в описі явищ державно-правової дійсності за допомогою юридичної термінології, висвітленні діяльності соціальних суб'єктів з точки зору юридичних моделей поведінки, з позицій законного або протиправного, обов'язкового або можливого. У процесі такого опису відбувається реконструкція фактів і явищ правової дійсності, їх юридична оцінка, виявляються тенденції та закономірності юридичної практики, удосконалюється юридична термінологія.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756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8089" y="562329"/>
            <a:ext cx="11090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Теоретико-юридичний метод. </a:t>
            </a:r>
            <a:endParaRPr lang="uk-UA" b="1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Теоретичними </a:t>
            </a:r>
            <a:r>
              <a:rPr lang="uk-UA" dirty="0"/>
              <a:t>юридичними науками створений власний понятійній апарат, за допомогою якого характеризуються закономірності структури, функціонування й розвитку держави і права, їхнього зв'язку з економікою, соціальними і культурними процесами в суспільстві. Отже, застосування цього методу </a:t>
            </a:r>
            <a:r>
              <a:rPr lang="uk-UA" dirty="0" smtClean="0"/>
              <a:t>ґрунтується </a:t>
            </a:r>
            <a:r>
              <a:rPr lang="uk-UA" dirty="0"/>
              <a:t>на використанні існуючих юридичних теорій і понять, що відбивають основний зміст державно-правової реальності, закономірності буття права і держави.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089" y="2840869"/>
            <a:ext cx="110907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Традиційним є для юридичної науки </a:t>
            </a:r>
            <a:r>
              <a:rPr lang="uk-UA" b="1" dirty="0"/>
              <a:t>формально-юридичний (формально-догматичний) метод. </a:t>
            </a:r>
            <a:endParaRPr lang="uk-UA" b="1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Його </a:t>
            </a:r>
            <a:r>
              <a:rPr lang="uk-UA" dirty="0"/>
              <a:t>суть полягає в тому, що право вивчається як таке: воно ні з чим не порівнюється, не </a:t>
            </a:r>
            <a:r>
              <a:rPr lang="uk-UA" dirty="0" err="1"/>
              <a:t>співставляється</a:t>
            </a:r>
            <a:r>
              <a:rPr lang="uk-UA" dirty="0"/>
              <a:t> з економікою, політикою, мораллю та іншими соціальними явищами. Предметом дослідження в цьому випадку є право в «чистому» вигляді – його категорії, визначення, ознаки, структура, конструкції, юридична техніка. Один із засновників «чистої» теорії права (</a:t>
            </a:r>
            <a:r>
              <a:rPr lang="uk-UA" dirty="0" err="1"/>
              <a:t>нормативістської</a:t>
            </a:r>
            <a:r>
              <a:rPr lang="uk-UA" dirty="0"/>
              <a:t> школи права) Г. </a:t>
            </a:r>
            <a:r>
              <a:rPr lang="uk-UA" dirty="0" err="1"/>
              <a:t>Кельзен</a:t>
            </a:r>
            <a:r>
              <a:rPr lang="uk-UA" dirty="0"/>
              <a:t> писав, що «вчення про право називається «чистим» тому, що воно займається одним тільки правом і «очищує» досліджуваний предмет від усього, що не є правом в строгому сенсі»</a:t>
            </a:r>
          </a:p>
        </p:txBody>
      </p:sp>
    </p:spTree>
    <p:extLst>
      <p:ext uri="{BB962C8B-B14F-4D97-AF65-F5344CB8AC3E}">
        <p14:creationId xmlns:p14="http://schemas.microsoft.com/office/powerpoint/2010/main" val="222527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249" y="387893"/>
            <a:ext cx="10815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Порівняльно-правовий метод </a:t>
            </a:r>
            <a:r>
              <a:rPr lang="uk-UA" dirty="0"/>
              <a:t>є основним методом у системі методології порівняльно-правових досліджень. Цей метод є конкретизацією загальнонаукового порівняльного методу і заснований на зіставленні різних державних і правових систем, окремих державно-правових явищ для виявлення спільного і відмінного між ними.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7249" y="1588222"/>
            <a:ext cx="108154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Даний метод застосовується при вивченні типології держав, зіставленні різних правових систем, політичних режимів, форм правління, державного устрою і т. д. Він передбачає зіставлення юридичних понять, явищ і процесів і з’ясування між ними </a:t>
            </a:r>
            <a:r>
              <a:rPr lang="uk-UA" dirty="0" err="1"/>
              <a:t>подібностей</a:t>
            </a:r>
            <a:r>
              <a:rPr lang="uk-UA" dirty="0"/>
              <a:t> і/або відмінностей. У результаті порівняння встановлюється якісний стан правової системи в цілому або окремих правових інститутів і норм.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7250" y="3065550"/>
            <a:ext cx="1090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/>
              <a:t>Необхідно підкреслити, що можна порівнювати між собою правові системи, галузі права, однойменні правові інститути і норми; можна те ж саме робити всередині окремої правової системи. </a:t>
            </a:r>
            <a:r>
              <a:rPr lang="uk-UA" dirty="0"/>
              <a:t>Але не можна порівнювати, наприклад, правову систему в цілому й окрему юридичну норму. Ці об’єкти не можна порівнювати за рівнем, обсягом, змістом і ознаками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7250" y="4265879"/>
            <a:ext cx="1090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Якщо зіставляються об’єкти високого рівня, складні за своєю структурою (наприклад, правові системи різних країн), то це буде </a:t>
            </a:r>
            <a:r>
              <a:rPr lang="uk-UA" dirty="0" err="1"/>
              <a:t>макропорівняння</a:t>
            </a:r>
            <a:r>
              <a:rPr lang="uk-UA" dirty="0"/>
              <a:t>. Зіставлення менш об’ємних, більш простих за структурою об’єктів (правові інститути, юридичні норми, злочинність по окремих регіонах) називається </a:t>
            </a:r>
            <a:r>
              <a:rPr lang="uk-UA" dirty="0" err="1"/>
              <a:t>мікропорівнянням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798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431" y="372974"/>
            <a:ext cx="10618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Логіко-юридичний метод </a:t>
            </a:r>
            <a:r>
              <a:rPr lang="uk-UA" dirty="0"/>
              <a:t>– включає засоби і способи логічного вивчення і пояснення права і є заснованим на формах мислення і законах формальної логіки.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Право </a:t>
            </a:r>
            <a:r>
              <a:rPr lang="uk-UA" dirty="0"/>
              <a:t>в силу своїх особливостей є найбільш сприятливим ґрунтом для логіки. Кожен із законів логіки (тотожності, суперечності, виключеного третього, достатньої підстави) повною мірою проявляє себе в праві, відображаючи його особливості. Усі основні правові процедури і процеси будуються у суворій відповідності з правилами оперування поняттями, судженнями, думками. Будь-яка юридична норма – це судження і вона повинна відповідати вимогам судження.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431" y="2855790"/>
            <a:ext cx="10707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при </a:t>
            </a:r>
            <a:r>
              <a:rPr lang="ru-RU" dirty="0" err="1"/>
              <a:t>вивченні</a:t>
            </a:r>
            <a:r>
              <a:rPr lang="ru-RU" dirty="0"/>
              <a:t> й </a:t>
            </a:r>
            <a:r>
              <a:rPr lang="ru-RU" dirty="0" err="1"/>
              <a:t>поясненні</a:t>
            </a:r>
            <a:r>
              <a:rPr lang="ru-RU" dirty="0"/>
              <a:t> права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протиріч</a:t>
            </a:r>
            <a:r>
              <a:rPr lang="ru-RU" dirty="0"/>
              <a:t> при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несуперечливу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ефективну</a:t>
            </a:r>
            <a:r>
              <a:rPr lang="ru-RU" dirty="0"/>
              <a:t> систему права, </a:t>
            </a:r>
            <a:r>
              <a:rPr lang="ru-RU" dirty="0" err="1"/>
              <a:t>узгодити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право до </a:t>
            </a:r>
            <a:r>
              <a:rPr lang="ru-RU" dirty="0" err="1"/>
              <a:t>вимог</a:t>
            </a:r>
            <a:r>
              <a:rPr lang="ru-RU" dirty="0"/>
              <a:t> природного права, </a:t>
            </a:r>
            <a:r>
              <a:rPr lang="ru-RU" dirty="0" err="1"/>
              <a:t>нарешті</a:t>
            </a:r>
            <a:r>
              <a:rPr lang="ru-RU" dirty="0"/>
              <a:t>, правильно і грамотно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934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587" y="688453"/>
            <a:ext cx="105795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Важливе значення у правових дослідженнях має </a:t>
            </a:r>
            <a:r>
              <a:rPr lang="uk-UA" b="1" dirty="0"/>
              <a:t>метод </a:t>
            </a:r>
            <a:r>
              <a:rPr lang="uk-UA" b="1" dirty="0" err="1"/>
              <a:t>контентаналізу</a:t>
            </a:r>
            <a:r>
              <a:rPr lang="uk-UA" b="1" dirty="0"/>
              <a:t>. </a:t>
            </a:r>
            <a:endParaRPr lang="uk-UA" b="1" dirty="0" smtClean="0"/>
          </a:p>
          <a:p>
            <a:pPr algn="just"/>
            <a:endParaRPr lang="uk-UA" b="1" dirty="0"/>
          </a:p>
          <a:p>
            <a:pPr algn="just"/>
            <a:r>
              <a:rPr lang="uk-UA" dirty="0" smtClean="0"/>
              <a:t>У</a:t>
            </a:r>
            <a:r>
              <a:rPr lang="uk-UA" dirty="0"/>
              <a:t> вітчизняній дослідницькій традиції контент-аналіз визначається як кількісний аналіз текстів і текстових масивів з метою подальшої змістовної інтерпретації виявлених закономірностей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Контент-аналіз </a:t>
            </a:r>
            <a:r>
              <a:rPr lang="uk-UA" dirty="0"/>
              <a:t>застосовується при вивченні джерел, інваріантних щодо структури або суті змісту досліджуваного об’єкта.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Сенс </a:t>
            </a:r>
            <a:r>
              <a:rPr lang="uk-UA" dirty="0"/>
              <a:t>контент-аналізу як дослідницького методу полягає у сходженні від різноманіття текстового матеріалу до абстрактної моделі змісту тексту (</a:t>
            </a:r>
            <a:r>
              <a:rPr lang="uk-UA" dirty="0" err="1"/>
              <a:t>понятійно</a:t>
            </a:r>
            <a:r>
              <a:rPr lang="uk-UA" dirty="0"/>
              <a:t>-категоріальний апарат, колізії, парадокси)</a:t>
            </a:r>
          </a:p>
        </p:txBody>
      </p:sp>
    </p:spTree>
    <p:extLst>
      <p:ext uri="{BB962C8B-B14F-4D97-AF65-F5344CB8AC3E}">
        <p14:creationId xmlns:p14="http://schemas.microsoft.com/office/powerpoint/2010/main" val="63069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264" y="383653"/>
            <a:ext cx="104418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Метод термінологічного аналізу </a:t>
            </a:r>
            <a:r>
              <a:rPr lang="uk-UA" dirty="0"/>
              <a:t>– один із найважливіших методологічних підходів у наукових дослідженнях, який спрямований на розкриття сутності досліджуваних явищ за допомогою виявлення та уточнення значень і смислів термінів (понять), що їх позначають.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Даний метод </a:t>
            </a:r>
            <a:r>
              <a:rPr lang="uk-UA" dirty="0"/>
              <a:t>передбачає: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вивчення історії термінів і позначуваних ними понять;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розробку або уточнення їх змісту;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– </a:t>
            </a:r>
            <a:r>
              <a:rPr lang="uk-UA" dirty="0"/>
              <a:t>встановлення взаємозв’язку і субординації понять, їх місця в понятійному </a:t>
            </a:r>
            <a:r>
              <a:rPr lang="uk-UA" dirty="0" err="1"/>
              <a:t>апараті</a:t>
            </a:r>
            <a:r>
              <a:rPr lang="uk-UA" dirty="0"/>
              <a:t> теорії, на якій базується дослідження.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Найбільш </a:t>
            </a:r>
            <a:r>
              <a:rPr lang="uk-UA" dirty="0"/>
              <a:t>виправдано в рамках даного методу здійснювати верифікацію і фальсифікацію знання (термінів, категорій).</a:t>
            </a:r>
          </a:p>
        </p:txBody>
      </p:sp>
    </p:spTree>
    <p:extLst>
      <p:ext uri="{BB962C8B-B14F-4D97-AF65-F5344CB8AC3E}">
        <p14:creationId xmlns:p14="http://schemas.microsoft.com/office/powerpoint/2010/main" val="327771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8129" y="422982"/>
            <a:ext cx="9832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понятійно-термінологічного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науки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</a:t>
            </a:r>
            <a:r>
              <a:rPr lang="ru-RU" dirty="0" err="1"/>
              <a:t>вимогою</a:t>
            </a:r>
            <a:r>
              <a:rPr lang="ru-RU" dirty="0"/>
              <a:t> (принципом) </a:t>
            </a:r>
            <a:r>
              <a:rPr lang="ru-RU" dirty="0" err="1"/>
              <a:t>однозначності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</a:t>
            </a:r>
            <a:r>
              <a:rPr lang="ru-RU" dirty="0"/>
              <a:t> кожному </a:t>
            </a:r>
            <a:r>
              <a:rPr lang="ru-RU" dirty="0" err="1"/>
              <a:t>терміну</a:t>
            </a:r>
            <a:r>
              <a:rPr lang="ru-RU" dirty="0"/>
              <a:t> повинно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 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будьякого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в </a:t>
            </a:r>
            <a:r>
              <a:rPr lang="ru-RU" dirty="0" err="1"/>
              <a:t>мові</a:t>
            </a:r>
            <a:r>
              <a:rPr lang="ru-RU" dirty="0"/>
              <a:t> науки, не повинен </a:t>
            </a:r>
            <a:r>
              <a:rPr lang="ru-RU" dirty="0" err="1"/>
              <a:t>використовуватися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мові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однозначності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, то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домагатися</a:t>
            </a:r>
            <a:r>
              <a:rPr lang="ru-RU" dirty="0"/>
              <a:t> максимально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і </a:t>
            </a:r>
            <a:r>
              <a:rPr lang="ru-RU" dirty="0" err="1"/>
              <a:t>смислів</a:t>
            </a:r>
            <a:r>
              <a:rPr lang="ru-RU" dirty="0"/>
              <a:t>, особливо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6" y="564494"/>
            <a:ext cx="1340218" cy="17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0103" y="2591167"/>
            <a:ext cx="11189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Результатом термінологічного підходу, як правило, стають: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– </a:t>
            </a:r>
            <a:r>
              <a:rPr lang="uk-UA" dirty="0"/>
              <a:t>дефініції – тлумачення понять;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– </a:t>
            </a:r>
            <a:r>
              <a:rPr lang="uk-UA" dirty="0"/>
              <a:t>експлікації – короткий письмовий супровід, що містить правила користування (наприклад: значення термінів у законі);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– </a:t>
            </a:r>
            <a:r>
              <a:rPr lang="uk-UA" dirty="0"/>
              <a:t>позначення виявлених наукових підходів (позицій) до трактування і визначення відповідних понять.</a:t>
            </a:r>
          </a:p>
        </p:txBody>
      </p:sp>
    </p:spTree>
    <p:extLst>
      <p:ext uri="{BB962C8B-B14F-4D97-AF65-F5344CB8AC3E}">
        <p14:creationId xmlns:p14="http://schemas.microsoft.com/office/powerpoint/2010/main" val="924228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2496</Words>
  <Application>Microsoft Office PowerPoint</Application>
  <PresentationFormat>Широкоэкранный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Aptos</vt:lpstr>
      <vt:lpstr>Arial</vt:lpstr>
      <vt:lpstr>Montserrat</vt:lpstr>
      <vt:lpstr>Montserrat 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166</cp:revision>
  <dcterms:created xsi:type="dcterms:W3CDTF">2023-01-12T09:20:21Z</dcterms:created>
  <dcterms:modified xsi:type="dcterms:W3CDTF">2024-10-30T10:58:09Z</dcterms:modified>
</cp:coreProperties>
</file>